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notesSlides/notesSlide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74.xml" ContentType="application/vnd.openxmlformats-officedocument.presentationml.notesSlide+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charts/chart13.xml" ContentType="application/vnd.openxmlformats-officedocument.drawingml.chart+xml"/>
  <Override PartName="/ppt/notesSlides/notesSlide63.xml" ContentType="application/vnd.openxmlformats-officedocument.presentationml.notesSlide+xml"/>
  <Override PartName="/ppt/tableStyles.xml" ContentType="application/vnd.openxmlformats-officedocument.presentationml.tableStyles+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notesSlides/notesSlide30.xml" ContentType="application/vnd.openxmlformats-officedocument.presentationml.notesSlide+xml"/>
  <Override PartName="/ppt/slides/slide99.xml" ContentType="application/vnd.openxmlformats-officedocument.presentationml.slide+xml"/>
  <Override PartName="/ppt/notesSlides/notesSlide7.xml" ContentType="application/vnd.openxmlformats-officedocument.presentationml.notesSlide+xml"/>
  <Default Extension="xlsx" ContentType="application/vnd.openxmlformats-officedocument.spreadsheetml.sheet"/>
  <Override PartName="/ppt/charts/chart3.xml" ContentType="application/vnd.openxmlformats-officedocument.drawingml.chart+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slides/slide88.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s/slide95.xml" ContentType="application/vnd.openxmlformats-officedocument.presentationml.slide+xml"/>
  <Override PartName="/ppt/slides/slide103.xml" ContentType="application/vnd.openxmlformats-officedocument.presentationml.slide+xml"/>
  <Override PartName="/ppt/slideLayouts/slideLayout7.xml" ContentType="application/vnd.openxmlformats-officedocument.presentationml.slideLayout+xml"/>
  <Default Extension="png" ContentType="image/png"/>
  <Default Extension="bin" ContentType="application/vnd.openxmlformats-officedocument.oleObject"/>
  <Override PartName="/ppt/notesSlides/notesSlide3.xml" ContentType="application/vnd.openxmlformats-officedocument.presentationml.notesSlide+xml"/>
  <Override PartName="/ppt/drawings/drawing3.xml" ContentType="application/vnd.openxmlformats-officedocument.drawingml.chartshapes+xml"/>
  <Override PartName="/ppt/notesSlides/notesSlide68.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Override PartName="/ppt/notesSlides/notesSlide39.xml" ContentType="application/vnd.openxmlformats-officedocument.presentationml.notesSlide+xml"/>
  <Override PartName="/ppt/notesSlides/notesSlide57.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slideLayouts/slideLayout3.xml" ContentType="application/vnd.openxmlformats-officedocument.presentationml.slideLayout+xml"/>
  <Default Extension="emf" ContentType="image/x-emf"/>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46.xml" ContentType="application/vnd.openxmlformats-officedocument.presentationml.notesSlide+xml"/>
  <Override PartName="/ppt/notesSlides/notesSlide64.xml" ContentType="application/vnd.openxmlformats-officedocument.presentationml.notesSlide+xml"/>
  <Override PartName="/ppt/notesSlides/notesSlide75.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notesSlides/notesSlide24.xml" ContentType="application/vnd.openxmlformats-officedocument.presentationml.notesSlide+xml"/>
  <Override PartName="/ppt/notesSlides/notesSlide35.xml" ContentType="application/vnd.openxmlformats-officedocument.presentationml.notesSlide+xml"/>
  <Override PartName="/ppt/notesSlides/notesSlide53.xml" ContentType="application/vnd.openxmlformats-officedocument.presentationml.notesSlide+xml"/>
  <Override PartName="/ppt/charts/chart14.xml" ContentType="application/vnd.openxmlformats-officedocument.drawingml.chart+xml"/>
  <Override PartName="/ppt/notesSlides/notesSlide71.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notesSlides/notesSlide13.xml" ContentType="application/vnd.openxmlformats-officedocument.presentationml.notesSlide+xml"/>
  <Override PartName="/ppt/notesSlides/notesSlide42.xml" ContentType="application/vnd.openxmlformats-officedocument.presentationml.notesSlide+xml"/>
  <Override PartName="/ppt/charts/chart8.xml" ContentType="application/vnd.openxmlformats-officedocument.drawingml.chart+xml"/>
  <Override PartName="/ppt/notesSlides/notesSlide60.xml" ContentType="application/vnd.openxmlformats-officedocument.presentationml.notesSlide+xml"/>
  <Default Extension="vml" ContentType="application/vnd.openxmlformats-officedocument.vmlDrawing"/>
  <Default Extension="gif" ContentType="image/gif"/>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charts/chart10.xml" ContentType="application/vnd.openxmlformats-officedocument.drawingml.chart+xml"/>
  <Override PartName="/ppt/slides/slide89.xml" ContentType="application/vnd.openxmlformats-officedocument.presentationml.slide+xml"/>
  <Override PartName="/ppt/charts/chart4.xml" ContentType="application/vnd.openxmlformats-officedocument.drawingml.chart+xml"/>
  <Override PartName="/ppt/slides/slide49.xml" ContentType="application/vnd.openxmlformats-officedocument.presentationml.slide+xml"/>
  <Override PartName="/ppt/slides/slide78.xml" ContentType="application/vnd.openxmlformats-officedocument.presentationml.slide+xml"/>
  <Override PartName="/ppt/slides/slide96.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s/slide104.xml" ContentType="application/vnd.openxmlformats-officedocument.presentationml.slide+xml"/>
  <Override PartName="/ppt/slideLayouts/slideLayout8.xml" ContentType="application/vnd.openxmlformats-officedocument.presentationml.slideLayout+xml"/>
  <Override PartName="/ppt/drawings/drawing4.xml" ContentType="application/vnd.openxmlformats-officedocument.drawingml.chartshapes+xml"/>
  <Override PartName="/ppt/notesSlides/notesSlide69.xml" ContentType="application/vnd.openxmlformats-officedocument.presentationml.notesSlide+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s/slide92.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notesSlides/notesSlide76.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s/slide100.xml" ContentType="application/vnd.openxmlformats-officedocument.presentationml.slide+xml"/>
  <Default Extension="xls" ContentType="application/vnd.ms-excel"/>
  <Override PartName="/ppt/notesSlides/notesSlide18.xml" ContentType="application/vnd.openxmlformats-officedocument.presentationml.notesSlide+xml"/>
  <Default Extension="wmf" ContentType="image/x-wmf"/>
  <Override PartName="/ppt/notesSlides/notesSlide36.xml" ContentType="application/vnd.openxmlformats-officedocument.presentationml.notesSlide+xml"/>
  <Override PartName="/ppt/notesSlides/notesSlide65.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charts/chart15.xml" ContentType="application/vnd.openxmlformats-officedocument.drawingml.chart+xml"/>
  <Override PartName="/ppt/notesSlides/notesSlide72.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charts/chart9.xml" ContentType="application/vnd.openxmlformats-officedocument.drawingml.chart+xml"/>
  <Override PartName="/ppt/charts/chart11.xml" ContentType="application/vnd.openxmlformats-officedocument.drawingml.chart+xml"/>
  <Override PartName="/ppt/notesSlides/notesSlide61.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50.xml" ContentType="application/vnd.openxmlformats-officedocument.presentationml.notesSlide+xml"/>
  <Override PartName="/ppt/slides/slide79.xml" ContentType="application/vnd.openxmlformats-officedocument.presentationml.slide+xml"/>
  <Override PartName="/ppt/notesSlides/notesSlide10.xml" ContentType="application/vnd.openxmlformats-officedocument.presentationml.notesSlide+xml"/>
  <Override PartName="/ppt/charts/chart5.xml" ContentType="application/vnd.openxmlformats-officedocument.drawingml.chart+xml"/>
  <Override PartName="/ppt/slides/slide7.xml" ContentType="application/vnd.openxmlformats-officedocument.presentationml.slide+xml"/>
  <Override PartName="/ppt/slides/slide68.xml" ContentType="application/vnd.openxmlformats-officedocument.presentationml.slide+xml"/>
  <Override PartName="/ppt/slides/slide97.xml" ContentType="application/vnd.openxmlformats-officedocument.presentationml.slide+xml"/>
  <Override PartName="/ppt/notesSlides/notesSlide5.xml" ContentType="application/vnd.openxmlformats-officedocument.presentationml.notesSlide+xml"/>
  <Override PartName="/ppt/charts/chart1.xml" ContentType="application/vnd.openxmlformats-officedocument.drawingml.chart+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05.xml" ContentType="application/vnd.openxmlformats-officedocument.presentationml.slide+xml"/>
  <Override PartName="/ppt/notesSlides/notesSlide1.xml" ContentType="application/vnd.openxmlformats-officedocument.presentationml.notesSlide+xml"/>
  <Override PartName="/ppt/notesSlides/notesSlide59.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notesSlides/notesSlide48.xml" ContentType="application/vnd.openxmlformats-officedocument.presentationml.notesSlide+xml"/>
  <Override PartName="/ppt/drawings/drawing1.xml" ContentType="application/vnd.openxmlformats-officedocument.drawingml.chartshapes+xml"/>
  <Override PartName="/ppt/notesSlides/notesSlide66.xml" ContentType="application/vnd.openxmlformats-officedocument.presentationml.notesSlide+xml"/>
  <Override PartName="/ppt/notesSlides/notesSlide77.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Default Extension="jpeg" ContentType="image/jpeg"/>
  <Override PartName="/ppt/notesSlides/notesSlide37.xml" ContentType="application/vnd.openxmlformats-officedocument.presentationml.notesSlide+xml"/>
  <Override PartName="/ppt/notesSlides/notesSlide55.xml" ContentType="application/vnd.openxmlformats-officedocument.presentationml.notesSlide+xml"/>
  <Override PartName="/ppt/charts/chart16.xml" ContentType="application/vnd.openxmlformats-officedocument.drawingml.chart+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44.xml" ContentType="application/vnd.openxmlformats-officedocument.presentationml.notesSlide+xml"/>
  <Override PartName="/ppt/notesSlides/notesSlide62.xml" ContentType="application/vnd.openxmlformats-officedocument.presentationml.notesSlide+xml"/>
  <Override PartName="/ppt/notesSlides/notesSlide73.xml" ContentType="application/vnd.openxmlformats-officedocument.presentationml.notesSlide+xml"/>
  <Override PartName="/ppt/slides/slide20.xml" ContentType="application/vnd.openxmlformats-officedocument.presentationml.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51.xml" ContentType="application/vnd.openxmlformats-officedocument.presentationml.notesSlide+xml"/>
  <Override PartName="/ppt/charts/chart12.xml" ContentType="application/vnd.openxmlformats-officedocument.drawingml.chart+xml"/>
  <Override PartName="/ppt/notesSlides/notesSlide11.xml" ContentType="application/vnd.openxmlformats-officedocument.presentationml.notesSlide+xml"/>
  <Override PartName="/ppt/charts/chart6.xml" ContentType="application/vnd.openxmlformats-officedocument.drawingml.chart+xml"/>
  <Override PartName="/ppt/notesSlides/notesSlide40.xml" ContentType="application/vnd.openxmlformats-officedocument.presentationml.notesSlide+xml"/>
  <Override PartName="/ppt/slides/slide98.xml" ContentType="application/vnd.openxmlformats-officedocument.presentationml.slide+xml"/>
  <Override PartName="/ppt/notesSlides/notesSlide6.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charts/chart2.xml" ContentType="application/vnd.openxmlformats-officedocument.drawingml.chart+xml"/>
  <Override PartName="/ppt/slides/slide29.xml" ContentType="application/vnd.openxmlformats-officedocument.presentationml.slide+xml"/>
  <Override PartName="/ppt/slides/slide76.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drawings/drawing2.xml" ContentType="application/vnd.openxmlformats-officedocument.drawingml.chartshapes+xml"/>
  <Override PartName="/ppt/notesSlides/notesSlide67.xml" ContentType="application/vnd.openxmlformats-officedocument.presentationml.notesSlide+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notesSlides/notesSlide45.xml" ContentType="application/vnd.openxmlformats-officedocument.presentationml.notesSlide+xml"/>
  <Override PartName="/ppt/notesSlides/notesSlide56.xml" ContentType="application/vnd.openxmlformats-officedocument.presentationml.notesSlide+xml"/>
  <Override PartName="/ppt/slides/slide32.xml" ContentType="application/vnd.openxmlformats-officedocument.presentationml.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notesSlides/notesSlide23.xml" ContentType="application/vnd.openxmlformats-officedocument.presentationml.notesSlide+xml"/>
  <Override PartName="/ppt/notesSlides/notesSlide70.xml" ContentType="application/vnd.openxmlformats-officedocument.presentationml.notesSlide+xml"/>
  <Override PartName="/ppt/notesSlides/notesSlide12.xml" ContentType="application/vnd.openxmlformats-officedocument.presentationml.notesSlide+xml"/>
  <Override PartName="/ppt/charts/chart7.xml" ContentType="application/vnd.openxmlformats-officedocument.drawingml.char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261" r:id="rId1"/>
  </p:sldMasterIdLst>
  <p:notesMasterIdLst>
    <p:notesMasterId r:id="rId108"/>
  </p:notesMasterIdLst>
  <p:handoutMasterIdLst>
    <p:handoutMasterId r:id="rId109"/>
  </p:handoutMasterIdLst>
  <p:sldIdLst>
    <p:sldId id="1750" r:id="rId2"/>
    <p:sldId id="1679" r:id="rId3"/>
    <p:sldId id="1798" r:id="rId4"/>
    <p:sldId id="1777" r:id="rId5"/>
    <p:sldId id="1788" r:id="rId6"/>
    <p:sldId id="1848" r:id="rId7"/>
    <p:sldId id="1765" r:id="rId8"/>
    <p:sldId id="1766" r:id="rId9"/>
    <p:sldId id="1768" r:id="rId10"/>
    <p:sldId id="1769" r:id="rId11"/>
    <p:sldId id="1770" r:id="rId12"/>
    <p:sldId id="1771" r:id="rId13"/>
    <p:sldId id="1763" r:id="rId14"/>
    <p:sldId id="1851" r:id="rId15"/>
    <p:sldId id="1733" r:id="rId16"/>
    <p:sldId id="1794" r:id="rId17"/>
    <p:sldId id="1806" r:id="rId18"/>
    <p:sldId id="1805" r:id="rId19"/>
    <p:sldId id="1802" r:id="rId20"/>
    <p:sldId id="1849" r:id="rId21"/>
    <p:sldId id="1850" r:id="rId22"/>
    <p:sldId id="1729" r:id="rId23"/>
    <p:sldId id="1730" r:id="rId24"/>
    <p:sldId id="1737" r:id="rId25"/>
    <p:sldId id="1852" r:id="rId26"/>
    <p:sldId id="1853" r:id="rId27"/>
    <p:sldId id="1854" r:id="rId28"/>
    <p:sldId id="1855" r:id="rId29"/>
    <p:sldId id="1789" r:id="rId30"/>
    <p:sldId id="1792" r:id="rId31"/>
    <p:sldId id="1748" r:id="rId32"/>
    <p:sldId id="1847" r:id="rId33"/>
    <p:sldId id="1755" r:id="rId34"/>
    <p:sldId id="1762" r:id="rId35"/>
    <p:sldId id="1725" r:id="rId36"/>
    <p:sldId id="1701" r:id="rId37"/>
    <p:sldId id="1726" r:id="rId38"/>
    <p:sldId id="1779" r:id="rId39"/>
    <p:sldId id="1780" r:id="rId40"/>
    <p:sldId id="1781" r:id="rId41"/>
    <p:sldId id="1782" r:id="rId42"/>
    <p:sldId id="1783" r:id="rId43"/>
    <p:sldId id="1784" r:id="rId44"/>
    <p:sldId id="1785" r:id="rId45"/>
    <p:sldId id="1786" r:id="rId46"/>
    <p:sldId id="1787" r:id="rId47"/>
    <p:sldId id="1790" r:id="rId48"/>
    <p:sldId id="1840" r:id="rId49"/>
    <p:sldId id="1841" r:id="rId50"/>
    <p:sldId id="1838" r:id="rId51"/>
    <p:sldId id="1842" r:id="rId52"/>
    <p:sldId id="1807" r:id="rId53"/>
    <p:sldId id="1839" r:id="rId54"/>
    <p:sldId id="1808" r:id="rId55"/>
    <p:sldId id="1809" r:id="rId56"/>
    <p:sldId id="1810" r:id="rId57"/>
    <p:sldId id="1811" r:id="rId58"/>
    <p:sldId id="1812" r:id="rId59"/>
    <p:sldId id="1813" r:id="rId60"/>
    <p:sldId id="1814" r:id="rId61"/>
    <p:sldId id="1815" r:id="rId62"/>
    <p:sldId id="1816" r:id="rId63"/>
    <p:sldId id="1817" r:id="rId64"/>
    <p:sldId id="1818" r:id="rId65"/>
    <p:sldId id="1819" r:id="rId66"/>
    <p:sldId id="1820" r:id="rId67"/>
    <p:sldId id="1821" r:id="rId68"/>
    <p:sldId id="1822" r:id="rId69"/>
    <p:sldId id="1823" r:id="rId70"/>
    <p:sldId id="1824" r:id="rId71"/>
    <p:sldId id="1825" r:id="rId72"/>
    <p:sldId id="1826" r:id="rId73"/>
    <p:sldId id="1827" r:id="rId74"/>
    <p:sldId id="1828" r:id="rId75"/>
    <p:sldId id="1709" r:id="rId76"/>
    <p:sldId id="1710" r:id="rId77"/>
    <p:sldId id="1843" r:id="rId78"/>
    <p:sldId id="1844" r:id="rId79"/>
    <p:sldId id="1845" r:id="rId80"/>
    <p:sldId id="1846" r:id="rId81"/>
    <p:sldId id="1791" r:id="rId82"/>
    <p:sldId id="1740" r:id="rId83"/>
    <p:sldId id="1741" r:id="rId84"/>
    <p:sldId id="1742" r:id="rId85"/>
    <p:sldId id="1743" r:id="rId86"/>
    <p:sldId id="1756" r:id="rId87"/>
    <p:sldId id="1751" r:id="rId88"/>
    <p:sldId id="1752" r:id="rId89"/>
    <p:sldId id="1753" r:id="rId90"/>
    <p:sldId id="1761" r:id="rId91"/>
    <p:sldId id="1795" r:id="rId92"/>
    <p:sldId id="1796" r:id="rId93"/>
    <p:sldId id="1797" r:id="rId94"/>
    <p:sldId id="1799" r:id="rId95"/>
    <p:sldId id="1800" r:id="rId96"/>
    <p:sldId id="1803" r:id="rId97"/>
    <p:sldId id="1731" r:id="rId98"/>
    <p:sldId id="1829" r:id="rId99"/>
    <p:sldId id="1830" r:id="rId100"/>
    <p:sldId id="1831" r:id="rId101"/>
    <p:sldId id="1832" r:id="rId102"/>
    <p:sldId id="1833" r:id="rId103"/>
    <p:sldId id="1834" r:id="rId104"/>
    <p:sldId id="1835" r:id="rId105"/>
    <p:sldId id="1836" r:id="rId106"/>
    <p:sldId id="1837" r:id="rId107"/>
  </p:sldIdLst>
  <p:sldSz cx="9144000" cy="6858000" type="screen4x3"/>
  <p:notesSz cx="9245600" cy="6959600"/>
  <p:defaultTextStyle>
    <a:defPPr>
      <a:defRPr lang="en-US"/>
    </a:defPPr>
    <a:lvl1pPr algn="l" rtl="0" fontAlgn="base">
      <a:spcBef>
        <a:spcPct val="0"/>
      </a:spcBef>
      <a:spcAft>
        <a:spcPct val="0"/>
      </a:spcAft>
      <a:defRPr sz="2800" b="1" kern="1200">
        <a:solidFill>
          <a:srgbClr val="00FFFF"/>
        </a:solidFill>
        <a:latin typeface="Arial" charset="0"/>
        <a:ea typeface="+mn-ea"/>
        <a:cs typeface="Arial" charset="0"/>
      </a:defRPr>
    </a:lvl1pPr>
    <a:lvl2pPr marL="457200" algn="l" rtl="0" fontAlgn="base">
      <a:spcBef>
        <a:spcPct val="0"/>
      </a:spcBef>
      <a:spcAft>
        <a:spcPct val="0"/>
      </a:spcAft>
      <a:defRPr sz="2800" b="1" kern="1200">
        <a:solidFill>
          <a:srgbClr val="00FFFF"/>
        </a:solidFill>
        <a:latin typeface="Arial" charset="0"/>
        <a:ea typeface="+mn-ea"/>
        <a:cs typeface="Arial" charset="0"/>
      </a:defRPr>
    </a:lvl2pPr>
    <a:lvl3pPr marL="914400" algn="l" rtl="0" fontAlgn="base">
      <a:spcBef>
        <a:spcPct val="0"/>
      </a:spcBef>
      <a:spcAft>
        <a:spcPct val="0"/>
      </a:spcAft>
      <a:defRPr sz="2800" b="1" kern="1200">
        <a:solidFill>
          <a:srgbClr val="00FFFF"/>
        </a:solidFill>
        <a:latin typeface="Arial" charset="0"/>
        <a:ea typeface="+mn-ea"/>
        <a:cs typeface="Arial" charset="0"/>
      </a:defRPr>
    </a:lvl3pPr>
    <a:lvl4pPr marL="1371600" algn="l" rtl="0" fontAlgn="base">
      <a:spcBef>
        <a:spcPct val="0"/>
      </a:spcBef>
      <a:spcAft>
        <a:spcPct val="0"/>
      </a:spcAft>
      <a:defRPr sz="2800" b="1" kern="1200">
        <a:solidFill>
          <a:srgbClr val="00FFFF"/>
        </a:solidFill>
        <a:latin typeface="Arial" charset="0"/>
        <a:ea typeface="+mn-ea"/>
        <a:cs typeface="Arial" charset="0"/>
      </a:defRPr>
    </a:lvl4pPr>
    <a:lvl5pPr marL="1828800" algn="l" rtl="0" fontAlgn="base">
      <a:spcBef>
        <a:spcPct val="0"/>
      </a:spcBef>
      <a:spcAft>
        <a:spcPct val="0"/>
      </a:spcAft>
      <a:defRPr sz="2800" b="1" kern="1200">
        <a:solidFill>
          <a:srgbClr val="00FFFF"/>
        </a:solidFill>
        <a:latin typeface="Arial" charset="0"/>
        <a:ea typeface="+mn-ea"/>
        <a:cs typeface="Arial" charset="0"/>
      </a:defRPr>
    </a:lvl5pPr>
    <a:lvl6pPr marL="2286000" algn="l" defTabSz="914400" rtl="0" eaLnBrk="1" latinLnBrk="0" hangingPunct="1">
      <a:defRPr sz="2800" b="1" kern="1200">
        <a:solidFill>
          <a:srgbClr val="00FFFF"/>
        </a:solidFill>
        <a:latin typeface="Arial" charset="0"/>
        <a:ea typeface="+mn-ea"/>
        <a:cs typeface="Arial" charset="0"/>
      </a:defRPr>
    </a:lvl6pPr>
    <a:lvl7pPr marL="2743200" algn="l" defTabSz="914400" rtl="0" eaLnBrk="1" latinLnBrk="0" hangingPunct="1">
      <a:defRPr sz="2800" b="1" kern="1200">
        <a:solidFill>
          <a:srgbClr val="00FFFF"/>
        </a:solidFill>
        <a:latin typeface="Arial" charset="0"/>
        <a:ea typeface="+mn-ea"/>
        <a:cs typeface="Arial" charset="0"/>
      </a:defRPr>
    </a:lvl7pPr>
    <a:lvl8pPr marL="3200400" algn="l" defTabSz="914400" rtl="0" eaLnBrk="1" latinLnBrk="0" hangingPunct="1">
      <a:defRPr sz="2800" b="1" kern="1200">
        <a:solidFill>
          <a:srgbClr val="00FFFF"/>
        </a:solidFill>
        <a:latin typeface="Arial" charset="0"/>
        <a:ea typeface="+mn-ea"/>
        <a:cs typeface="Arial" charset="0"/>
      </a:defRPr>
    </a:lvl8pPr>
    <a:lvl9pPr marL="3657600" algn="l" defTabSz="914400" rtl="0" eaLnBrk="1" latinLnBrk="0" hangingPunct="1">
      <a:defRPr sz="2800" b="1" kern="1200">
        <a:solidFill>
          <a:srgbClr val="00FFFF"/>
        </a:solidFill>
        <a:latin typeface="Arial"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tx1"/>
    </p:penClr>
  </p:showPr>
  <p:clrMru>
    <a:srgbClr val="C00000"/>
    <a:srgbClr val="73DB73"/>
    <a:srgbClr val="66FF33"/>
    <a:srgbClr val="00CCFF"/>
    <a:srgbClr val="FF9900"/>
    <a:srgbClr val="666699"/>
    <a:srgbClr val="FFFF00"/>
    <a:srgbClr val="3399FF"/>
    <a:srgbClr val="99CC00"/>
    <a:srgbClr val="FFCC66"/>
  </p:clrMru>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vertBarState="maximized" horzBarState="maximized">
    <p:restoredLeft sz="28298" autoAdjust="0"/>
    <p:restoredTop sz="60398" autoAdjust="0"/>
  </p:normalViewPr>
  <p:slideViewPr>
    <p:cSldViewPr snapToGrid="0" showGuides="1">
      <p:cViewPr varScale="1">
        <p:scale>
          <a:sx n="51" d="100"/>
          <a:sy n="51" d="100"/>
        </p:scale>
        <p:origin x="-102" y="-516"/>
      </p:cViewPr>
      <p:guideLst>
        <p:guide orient="horz"/>
        <p:guide/>
      </p:guideLst>
    </p:cSldViewPr>
  </p:slideViewPr>
  <p:outlineViewPr>
    <p:cViewPr>
      <p:scale>
        <a:sx n="33" d="100"/>
        <a:sy n="33" d="100"/>
      </p:scale>
      <p:origin x="0" y="19896"/>
    </p:cViewPr>
    <p:sldLst>
      <p:sld r:id="rId1" collapse="1"/>
      <p:sld r:id="rId2" collapse="1"/>
      <p:sld r:id="rId3" collapse="1"/>
      <p:sld r:id="rId4" collapse="1"/>
      <p:sld r:id="rId5" collapse="1"/>
      <p:sld r:id="rId6" collapse="1"/>
      <p:sld r:id="rId7" collapse="1"/>
      <p:sld r:id="rId8" collapse="1"/>
      <p:sld r:id="rId9" collapse="1"/>
      <p:sld r:id="rId10" collapse="1"/>
    </p:sldLst>
  </p:outlineViewPr>
  <p:notesTextViewPr>
    <p:cViewPr>
      <p:scale>
        <a:sx n="100" d="100"/>
        <a:sy n="100" d="100"/>
      </p:scale>
      <p:origin x="0" y="0"/>
    </p:cViewPr>
  </p:notesTextViewPr>
  <p:sorterViewPr>
    <p:cViewPr>
      <p:scale>
        <a:sx n="52" d="100"/>
        <a:sy n="52" d="100"/>
      </p:scale>
      <p:origin x="0" y="684"/>
    </p:cViewPr>
  </p:sorterViewPr>
  <p:notesViewPr>
    <p:cSldViewPr snapToGrid="0" showGuides="1">
      <p:cViewPr varScale="1">
        <p:scale>
          <a:sx n="72" d="100"/>
          <a:sy n="72" d="100"/>
        </p:scale>
        <p:origin x="-720" y="-102"/>
      </p:cViewPr>
      <p:guideLst>
        <p:guide orient="horz" pos="2192"/>
        <p:guide pos="2912"/>
      </p:guideLst>
    </p:cSldViewPr>
  </p:notesViewPr>
  <p:gridSpacing cx="39327138" cy="3932713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handoutMaster" Target="handoutMasters/handoutMaster1.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s>
</file>

<file path=ppt/_rels/viewProps.xml.rels><?xml version="1.0" encoding="UTF-8" standalone="yes"?>
<Relationships xmlns="http://schemas.openxmlformats.org/package/2006/relationships"><Relationship Id="rId8" Type="http://schemas.openxmlformats.org/officeDocument/2006/relationships/slide" Target="slides/slide70.xml"/><Relationship Id="rId3" Type="http://schemas.openxmlformats.org/officeDocument/2006/relationships/slide" Target="slides/slide29.xml"/><Relationship Id="rId7" Type="http://schemas.openxmlformats.org/officeDocument/2006/relationships/slide" Target="slides/slide53.xml"/><Relationship Id="rId2" Type="http://schemas.openxmlformats.org/officeDocument/2006/relationships/slide" Target="slides/slide5.xml"/><Relationship Id="rId1" Type="http://schemas.openxmlformats.org/officeDocument/2006/relationships/slide" Target="slides/slide2.xml"/><Relationship Id="rId6" Type="http://schemas.openxmlformats.org/officeDocument/2006/relationships/slide" Target="slides/slide47.xml"/><Relationship Id="rId5" Type="http://schemas.openxmlformats.org/officeDocument/2006/relationships/slide" Target="slides/slide40.xml"/><Relationship Id="rId10" Type="http://schemas.openxmlformats.org/officeDocument/2006/relationships/slide" Target="slides/slide85.xml"/><Relationship Id="rId4" Type="http://schemas.openxmlformats.org/officeDocument/2006/relationships/slide" Target="slides/slide30.xml"/><Relationship Id="rId9" Type="http://schemas.openxmlformats.org/officeDocument/2006/relationships/slide" Target="slides/slide7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Office_Excel_Worksheet1.xlsx"/></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Office_Excel_Worksheet10.xlsx"/></Relationships>
</file>

<file path=ppt/charts/_rels/chart11.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Office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Office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Office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Office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Office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Office_Excel_Worksheet16.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Office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Office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Office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Office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Office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Office_Excel_Worksheet7.xlsx"/></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Office_Excel_Worksheet8.xlsx"/></Relationships>
</file>

<file path=ppt/charts/_rels/chart9.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Office_Excel_Worksheet9.xlsx"/></Relationships>
</file>

<file path=ppt/charts/chart1.xml><?xml version="1.0" encoding="utf-8"?>
<c:chartSpace xmlns:c="http://schemas.openxmlformats.org/drawingml/2006/chart" xmlns:a="http://schemas.openxmlformats.org/drawingml/2006/main" xmlns:r="http://schemas.openxmlformats.org/officeDocument/2006/relationships">
  <c:lang val="en-US"/>
  <c:chart>
    <c:view3D>
      <c:rotX val="5"/>
      <c:rAngAx val="1"/>
    </c:view3D>
    <c:floor>
      <c:spPr>
        <a:noFill/>
        <a:ln w="25400">
          <a:noFill/>
        </a:ln>
      </c:spPr>
    </c:floor>
    <c:sideWall>
      <c:spPr>
        <a:noFill/>
        <a:ln w="25400">
          <a:noFill/>
        </a:ln>
      </c:spPr>
    </c:sideWall>
    <c:backWall>
      <c:spPr>
        <a:noFill/>
        <a:ln w="25400">
          <a:noFill/>
        </a:ln>
      </c:spPr>
    </c:backWall>
    <c:plotArea>
      <c:layout>
        <c:manualLayout>
          <c:layoutTarget val="inner"/>
          <c:xMode val="edge"/>
          <c:yMode val="edge"/>
          <c:x val="7.9485637212015348E-2"/>
          <c:y val="4.4109195402298858E-2"/>
          <c:w val="0.78478832507047769"/>
          <c:h val="0.9369304419408726"/>
        </c:manualLayout>
      </c:layout>
      <c:bar3DChart>
        <c:barDir val="col"/>
        <c:grouping val="stacked"/>
        <c:ser>
          <c:idx val="0"/>
          <c:order val="0"/>
          <c:tx>
            <c:strRef>
              <c:f>Sheet1!$B$1</c:f>
              <c:strCache>
                <c:ptCount val="1"/>
                <c:pt idx="0">
                  <c:v>Emergency</c:v>
                </c:pt>
              </c:strCache>
            </c:strRef>
          </c:tx>
          <c:spPr>
            <a:gradFill flip="none" rotWithShape="1">
              <a:gsLst>
                <a:gs pos="50000">
                  <a:srgbClr val="C00000"/>
                </a:gs>
                <a:gs pos="100000">
                  <a:schemeClr val="tx1">
                    <a:lumMod val="75000"/>
                    <a:lumOff val="25000"/>
                  </a:schemeClr>
                </a:gs>
              </a:gsLst>
              <a:lin ang="10800000" scaled="1"/>
              <a:tileRect/>
            </a:gradFill>
          </c:spPr>
          <c:cat>
            <c:numRef>
              <c:f>Sheet1!$A$2:$A$4</c:f>
              <c:numCache>
                <c:formatCode>General</c:formatCode>
                <c:ptCount val="3"/>
                <c:pt idx="0">
                  <c:v>2008</c:v>
                </c:pt>
                <c:pt idx="1">
                  <c:v>2009</c:v>
                </c:pt>
                <c:pt idx="2">
                  <c:v>2010</c:v>
                </c:pt>
              </c:numCache>
            </c:numRef>
          </c:cat>
          <c:val>
            <c:numRef>
              <c:f>Sheet1!$B$2:$B$4</c:f>
              <c:numCache>
                <c:formatCode>General</c:formatCode>
                <c:ptCount val="3"/>
                <c:pt idx="0">
                  <c:v>0.67000000000000015</c:v>
                </c:pt>
                <c:pt idx="1">
                  <c:v>0.67000000000000015</c:v>
                </c:pt>
                <c:pt idx="2">
                  <c:v>0.67000000000000015</c:v>
                </c:pt>
              </c:numCache>
            </c:numRef>
          </c:val>
        </c:ser>
        <c:ser>
          <c:idx val="1"/>
          <c:order val="1"/>
          <c:tx>
            <c:strRef>
              <c:f>Sheet1!$C$1</c:f>
              <c:strCache>
                <c:ptCount val="1"/>
                <c:pt idx="0">
                  <c:v>Seasonal</c:v>
                </c:pt>
              </c:strCache>
            </c:strRef>
          </c:tx>
          <c:spPr>
            <a:gradFill>
              <a:gsLst>
                <a:gs pos="50000">
                  <a:srgbClr val="3399FF"/>
                </a:gs>
                <a:gs pos="100000">
                  <a:srgbClr val="000000">
                    <a:lumMod val="75000"/>
                    <a:lumOff val="25000"/>
                  </a:srgbClr>
                </a:gs>
              </a:gsLst>
              <a:lin ang="10800000" scaled="1"/>
            </a:gradFill>
          </c:spPr>
          <c:cat>
            <c:numRef>
              <c:f>Sheet1!$A$2:$A$4</c:f>
              <c:numCache>
                <c:formatCode>General</c:formatCode>
                <c:ptCount val="3"/>
                <c:pt idx="0">
                  <c:v>2008</c:v>
                </c:pt>
                <c:pt idx="1">
                  <c:v>2009</c:v>
                </c:pt>
                <c:pt idx="2">
                  <c:v>2010</c:v>
                </c:pt>
              </c:numCache>
            </c:numRef>
          </c:cat>
          <c:val>
            <c:numRef>
              <c:f>Sheet1!$C$2:$C$4</c:f>
              <c:numCache>
                <c:formatCode>General</c:formatCode>
                <c:ptCount val="3"/>
                <c:pt idx="0">
                  <c:v>1.7000000000000002</c:v>
                </c:pt>
                <c:pt idx="1">
                  <c:v>1.1000000000000001</c:v>
                </c:pt>
                <c:pt idx="2">
                  <c:v>0.5</c:v>
                </c:pt>
              </c:numCache>
            </c:numRef>
          </c:val>
        </c:ser>
        <c:gapWidth val="50"/>
        <c:shape val="cylinder"/>
        <c:axId val="84542208"/>
        <c:axId val="84716544"/>
        <c:axId val="0"/>
      </c:bar3DChart>
      <c:catAx>
        <c:axId val="84542208"/>
        <c:scaling>
          <c:orientation val="minMax"/>
        </c:scaling>
        <c:delete val="1"/>
        <c:axPos val="b"/>
        <c:numFmt formatCode="General" sourceLinked="1"/>
        <c:tickLblPos val="nextTo"/>
        <c:crossAx val="84716544"/>
        <c:crosses val="autoZero"/>
        <c:auto val="1"/>
        <c:lblAlgn val="ctr"/>
        <c:lblOffset val="100"/>
      </c:catAx>
      <c:valAx>
        <c:axId val="84716544"/>
        <c:scaling>
          <c:orientation val="minMax"/>
        </c:scaling>
        <c:delete val="1"/>
        <c:axPos val="l"/>
        <c:numFmt formatCode="General" sourceLinked="1"/>
        <c:tickLblPos val="nextTo"/>
        <c:crossAx val="84542208"/>
        <c:crosses val="autoZero"/>
        <c:crossBetween val="between"/>
      </c:valAx>
    </c:plotArea>
    <c:plotVisOnly val="1"/>
  </c:chart>
  <c:txPr>
    <a:bodyPr/>
    <a:lstStyle/>
    <a:p>
      <a:pPr>
        <a:defRPr sz="1800"/>
      </a:pPr>
      <a:endParaRPr lang="en-US"/>
    </a:p>
  </c:txPr>
  <c:externalData r:id="rId1"/>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chart>
    <c:plotArea>
      <c:layout>
        <c:manualLayout>
          <c:layoutTarget val="inner"/>
          <c:xMode val="edge"/>
          <c:yMode val="edge"/>
          <c:x val="0.1686280863122199"/>
          <c:y val="4.6515151515151495E-2"/>
          <c:w val="0.81191914616868321"/>
          <c:h val="0.74003915494169781"/>
        </c:manualLayout>
      </c:layout>
      <c:lineChart>
        <c:grouping val="standard"/>
        <c:ser>
          <c:idx val="0"/>
          <c:order val="0"/>
          <c:tx>
            <c:strRef>
              <c:f>Sheet1!$B$1</c:f>
              <c:strCache>
                <c:ptCount val="1"/>
                <c:pt idx="0">
                  <c:v>Historical</c:v>
                </c:pt>
              </c:strCache>
            </c:strRef>
          </c:tx>
          <c:spPr>
            <a:ln w="50800"/>
            <a:effectLst>
              <a:glow rad="139700">
                <a:schemeClr val="accent4">
                  <a:satMod val="175000"/>
                  <a:alpha val="40000"/>
                </a:schemeClr>
              </a:glow>
            </a:effectLst>
          </c:spPr>
          <c:marker>
            <c:symbol val="none"/>
          </c:marker>
          <c:cat>
            <c:numRef>
              <c:f>Sheet1!$A$2:$A$37</c:f>
              <c:numCache>
                <c:formatCode>mmm\ \'yy</c:formatCode>
                <c:ptCount val="36"/>
                <c:pt idx="0">
                  <c:v>36830</c:v>
                </c:pt>
                <c:pt idx="1">
                  <c:v>36860</c:v>
                </c:pt>
                <c:pt idx="2">
                  <c:v>36891</c:v>
                </c:pt>
                <c:pt idx="3">
                  <c:v>36922</c:v>
                </c:pt>
                <c:pt idx="4">
                  <c:v>36950</c:v>
                </c:pt>
                <c:pt idx="5">
                  <c:v>36981</c:v>
                </c:pt>
                <c:pt idx="6">
                  <c:v>37011</c:v>
                </c:pt>
                <c:pt idx="7">
                  <c:v>37042</c:v>
                </c:pt>
                <c:pt idx="8">
                  <c:v>37072</c:v>
                </c:pt>
                <c:pt idx="9">
                  <c:v>37103</c:v>
                </c:pt>
                <c:pt idx="10">
                  <c:v>37134</c:v>
                </c:pt>
                <c:pt idx="11">
                  <c:v>37164</c:v>
                </c:pt>
                <c:pt idx="12">
                  <c:v>37195</c:v>
                </c:pt>
                <c:pt idx="13">
                  <c:v>37225</c:v>
                </c:pt>
                <c:pt idx="14">
                  <c:v>37256</c:v>
                </c:pt>
                <c:pt idx="15">
                  <c:v>37287</c:v>
                </c:pt>
                <c:pt idx="16">
                  <c:v>37315</c:v>
                </c:pt>
                <c:pt idx="17">
                  <c:v>37346</c:v>
                </c:pt>
                <c:pt idx="18">
                  <c:v>37376</c:v>
                </c:pt>
                <c:pt idx="19">
                  <c:v>37407</c:v>
                </c:pt>
                <c:pt idx="20">
                  <c:v>37437</c:v>
                </c:pt>
                <c:pt idx="21">
                  <c:v>37468</c:v>
                </c:pt>
                <c:pt idx="22">
                  <c:v>37499</c:v>
                </c:pt>
                <c:pt idx="23">
                  <c:v>37529</c:v>
                </c:pt>
                <c:pt idx="24">
                  <c:v>37560</c:v>
                </c:pt>
                <c:pt idx="25">
                  <c:v>37590</c:v>
                </c:pt>
                <c:pt idx="26">
                  <c:v>37621</c:v>
                </c:pt>
                <c:pt idx="27">
                  <c:v>37652</c:v>
                </c:pt>
                <c:pt idx="28">
                  <c:v>37680</c:v>
                </c:pt>
                <c:pt idx="29">
                  <c:v>37711</c:v>
                </c:pt>
                <c:pt idx="30">
                  <c:v>37741</c:v>
                </c:pt>
                <c:pt idx="31">
                  <c:v>37772</c:v>
                </c:pt>
                <c:pt idx="32">
                  <c:v>37802</c:v>
                </c:pt>
                <c:pt idx="33">
                  <c:v>37833</c:v>
                </c:pt>
                <c:pt idx="34">
                  <c:v>37864</c:v>
                </c:pt>
                <c:pt idx="35">
                  <c:v>37894</c:v>
                </c:pt>
              </c:numCache>
            </c:numRef>
          </c:cat>
          <c:val>
            <c:numRef>
              <c:f>Sheet1!$B$2:$B$37</c:f>
              <c:numCache>
                <c:formatCode>#,##0.00</c:formatCode>
                <c:ptCount val="36"/>
                <c:pt idx="0">
                  <c:v>9.6015986938476724E-2</c:v>
                </c:pt>
                <c:pt idx="1">
                  <c:v>0.19181140563964838</c:v>
                </c:pt>
                <c:pt idx="2">
                  <c:v>0.27605764038086283</c:v>
                </c:pt>
                <c:pt idx="3">
                  <c:v>0.24627904479980647</c:v>
                </c:pt>
                <c:pt idx="4">
                  <c:v>0.27333602294921888</c:v>
                </c:pt>
                <c:pt idx="5">
                  <c:v>0.24768432556152539</c:v>
                </c:pt>
                <c:pt idx="6">
                  <c:v>0.25600065795898436</c:v>
                </c:pt>
                <c:pt idx="7">
                  <c:v>0.21094204162597938</c:v>
                </c:pt>
                <c:pt idx="8">
                  <c:v>0.23400487976074219</c:v>
                </c:pt>
                <c:pt idx="9">
                  <c:v>0.2224231268310547</c:v>
                </c:pt>
                <c:pt idx="10">
                  <c:v>0.12194947021484365</c:v>
                </c:pt>
                <c:pt idx="11">
                  <c:v>0.18258996093750021</c:v>
                </c:pt>
                <c:pt idx="12">
                  <c:v>0.27744835632324238</c:v>
                </c:pt>
                <c:pt idx="13">
                  <c:v>0.3108686950683669</c:v>
                </c:pt>
                <c:pt idx="14">
                  <c:v>0.34523341430664062</c:v>
                </c:pt>
                <c:pt idx="15">
                  <c:v>0.27648636047363662</c:v>
                </c:pt>
                <c:pt idx="16">
                  <c:v>0.14892626708984374</c:v>
                </c:pt>
                <c:pt idx="17">
                  <c:v>0.13244487304687499</c:v>
                </c:pt>
                <c:pt idx="18">
                  <c:v>0.12685003845214843</c:v>
                </c:pt>
                <c:pt idx="19">
                  <c:v>0.11048842285156248</c:v>
                </c:pt>
                <c:pt idx="20">
                  <c:v>0.14291796508789445</c:v>
                </c:pt>
                <c:pt idx="21">
                  <c:v>0.10962476196289249</c:v>
                </c:pt>
                <c:pt idx="22">
                  <c:v>8.4881317138671863E-2</c:v>
                </c:pt>
                <c:pt idx="23">
                  <c:v>0.27014578918457038</c:v>
                </c:pt>
                <c:pt idx="24">
                  <c:v>0.39334899780274285</c:v>
                </c:pt>
                <c:pt idx="25">
                  <c:v>0.35115785644530906</c:v>
                </c:pt>
                <c:pt idx="26">
                  <c:v>0.29022630859374998</c:v>
                </c:pt>
                <c:pt idx="27">
                  <c:v>0.2931630487060547</c:v>
                </c:pt>
                <c:pt idx="28">
                  <c:v>0.13192119750976591</c:v>
                </c:pt>
                <c:pt idx="29">
                  <c:v>5.4078862609863276E-2</c:v>
                </c:pt>
                <c:pt idx="30">
                  <c:v>4.7909614868164092E-2</c:v>
                </c:pt>
                <c:pt idx="31">
                  <c:v>0.14237481994628887</c:v>
                </c:pt>
                <c:pt idx="32">
                  <c:v>2.4305396118164412E-2</c:v>
                </c:pt>
                <c:pt idx="33">
                  <c:v>5.0560583496093714E-3</c:v>
                </c:pt>
                <c:pt idx="34">
                  <c:v>7.0392663574219668E-3</c:v>
                </c:pt>
                <c:pt idx="35">
                  <c:v>0.10265635862068972</c:v>
                </c:pt>
              </c:numCache>
            </c:numRef>
          </c:val>
        </c:ser>
        <c:ser>
          <c:idx val="1"/>
          <c:order val="1"/>
          <c:tx>
            <c:strRef>
              <c:f>Sheet1!$C$1</c:f>
              <c:strCache>
                <c:ptCount val="1"/>
                <c:pt idx="0">
                  <c:v>Wanger (&lt;750cfs)</c:v>
                </c:pt>
              </c:strCache>
            </c:strRef>
          </c:tx>
          <c:spPr>
            <a:ln w="44450">
              <a:solidFill>
                <a:srgbClr val="C00000"/>
              </a:solidFill>
            </a:ln>
            <a:effectLst>
              <a:glow rad="228600">
                <a:schemeClr val="accent4">
                  <a:satMod val="175000"/>
                  <a:alpha val="40000"/>
                </a:schemeClr>
              </a:glow>
            </a:effectLst>
          </c:spPr>
          <c:marker>
            <c:symbol val="none"/>
          </c:marker>
          <c:cat>
            <c:numRef>
              <c:f>Sheet1!$A$2:$A$37</c:f>
              <c:numCache>
                <c:formatCode>mmm\ \'yy</c:formatCode>
                <c:ptCount val="36"/>
                <c:pt idx="0">
                  <c:v>36830</c:v>
                </c:pt>
                <c:pt idx="1">
                  <c:v>36860</c:v>
                </c:pt>
                <c:pt idx="2">
                  <c:v>36891</c:v>
                </c:pt>
                <c:pt idx="3">
                  <c:v>36922</c:v>
                </c:pt>
                <c:pt idx="4">
                  <c:v>36950</c:v>
                </c:pt>
                <c:pt idx="5">
                  <c:v>36981</c:v>
                </c:pt>
                <c:pt idx="6">
                  <c:v>37011</c:v>
                </c:pt>
                <c:pt idx="7">
                  <c:v>37042</c:v>
                </c:pt>
                <c:pt idx="8">
                  <c:v>37072</c:v>
                </c:pt>
                <c:pt idx="9">
                  <c:v>37103</c:v>
                </c:pt>
                <c:pt idx="10">
                  <c:v>37134</c:v>
                </c:pt>
                <c:pt idx="11">
                  <c:v>37164</c:v>
                </c:pt>
                <c:pt idx="12">
                  <c:v>37195</c:v>
                </c:pt>
                <c:pt idx="13">
                  <c:v>37225</c:v>
                </c:pt>
                <c:pt idx="14">
                  <c:v>37256</c:v>
                </c:pt>
                <c:pt idx="15">
                  <c:v>37287</c:v>
                </c:pt>
                <c:pt idx="16">
                  <c:v>37315</c:v>
                </c:pt>
                <c:pt idx="17">
                  <c:v>37346</c:v>
                </c:pt>
                <c:pt idx="18">
                  <c:v>37376</c:v>
                </c:pt>
                <c:pt idx="19">
                  <c:v>37407</c:v>
                </c:pt>
                <c:pt idx="20">
                  <c:v>37437</c:v>
                </c:pt>
                <c:pt idx="21">
                  <c:v>37468</c:v>
                </c:pt>
                <c:pt idx="22">
                  <c:v>37499</c:v>
                </c:pt>
                <c:pt idx="23">
                  <c:v>37529</c:v>
                </c:pt>
                <c:pt idx="24">
                  <c:v>37560</c:v>
                </c:pt>
                <c:pt idx="25">
                  <c:v>37590</c:v>
                </c:pt>
                <c:pt idx="26">
                  <c:v>37621</c:v>
                </c:pt>
                <c:pt idx="27">
                  <c:v>37652</c:v>
                </c:pt>
                <c:pt idx="28">
                  <c:v>37680</c:v>
                </c:pt>
                <c:pt idx="29">
                  <c:v>37711</c:v>
                </c:pt>
                <c:pt idx="30">
                  <c:v>37741</c:v>
                </c:pt>
                <c:pt idx="31">
                  <c:v>37772</c:v>
                </c:pt>
                <c:pt idx="32">
                  <c:v>37802</c:v>
                </c:pt>
                <c:pt idx="33">
                  <c:v>37833</c:v>
                </c:pt>
                <c:pt idx="34">
                  <c:v>37864</c:v>
                </c:pt>
                <c:pt idx="35">
                  <c:v>37894</c:v>
                </c:pt>
              </c:numCache>
            </c:numRef>
          </c:cat>
          <c:val>
            <c:numRef>
              <c:f>Sheet1!$C$2:$C$37</c:f>
              <c:numCache>
                <c:formatCode>#,##0.00</c:formatCode>
                <c:ptCount val="36"/>
                <c:pt idx="0">
                  <c:v>9.6005788574218751E-2</c:v>
                </c:pt>
                <c:pt idx="1">
                  <c:v>0.19173696655273642</c:v>
                </c:pt>
                <c:pt idx="2">
                  <c:v>0.27596773925781803</c:v>
                </c:pt>
                <c:pt idx="3">
                  <c:v>0.25183787109375338</c:v>
                </c:pt>
                <c:pt idx="4">
                  <c:v>0.28533925842285157</c:v>
                </c:pt>
                <c:pt idx="5">
                  <c:v>0.27602979675292982</c:v>
                </c:pt>
                <c:pt idx="6">
                  <c:v>0.43295609497070825</c:v>
                </c:pt>
                <c:pt idx="7">
                  <c:v>0.6003600012207031</c:v>
                </c:pt>
                <c:pt idx="8">
                  <c:v>0.35442755371093781</c:v>
                </c:pt>
                <c:pt idx="9">
                  <c:v>0.32650849975586943</c:v>
                </c:pt>
                <c:pt idx="10">
                  <c:v>0.14477331970214841</c:v>
                </c:pt>
                <c:pt idx="11">
                  <c:v>0.17257121948242457</c:v>
                </c:pt>
                <c:pt idx="12">
                  <c:v>0.27061132507324231</c:v>
                </c:pt>
                <c:pt idx="13">
                  <c:v>0.30823635070800776</c:v>
                </c:pt>
                <c:pt idx="14">
                  <c:v>0.34442573974609381</c:v>
                </c:pt>
                <c:pt idx="15">
                  <c:v>0.27891859558105975</c:v>
                </c:pt>
                <c:pt idx="16">
                  <c:v>0.23621275085449558</c:v>
                </c:pt>
                <c:pt idx="17">
                  <c:v>0.22307136596679689</c:v>
                </c:pt>
                <c:pt idx="18">
                  <c:v>0.38694412597656697</c:v>
                </c:pt>
                <c:pt idx="19">
                  <c:v>0.45245482910156248</c:v>
                </c:pt>
                <c:pt idx="20">
                  <c:v>0.34059205200195314</c:v>
                </c:pt>
                <c:pt idx="21">
                  <c:v>0.30558274230957677</c:v>
                </c:pt>
                <c:pt idx="22">
                  <c:v>8.2065162963868982E-2</c:v>
                </c:pt>
                <c:pt idx="23">
                  <c:v>0.23231407470703141</c:v>
                </c:pt>
                <c:pt idx="24">
                  <c:v>0.38184829345703636</c:v>
                </c:pt>
                <c:pt idx="25">
                  <c:v>0.34719903686523429</c:v>
                </c:pt>
                <c:pt idx="26">
                  <c:v>0.28986257690430439</c:v>
                </c:pt>
                <c:pt idx="27">
                  <c:v>0.29319116149902341</c:v>
                </c:pt>
                <c:pt idx="28">
                  <c:v>0.24221088439941682</c:v>
                </c:pt>
                <c:pt idx="29">
                  <c:v>0.19350995666503906</c:v>
                </c:pt>
                <c:pt idx="30">
                  <c:v>0.47838774414062901</c:v>
                </c:pt>
                <c:pt idx="31">
                  <c:v>0.50405508300781254</c:v>
                </c:pt>
                <c:pt idx="32">
                  <c:v>0.25775008117675785</c:v>
                </c:pt>
                <c:pt idx="33">
                  <c:v>4.7271918029785115E-2</c:v>
                </c:pt>
                <c:pt idx="34">
                  <c:v>7.975631713867299E-3</c:v>
                </c:pt>
                <c:pt idx="35">
                  <c:v>0.10130159310344714</c:v>
                </c:pt>
              </c:numCache>
            </c:numRef>
          </c:val>
        </c:ser>
        <c:marker val="1"/>
        <c:axId val="228387456"/>
        <c:axId val="228393344"/>
      </c:lineChart>
      <c:dateAx>
        <c:axId val="228387456"/>
        <c:scaling>
          <c:orientation val="minMax"/>
        </c:scaling>
        <c:axPos val="b"/>
        <c:numFmt formatCode="mmm\ \'yy" sourceLinked="1"/>
        <c:tickLblPos val="nextTo"/>
        <c:txPr>
          <a:bodyPr rot="-5400000" vert="horz"/>
          <a:lstStyle/>
          <a:p>
            <a:pPr>
              <a:defRPr sz="1600">
                <a:solidFill>
                  <a:schemeClr val="bg1"/>
                </a:solidFill>
              </a:defRPr>
            </a:pPr>
            <a:endParaRPr lang="en-US"/>
          </a:p>
        </c:txPr>
        <c:crossAx val="228393344"/>
        <c:crosses val="autoZero"/>
        <c:auto val="1"/>
        <c:lblOffset val="100"/>
        <c:majorUnit val="3"/>
        <c:majorTimeUnit val="months"/>
        <c:minorUnit val="2"/>
        <c:minorTimeUnit val="months"/>
      </c:dateAx>
      <c:valAx>
        <c:axId val="228393344"/>
        <c:scaling>
          <c:orientation val="minMax"/>
        </c:scaling>
        <c:axPos val="l"/>
        <c:majorGridlines>
          <c:spPr>
            <a:ln>
              <a:solidFill>
                <a:srgbClr val="000099"/>
              </a:solidFill>
            </a:ln>
          </c:spPr>
        </c:majorGridlines>
        <c:numFmt formatCode="#,##0.00" sourceLinked="0"/>
        <c:tickLblPos val="nextTo"/>
        <c:spPr>
          <a:ln>
            <a:noFill/>
          </a:ln>
        </c:spPr>
        <c:txPr>
          <a:bodyPr/>
          <a:lstStyle/>
          <a:p>
            <a:pPr>
              <a:defRPr>
                <a:solidFill>
                  <a:schemeClr val="bg1"/>
                </a:solidFill>
              </a:defRPr>
            </a:pPr>
            <a:endParaRPr lang="en-US"/>
          </a:p>
        </c:txPr>
        <c:crossAx val="228387456"/>
        <c:crosses val="autoZero"/>
        <c:crossBetween val="between"/>
      </c:valAx>
    </c:plotArea>
    <c:legend>
      <c:legendPos val="r"/>
      <c:layout>
        <c:manualLayout>
          <c:xMode val="edge"/>
          <c:yMode val="edge"/>
          <c:x val="0.54078821452628989"/>
          <c:y val="0"/>
          <c:w val="0.25499268343669435"/>
          <c:h val="0.13085301837270338"/>
        </c:manualLayout>
      </c:layout>
      <c:overlay val="1"/>
      <c:txPr>
        <a:bodyPr/>
        <a:lstStyle/>
        <a:p>
          <a:pPr>
            <a:defRPr>
              <a:solidFill>
                <a:schemeClr val="bg1"/>
              </a:solidFill>
            </a:defRPr>
          </a:pPr>
          <a:endParaRPr lang="en-US"/>
        </a:p>
      </c:txPr>
    </c:legend>
    <c:plotVisOnly val="1"/>
  </c:chart>
  <c:txPr>
    <a:bodyPr/>
    <a:lstStyle/>
    <a:p>
      <a:pPr>
        <a:defRPr sz="1800"/>
      </a:pPr>
      <a:endParaRPr lang="en-US"/>
    </a:p>
  </c:txPr>
  <c:externalData r:id="rId1"/>
  <c:userShapes r:id="rId2"/>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chart>
    <c:plotArea>
      <c:layout>
        <c:manualLayout>
          <c:layoutTarget val="inner"/>
          <c:xMode val="edge"/>
          <c:yMode val="edge"/>
          <c:x val="0.1686280863122199"/>
          <c:y val="4.6515151515151495E-2"/>
          <c:w val="0.81191914616868344"/>
          <c:h val="0.74003915494169781"/>
        </c:manualLayout>
      </c:layout>
      <c:lineChart>
        <c:grouping val="standard"/>
        <c:ser>
          <c:idx val="0"/>
          <c:order val="0"/>
          <c:tx>
            <c:strRef>
              <c:f>Sheet1!$B$1</c:f>
              <c:strCache>
                <c:ptCount val="1"/>
                <c:pt idx="0">
                  <c:v>Historical</c:v>
                </c:pt>
              </c:strCache>
            </c:strRef>
          </c:tx>
          <c:spPr>
            <a:ln w="50800"/>
            <a:effectLst>
              <a:glow rad="139700">
                <a:schemeClr val="accent4">
                  <a:satMod val="175000"/>
                  <a:alpha val="40000"/>
                </a:schemeClr>
              </a:glow>
            </a:effectLst>
          </c:spPr>
          <c:marker>
            <c:symbol val="none"/>
          </c:marker>
          <c:cat>
            <c:numRef>
              <c:f>Sheet1!$A$2:$A$37</c:f>
              <c:numCache>
                <c:formatCode>mmm\ \'yy</c:formatCode>
                <c:ptCount val="36"/>
                <c:pt idx="0">
                  <c:v>36830</c:v>
                </c:pt>
                <c:pt idx="1">
                  <c:v>36860</c:v>
                </c:pt>
                <c:pt idx="2">
                  <c:v>36891</c:v>
                </c:pt>
                <c:pt idx="3">
                  <c:v>36922</c:v>
                </c:pt>
                <c:pt idx="4">
                  <c:v>36950</c:v>
                </c:pt>
                <c:pt idx="5">
                  <c:v>36981</c:v>
                </c:pt>
                <c:pt idx="6">
                  <c:v>37011</c:v>
                </c:pt>
                <c:pt idx="7">
                  <c:v>37042</c:v>
                </c:pt>
                <c:pt idx="8">
                  <c:v>37072</c:v>
                </c:pt>
                <c:pt idx="9">
                  <c:v>37103</c:v>
                </c:pt>
                <c:pt idx="10">
                  <c:v>37134</c:v>
                </c:pt>
                <c:pt idx="11">
                  <c:v>37164</c:v>
                </c:pt>
                <c:pt idx="12">
                  <c:v>37195</c:v>
                </c:pt>
                <c:pt idx="13">
                  <c:v>37225</c:v>
                </c:pt>
                <c:pt idx="14">
                  <c:v>37256</c:v>
                </c:pt>
                <c:pt idx="15">
                  <c:v>37287</c:v>
                </c:pt>
                <c:pt idx="16">
                  <c:v>37315</c:v>
                </c:pt>
                <c:pt idx="17">
                  <c:v>37346</c:v>
                </c:pt>
                <c:pt idx="18">
                  <c:v>37376</c:v>
                </c:pt>
                <c:pt idx="19">
                  <c:v>37407</c:v>
                </c:pt>
                <c:pt idx="20">
                  <c:v>37437</c:v>
                </c:pt>
                <c:pt idx="21">
                  <c:v>37468</c:v>
                </c:pt>
                <c:pt idx="22">
                  <c:v>37499</c:v>
                </c:pt>
                <c:pt idx="23">
                  <c:v>37529</c:v>
                </c:pt>
                <c:pt idx="24">
                  <c:v>37560</c:v>
                </c:pt>
                <c:pt idx="25">
                  <c:v>37590</c:v>
                </c:pt>
                <c:pt idx="26">
                  <c:v>37621</c:v>
                </c:pt>
                <c:pt idx="27">
                  <c:v>37652</c:v>
                </c:pt>
                <c:pt idx="28">
                  <c:v>37680</c:v>
                </c:pt>
                <c:pt idx="29">
                  <c:v>37711</c:v>
                </c:pt>
                <c:pt idx="30">
                  <c:v>37741</c:v>
                </c:pt>
                <c:pt idx="31">
                  <c:v>37772</c:v>
                </c:pt>
                <c:pt idx="32">
                  <c:v>37802</c:v>
                </c:pt>
                <c:pt idx="33">
                  <c:v>37833</c:v>
                </c:pt>
                <c:pt idx="34">
                  <c:v>37864</c:v>
                </c:pt>
                <c:pt idx="35">
                  <c:v>37894</c:v>
                </c:pt>
              </c:numCache>
            </c:numRef>
          </c:cat>
          <c:val>
            <c:numRef>
              <c:f>Sheet1!$B$2:$B$37</c:f>
              <c:numCache>
                <c:formatCode>#,##0.00</c:formatCode>
                <c:ptCount val="36"/>
                <c:pt idx="0">
                  <c:v>9.6015986938476724E-2</c:v>
                </c:pt>
                <c:pt idx="1">
                  <c:v>0.19181140563964838</c:v>
                </c:pt>
                <c:pt idx="2">
                  <c:v>0.27605764038086283</c:v>
                </c:pt>
                <c:pt idx="3">
                  <c:v>0.24627904479980647</c:v>
                </c:pt>
                <c:pt idx="4">
                  <c:v>0.27333602294921888</c:v>
                </c:pt>
                <c:pt idx="5">
                  <c:v>0.24768432556152539</c:v>
                </c:pt>
                <c:pt idx="6">
                  <c:v>0.25600065795898436</c:v>
                </c:pt>
                <c:pt idx="7">
                  <c:v>0.21094204162597938</c:v>
                </c:pt>
                <c:pt idx="8">
                  <c:v>0.23400487976074219</c:v>
                </c:pt>
                <c:pt idx="9">
                  <c:v>0.2224231268310547</c:v>
                </c:pt>
                <c:pt idx="10">
                  <c:v>0.12194947021484365</c:v>
                </c:pt>
                <c:pt idx="11">
                  <c:v>0.18258996093750021</c:v>
                </c:pt>
                <c:pt idx="12">
                  <c:v>0.27744835632324238</c:v>
                </c:pt>
                <c:pt idx="13">
                  <c:v>0.3108686950683669</c:v>
                </c:pt>
                <c:pt idx="14">
                  <c:v>0.34523341430664062</c:v>
                </c:pt>
                <c:pt idx="15">
                  <c:v>0.27648636047363662</c:v>
                </c:pt>
                <c:pt idx="16">
                  <c:v>0.14892626708984374</c:v>
                </c:pt>
                <c:pt idx="17">
                  <c:v>0.13244487304687499</c:v>
                </c:pt>
                <c:pt idx="18">
                  <c:v>0.12685003845214843</c:v>
                </c:pt>
                <c:pt idx="19">
                  <c:v>0.11048842285156248</c:v>
                </c:pt>
                <c:pt idx="20">
                  <c:v>0.14291796508789445</c:v>
                </c:pt>
                <c:pt idx="21">
                  <c:v>0.10962476196289249</c:v>
                </c:pt>
                <c:pt idx="22">
                  <c:v>8.4881317138671863E-2</c:v>
                </c:pt>
                <c:pt idx="23">
                  <c:v>0.27014578918457038</c:v>
                </c:pt>
                <c:pt idx="24">
                  <c:v>0.39334899780274285</c:v>
                </c:pt>
                <c:pt idx="25">
                  <c:v>0.35115785644530906</c:v>
                </c:pt>
                <c:pt idx="26">
                  <c:v>0.29022630859374998</c:v>
                </c:pt>
                <c:pt idx="27">
                  <c:v>0.2931630487060547</c:v>
                </c:pt>
                <c:pt idx="28">
                  <c:v>0.13192119750976591</c:v>
                </c:pt>
                <c:pt idx="29">
                  <c:v>5.4078862609863276E-2</c:v>
                </c:pt>
                <c:pt idx="30">
                  <c:v>4.7909614868164092E-2</c:v>
                </c:pt>
                <c:pt idx="31">
                  <c:v>0.14237481994628887</c:v>
                </c:pt>
                <c:pt idx="32">
                  <c:v>2.4305396118164412E-2</c:v>
                </c:pt>
                <c:pt idx="33">
                  <c:v>5.0560583496093714E-3</c:v>
                </c:pt>
                <c:pt idx="34">
                  <c:v>7.0392663574219668E-3</c:v>
                </c:pt>
                <c:pt idx="35">
                  <c:v>0.10265635862068972</c:v>
                </c:pt>
              </c:numCache>
            </c:numRef>
          </c:val>
        </c:ser>
        <c:ser>
          <c:idx val="1"/>
          <c:order val="1"/>
          <c:tx>
            <c:strRef>
              <c:f>Sheet1!$E$1</c:f>
              <c:strCache>
                <c:ptCount val="1"/>
                <c:pt idx="0">
                  <c:v>2-Barrier (Op) + Qwest (&gt;500cfs)</c:v>
                </c:pt>
              </c:strCache>
            </c:strRef>
          </c:tx>
          <c:spPr>
            <a:effectLst>
              <a:glow rad="139700">
                <a:schemeClr val="accent4">
                  <a:satMod val="175000"/>
                  <a:alpha val="40000"/>
                </a:schemeClr>
              </a:glow>
            </a:effectLst>
          </c:spPr>
          <c:marker>
            <c:symbol val="none"/>
          </c:marker>
          <c:val>
            <c:numRef>
              <c:f>Sheet1!$E$2:$E$37</c:f>
              <c:numCache>
                <c:formatCode>#,##0.00</c:formatCode>
                <c:ptCount val="36"/>
                <c:pt idx="0">
                  <c:v>8.5882072753906233E-2</c:v>
                </c:pt>
                <c:pt idx="1">
                  <c:v>0.17421761230468738</c:v>
                </c:pt>
                <c:pt idx="2">
                  <c:v>0.25697312133789502</c:v>
                </c:pt>
                <c:pt idx="3">
                  <c:v>0.21141020935058591</c:v>
                </c:pt>
                <c:pt idx="4">
                  <c:v>0.23845411804199451</c:v>
                </c:pt>
                <c:pt idx="5">
                  <c:v>0.2390880615234395</c:v>
                </c:pt>
                <c:pt idx="6">
                  <c:v>0.23853932373047129</c:v>
                </c:pt>
                <c:pt idx="7">
                  <c:v>0.23334650207519544</c:v>
                </c:pt>
                <c:pt idx="8">
                  <c:v>0.17394067138671876</c:v>
                </c:pt>
                <c:pt idx="9">
                  <c:v>0.15694119445801094</c:v>
                </c:pt>
                <c:pt idx="10">
                  <c:v>7.6868931884766664E-2</c:v>
                </c:pt>
                <c:pt idx="11">
                  <c:v>0.15131920410156532</c:v>
                </c:pt>
                <c:pt idx="12">
                  <c:v>0.24598909423828141</c:v>
                </c:pt>
                <c:pt idx="13">
                  <c:v>0.28490371948242188</c:v>
                </c:pt>
                <c:pt idx="14">
                  <c:v>0.30231669372559306</c:v>
                </c:pt>
                <c:pt idx="15">
                  <c:v>0.28164966369628908</c:v>
                </c:pt>
                <c:pt idx="16">
                  <c:v>0.1483858435058594</c:v>
                </c:pt>
                <c:pt idx="17">
                  <c:v>0.17872077331542971</c:v>
                </c:pt>
                <c:pt idx="18">
                  <c:v>0.15176204040527644</c:v>
                </c:pt>
                <c:pt idx="19">
                  <c:v>0.11434391296386708</c:v>
                </c:pt>
                <c:pt idx="20">
                  <c:v>0.11477149658203123</c:v>
                </c:pt>
                <c:pt idx="21">
                  <c:v>6.1662497863769539E-2</c:v>
                </c:pt>
                <c:pt idx="22">
                  <c:v>5.2328841247558613E-2</c:v>
                </c:pt>
                <c:pt idx="23">
                  <c:v>0.23298432556152576</c:v>
                </c:pt>
                <c:pt idx="24">
                  <c:v>0.36615507446289058</c:v>
                </c:pt>
                <c:pt idx="25">
                  <c:v>0.31706834350586544</c:v>
                </c:pt>
                <c:pt idx="26">
                  <c:v>0.26392936279297308</c:v>
                </c:pt>
                <c:pt idx="27">
                  <c:v>0.26619121643066379</c:v>
                </c:pt>
                <c:pt idx="28">
                  <c:v>9.0643721923828136E-2</c:v>
                </c:pt>
                <c:pt idx="29">
                  <c:v>7.7755561523437502E-2</c:v>
                </c:pt>
                <c:pt idx="30">
                  <c:v>0.12228679382324341</c:v>
                </c:pt>
                <c:pt idx="31">
                  <c:v>0.14283252014160153</c:v>
                </c:pt>
                <c:pt idx="32">
                  <c:v>3.5977072143555154E-3</c:v>
                </c:pt>
                <c:pt idx="33">
                  <c:v>-9.3381552124023708E-3</c:v>
                </c:pt>
                <c:pt idx="34">
                  <c:v>-3.737877502441503E-3</c:v>
                </c:pt>
                <c:pt idx="35">
                  <c:v>9.3246668965517268E-2</c:v>
                </c:pt>
              </c:numCache>
            </c:numRef>
          </c:val>
        </c:ser>
        <c:ser>
          <c:idx val="2"/>
          <c:order val="2"/>
          <c:tx>
            <c:strRef>
              <c:f>Sheet1!$F$1</c:f>
              <c:strCache>
                <c:ptCount val="1"/>
                <c:pt idx="0">
                  <c:v>2-Barrier (Non-Op) + Qwest (&gt;500cfs)</c:v>
                </c:pt>
              </c:strCache>
            </c:strRef>
          </c:tx>
          <c:spPr>
            <a:effectLst>
              <a:glow rad="139700">
                <a:schemeClr val="accent4">
                  <a:satMod val="175000"/>
                  <a:alpha val="40000"/>
                </a:schemeClr>
              </a:glow>
            </a:effectLst>
          </c:spPr>
          <c:marker>
            <c:symbol val="none"/>
          </c:marker>
          <c:val>
            <c:numRef>
              <c:f>Sheet1!$F$2:$F$37</c:f>
              <c:numCache>
                <c:formatCode>0.00</c:formatCode>
                <c:ptCount val="36"/>
                <c:pt idx="0">
                  <c:v>8.2062052612304634E-2</c:v>
                </c:pt>
                <c:pt idx="1">
                  <c:v>0.16114070739746275</c:v>
                </c:pt>
                <c:pt idx="2">
                  <c:v>0.24368112365722674</c:v>
                </c:pt>
                <c:pt idx="3">
                  <c:v>0.20131038940429957</c:v>
                </c:pt>
                <c:pt idx="4">
                  <c:v>0.25187250366211283</c:v>
                </c:pt>
                <c:pt idx="5">
                  <c:v>0.27244409973144912</c:v>
                </c:pt>
                <c:pt idx="6">
                  <c:v>0.27954500244140623</c:v>
                </c:pt>
                <c:pt idx="7">
                  <c:v>0.28173606567382808</c:v>
                </c:pt>
                <c:pt idx="8">
                  <c:v>0.25152611816406634</c:v>
                </c:pt>
                <c:pt idx="9">
                  <c:v>0.22577961486816406</c:v>
                </c:pt>
                <c:pt idx="10">
                  <c:v>9.0772322998048743E-2</c:v>
                </c:pt>
                <c:pt idx="11">
                  <c:v>0.13758445983886741</c:v>
                </c:pt>
                <c:pt idx="12">
                  <c:v>0.22321453186035359</c:v>
                </c:pt>
                <c:pt idx="13">
                  <c:v>0.25100836425781753</c:v>
                </c:pt>
                <c:pt idx="14">
                  <c:v>0.24972764709472794</c:v>
                </c:pt>
                <c:pt idx="15">
                  <c:v>0.28163991394042981</c:v>
                </c:pt>
                <c:pt idx="16">
                  <c:v>0.16624455505371089</c:v>
                </c:pt>
                <c:pt idx="17">
                  <c:v>0.19362145080566406</c:v>
                </c:pt>
                <c:pt idx="18">
                  <c:v>0.18243106384277633</c:v>
                </c:pt>
                <c:pt idx="19">
                  <c:v>0.15459383605957044</c:v>
                </c:pt>
                <c:pt idx="20">
                  <c:v>0.16551069152832268</c:v>
                </c:pt>
                <c:pt idx="21">
                  <c:v>0.10739595581054689</c:v>
                </c:pt>
                <c:pt idx="22">
                  <c:v>4.7569779052734414E-2</c:v>
                </c:pt>
                <c:pt idx="23">
                  <c:v>0.22192798278808595</c:v>
                </c:pt>
                <c:pt idx="24">
                  <c:v>0.34202113891601565</c:v>
                </c:pt>
                <c:pt idx="25">
                  <c:v>0.28692840881348164</c:v>
                </c:pt>
                <c:pt idx="26">
                  <c:v>0.23379146179199581</c:v>
                </c:pt>
                <c:pt idx="27">
                  <c:v>0.25470223571777345</c:v>
                </c:pt>
                <c:pt idx="28">
                  <c:v>0.1081430383300781</c:v>
                </c:pt>
                <c:pt idx="29">
                  <c:v>8.3982395629884271E-2</c:v>
                </c:pt>
                <c:pt idx="30">
                  <c:v>0.14282982849121095</c:v>
                </c:pt>
                <c:pt idx="31">
                  <c:v>0.19743306701660171</c:v>
                </c:pt>
                <c:pt idx="32">
                  <c:v>3.6503836059570492E-2</c:v>
                </c:pt>
                <c:pt idx="33">
                  <c:v>-6.2580697631837521E-3</c:v>
                </c:pt>
                <c:pt idx="34">
                  <c:v>-4.0296972656250034E-3</c:v>
                </c:pt>
                <c:pt idx="35">
                  <c:v>8.8468324137931043E-2</c:v>
                </c:pt>
              </c:numCache>
            </c:numRef>
          </c:val>
        </c:ser>
        <c:marker val="1"/>
        <c:axId val="228476416"/>
        <c:axId val="228477952"/>
      </c:lineChart>
      <c:dateAx>
        <c:axId val="228476416"/>
        <c:scaling>
          <c:orientation val="minMax"/>
        </c:scaling>
        <c:axPos val="b"/>
        <c:numFmt formatCode="mmm\ \'yy" sourceLinked="1"/>
        <c:tickLblPos val="nextTo"/>
        <c:txPr>
          <a:bodyPr rot="-5400000" vert="horz"/>
          <a:lstStyle/>
          <a:p>
            <a:pPr>
              <a:defRPr sz="1600">
                <a:solidFill>
                  <a:schemeClr val="bg1"/>
                </a:solidFill>
              </a:defRPr>
            </a:pPr>
            <a:endParaRPr lang="en-US"/>
          </a:p>
        </c:txPr>
        <c:crossAx val="228477952"/>
        <c:crosses val="autoZero"/>
        <c:auto val="1"/>
        <c:lblOffset val="100"/>
        <c:majorUnit val="3"/>
        <c:majorTimeUnit val="months"/>
        <c:minorUnit val="2"/>
        <c:minorTimeUnit val="months"/>
      </c:dateAx>
      <c:valAx>
        <c:axId val="228477952"/>
        <c:scaling>
          <c:orientation val="minMax"/>
          <c:max val="0.70000000000000062"/>
          <c:min val="0"/>
        </c:scaling>
        <c:axPos val="l"/>
        <c:majorGridlines>
          <c:spPr>
            <a:ln>
              <a:solidFill>
                <a:srgbClr val="000099"/>
              </a:solidFill>
            </a:ln>
          </c:spPr>
        </c:majorGridlines>
        <c:numFmt formatCode="#,##0.00" sourceLinked="0"/>
        <c:tickLblPos val="nextTo"/>
        <c:spPr>
          <a:ln>
            <a:noFill/>
          </a:ln>
        </c:spPr>
        <c:txPr>
          <a:bodyPr/>
          <a:lstStyle/>
          <a:p>
            <a:pPr>
              <a:defRPr>
                <a:solidFill>
                  <a:schemeClr val="bg1"/>
                </a:solidFill>
              </a:defRPr>
            </a:pPr>
            <a:endParaRPr lang="en-US"/>
          </a:p>
        </c:txPr>
        <c:crossAx val="228476416"/>
        <c:crosses val="autoZero"/>
        <c:crossBetween val="between"/>
        <c:majorUnit val="0.1"/>
      </c:valAx>
    </c:plotArea>
    <c:legend>
      <c:legendPos val="r"/>
      <c:layout>
        <c:manualLayout>
          <c:xMode val="edge"/>
          <c:yMode val="edge"/>
          <c:x val="0.44934278679767187"/>
          <c:y val="1.0101010101010105E-2"/>
          <c:w val="0.53965345039835355"/>
          <c:h val="0.19053885309790841"/>
        </c:manualLayout>
      </c:layout>
      <c:overlay val="1"/>
      <c:txPr>
        <a:bodyPr/>
        <a:lstStyle/>
        <a:p>
          <a:pPr>
            <a:defRPr sz="1800">
              <a:solidFill>
                <a:schemeClr val="bg1"/>
              </a:solidFill>
            </a:defRPr>
          </a:pPr>
          <a:endParaRPr lang="en-US"/>
        </a:p>
      </c:txPr>
    </c:legend>
    <c:plotVisOnly val="1"/>
  </c:chart>
  <c:txPr>
    <a:bodyPr/>
    <a:lstStyle/>
    <a:p>
      <a:pPr>
        <a:defRPr sz="1800"/>
      </a:pPr>
      <a:endParaRPr lang="en-US"/>
    </a:p>
  </c:txPr>
  <c:externalData r:id="rId1"/>
  <c:userShapes r:id="rId2"/>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14591478866865779"/>
          <c:y val="3.3847331583552312E-2"/>
          <c:w val="0.82782932844601365"/>
          <c:h val="0.76418744531933513"/>
        </c:manualLayout>
      </c:layout>
      <c:barChart>
        <c:barDir val="col"/>
        <c:grouping val="clustered"/>
        <c:ser>
          <c:idx val="1"/>
          <c:order val="0"/>
          <c:tx>
            <c:strRef>
              <c:f>Sheet1!$N$1</c:f>
              <c:strCache>
                <c:ptCount val="1"/>
                <c:pt idx="0">
                  <c:v>WY-Total</c:v>
                </c:pt>
              </c:strCache>
            </c:strRef>
          </c:tx>
          <c:spPr>
            <a:effectLst>
              <a:glow rad="101600">
                <a:schemeClr val="accent4">
                  <a:satMod val="175000"/>
                  <a:alpha val="40000"/>
                </a:schemeClr>
              </a:glow>
            </a:effectLst>
          </c:spPr>
          <c:cat>
            <c:numRef>
              <c:f>Sheet1!$A$2:$A$83</c:f>
              <c:numCache>
                <c:formatCode>General</c:formatCode>
                <c:ptCount val="82"/>
                <c:pt idx="0">
                  <c:v>1922</c:v>
                </c:pt>
                <c:pt idx="1">
                  <c:v>1923</c:v>
                </c:pt>
                <c:pt idx="2">
                  <c:v>1924</c:v>
                </c:pt>
                <c:pt idx="3">
                  <c:v>1925</c:v>
                </c:pt>
                <c:pt idx="4">
                  <c:v>1926</c:v>
                </c:pt>
                <c:pt idx="5">
                  <c:v>1927</c:v>
                </c:pt>
                <c:pt idx="6">
                  <c:v>1928</c:v>
                </c:pt>
                <c:pt idx="7">
                  <c:v>1929</c:v>
                </c:pt>
                <c:pt idx="8">
                  <c:v>1930</c:v>
                </c:pt>
                <c:pt idx="9">
                  <c:v>1931</c:v>
                </c:pt>
                <c:pt idx="10">
                  <c:v>1932</c:v>
                </c:pt>
                <c:pt idx="11">
                  <c:v>1933</c:v>
                </c:pt>
                <c:pt idx="12">
                  <c:v>1934</c:v>
                </c:pt>
                <c:pt idx="13">
                  <c:v>1935</c:v>
                </c:pt>
                <c:pt idx="14">
                  <c:v>1936</c:v>
                </c:pt>
                <c:pt idx="15">
                  <c:v>1937</c:v>
                </c:pt>
                <c:pt idx="16">
                  <c:v>1938</c:v>
                </c:pt>
                <c:pt idx="17">
                  <c:v>1939</c:v>
                </c:pt>
                <c:pt idx="18">
                  <c:v>1940</c:v>
                </c:pt>
                <c:pt idx="19">
                  <c:v>1941</c:v>
                </c:pt>
                <c:pt idx="20">
                  <c:v>1942</c:v>
                </c:pt>
                <c:pt idx="21">
                  <c:v>1943</c:v>
                </c:pt>
                <c:pt idx="22">
                  <c:v>1944</c:v>
                </c:pt>
                <c:pt idx="23">
                  <c:v>1945</c:v>
                </c:pt>
                <c:pt idx="24">
                  <c:v>1946</c:v>
                </c:pt>
                <c:pt idx="25">
                  <c:v>1947</c:v>
                </c:pt>
                <c:pt idx="26">
                  <c:v>1948</c:v>
                </c:pt>
                <c:pt idx="27">
                  <c:v>1949</c:v>
                </c:pt>
                <c:pt idx="28">
                  <c:v>1950</c:v>
                </c:pt>
                <c:pt idx="29">
                  <c:v>1951</c:v>
                </c:pt>
                <c:pt idx="30">
                  <c:v>1952</c:v>
                </c:pt>
                <c:pt idx="31">
                  <c:v>1953</c:v>
                </c:pt>
                <c:pt idx="32">
                  <c:v>1954</c:v>
                </c:pt>
                <c:pt idx="33">
                  <c:v>1955</c:v>
                </c:pt>
                <c:pt idx="34">
                  <c:v>1956</c:v>
                </c:pt>
                <c:pt idx="35">
                  <c:v>1957</c:v>
                </c:pt>
                <c:pt idx="36">
                  <c:v>1958</c:v>
                </c:pt>
                <c:pt idx="37">
                  <c:v>1959</c:v>
                </c:pt>
                <c:pt idx="38">
                  <c:v>1960</c:v>
                </c:pt>
                <c:pt idx="39">
                  <c:v>1961</c:v>
                </c:pt>
                <c:pt idx="40">
                  <c:v>1962</c:v>
                </c:pt>
                <c:pt idx="41">
                  <c:v>1963</c:v>
                </c:pt>
                <c:pt idx="42">
                  <c:v>1964</c:v>
                </c:pt>
                <c:pt idx="43">
                  <c:v>1965</c:v>
                </c:pt>
                <c:pt idx="44">
                  <c:v>1966</c:v>
                </c:pt>
                <c:pt idx="45">
                  <c:v>1967</c:v>
                </c:pt>
                <c:pt idx="46">
                  <c:v>1968</c:v>
                </c:pt>
                <c:pt idx="47">
                  <c:v>1969</c:v>
                </c:pt>
                <c:pt idx="48">
                  <c:v>1970</c:v>
                </c:pt>
                <c:pt idx="49">
                  <c:v>1971</c:v>
                </c:pt>
                <c:pt idx="50">
                  <c:v>1972</c:v>
                </c:pt>
                <c:pt idx="51">
                  <c:v>1973</c:v>
                </c:pt>
                <c:pt idx="52">
                  <c:v>1974</c:v>
                </c:pt>
                <c:pt idx="53">
                  <c:v>1975</c:v>
                </c:pt>
                <c:pt idx="54">
                  <c:v>1976</c:v>
                </c:pt>
                <c:pt idx="55">
                  <c:v>1977</c:v>
                </c:pt>
                <c:pt idx="56">
                  <c:v>1978</c:v>
                </c:pt>
                <c:pt idx="57">
                  <c:v>1979</c:v>
                </c:pt>
                <c:pt idx="58">
                  <c:v>1980</c:v>
                </c:pt>
                <c:pt idx="59">
                  <c:v>1981</c:v>
                </c:pt>
                <c:pt idx="60">
                  <c:v>1982</c:v>
                </c:pt>
                <c:pt idx="61">
                  <c:v>1983</c:v>
                </c:pt>
                <c:pt idx="62">
                  <c:v>1984</c:v>
                </c:pt>
                <c:pt idx="63">
                  <c:v>1985</c:v>
                </c:pt>
                <c:pt idx="64">
                  <c:v>1986</c:v>
                </c:pt>
                <c:pt idx="65">
                  <c:v>1987</c:v>
                </c:pt>
                <c:pt idx="66">
                  <c:v>1988</c:v>
                </c:pt>
                <c:pt idx="67">
                  <c:v>1989</c:v>
                </c:pt>
                <c:pt idx="68">
                  <c:v>1990</c:v>
                </c:pt>
                <c:pt idx="69">
                  <c:v>1991</c:v>
                </c:pt>
                <c:pt idx="70">
                  <c:v>1992</c:v>
                </c:pt>
                <c:pt idx="71">
                  <c:v>1993</c:v>
                </c:pt>
                <c:pt idx="72">
                  <c:v>1994</c:v>
                </c:pt>
                <c:pt idx="73">
                  <c:v>1995</c:v>
                </c:pt>
                <c:pt idx="74">
                  <c:v>1996</c:v>
                </c:pt>
                <c:pt idx="75">
                  <c:v>1997</c:v>
                </c:pt>
                <c:pt idx="76">
                  <c:v>1998</c:v>
                </c:pt>
                <c:pt idx="77">
                  <c:v>1999</c:v>
                </c:pt>
                <c:pt idx="78">
                  <c:v>2000</c:v>
                </c:pt>
                <c:pt idx="79">
                  <c:v>2001</c:v>
                </c:pt>
                <c:pt idx="80">
                  <c:v>2002</c:v>
                </c:pt>
                <c:pt idx="81">
                  <c:v>2003</c:v>
                </c:pt>
              </c:numCache>
            </c:numRef>
          </c:cat>
          <c:val>
            <c:numRef>
              <c:f>Sheet1!$N$2:$N$83</c:f>
              <c:numCache>
                <c:formatCode>0.00</c:formatCode>
                <c:ptCount val="82"/>
                <c:pt idx="0">
                  <c:v>0</c:v>
                </c:pt>
                <c:pt idx="1">
                  <c:v>0</c:v>
                </c:pt>
                <c:pt idx="2">
                  <c:v>0</c:v>
                </c:pt>
                <c:pt idx="3">
                  <c:v>0</c:v>
                </c:pt>
                <c:pt idx="4">
                  <c:v>0</c:v>
                </c:pt>
                <c:pt idx="5">
                  <c:v>2314.1712474173555</c:v>
                </c:pt>
                <c:pt idx="6">
                  <c:v>1315.8039107696279</c:v>
                </c:pt>
                <c:pt idx="7">
                  <c:v>0</c:v>
                </c:pt>
                <c:pt idx="8">
                  <c:v>0</c:v>
                </c:pt>
                <c:pt idx="9">
                  <c:v>0</c:v>
                </c:pt>
                <c:pt idx="10">
                  <c:v>0</c:v>
                </c:pt>
                <c:pt idx="11">
                  <c:v>0</c:v>
                </c:pt>
                <c:pt idx="12">
                  <c:v>0</c:v>
                </c:pt>
                <c:pt idx="13">
                  <c:v>0</c:v>
                </c:pt>
                <c:pt idx="14">
                  <c:v>0</c:v>
                </c:pt>
                <c:pt idx="15">
                  <c:v>0</c:v>
                </c:pt>
                <c:pt idx="16">
                  <c:v>6612.3503218620954</c:v>
                </c:pt>
                <c:pt idx="17">
                  <c:v>669.44710420971046</c:v>
                </c:pt>
                <c:pt idx="18">
                  <c:v>2494.8512138430119</c:v>
                </c:pt>
                <c:pt idx="19">
                  <c:v>6108.0701914385354</c:v>
                </c:pt>
                <c:pt idx="20">
                  <c:v>6264.4751430139504</c:v>
                </c:pt>
                <c:pt idx="21">
                  <c:v>3578.527429300103</c:v>
                </c:pt>
                <c:pt idx="22">
                  <c:v>0</c:v>
                </c:pt>
                <c:pt idx="23">
                  <c:v>0</c:v>
                </c:pt>
                <c:pt idx="24">
                  <c:v>2069.322348269628</c:v>
                </c:pt>
                <c:pt idx="25">
                  <c:v>0</c:v>
                </c:pt>
                <c:pt idx="26">
                  <c:v>792.15329287190048</c:v>
                </c:pt>
                <c:pt idx="27">
                  <c:v>539.96725916838739</c:v>
                </c:pt>
                <c:pt idx="28">
                  <c:v>0</c:v>
                </c:pt>
                <c:pt idx="29">
                  <c:v>2683.1282376678687</c:v>
                </c:pt>
                <c:pt idx="30">
                  <c:v>6224.8144011492759</c:v>
                </c:pt>
                <c:pt idx="31">
                  <c:v>4709.6555791581004</c:v>
                </c:pt>
                <c:pt idx="32">
                  <c:v>3814.627210905217</c:v>
                </c:pt>
                <c:pt idx="33">
                  <c:v>248.79774260717977</c:v>
                </c:pt>
                <c:pt idx="34">
                  <c:v>5603.417878357438</c:v>
                </c:pt>
                <c:pt idx="35">
                  <c:v>1461.7744941244828</c:v>
                </c:pt>
                <c:pt idx="36">
                  <c:v>8786.2418346461691</c:v>
                </c:pt>
                <c:pt idx="37">
                  <c:v>1571.9858939178719</c:v>
                </c:pt>
                <c:pt idx="38">
                  <c:v>0</c:v>
                </c:pt>
                <c:pt idx="39">
                  <c:v>643.71994544163351</c:v>
                </c:pt>
                <c:pt idx="40">
                  <c:v>428.20735537190069</c:v>
                </c:pt>
                <c:pt idx="41">
                  <c:v>2618.0953822314391</c:v>
                </c:pt>
                <c:pt idx="42">
                  <c:v>880.2137767949381</c:v>
                </c:pt>
                <c:pt idx="43">
                  <c:v>2535.4160485537191</c:v>
                </c:pt>
                <c:pt idx="44">
                  <c:v>2555.3305620480564</c:v>
                </c:pt>
                <c:pt idx="45">
                  <c:v>6009.2938868801575</c:v>
                </c:pt>
                <c:pt idx="46">
                  <c:v>1270.5726717458681</c:v>
                </c:pt>
                <c:pt idx="47">
                  <c:v>4353.5127708548553</c:v>
                </c:pt>
                <c:pt idx="48">
                  <c:v>4945.4994121255168</c:v>
                </c:pt>
                <c:pt idx="49">
                  <c:v>3396.320716038254</c:v>
                </c:pt>
                <c:pt idx="50">
                  <c:v>1340.3502834452481</c:v>
                </c:pt>
                <c:pt idx="51">
                  <c:v>3264.1369437629137</c:v>
                </c:pt>
                <c:pt idx="52">
                  <c:v>9393.7183903667374</c:v>
                </c:pt>
                <c:pt idx="53">
                  <c:v>4337.099141916322</c:v>
                </c:pt>
                <c:pt idx="54">
                  <c:v>760.6460185304752</c:v>
                </c:pt>
                <c:pt idx="55">
                  <c:v>0</c:v>
                </c:pt>
                <c:pt idx="56">
                  <c:v>2334.0647824121897</c:v>
                </c:pt>
                <c:pt idx="57">
                  <c:v>361.54584646177688</c:v>
                </c:pt>
                <c:pt idx="58">
                  <c:v>2991.3416703254152</c:v>
                </c:pt>
                <c:pt idx="59">
                  <c:v>393.32175716683884</c:v>
                </c:pt>
                <c:pt idx="60">
                  <c:v>6140.2487903538204</c:v>
                </c:pt>
                <c:pt idx="61">
                  <c:v>10655.705390624926</c:v>
                </c:pt>
                <c:pt idx="62">
                  <c:v>3380.3078218620867</c:v>
                </c:pt>
                <c:pt idx="63">
                  <c:v>1312.6781802040248</c:v>
                </c:pt>
                <c:pt idx="64">
                  <c:v>3438.666229338824</c:v>
                </c:pt>
                <c:pt idx="65">
                  <c:v>0</c:v>
                </c:pt>
                <c:pt idx="66">
                  <c:v>0</c:v>
                </c:pt>
                <c:pt idx="67">
                  <c:v>0</c:v>
                </c:pt>
                <c:pt idx="68">
                  <c:v>0</c:v>
                </c:pt>
                <c:pt idx="69">
                  <c:v>0</c:v>
                </c:pt>
                <c:pt idx="70">
                  <c:v>0</c:v>
                </c:pt>
                <c:pt idx="71">
                  <c:v>1477.6617458677686</c:v>
                </c:pt>
                <c:pt idx="72">
                  <c:v>362.03237312758199</c:v>
                </c:pt>
                <c:pt idx="73">
                  <c:v>6688.4430270209195</c:v>
                </c:pt>
                <c:pt idx="74">
                  <c:v>4347.1384153860681</c:v>
                </c:pt>
                <c:pt idx="75">
                  <c:v>4523.402138429793</c:v>
                </c:pt>
                <c:pt idx="76">
                  <c:v>8652.9242277892554</c:v>
                </c:pt>
                <c:pt idx="77">
                  <c:v>5049.9674661027884</c:v>
                </c:pt>
                <c:pt idx="78">
                  <c:v>3628.9995504584222</c:v>
                </c:pt>
                <c:pt idx="79">
                  <c:v>0</c:v>
                </c:pt>
                <c:pt idx="80">
                  <c:v>446.43972075154869</c:v>
                </c:pt>
                <c:pt idx="81">
                  <c:v>1559.8732050619828</c:v>
                </c:pt>
              </c:numCache>
            </c:numRef>
          </c:val>
        </c:ser>
        <c:gapWidth val="60"/>
        <c:axId val="244683520"/>
        <c:axId val="244685056"/>
      </c:barChart>
      <c:catAx>
        <c:axId val="244683520"/>
        <c:scaling>
          <c:orientation val="minMax"/>
        </c:scaling>
        <c:axPos val="b"/>
        <c:numFmt formatCode="General" sourceLinked="1"/>
        <c:tickLblPos val="nextTo"/>
        <c:spPr>
          <a:ln w="28575">
            <a:solidFill>
              <a:schemeClr val="bg1"/>
            </a:solidFill>
          </a:ln>
        </c:spPr>
        <c:txPr>
          <a:bodyPr/>
          <a:lstStyle/>
          <a:p>
            <a:pPr>
              <a:defRPr sz="2000" b="1">
                <a:solidFill>
                  <a:schemeClr val="bg1"/>
                </a:solidFill>
              </a:defRPr>
            </a:pPr>
            <a:endParaRPr lang="en-US"/>
          </a:p>
        </c:txPr>
        <c:crossAx val="244685056"/>
        <c:crosses val="autoZero"/>
        <c:auto val="1"/>
        <c:lblAlgn val="ctr"/>
        <c:lblOffset val="100"/>
      </c:catAx>
      <c:valAx>
        <c:axId val="244685056"/>
        <c:scaling>
          <c:orientation val="minMax"/>
        </c:scaling>
        <c:axPos val="l"/>
        <c:majorGridlines>
          <c:spPr>
            <a:ln>
              <a:solidFill>
                <a:srgbClr val="002060"/>
              </a:solidFill>
            </a:ln>
          </c:spPr>
        </c:majorGridlines>
        <c:numFmt formatCode="#,##0" sourceLinked="0"/>
        <c:tickLblPos val="nextTo"/>
        <c:spPr>
          <a:ln>
            <a:noFill/>
          </a:ln>
        </c:spPr>
        <c:txPr>
          <a:bodyPr/>
          <a:lstStyle/>
          <a:p>
            <a:pPr>
              <a:defRPr sz="2000" b="1">
                <a:solidFill>
                  <a:schemeClr val="bg1"/>
                </a:solidFill>
              </a:defRPr>
            </a:pPr>
            <a:endParaRPr lang="en-US"/>
          </a:p>
        </c:txPr>
        <c:crossAx val="244683520"/>
        <c:crosses val="autoZero"/>
        <c:crossBetween val="between"/>
      </c:valAx>
      <c:spPr>
        <a:ln>
          <a:noFill/>
        </a:ln>
      </c:spPr>
    </c:plotArea>
    <c:plotVisOnly val="1"/>
    <c:dispBlanksAs val="gap"/>
  </c:chart>
  <c:txPr>
    <a:bodyPr/>
    <a:lstStyle/>
    <a:p>
      <a:pPr>
        <a:defRPr sz="1800"/>
      </a:pPr>
      <a:endParaRPr lang="en-US"/>
    </a:p>
  </c:txPr>
  <c:externalData r:id="rId1"/>
</c:chartSpace>
</file>

<file path=ppt/charts/chart13.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14591478866865779"/>
          <c:y val="3.3847331583552256E-2"/>
          <c:w val="0.82782932844601365"/>
          <c:h val="0.76418744531933513"/>
        </c:manualLayout>
      </c:layout>
      <c:barChart>
        <c:barDir val="col"/>
        <c:grouping val="clustered"/>
        <c:ser>
          <c:idx val="1"/>
          <c:order val="0"/>
          <c:tx>
            <c:strRef>
              <c:f>Sheet1!$N$1</c:f>
              <c:strCache>
                <c:ptCount val="1"/>
                <c:pt idx="0">
                  <c:v>WY-Total</c:v>
                </c:pt>
              </c:strCache>
            </c:strRef>
          </c:tx>
          <c:spPr>
            <a:effectLst>
              <a:glow rad="101600">
                <a:schemeClr val="accent4">
                  <a:satMod val="175000"/>
                  <a:alpha val="40000"/>
                </a:schemeClr>
              </a:glow>
            </a:effectLst>
          </c:spPr>
          <c:cat>
            <c:numRef>
              <c:f>Sheet1!$A$2:$A$83</c:f>
              <c:numCache>
                <c:formatCode>General</c:formatCode>
                <c:ptCount val="82"/>
                <c:pt idx="0">
                  <c:v>1922</c:v>
                </c:pt>
                <c:pt idx="1">
                  <c:v>1923</c:v>
                </c:pt>
                <c:pt idx="2">
                  <c:v>1924</c:v>
                </c:pt>
                <c:pt idx="3">
                  <c:v>1925</c:v>
                </c:pt>
                <c:pt idx="4">
                  <c:v>1926</c:v>
                </c:pt>
                <c:pt idx="5">
                  <c:v>1927</c:v>
                </c:pt>
                <c:pt idx="6">
                  <c:v>1928</c:v>
                </c:pt>
                <c:pt idx="7">
                  <c:v>1929</c:v>
                </c:pt>
                <c:pt idx="8">
                  <c:v>1930</c:v>
                </c:pt>
                <c:pt idx="9">
                  <c:v>1931</c:v>
                </c:pt>
                <c:pt idx="10">
                  <c:v>1932</c:v>
                </c:pt>
                <c:pt idx="11">
                  <c:v>1933</c:v>
                </c:pt>
                <c:pt idx="12">
                  <c:v>1934</c:v>
                </c:pt>
                <c:pt idx="13">
                  <c:v>1935</c:v>
                </c:pt>
                <c:pt idx="14">
                  <c:v>1936</c:v>
                </c:pt>
                <c:pt idx="15">
                  <c:v>1937</c:v>
                </c:pt>
                <c:pt idx="16">
                  <c:v>1938</c:v>
                </c:pt>
                <c:pt idx="17">
                  <c:v>1939</c:v>
                </c:pt>
                <c:pt idx="18">
                  <c:v>1940</c:v>
                </c:pt>
                <c:pt idx="19">
                  <c:v>1941</c:v>
                </c:pt>
                <c:pt idx="20">
                  <c:v>1942</c:v>
                </c:pt>
                <c:pt idx="21">
                  <c:v>1943</c:v>
                </c:pt>
                <c:pt idx="22">
                  <c:v>1944</c:v>
                </c:pt>
                <c:pt idx="23">
                  <c:v>1945</c:v>
                </c:pt>
                <c:pt idx="24">
                  <c:v>1946</c:v>
                </c:pt>
                <c:pt idx="25">
                  <c:v>1947</c:v>
                </c:pt>
                <c:pt idx="26">
                  <c:v>1948</c:v>
                </c:pt>
                <c:pt idx="27">
                  <c:v>1949</c:v>
                </c:pt>
                <c:pt idx="28">
                  <c:v>1950</c:v>
                </c:pt>
                <c:pt idx="29">
                  <c:v>1951</c:v>
                </c:pt>
                <c:pt idx="30">
                  <c:v>1952</c:v>
                </c:pt>
                <c:pt idx="31">
                  <c:v>1953</c:v>
                </c:pt>
                <c:pt idx="32">
                  <c:v>1954</c:v>
                </c:pt>
                <c:pt idx="33">
                  <c:v>1955</c:v>
                </c:pt>
                <c:pt idx="34">
                  <c:v>1956</c:v>
                </c:pt>
                <c:pt idx="35">
                  <c:v>1957</c:v>
                </c:pt>
                <c:pt idx="36">
                  <c:v>1958</c:v>
                </c:pt>
                <c:pt idx="37">
                  <c:v>1959</c:v>
                </c:pt>
                <c:pt idx="38">
                  <c:v>1960</c:v>
                </c:pt>
                <c:pt idx="39">
                  <c:v>1961</c:v>
                </c:pt>
                <c:pt idx="40">
                  <c:v>1962</c:v>
                </c:pt>
                <c:pt idx="41">
                  <c:v>1963</c:v>
                </c:pt>
                <c:pt idx="42">
                  <c:v>1964</c:v>
                </c:pt>
                <c:pt idx="43">
                  <c:v>1965</c:v>
                </c:pt>
                <c:pt idx="44">
                  <c:v>1966</c:v>
                </c:pt>
                <c:pt idx="45">
                  <c:v>1967</c:v>
                </c:pt>
                <c:pt idx="46">
                  <c:v>1968</c:v>
                </c:pt>
                <c:pt idx="47">
                  <c:v>1969</c:v>
                </c:pt>
                <c:pt idx="48">
                  <c:v>1970</c:v>
                </c:pt>
                <c:pt idx="49">
                  <c:v>1971</c:v>
                </c:pt>
                <c:pt idx="50">
                  <c:v>1972</c:v>
                </c:pt>
                <c:pt idx="51">
                  <c:v>1973</c:v>
                </c:pt>
                <c:pt idx="52">
                  <c:v>1974</c:v>
                </c:pt>
                <c:pt idx="53">
                  <c:v>1975</c:v>
                </c:pt>
                <c:pt idx="54">
                  <c:v>1976</c:v>
                </c:pt>
                <c:pt idx="55">
                  <c:v>1977</c:v>
                </c:pt>
                <c:pt idx="56">
                  <c:v>1978</c:v>
                </c:pt>
                <c:pt idx="57">
                  <c:v>1979</c:v>
                </c:pt>
                <c:pt idx="58">
                  <c:v>1980</c:v>
                </c:pt>
                <c:pt idx="59">
                  <c:v>1981</c:v>
                </c:pt>
                <c:pt idx="60">
                  <c:v>1982</c:v>
                </c:pt>
                <c:pt idx="61">
                  <c:v>1983</c:v>
                </c:pt>
                <c:pt idx="62">
                  <c:v>1984</c:v>
                </c:pt>
                <c:pt idx="63">
                  <c:v>1985</c:v>
                </c:pt>
                <c:pt idx="64">
                  <c:v>1986</c:v>
                </c:pt>
                <c:pt idx="65">
                  <c:v>1987</c:v>
                </c:pt>
                <c:pt idx="66">
                  <c:v>1988</c:v>
                </c:pt>
                <c:pt idx="67">
                  <c:v>1989</c:v>
                </c:pt>
                <c:pt idx="68">
                  <c:v>1990</c:v>
                </c:pt>
                <c:pt idx="69">
                  <c:v>1991</c:v>
                </c:pt>
                <c:pt idx="70">
                  <c:v>1992</c:v>
                </c:pt>
                <c:pt idx="71">
                  <c:v>1993</c:v>
                </c:pt>
                <c:pt idx="72">
                  <c:v>1994</c:v>
                </c:pt>
                <c:pt idx="73">
                  <c:v>1995</c:v>
                </c:pt>
                <c:pt idx="74">
                  <c:v>1996</c:v>
                </c:pt>
                <c:pt idx="75">
                  <c:v>1997</c:v>
                </c:pt>
                <c:pt idx="76">
                  <c:v>1998</c:v>
                </c:pt>
                <c:pt idx="77">
                  <c:v>1999</c:v>
                </c:pt>
                <c:pt idx="78">
                  <c:v>2000</c:v>
                </c:pt>
                <c:pt idx="79">
                  <c:v>2001</c:v>
                </c:pt>
                <c:pt idx="80">
                  <c:v>2002</c:v>
                </c:pt>
                <c:pt idx="81">
                  <c:v>2003</c:v>
                </c:pt>
              </c:numCache>
            </c:numRef>
          </c:cat>
          <c:val>
            <c:numRef>
              <c:f>Sheet1!$N$2:$N$83</c:f>
              <c:numCache>
                <c:formatCode>0.00</c:formatCode>
                <c:ptCount val="82"/>
                <c:pt idx="0">
                  <c:v>2633.7045509426653</c:v>
                </c:pt>
                <c:pt idx="1">
                  <c:v>2053.3943273825166</c:v>
                </c:pt>
                <c:pt idx="2">
                  <c:v>0</c:v>
                </c:pt>
                <c:pt idx="3">
                  <c:v>0</c:v>
                </c:pt>
                <c:pt idx="4">
                  <c:v>247.29336260330436</c:v>
                </c:pt>
                <c:pt idx="5">
                  <c:v>2279.0540014850208</c:v>
                </c:pt>
                <c:pt idx="6">
                  <c:v>1425.7502866735529</c:v>
                </c:pt>
                <c:pt idx="7">
                  <c:v>0</c:v>
                </c:pt>
                <c:pt idx="8">
                  <c:v>0</c:v>
                </c:pt>
                <c:pt idx="9">
                  <c:v>0</c:v>
                </c:pt>
                <c:pt idx="10">
                  <c:v>0</c:v>
                </c:pt>
                <c:pt idx="11">
                  <c:v>0</c:v>
                </c:pt>
                <c:pt idx="12">
                  <c:v>0</c:v>
                </c:pt>
                <c:pt idx="13">
                  <c:v>0</c:v>
                </c:pt>
                <c:pt idx="14">
                  <c:v>106.48957103886875</c:v>
                </c:pt>
                <c:pt idx="15">
                  <c:v>0</c:v>
                </c:pt>
                <c:pt idx="16">
                  <c:v>6061.0338300619833</c:v>
                </c:pt>
                <c:pt idx="17">
                  <c:v>1425.9585748644113</c:v>
                </c:pt>
                <c:pt idx="18">
                  <c:v>1383.4590205320249</c:v>
                </c:pt>
                <c:pt idx="19">
                  <c:v>3426.2476486634787</c:v>
                </c:pt>
                <c:pt idx="20">
                  <c:v>5668.0174833742185</c:v>
                </c:pt>
                <c:pt idx="21">
                  <c:v>4049.9287296616526</c:v>
                </c:pt>
                <c:pt idx="22">
                  <c:v>0</c:v>
                </c:pt>
                <c:pt idx="23">
                  <c:v>157.93779942536156</c:v>
                </c:pt>
                <c:pt idx="24">
                  <c:v>1113.2395772533573</c:v>
                </c:pt>
                <c:pt idx="25">
                  <c:v>0</c:v>
                </c:pt>
                <c:pt idx="26">
                  <c:v>0</c:v>
                </c:pt>
                <c:pt idx="27">
                  <c:v>0</c:v>
                </c:pt>
                <c:pt idx="28">
                  <c:v>0</c:v>
                </c:pt>
                <c:pt idx="29">
                  <c:v>3398.5620596590907</c:v>
                </c:pt>
                <c:pt idx="30">
                  <c:v>5300.9039924457575</c:v>
                </c:pt>
                <c:pt idx="31">
                  <c:v>3913.3892839617747</c:v>
                </c:pt>
                <c:pt idx="32">
                  <c:v>2280.4061815599157</c:v>
                </c:pt>
                <c:pt idx="33">
                  <c:v>0</c:v>
                </c:pt>
                <c:pt idx="34">
                  <c:v>4445.6670635330956</c:v>
                </c:pt>
                <c:pt idx="35">
                  <c:v>1706.8072517432997</c:v>
                </c:pt>
                <c:pt idx="36">
                  <c:v>4344.5734333032015</c:v>
                </c:pt>
                <c:pt idx="37">
                  <c:v>1978.997530668905</c:v>
                </c:pt>
                <c:pt idx="38">
                  <c:v>0</c:v>
                </c:pt>
                <c:pt idx="39">
                  <c:v>0</c:v>
                </c:pt>
                <c:pt idx="40">
                  <c:v>0</c:v>
                </c:pt>
                <c:pt idx="41">
                  <c:v>2629.836889123806</c:v>
                </c:pt>
                <c:pt idx="42">
                  <c:v>118.99260080384816</c:v>
                </c:pt>
                <c:pt idx="43">
                  <c:v>2610.6563952737606</c:v>
                </c:pt>
                <c:pt idx="44">
                  <c:v>1396.7081492122934</c:v>
                </c:pt>
                <c:pt idx="45">
                  <c:v>3549.7710056172523</c:v>
                </c:pt>
                <c:pt idx="46">
                  <c:v>2287.5366370738652</c:v>
                </c:pt>
                <c:pt idx="47">
                  <c:v>4077.9054313016527</c:v>
                </c:pt>
                <c:pt idx="48">
                  <c:v>4465.8831203189584</c:v>
                </c:pt>
                <c:pt idx="49">
                  <c:v>2155.3407702737622</c:v>
                </c:pt>
                <c:pt idx="50">
                  <c:v>955.76135911673543</c:v>
                </c:pt>
                <c:pt idx="51">
                  <c:v>1840.6742694343998</c:v>
                </c:pt>
                <c:pt idx="52">
                  <c:v>6678.9681280669283</c:v>
                </c:pt>
                <c:pt idx="53">
                  <c:v>3755.0211313597629</c:v>
                </c:pt>
                <c:pt idx="54">
                  <c:v>1498.2722674005681</c:v>
                </c:pt>
                <c:pt idx="55">
                  <c:v>0</c:v>
                </c:pt>
                <c:pt idx="56">
                  <c:v>0</c:v>
                </c:pt>
                <c:pt idx="57">
                  <c:v>801.30531798811978</c:v>
                </c:pt>
                <c:pt idx="58">
                  <c:v>2451.7493559529958</c:v>
                </c:pt>
                <c:pt idx="59">
                  <c:v>1535.3223850723098</c:v>
                </c:pt>
                <c:pt idx="60">
                  <c:v>5901.7501481792351</c:v>
                </c:pt>
                <c:pt idx="61">
                  <c:v>8809.956550878087</c:v>
                </c:pt>
                <c:pt idx="62">
                  <c:v>4044.5140202091952</c:v>
                </c:pt>
                <c:pt idx="63">
                  <c:v>129.95468007489652</c:v>
                </c:pt>
                <c:pt idx="64">
                  <c:v>2479.9588248966943</c:v>
                </c:pt>
                <c:pt idx="65">
                  <c:v>1112.4971757973915</c:v>
                </c:pt>
                <c:pt idx="66">
                  <c:v>0</c:v>
                </c:pt>
                <c:pt idx="67">
                  <c:v>229.91672504519622</c:v>
                </c:pt>
                <c:pt idx="68">
                  <c:v>0</c:v>
                </c:pt>
                <c:pt idx="69">
                  <c:v>0</c:v>
                </c:pt>
                <c:pt idx="70">
                  <c:v>0</c:v>
                </c:pt>
                <c:pt idx="71">
                  <c:v>1753.2614798553698</c:v>
                </c:pt>
                <c:pt idx="72">
                  <c:v>438.8756004245223</c:v>
                </c:pt>
                <c:pt idx="73">
                  <c:v>5899.2495799974204</c:v>
                </c:pt>
                <c:pt idx="74">
                  <c:v>4594.7829990960745</c:v>
                </c:pt>
                <c:pt idx="75">
                  <c:v>5305.8292949380557</c:v>
                </c:pt>
                <c:pt idx="76">
                  <c:v>5450.3452129067664</c:v>
                </c:pt>
                <c:pt idx="77">
                  <c:v>3876.2302811854338</c:v>
                </c:pt>
                <c:pt idx="78">
                  <c:v>2219.148888010041</c:v>
                </c:pt>
                <c:pt idx="79">
                  <c:v>0</c:v>
                </c:pt>
                <c:pt idx="80">
                  <c:v>0</c:v>
                </c:pt>
                <c:pt idx="81">
                  <c:v>754.45541451446286</c:v>
                </c:pt>
              </c:numCache>
            </c:numRef>
          </c:val>
        </c:ser>
        <c:gapWidth val="60"/>
        <c:axId val="244762880"/>
        <c:axId val="244776960"/>
      </c:barChart>
      <c:catAx>
        <c:axId val="244762880"/>
        <c:scaling>
          <c:orientation val="minMax"/>
        </c:scaling>
        <c:axPos val="b"/>
        <c:numFmt formatCode="General" sourceLinked="1"/>
        <c:tickLblPos val="nextTo"/>
        <c:spPr>
          <a:ln w="28575">
            <a:solidFill>
              <a:schemeClr val="bg1"/>
            </a:solidFill>
          </a:ln>
        </c:spPr>
        <c:txPr>
          <a:bodyPr/>
          <a:lstStyle/>
          <a:p>
            <a:pPr>
              <a:defRPr sz="2000" b="1">
                <a:solidFill>
                  <a:schemeClr val="bg1"/>
                </a:solidFill>
              </a:defRPr>
            </a:pPr>
            <a:endParaRPr lang="en-US"/>
          </a:p>
        </c:txPr>
        <c:crossAx val="244776960"/>
        <c:crosses val="autoZero"/>
        <c:auto val="1"/>
        <c:lblAlgn val="ctr"/>
        <c:lblOffset val="100"/>
      </c:catAx>
      <c:valAx>
        <c:axId val="244776960"/>
        <c:scaling>
          <c:orientation val="minMax"/>
        </c:scaling>
        <c:axPos val="l"/>
        <c:majorGridlines>
          <c:spPr>
            <a:ln>
              <a:solidFill>
                <a:srgbClr val="002060"/>
              </a:solidFill>
            </a:ln>
          </c:spPr>
        </c:majorGridlines>
        <c:numFmt formatCode="#,##0" sourceLinked="0"/>
        <c:tickLblPos val="nextTo"/>
        <c:spPr>
          <a:ln>
            <a:noFill/>
          </a:ln>
        </c:spPr>
        <c:txPr>
          <a:bodyPr/>
          <a:lstStyle/>
          <a:p>
            <a:pPr>
              <a:defRPr sz="2000" b="1">
                <a:solidFill>
                  <a:schemeClr val="bg1"/>
                </a:solidFill>
              </a:defRPr>
            </a:pPr>
            <a:endParaRPr lang="en-US"/>
          </a:p>
        </c:txPr>
        <c:crossAx val="244762880"/>
        <c:crosses val="autoZero"/>
        <c:crossBetween val="between"/>
      </c:valAx>
      <c:spPr>
        <a:ln>
          <a:noFill/>
        </a:ln>
      </c:spPr>
    </c:plotArea>
    <c:plotVisOnly val="1"/>
    <c:dispBlanksAs val="gap"/>
  </c:chart>
  <c:txPr>
    <a:bodyPr/>
    <a:lstStyle/>
    <a:p>
      <a:pPr>
        <a:defRPr sz="1800"/>
      </a:pPr>
      <a:endParaRPr lang="en-US"/>
    </a:p>
  </c:txPr>
  <c:externalData r:id="rId1"/>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14591478866865779"/>
          <c:y val="3.3847331583552256E-2"/>
          <c:w val="0.82782932844601365"/>
          <c:h val="0.76418744531933513"/>
        </c:manualLayout>
      </c:layout>
      <c:barChart>
        <c:barDir val="col"/>
        <c:grouping val="clustered"/>
        <c:ser>
          <c:idx val="1"/>
          <c:order val="0"/>
          <c:tx>
            <c:strRef>
              <c:f>Sheet1!$N$1</c:f>
              <c:strCache>
                <c:ptCount val="1"/>
                <c:pt idx="0">
                  <c:v>WY-Total</c:v>
                </c:pt>
              </c:strCache>
            </c:strRef>
          </c:tx>
          <c:spPr>
            <a:effectLst>
              <a:glow rad="101600">
                <a:schemeClr val="accent4">
                  <a:satMod val="175000"/>
                  <a:alpha val="40000"/>
                </a:schemeClr>
              </a:glow>
            </a:effectLst>
          </c:spPr>
          <c:cat>
            <c:numRef>
              <c:f>Sheet1!$A$2:$A$83</c:f>
              <c:numCache>
                <c:formatCode>General</c:formatCode>
                <c:ptCount val="82"/>
                <c:pt idx="0">
                  <c:v>1922</c:v>
                </c:pt>
                <c:pt idx="1">
                  <c:v>1923</c:v>
                </c:pt>
                <c:pt idx="2">
                  <c:v>1924</c:v>
                </c:pt>
                <c:pt idx="3">
                  <c:v>1925</c:v>
                </c:pt>
                <c:pt idx="4">
                  <c:v>1926</c:v>
                </c:pt>
                <c:pt idx="5">
                  <c:v>1927</c:v>
                </c:pt>
                <c:pt idx="6">
                  <c:v>1928</c:v>
                </c:pt>
                <c:pt idx="7">
                  <c:v>1929</c:v>
                </c:pt>
                <c:pt idx="8">
                  <c:v>1930</c:v>
                </c:pt>
                <c:pt idx="9">
                  <c:v>1931</c:v>
                </c:pt>
                <c:pt idx="10">
                  <c:v>1932</c:v>
                </c:pt>
                <c:pt idx="11">
                  <c:v>1933</c:v>
                </c:pt>
                <c:pt idx="12">
                  <c:v>1934</c:v>
                </c:pt>
                <c:pt idx="13">
                  <c:v>1935</c:v>
                </c:pt>
                <c:pt idx="14">
                  <c:v>1936</c:v>
                </c:pt>
                <c:pt idx="15">
                  <c:v>1937</c:v>
                </c:pt>
                <c:pt idx="16">
                  <c:v>1938</c:v>
                </c:pt>
                <c:pt idx="17">
                  <c:v>1939</c:v>
                </c:pt>
                <c:pt idx="18">
                  <c:v>1940</c:v>
                </c:pt>
                <c:pt idx="19">
                  <c:v>1941</c:v>
                </c:pt>
                <c:pt idx="20">
                  <c:v>1942</c:v>
                </c:pt>
                <c:pt idx="21">
                  <c:v>1943</c:v>
                </c:pt>
                <c:pt idx="22">
                  <c:v>1944</c:v>
                </c:pt>
                <c:pt idx="23">
                  <c:v>1945</c:v>
                </c:pt>
                <c:pt idx="24">
                  <c:v>1946</c:v>
                </c:pt>
                <c:pt idx="25">
                  <c:v>1947</c:v>
                </c:pt>
                <c:pt idx="26">
                  <c:v>1948</c:v>
                </c:pt>
                <c:pt idx="27">
                  <c:v>1949</c:v>
                </c:pt>
                <c:pt idx="28">
                  <c:v>1950</c:v>
                </c:pt>
                <c:pt idx="29">
                  <c:v>1951</c:v>
                </c:pt>
                <c:pt idx="30">
                  <c:v>1952</c:v>
                </c:pt>
                <c:pt idx="31">
                  <c:v>1953</c:v>
                </c:pt>
                <c:pt idx="32">
                  <c:v>1954</c:v>
                </c:pt>
                <c:pt idx="33">
                  <c:v>1955</c:v>
                </c:pt>
                <c:pt idx="34">
                  <c:v>1956</c:v>
                </c:pt>
                <c:pt idx="35">
                  <c:v>1957</c:v>
                </c:pt>
                <c:pt idx="36">
                  <c:v>1958</c:v>
                </c:pt>
                <c:pt idx="37">
                  <c:v>1959</c:v>
                </c:pt>
                <c:pt idx="38">
                  <c:v>1960</c:v>
                </c:pt>
                <c:pt idx="39">
                  <c:v>1961</c:v>
                </c:pt>
                <c:pt idx="40">
                  <c:v>1962</c:v>
                </c:pt>
                <c:pt idx="41">
                  <c:v>1963</c:v>
                </c:pt>
                <c:pt idx="42">
                  <c:v>1964</c:v>
                </c:pt>
                <c:pt idx="43">
                  <c:v>1965</c:v>
                </c:pt>
                <c:pt idx="44">
                  <c:v>1966</c:v>
                </c:pt>
                <c:pt idx="45">
                  <c:v>1967</c:v>
                </c:pt>
                <c:pt idx="46">
                  <c:v>1968</c:v>
                </c:pt>
                <c:pt idx="47">
                  <c:v>1969</c:v>
                </c:pt>
                <c:pt idx="48">
                  <c:v>1970</c:v>
                </c:pt>
                <c:pt idx="49">
                  <c:v>1971</c:v>
                </c:pt>
                <c:pt idx="50">
                  <c:v>1972</c:v>
                </c:pt>
                <c:pt idx="51">
                  <c:v>1973</c:v>
                </c:pt>
                <c:pt idx="52">
                  <c:v>1974</c:v>
                </c:pt>
                <c:pt idx="53">
                  <c:v>1975</c:v>
                </c:pt>
                <c:pt idx="54">
                  <c:v>1976</c:v>
                </c:pt>
                <c:pt idx="55">
                  <c:v>1977</c:v>
                </c:pt>
                <c:pt idx="56">
                  <c:v>1978</c:v>
                </c:pt>
                <c:pt idx="57">
                  <c:v>1979</c:v>
                </c:pt>
                <c:pt idx="58">
                  <c:v>1980</c:v>
                </c:pt>
                <c:pt idx="59">
                  <c:v>1981</c:v>
                </c:pt>
                <c:pt idx="60">
                  <c:v>1982</c:v>
                </c:pt>
                <c:pt idx="61">
                  <c:v>1983</c:v>
                </c:pt>
                <c:pt idx="62">
                  <c:v>1984</c:v>
                </c:pt>
                <c:pt idx="63">
                  <c:v>1985</c:v>
                </c:pt>
                <c:pt idx="64">
                  <c:v>1986</c:v>
                </c:pt>
                <c:pt idx="65">
                  <c:v>1987</c:v>
                </c:pt>
                <c:pt idx="66">
                  <c:v>1988</c:v>
                </c:pt>
                <c:pt idx="67">
                  <c:v>1989</c:v>
                </c:pt>
                <c:pt idx="68">
                  <c:v>1990</c:v>
                </c:pt>
                <c:pt idx="69">
                  <c:v>1991</c:v>
                </c:pt>
                <c:pt idx="70">
                  <c:v>1992</c:v>
                </c:pt>
                <c:pt idx="71">
                  <c:v>1993</c:v>
                </c:pt>
                <c:pt idx="72">
                  <c:v>1994</c:v>
                </c:pt>
                <c:pt idx="73">
                  <c:v>1995</c:v>
                </c:pt>
                <c:pt idx="74">
                  <c:v>1996</c:v>
                </c:pt>
                <c:pt idx="75">
                  <c:v>1997</c:v>
                </c:pt>
                <c:pt idx="76">
                  <c:v>1998</c:v>
                </c:pt>
                <c:pt idx="77">
                  <c:v>1999</c:v>
                </c:pt>
                <c:pt idx="78">
                  <c:v>2000</c:v>
                </c:pt>
                <c:pt idx="79">
                  <c:v>2001</c:v>
                </c:pt>
                <c:pt idx="80">
                  <c:v>2002</c:v>
                </c:pt>
                <c:pt idx="81">
                  <c:v>2003</c:v>
                </c:pt>
              </c:numCache>
            </c:numRef>
          </c:cat>
          <c:val>
            <c:numRef>
              <c:f>Sheet1!$N$2:$N$83</c:f>
              <c:numCache>
                <c:formatCode>0.00</c:formatCode>
                <c:ptCount val="82"/>
                <c:pt idx="0">
                  <c:v>2326.9585052944212</c:v>
                </c:pt>
                <c:pt idx="1">
                  <c:v>1730.5928886880158</c:v>
                </c:pt>
                <c:pt idx="2">
                  <c:v>0</c:v>
                </c:pt>
                <c:pt idx="3">
                  <c:v>845.89574961260359</c:v>
                </c:pt>
                <c:pt idx="4">
                  <c:v>267.7269818569215</c:v>
                </c:pt>
                <c:pt idx="5">
                  <c:v>2492.7423966942151</c:v>
                </c:pt>
                <c:pt idx="6">
                  <c:v>1556.7641679041851</c:v>
                </c:pt>
                <c:pt idx="7">
                  <c:v>0</c:v>
                </c:pt>
                <c:pt idx="8">
                  <c:v>124.21077568117335</c:v>
                </c:pt>
                <c:pt idx="9">
                  <c:v>0</c:v>
                </c:pt>
                <c:pt idx="10">
                  <c:v>1305.4086594460416</c:v>
                </c:pt>
                <c:pt idx="11">
                  <c:v>0</c:v>
                </c:pt>
                <c:pt idx="12">
                  <c:v>0</c:v>
                </c:pt>
                <c:pt idx="13">
                  <c:v>1362.6027183141778</c:v>
                </c:pt>
                <c:pt idx="14">
                  <c:v>2784.5263566147992</c:v>
                </c:pt>
                <c:pt idx="15">
                  <c:v>1451.0260861634815</c:v>
                </c:pt>
                <c:pt idx="16">
                  <c:v>3810.3805770596596</c:v>
                </c:pt>
                <c:pt idx="17">
                  <c:v>149.19352240444056</c:v>
                </c:pt>
                <c:pt idx="18">
                  <c:v>2047.5350768336775</c:v>
                </c:pt>
                <c:pt idx="19">
                  <c:v>2317.4111510524608</c:v>
                </c:pt>
                <c:pt idx="20">
                  <c:v>3500.9531937629172</c:v>
                </c:pt>
                <c:pt idx="21">
                  <c:v>3022.7938839746903</c:v>
                </c:pt>
                <c:pt idx="22">
                  <c:v>0</c:v>
                </c:pt>
                <c:pt idx="23">
                  <c:v>688.81384797908652</c:v>
                </c:pt>
                <c:pt idx="24">
                  <c:v>1682.2939714617883</c:v>
                </c:pt>
                <c:pt idx="25">
                  <c:v>0</c:v>
                </c:pt>
                <c:pt idx="26">
                  <c:v>1122.0301709387909</c:v>
                </c:pt>
                <c:pt idx="27">
                  <c:v>454.66072410898761</c:v>
                </c:pt>
                <c:pt idx="28">
                  <c:v>1952.9857108729341</c:v>
                </c:pt>
                <c:pt idx="29">
                  <c:v>3791.1289051200629</c:v>
                </c:pt>
                <c:pt idx="30">
                  <c:v>4519.5528602789254</c:v>
                </c:pt>
                <c:pt idx="31">
                  <c:v>1951.3751807851261</c:v>
                </c:pt>
                <c:pt idx="32">
                  <c:v>874.38091813016558</c:v>
                </c:pt>
                <c:pt idx="33">
                  <c:v>0</c:v>
                </c:pt>
                <c:pt idx="34">
                  <c:v>3732.1144820183367</c:v>
                </c:pt>
                <c:pt idx="35">
                  <c:v>774.07611134426656</c:v>
                </c:pt>
                <c:pt idx="36">
                  <c:v>3343.2838098850707</c:v>
                </c:pt>
                <c:pt idx="37">
                  <c:v>158.67333161157018</c:v>
                </c:pt>
                <c:pt idx="38">
                  <c:v>239.41774567407018</c:v>
                </c:pt>
                <c:pt idx="39">
                  <c:v>0</c:v>
                </c:pt>
                <c:pt idx="40">
                  <c:v>451.30534526730366</c:v>
                </c:pt>
                <c:pt idx="41">
                  <c:v>2559.3947804752065</c:v>
                </c:pt>
                <c:pt idx="42">
                  <c:v>583.16560014204549</c:v>
                </c:pt>
                <c:pt idx="43">
                  <c:v>2916.8773014591952</c:v>
                </c:pt>
                <c:pt idx="44">
                  <c:v>323.74123886234503</c:v>
                </c:pt>
                <c:pt idx="45">
                  <c:v>3234.7976294550417</c:v>
                </c:pt>
                <c:pt idx="46">
                  <c:v>857.56207321797524</c:v>
                </c:pt>
                <c:pt idx="47">
                  <c:v>3270.3800923295462</c:v>
                </c:pt>
                <c:pt idx="48">
                  <c:v>2290.5624439888948</c:v>
                </c:pt>
                <c:pt idx="49">
                  <c:v>1586.2646208354754</c:v>
                </c:pt>
                <c:pt idx="50">
                  <c:v>772.90159768853289</c:v>
                </c:pt>
                <c:pt idx="51">
                  <c:v>1791.1906834323347</c:v>
                </c:pt>
                <c:pt idx="52">
                  <c:v>3910.5345799974179</c:v>
                </c:pt>
                <c:pt idx="53">
                  <c:v>1790.0573863636364</c:v>
                </c:pt>
                <c:pt idx="54">
                  <c:v>230.98773405217057</c:v>
                </c:pt>
                <c:pt idx="55">
                  <c:v>0</c:v>
                </c:pt>
                <c:pt idx="56">
                  <c:v>1744.9413862344998</c:v>
                </c:pt>
                <c:pt idx="57">
                  <c:v>932.57870173683727</c:v>
                </c:pt>
                <c:pt idx="58">
                  <c:v>3224.6839370803386</c:v>
                </c:pt>
                <c:pt idx="59">
                  <c:v>139.56804622933885</c:v>
                </c:pt>
                <c:pt idx="60">
                  <c:v>5274.3430983664784</c:v>
                </c:pt>
                <c:pt idx="61">
                  <c:v>6247.5836931818194</c:v>
                </c:pt>
                <c:pt idx="62">
                  <c:v>2776.6212735666318</c:v>
                </c:pt>
                <c:pt idx="63">
                  <c:v>440.53642755681813</c:v>
                </c:pt>
                <c:pt idx="64">
                  <c:v>3661.2674569021178</c:v>
                </c:pt>
                <c:pt idx="65">
                  <c:v>65.147399196151071</c:v>
                </c:pt>
                <c:pt idx="66">
                  <c:v>0</c:v>
                </c:pt>
                <c:pt idx="67">
                  <c:v>724.19395854856111</c:v>
                </c:pt>
                <c:pt idx="68">
                  <c:v>0</c:v>
                </c:pt>
                <c:pt idx="69">
                  <c:v>0</c:v>
                </c:pt>
                <c:pt idx="70">
                  <c:v>0</c:v>
                </c:pt>
                <c:pt idx="71">
                  <c:v>2166.2745548166317</c:v>
                </c:pt>
                <c:pt idx="72">
                  <c:v>175.61444666838838</c:v>
                </c:pt>
                <c:pt idx="73">
                  <c:v>4629.1190867122932</c:v>
                </c:pt>
                <c:pt idx="74">
                  <c:v>2962.1851200929755</c:v>
                </c:pt>
                <c:pt idx="75">
                  <c:v>1121.0834552556798</c:v>
                </c:pt>
                <c:pt idx="76">
                  <c:v>3711.3676462422522</c:v>
                </c:pt>
                <c:pt idx="77">
                  <c:v>2525.5877818310951</c:v>
                </c:pt>
                <c:pt idx="78">
                  <c:v>1161.7545906508258</c:v>
                </c:pt>
                <c:pt idx="79">
                  <c:v>0</c:v>
                </c:pt>
                <c:pt idx="80">
                  <c:v>126.14543598269573</c:v>
                </c:pt>
                <c:pt idx="81">
                  <c:v>631.1561345880682</c:v>
                </c:pt>
              </c:numCache>
            </c:numRef>
          </c:val>
        </c:ser>
        <c:gapWidth val="60"/>
        <c:axId val="244838400"/>
        <c:axId val="244839936"/>
      </c:barChart>
      <c:catAx>
        <c:axId val="244838400"/>
        <c:scaling>
          <c:orientation val="minMax"/>
        </c:scaling>
        <c:axPos val="b"/>
        <c:numFmt formatCode="General" sourceLinked="1"/>
        <c:tickLblPos val="nextTo"/>
        <c:spPr>
          <a:ln w="28575">
            <a:solidFill>
              <a:srgbClr val="FFFFFF"/>
            </a:solidFill>
          </a:ln>
        </c:spPr>
        <c:txPr>
          <a:bodyPr/>
          <a:lstStyle/>
          <a:p>
            <a:pPr>
              <a:defRPr sz="2000" b="1">
                <a:solidFill>
                  <a:schemeClr val="bg1"/>
                </a:solidFill>
              </a:defRPr>
            </a:pPr>
            <a:endParaRPr lang="en-US"/>
          </a:p>
        </c:txPr>
        <c:crossAx val="244839936"/>
        <c:crosses val="autoZero"/>
        <c:auto val="1"/>
        <c:lblAlgn val="ctr"/>
        <c:lblOffset val="100"/>
      </c:catAx>
      <c:valAx>
        <c:axId val="244839936"/>
        <c:scaling>
          <c:orientation val="minMax"/>
        </c:scaling>
        <c:axPos val="l"/>
        <c:majorGridlines>
          <c:spPr>
            <a:ln>
              <a:solidFill>
                <a:srgbClr val="002060"/>
              </a:solidFill>
            </a:ln>
          </c:spPr>
        </c:majorGridlines>
        <c:numFmt formatCode="#,##0" sourceLinked="0"/>
        <c:tickLblPos val="nextTo"/>
        <c:spPr>
          <a:ln>
            <a:noFill/>
          </a:ln>
        </c:spPr>
        <c:txPr>
          <a:bodyPr/>
          <a:lstStyle/>
          <a:p>
            <a:pPr>
              <a:defRPr sz="2000" b="1">
                <a:solidFill>
                  <a:schemeClr val="bg1"/>
                </a:solidFill>
              </a:defRPr>
            </a:pPr>
            <a:endParaRPr lang="en-US"/>
          </a:p>
        </c:txPr>
        <c:crossAx val="244838400"/>
        <c:crosses val="autoZero"/>
        <c:crossBetween val="between"/>
      </c:valAx>
      <c:spPr>
        <a:ln>
          <a:noFill/>
        </a:ln>
      </c:spPr>
    </c:plotArea>
    <c:plotVisOnly val="1"/>
    <c:dispBlanksAs val="gap"/>
  </c:chart>
  <c:txPr>
    <a:bodyPr/>
    <a:lstStyle/>
    <a:p>
      <a:pPr>
        <a:defRPr sz="1800"/>
      </a:pPr>
      <a:endParaRPr lang="en-US"/>
    </a:p>
  </c:txPr>
  <c:externalData r:id="rId1"/>
</c:chartSpace>
</file>

<file path=ppt/charts/chart15.xml><?xml version="1.0" encoding="utf-8"?>
<c:chartSpace xmlns:c="http://schemas.openxmlformats.org/drawingml/2006/chart" xmlns:a="http://schemas.openxmlformats.org/drawingml/2006/main" xmlns:r="http://schemas.openxmlformats.org/officeDocument/2006/relationships">
  <c:date1904 val="1"/>
  <c:lang val="en-US"/>
  <c:chart>
    <c:plotArea>
      <c:layout>
        <c:manualLayout>
          <c:layoutTarget val="inner"/>
          <c:xMode val="edge"/>
          <c:yMode val="edge"/>
          <c:x val="0.14871142796339887"/>
          <c:y val="4.6199022703855286E-2"/>
          <c:w val="0.83101372041153221"/>
          <c:h val="0.80359894717918612"/>
        </c:manualLayout>
      </c:layout>
      <c:barChart>
        <c:barDir val="col"/>
        <c:grouping val="stacked"/>
        <c:ser>
          <c:idx val="0"/>
          <c:order val="0"/>
          <c:tx>
            <c:strRef>
              <c:f>Sheet1!$B$1</c:f>
              <c:strCache>
                <c:ptCount val="1"/>
                <c:pt idx="0">
                  <c:v>CRA</c:v>
                </c:pt>
              </c:strCache>
            </c:strRef>
          </c:tx>
          <c:spPr>
            <a:gradFill flip="none" rotWithShape="1">
              <a:gsLst>
                <a:gs pos="0">
                  <a:srgbClr val="99CCFF">
                    <a:shade val="30000"/>
                    <a:satMod val="115000"/>
                  </a:srgbClr>
                </a:gs>
                <a:gs pos="50000">
                  <a:srgbClr val="99CCFF">
                    <a:shade val="67500"/>
                    <a:satMod val="115000"/>
                  </a:srgbClr>
                </a:gs>
                <a:gs pos="100000">
                  <a:srgbClr val="99CCFF">
                    <a:shade val="100000"/>
                    <a:satMod val="115000"/>
                  </a:srgbClr>
                </a:gs>
              </a:gsLst>
              <a:lin ang="18900000" scaled="1"/>
              <a:tileRect/>
            </a:gradFill>
            <a:scene3d>
              <a:camera prst="orthographicFront"/>
              <a:lightRig rig="threePt" dir="t"/>
            </a:scene3d>
            <a:sp3d>
              <a:bevelT/>
            </a:sp3d>
          </c:spPr>
          <c:dLbls>
            <c:dLbl>
              <c:idx val="0"/>
              <c:tx>
                <c:rich>
                  <a:bodyPr/>
                  <a:lstStyle/>
                  <a:p>
                    <a:r>
                      <a:rPr lang="en-US" b="1">
                        <a:effectLst/>
                      </a:rPr>
                      <a:t>Add text</a:t>
                    </a:r>
                  </a:p>
                </c:rich>
              </c:tx>
            </c:dLbl>
            <c:dLbl>
              <c:idx val="1"/>
              <c:layout/>
              <c:tx>
                <c:rich>
                  <a:bodyPr/>
                  <a:lstStyle/>
                  <a:p>
                    <a:pPr>
                      <a:defRPr sz="1798" b="1">
                        <a:solidFill>
                          <a:schemeClr val="tx1"/>
                        </a:solidFill>
                        <a:effectLst/>
                      </a:defRPr>
                    </a:pPr>
                    <a:r>
                      <a:rPr lang="en-US" sz="1798" b="1" dirty="0" smtClean="0">
                        <a:solidFill>
                          <a:schemeClr val="tx1"/>
                        </a:solidFill>
                        <a:effectLst/>
                      </a:rPr>
                      <a:t>CRA Supplies</a:t>
                    </a:r>
                    <a:endParaRPr lang="en-US" sz="1800" b="1" dirty="0">
                      <a:solidFill>
                        <a:schemeClr val="tx1"/>
                      </a:solidFill>
                      <a:effectLst/>
                    </a:endParaRPr>
                  </a:p>
                </c:rich>
              </c:tx>
              <c:spPr/>
            </c:dLbl>
            <c:txPr>
              <a:bodyPr/>
              <a:lstStyle/>
              <a:p>
                <a:pPr>
                  <a:defRPr b="1">
                    <a:effectLst/>
                  </a:defRPr>
                </a:pPr>
                <a:endParaRPr lang="en-US"/>
              </a:p>
            </c:txPr>
            <c:showVal val="1"/>
          </c:dLbls>
          <c:cat>
            <c:numRef>
              <c:f>Sheet1!$A$2:$A$3</c:f>
              <c:numCache>
                <c:formatCode>General</c:formatCode>
                <c:ptCount val="2"/>
              </c:numCache>
            </c:numRef>
          </c:cat>
          <c:val>
            <c:numRef>
              <c:f>Sheet1!$B$2:$B$3</c:f>
              <c:numCache>
                <c:formatCode>General</c:formatCode>
                <c:ptCount val="2"/>
                <c:pt idx="1">
                  <c:v>711314</c:v>
                </c:pt>
              </c:numCache>
            </c:numRef>
          </c:val>
        </c:ser>
        <c:ser>
          <c:idx val="1"/>
          <c:order val="1"/>
          <c:tx>
            <c:strRef>
              <c:f>Sheet1!$C$1</c:f>
              <c:strCache>
                <c:ptCount val="1"/>
                <c:pt idx="0">
                  <c:v>SWP</c:v>
                </c:pt>
              </c:strCache>
            </c:strRef>
          </c:tx>
          <c:spPr>
            <a:gradFill flip="none" rotWithShape="1">
              <a:gsLst>
                <a:gs pos="0">
                  <a:srgbClr val="6BA42C">
                    <a:shade val="30000"/>
                    <a:satMod val="115000"/>
                  </a:srgbClr>
                </a:gs>
                <a:gs pos="50000">
                  <a:srgbClr val="6BA42C">
                    <a:shade val="67500"/>
                    <a:satMod val="115000"/>
                  </a:srgbClr>
                </a:gs>
                <a:gs pos="100000">
                  <a:srgbClr val="6BA42C">
                    <a:shade val="100000"/>
                    <a:satMod val="115000"/>
                  </a:srgbClr>
                </a:gs>
              </a:gsLst>
              <a:lin ang="18900000" scaled="1"/>
              <a:tileRect/>
            </a:gradFill>
            <a:scene3d>
              <a:camera prst="orthographicFront"/>
              <a:lightRig rig="threePt" dir="t"/>
            </a:scene3d>
            <a:sp3d>
              <a:bevelT/>
            </a:sp3d>
          </c:spPr>
          <c:dLbls>
            <c:dLbl>
              <c:idx val="0"/>
              <c:tx>
                <c:rich>
                  <a:bodyPr/>
                  <a:lstStyle/>
                  <a:p>
                    <a:pPr>
                      <a:defRPr/>
                    </a:pPr>
                    <a:r>
                      <a:rPr lang="en-US"/>
                      <a:t>Add text</a:t>
                    </a:r>
                  </a:p>
                </c:rich>
              </c:tx>
              <c:spPr/>
            </c:dLbl>
            <c:dLbl>
              <c:idx val="1"/>
              <c:layout/>
              <c:tx>
                <c:rich>
                  <a:bodyPr/>
                  <a:lstStyle/>
                  <a:p>
                    <a:pPr>
                      <a:defRPr sz="1798" b="1">
                        <a:solidFill>
                          <a:schemeClr val="tx1"/>
                        </a:solidFill>
                      </a:defRPr>
                    </a:pPr>
                    <a:r>
                      <a:rPr lang="en-US" sz="1798" b="1" smtClean="0">
                        <a:solidFill>
                          <a:schemeClr val="tx1"/>
                        </a:solidFill>
                      </a:rPr>
                      <a:t>SWP Supplies</a:t>
                    </a:r>
                    <a:endParaRPr lang="en-US" sz="1800" b="1" dirty="0">
                      <a:solidFill>
                        <a:schemeClr val="tx1"/>
                      </a:solidFill>
                    </a:endParaRPr>
                  </a:p>
                </c:rich>
              </c:tx>
              <c:spPr/>
            </c:dLbl>
            <c:showVal val="1"/>
          </c:dLbls>
          <c:cat>
            <c:numRef>
              <c:f>Sheet1!$A$2:$A$3</c:f>
              <c:numCache>
                <c:formatCode>General</c:formatCode>
                <c:ptCount val="2"/>
              </c:numCache>
            </c:numRef>
          </c:cat>
          <c:val>
            <c:numRef>
              <c:f>Sheet1!$C$2:$C$3</c:f>
              <c:numCache>
                <c:formatCode>General</c:formatCode>
                <c:ptCount val="2"/>
                <c:pt idx="1">
                  <c:v>752600</c:v>
                </c:pt>
              </c:numCache>
            </c:numRef>
          </c:val>
        </c:ser>
        <c:ser>
          <c:idx val="3"/>
          <c:order val="2"/>
          <c:tx>
            <c:strRef>
              <c:f>Sheet1!$D$1</c:f>
              <c:strCache>
                <c:ptCount val="1"/>
                <c:pt idx="0">
                  <c:v>WSDM</c:v>
                </c:pt>
              </c:strCache>
            </c:strRef>
          </c:tx>
          <c:spPr>
            <a:gradFill flip="none" rotWithShape="1">
              <a:gsLst>
                <a:gs pos="0">
                  <a:srgbClr val="FFCCCC">
                    <a:shade val="30000"/>
                    <a:satMod val="115000"/>
                  </a:srgbClr>
                </a:gs>
                <a:gs pos="50000">
                  <a:srgbClr val="FFCCCC">
                    <a:shade val="67500"/>
                    <a:satMod val="115000"/>
                  </a:srgbClr>
                </a:gs>
                <a:gs pos="100000">
                  <a:srgbClr val="FFCCCC">
                    <a:shade val="100000"/>
                    <a:satMod val="115000"/>
                  </a:srgbClr>
                </a:gs>
              </a:gsLst>
              <a:lin ang="2700000" scaled="1"/>
              <a:tileRect/>
            </a:gradFill>
            <a:scene3d>
              <a:camera prst="orthographicFront"/>
              <a:lightRig rig="threePt" dir="t"/>
            </a:scene3d>
            <a:sp3d>
              <a:bevelT/>
            </a:sp3d>
          </c:spPr>
          <c:dLbls>
            <c:dLbl>
              <c:idx val="0"/>
              <c:delete val="1"/>
            </c:dLbl>
            <c:dLbl>
              <c:idx val="1"/>
              <c:layout>
                <c:manualLayout>
                  <c:x val="6.94444444444449E-3"/>
                  <c:y val="-8.3959343502171199E-3"/>
                </c:manualLayout>
              </c:layout>
              <c:tx>
                <c:rich>
                  <a:bodyPr/>
                  <a:lstStyle/>
                  <a:p>
                    <a:pPr>
                      <a:defRPr sz="1798" b="1">
                        <a:solidFill>
                          <a:schemeClr val="tx1"/>
                        </a:solidFill>
                        <a:effectLst/>
                      </a:defRPr>
                    </a:pPr>
                    <a:r>
                      <a:rPr lang="en-US" sz="1798" b="1" dirty="0" smtClean="0">
                        <a:solidFill>
                          <a:schemeClr val="tx1"/>
                        </a:solidFill>
                        <a:effectLst/>
                      </a:rPr>
                      <a:t>WSDM Actions</a:t>
                    </a:r>
                    <a:endParaRPr lang="en-US" sz="1800" b="1" dirty="0">
                      <a:solidFill>
                        <a:schemeClr val="tx1"/>
                      </a:solidFill>
                      <a:effectLst/>
                    </a:endParaRPr>
                  </a:p>
                </c:rich>
              </c:tx>
              <c:spPr/>
              <c:dLblPos val="ctr"/>
            </c:dLbl>
            <c:showVal val="1"/>
          </c:dLbls>
          <c:cat>
            <c:numRef>
              <c:f>Sheet1!$A$2:$A$3</c:f>
              <c:numCache>
                <c:formatCode>General</c:formatCode>
                <c:ptCount val="2"/>
              </c:numCache>
            </c:numRef>
          </c:cat>
          <c:val>
            <c:numRef>
              <c:f>Sheet1!$D$2:$D$3</c:f>
              <c:numCache>
                <c:formatCode>General</c:formatCode>
                <c:ptCount val="2"/>
                <c:pt idx="0">
                  <c:v>0</c:v>
                </c:pt>
                <c:pt idx="1">
                  <c:v>727541</c:v>
                </c:pt>
              </c:numCache>
            </c:numRef>
          </c:val>
        </c:ser>
        <c:gapWidth val="17"/>
        <c:overlap val="100"/>
        <c:axId val="245358976"/>
        <c:axId val="245360512"/>
      </c:barChart>
      <c:catAx>
        <c:axId val="245358976"/>
        <c:scaling>
          <c:orientation val="minMax"/>
        </c:scaling>
        <c:axPos val="b"/>
        <c:numFmt formatCode="General" sourceLinked="1"/>
        <c:tickLblPos val="nextTo"/>
        <c:crossAx val="245360512"/>
        <c:crosses val="autoZero"/>
        <c:auto val="1"/>
        <c:lblAlgn val="ctr"/>
        <c:lblOffset val="100"/>
      </c:catAx>
      <c:valAx>
        <c:axId val="245360512"/>
        <c:scaling>
          <c:orientation val="minMax"/>
          <c:max val="3000000"/>
          <c:min val="0"/>
        </c:scaling>
        <c:axPos val="l"/>
        <c:majorGridlines/>
        <c:numFmt formatCode="#,##0" sourceLinked="0"/>
        <c:majorTickMark val="cross"/>
        <c:minorTickMark val="cross"/>
        <c:tickLblPos val="nextTo"/>
        <c:txPr>
          <a:bodyPr/>
          <a:lstStyle/>
          <a:p>
            <a:pPr>
              <a:defRPr sz="3197" b="1"/>
            </a:pPr>
            <a:endParaRPr lang="en-US"/>
          </a:p>
        </c:txPr>
        <c:crossAx val="245358976"/>
        <c:crosses val="autoZero"/>
        <c:crossBetween val="between"/>
        <c:majorUnit val="1000000"/>
        <c:minorUnit val="500000"/>
        <c:dispUnits>
          <c:builtInUnit val="millions"/>
        </c:dispUnits>
      </c:valAx>
      <c:spPr>
        <a:solidFill>
          <a:srgbClr val="000000"/>
        </a:solidFill>
        <a:ln>
          <a:solidFill>
            <a:srgbClr val="FFFFFF"/>
          </a:solidFill>
        </a:ln>
      </c:spPr>
    </c:plotArea>
    <c:plotVisOnly val="1"/>
    <c:dispBlanksAs val="gap"/>
  </c:chart>
  <c:txPr>
    <a:bodyPr/>
    <a:lstStyle/>
    <a:p>
      <a:pPr>
        <a:defRPr sz="3197" b="0">
          <a:solidFill>
            <a:schemeClr val="bg1"/>
          </a:solidFill>
        </a:defRPr>
      </a:pPr>
      <a:endParaRPr lang="en-US"/>
    </a:p>
  </c:txPr>
  <c:externalData r:id="rId1"/>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chart>
    <c:view3D>
      <c:rotX val="5"/>
      <c:rAngAx val="1"/>
    </c:view3D>
    <c:floor>
      <c:spPr>
        <a:noFill/>
        <a:ln w="25400">
          <a:noFill/>
        </a:ln>
      </c:spPr>
    </c:floor>
    <c:sideWall>
      <c:spPr>
        <a:noFill/>
        <a:ln w="25400">
          <a:noFill/>
        </a:ln>
      </c:spPr>
    </c:sideWall>
    <c:backWall>
      <c:spPr>
        <a:noFill/>
        <a:ln w="25400">
          <a:noFill/>
        </a:ln>
      </c:spPr>
    </c:backWall>
    <c:plotArea>
      <c:layout>
        <c:manualLayout>
          <c:layoutTarget val="inner"/>
          <c:xMode val="edge"/>
          <c:yMode val="edge"/>
          <c:x val="7.9485637212015237E-2"/>
          <c:y val="4.4109195402298851E-2"/>
          <c:w val="0.78478832507047769"/>
          <c:h val="0.9369304419408726"/>
        </c:manualLayout>
      </c:layout>
      <c:bar3DChart>
        <c:barDir val="col"/>
        <c:grouping val="stacked"/>
        <c:ser>
          <c:idx val="0"/>
          <c:order val="0"/>
          <c:tx>
            <c:strRef>
              <c:f>Sheet1!$B$1</c:f>
              <c:strCache>
                <c:ptCount val="1"/>
                <c:pt idx="0">
                  <c:v>Emergency</c:v>
                </c:pt>
              </c:strCache>
            </c:strRef>
          </c:tx>
          <c:spPr>
            <a:gradFill flip="none" rotWithShape="1">
              <a:gsLst>
                <a:gs pos="50000">
                  <a:srgbClr val="C00000"/>
                </a:gs>
                <a:gs pos="100000">
                  <a:schemeClr val="tx1">
                    <a:lumMod val="75000"/>
                    <a:lumOff val="25000"/>
                  </a:schemeClr>
                </a:gs>
              </a:gsLst>
              <a:lin ang="10800000" scaled="1"/>
              <a:tileRect/>
            </a:gradFill>
          </c:spPr>
          <c:cat>
            <c:numRef>
              <c:f>Sheet1!$A$2:$A$4</c:f>
              <c:numCache>
                <c:formatCode>General</c:formatCode>
                <c:ptCount val="3"/>
                <c:pt idx="0">
                  <c:v>2007</c:v>
                </c:pt>
                <c:pt idx="1">
                  <c:v>2008</c:v>
                </c:pt>
                <c:pt idx="2">
                  <c:v>2009</c:v>
                </c:pt>
              </c:numCache>
            </c:numRef>
          </c:cat>
          <c:val>
            <c:numRef>
              <c:f>Sheet1!$B$2:$B$4</c:f>
              <c:numCache>
                <c:formatCode>General</c:formatCode>
                <c:ptCount val="3"/>
                <c:pt idx="0">
                  <c:v>0.67000000000000048</c:v>
                </c:pt>
                <c:pt idx="1">
                  <c:v>0.67000000000000048</c:v>
                </c:pt>
                <c:pt idx="2">
                  <c:v>0.67000000000000048</c:v>
                </c:pt>
              </c:numCache>
            </c:numRef>
          </c:val>
        </c:ser>
        <c:ser>
          <c:idx val="1"/>
          <c:order val="1"/>
          <c:tx>
            <c:strRef>
              <c:f>Sheet1!$C$1</c:f>
              <c:strCache>
                <c:ptCount val="1"/>
                <c:pt idx="0">
                  <c:v>Seasonal</c:v>
                </c:pt>
              </c:strCache>
            </c:strRef>
          </c:tx>
          <c:spPr>
            <a:gradFill>
              <a:gsLst>
                <a:gs pos="50000">
                  <a:srgbClr val="3399FF"/>
                </a:gs>
                <a:gs pos="100000">
                  <a:srgbClr val="000000">
                    <a:lumMod val="75000"/>
                    <a:lumOff val="25000"/>
                  </a:srgbClr>
                </a:gs>
              </a:gsLst>
              <a:lin ang="10800000" scaled="1"/>
            </a:gradFill>
          </c:spPr>
          <c:cat>
            <c:numRef>
              <c:f>Sheet1!$A$2:$A$4</c:f>
              <c:numCache>
                <c:formatCode>General</c:formatCode>
                <c:ptCount val="3"/>
                <c:pt idx="0">
                  <c:v>2007</c:v>
                </c:pt>
                <c:pt idx="1">
                  <c:v>2008</c:v>
                </c:pt>
                <c:pt idx="2">
                  <c:v>2009</c:v>
                </c:pt>
              </c:numCache>
            </c:numRef>
          </c:cat>
          <c:val>
            <c:numRef>
              <c:f>Sheet1!$C$2:$C$4</c:f>
              <c:numCache>
                <c:formatCode>General</c:formatCode>
                <c:ptCount val="3"/>
                <c:pt idx="0">
                  <c:v>2.2000000000000002</c:v>
                </c:pt>
                <c:pt idx="1">
                  <c:v>1.7</c:v>
                </c:pt>
                <c:pt idx="2">
                  <c:v>1.1000000000000001</c:v>
                </c:pt>
              </c:numCache>
            </c:numRef>
          </c:val>
        </c:ser>
        <c:gapWidth val="50"/>
        <c:shape val="cylinder"/>
        <c:axId val="250938880"/>
        <c:axId val="250940416"/>
        <c:axId val="0"/>
      </c:bar3DChart>
      <c:catAx>
        <c:axId val="250938880"/>
        <c:scaling>
          <c:orientation val="minMax"/>
        </c:scaling>
        <c:delete val="1"/>
        <c:axPos val="b"/>
        <c:numFmt formatCode="General" sourceLinked="1"/>
        <c:tickLblPos val="nextTo"/>
        <c:crossAx val="250940416"/>
        <c:crosses val="autoZero"/>
        <c:auto val="1"/>
        <c:lblAlgn val="ctr"/>
        <c:lblOffset val="100"/>
      </c:catAx>
      <c:valAx>
        <c:axId val="250940416"/>
        <c:scaling>
          <c:orientation val="minMax"/>
        </c:scaling>
        <c:delete val="1"/>
        <c:axPos val="l"/>
        <c:numFmt formatCode="General" sourceLinked="1"/>
        <c:tickLblPos val="nextTo"/>
        <c:crossAx val="250938880"/>
        <c:crosses val="autoZero"/>
        <c:crossBetween val="between"/>
      </c:valAx>
    </c:plotArea>
    <c:legend>
      <c:legendPos val="r"/>
      <c:layout>
        <c:manualLayout>
          <c:xMode val="edge"/>
          <c:yMode val="edge"/>
          <c:x val="0.73436096529600459"/>
          <c:y val="2.0181706067788581E-2"/>
          <c:w val="0.23014520754350148"/>
          <c:h val="0.16326952665399583"/>
        </c:manualLayout>
      </c:layout>
      <c:txPr>
        <a:bodyPr/>
        <a:lstStyle/>
        <a:p>
          <a:pPr>
            <a:defRPr sz="2000" b="1">
              <a:solidFill>
                <a:schemeClr val="bg1"/>
              </a:solidFill>
            </a:defRPr>
          </a:pPr>
          <a:endParaRPr lang="en-US"/>
        </a:p>
      </c:txPr>
    </c:legend>
    <c:plotVisOnly val="1"/>
  </c:chart>
  <c:txPr>
    <a:bodyPr/>
    <a:lstStyle/>
    <a:p>
      <a:pPr>
        <a:defRPr sz="1800"/>
      </a:pPr>
      <a:endParaRPr lang="en-US"/>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lang val="en-US"/>
  <c:chart>
    <c:view3D>
      <c:rotX val="5"/>
      <c:rAngAx val="1"/>
    </c:view3D>
    <c:floor>
      <c:spPr>
        <a:noFill/>
        <a:ln w="25400">
          <a:noFill/>
        </a:ln>
      </c:spPr>
    </c:floor>
    <c:sideWall>
      <c:spPr>
        <a:noFill/>
        <a:ln w="25400">
          <a:noFill/>
        </a:ln>
      </c:spPr>
    </c:sideWall>
    <c:backWall>
      <c:spPr>
        <a:noFill/>
        <a:ln w="25400">
          <a:noFill/>
        </a:ln>
      </c:spPr>
    </c:backWall>
    <c:plotArea>
      <c:layout>
        <c:manualLayout>
          <c:layoutTarget val="inner"/>
          <c:xMode val="edge"/>
          <c:yMode val="edge"/>
          <c:x val="7.9485656693059625E-2"/>
          <c:y val="3.4091987658556921E-2"/>
          <c:w val="0.78478832507047769"/>
          <c:h val="0.9369304419408726"/>
        </c:manualLayout>
      </c:layout>
      <c:bar3DChart>
        <c:barDir val="col"/>
        <c:grouping val="stacked"/>
        <c:ser>
          <c:idx val="0"/>
          <c:order val="0"/>
          <c:tx>
            <c:strRef>
              <c:f>Sheet1!$B$1</c:f>
              <c:strCache>
                <c:ptCount val="1"/>
                <c:pt idx="0">
                  <c:v>Emergency</c:v>
                </c:pt>
              </c:strCache>
            </c:strRef>
          </c:tx>
          <c:spPr>
            <a:gradFill flip="none" rotWithShape="1">
              <a:gsLst>
                <a:gs pos="50000">
                  <a:srgbClr val="C00000"/>
                </a:gs>
                <a:gs pos="100000">
                  <a:schemeClr val="tx1">
                    <a:lumMod val="75000"/>
                    <a:lumOff val="25000"/>
                  </a:schemeClr>
                </a:gs>
              </a:gsLst>
              <a:lin ang="10800000" scaled="1"/>
              <a:tileRect/>
            </a:gradFill>
          </c:spPr>
          <c:cat>
            <c:numRef>
              <c:f>Sheet1!$A$2:$A$4</c:f>
              <c:numCache>
                <c:formatCode>General</c:formatCode>
                <c:ptCount val="3"/>
                <c:pt idx="0">
                  <c:v>2008</c:v>
                </c:pt>
                <c:pt idx="1">
                  <c:v>2009</c:v>
                </c:pt>
                <c:pt idx="2">
                  <c:v>2010</c:v>
                </c:pt>
              </c:numCache>
            </c:numRef>
          </c:cat>
          <c:val>
            <c:numRef>
              <c:f>Sheet1!$B$2:$B$4</c:f>
              <c:numCache>
                <c:formatCode>General</c:formatCode>
                <c:ptCount val="3"/>
                <c:pt idx="0">
                  <c:v>0.67000000000000015</c:v>
                </c:pt>
                <c:pt idx="1">
                  <c:v>0.67000000000000015</c:v>
                </c:pt>
                <c:pt idx="2">
                  <c:v>0.67000000000000015</c:v>
                </c:pt>
              </c:numCache>
            </c:numRef>
          </c:val>
        </c:ser>
        <c:ser>
          <c:idx val="1"/>
          <c:order val="1"/>
          <c:tx>
            <c:strRef>
              <c:f>Sheet1!$C$1</c:f>
              <c:strCache>
                <c:ptCount val="1"/>
                <c:pt idx="0">
                  <c:v>Seasonal</c:v>
                </c:pt>
              </c:strCache>
            </c:strRef>
          </c:tx>
          <c:spPr>
            <a:gradFill>
              <a:gsLst>
                <a:gs pos="50000">
                  <a:srgbClr val="3399FF"/>
                </a:gs>
                <a:gs pos="100000">
                  <a:srgbClr val="000000">
                    <a:lumMod val="75000"/>
                    <a:lumOff val="25000"/>
                  </a:srgbClr>
                </a:gs>
              </a:gsLst>
              <a:lin ang="10800000" scaled="1"/>
            </a:gradFill>
          </c:spPr>
          <c:cat>
            <c:numRef>
              <c:f>Sheet1!$A$2:$A$4</c:f>
              <c:numCache>
                <c:formatCode>General</c:formatCode>
                <c:ptCount val="3"/>
                <c:pt idx="0">
                  <c:v>2008</c:v>
                </c:pt>
                <c:pt idx="1">
                  <c:v>2009</c:v>
                </c:pt>
                <c:pt idx="2">
                  <c:v>2010</c:v>
                </c:pt>
              </c:numCache>
            </c:numRef>
          </c:cat>
          <c:val>
            <c:numRef>
              <c:f>Sheet1!$C$2:$C$4</c:f>
              <c:numCache>
                <c:formatCode>General</c:formatCode>
                <c:ptCount val="3"/>
                <c:pt idx="0">
                  <c:v>1.7</c:v>
                </c:pt>
                <c:pt idx="1">
                  <c:v>0.8</c:v>
                </c:pt>
                <c:pt idx="2">
                  <c:v>0</c:v>
                </c:pt>
              </c:numCache>
            </c:numRef>
          </c:val>
        </c:ser>
        <c:gapWidth val="50"/>
        <c:shape val="cylinder"/>
        <c:axId val="152897792"/>
        <c:axId val="152899584"/>
        <c:axId val="0"/>
      </c:bar3DChart>
      <c:catAx>
        <c:axId val="152897792"/>
        <c:scaling>
          <c:orientation val="minMax"/>
        </c:scaling>
        <c:delete val="1"/>
        <c:axPos val="b"/>
        <c:numFmt formatCode="General" sourceLinked="1"/>
        <c:tickLblPos val="nextTo"/>
        <c:crossAx val="152899584"/>
        <c:crosses val="autoZero"/>
        <c:auto val="1"/>
        <c:lblAlgn val="ctr"/>
        <c:lblOffset val="100"/>
      </c:catAx>
      <c:valAx>
        <c:axId val="152899584"/>
        <c:scaling>
          <c:orientation val="minMax"/>
        </c:scaling>
        <c:delete val="1"/>
        <c:axPos val="l"/>
        <c:numFmt formatCode="General" sourceLinked="1"/>
        <c:tickLblPos val="nextTo"/>
        <c:crossAx val="152897792"/>
        <c:crosses val="autoZero"/>
        <c:crossBetween val="between"/>
      </c:valAx>
    </c:plotArea>
    <c:plotVisOnly val="1"/>
  </c:chart>
  <c:txPr>
    <a:bodyPr/>
    <a:lstStyle/>
    <a:p>
      <a:pPr>
        <a:defRPr sz="1800"/>
      </a:pPr>
      <a:endParaRPr lang="en-US"/>
    </a:p>
  </c:txPr>
  <c:externalData r:id="rId1"/>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chart>
    <c:view3D>
      <c:rotX val="5"/>
      <c:rAngAx val="1"/>
    </c:view3D>
    <c:floor>
      <c:spPr>
        <a:noFill/>
        <a:ln w="25400">
          <a:noFill/>
        </a:ln>
      </c:spPr>
    </c:floor>
    <c:sideWall>
      <c:spPr>
        <a:noFill/>
        <a:ln w="25400">
          <a:noFill/>
        </a:ln>
      </c:spPr>
    </c:sideWall>
    <c:backWall>
      <c:spPr>
        <a:noFill/>
        <a:ln w="25400">
          <a:noFill/>
        </a:ln>
      </c:spPr>
    </c:backWall>
    <c:plotArea>
      <c:layout>
        <c:manualLayout>
          <c:layoutTarget val="inner"/>
          <c:xMode val="edge"/>
          <c:yMode val="edge"/>
          <c:x val="7.9485656693059625E-2"/>
          <c:y val="3.4091987658556935E-2"/>
          <c:w val="0.78478832507047769"/>
          <c:h val="0.9369304419408726"/>
        </c:manualLayout>
      </c:layout>
      <c:bar3DChart>
        <c:barDir val="col"/>
        <c:grouping val="stacked"/>
        <c:ser>
          <c:idx val="0"/>
          <c:order val="0"/>
          <c:tx>
            <c:strRef>
              <c:f>Sheet1!$B$1</c:f>
              <c:strCache>
                <c:ptCount val="1"/>
                <c:pt idx="0">
                  <c:v>Emergency</c:v>
                </c:pt>
              </c:strCache>
            </c:strRef>
          </c:tx>
          <c:spPr>
            <a:gradFill flip="none" rotWithShape="1">
              <a:gsLst>
                <a:gs pos="50000">
                  <a:srgbClr val="C00000"/>
                </a:gs>
                <a:gs pos="100000">
                  <a:schemeClr val="tx1">
                    <a:lumMod val="75000"/>
                    <a:lumOff val="25000"/>
                  </a:schemeClr>
                </a:gs>
              </a:gsLst>
              <a:lin ang="10800000" scaled="1"/>
              <a:tileRect/>
            </a:gradFill>
          </c:spPr>
          <c:cat>
            <c:numRef>
              <c:f>Sheet1!$A$2:$A$4</c:f>
              <c:numCache>
                <c:formatCode>General</c:formatCode>
                <c:ptCount val="3"/>
                <c:pt idx="0">
                  <c:v>2008</c:v>
                </c:pt>
                <c:pt idx="1">
                  <c:v>2009</c:v>
                </c:pt>
                <c:pt idx="2">
                  <c:v>2010</c:v>
                </c:pt>
              </c:numCache>
            </c:numRef>
          </c:cat>
          <c:val>
            <c:numRef>
              <c:f>Sheet1!$B$2:$B$4</c:f>
              <c:numCache>
                <c:formatCode>General</c:formatCode>
                <c:ptCount val="3"/>
                <c:pt idx="0">
                  <c:v>0.67000000000000048</c:v>
                </c:pt>
                <c:pt idx="1">
                  <c:v>0.67000000000000048</c:v>
                </c:pt>
                <c:pt idx="2">
                  <c:v>0.67000000000000048</c:v>
                </c:pt>
              </c:numCache>
            </c:numRef>
          </c:val>
        </c:ser>
        <c:ser>
          <c:idx val="1"/>
          <c:order val="1"/>
          <c:tx>
            <c:strRef>
              <c:f>Sheet1!$C$1</c:f>
              <c:strCache>
                <c:ptCount val="1"/>
                <c:pt idx="0">
                  <c:v>Seasonal</c:v>
                </c:pt>
              </c:strCache>
            </c:strRef>
          </c:tx>
          <c:spPr>
            <a:gradFill>
              <a:gsLst>
                <a:gs pos="50000">
                  <a:srgbClr val="3399FF"/>
                </a:gs>
                <a:gs pos="100000">
                  <a:srgbClr val="000000">
                    <a:lumMod val="75000"/>
                    <a:lumOff val="25000"/>
                  </a:srgbClr>
                </a:gs>
              </a:gsLst>
              <a:lin ang="10800000" scaled="1"/>
            </a:gradFill>
          </c:spPr>
          <c:cat>
            <c:numRef>
              <c:f>Sheet1!$A$2:$A$4</c:f>
              <c:numCache>
                <c:formatCode>General</c:formatCode>
                <c:ptCount val="3"/>
                <c:pt idx="0">
                  <c:v>2008</c:v>
                </c:pt>
                <c:pt idx="1">
                  <c:v>2009</c:v>
                </c:pt>
                <c:pt idx="2">
                  <c:v>2010</c:v>
                </c:pt>
              </c:numCache>
            </c:numRef>
          </c:cat>
          <c:val>
            <c:numRef>
              <c:f>Sheet1!$C$2:$C$4</c:f>
              <c:numCache>
                <c:formatCode>General</c:formatCode>
                <c:ptCount val="3"/>
                <c:pt idx="0">
                  <c:v>1.7</c:v>
                </c:pt>
                <c:pt idx="1">
                  <c:v>0.8</c:v>
                </c:pt>
                <c:pt idx="2">
                  <c:v>0</c:v>
                </c:pt>
              </c:numCache>
            </c:numRef>
          </c:val>
        </c:ser>
        <c:gapWidth val="50"/>
        <c:shape val="cylinder"/>
        <c:axId val="153007232"/>
        <c:axId val="153008768"/>
        <c:axId val="0"/>
      </c:bar3DChart>
      <c:catAx>
        <c:axId val="153007232"/>
        <c:scaling>
          <c:orientation val="minMax"/>
        </c:scaling>
        <c:delete val="1"/>
        <c:axPos val="b"/>
        <c:numFmt formatCode="General" sourceLinked="1"/>
        <c:tickLblPos val="nextTo"/>
        <c:crossAx val="153008768"/>
        <c:crosses val="autoZero"/>
        <c:auto val="1"/>
        <c:lblAlgn val="ctr"/>
        <c:lblOffset val="100"/>
      </c:catAx>
      <c:valAx>
        <c:axId val="153008768"/>
        <c:scaling>
          <c:orientation val="minMax"/>
        </c:scaling>
        <c:delete val="1"/>
        <c:axPos val="l"/>
        <c:numFmt formatCode="General" sourceLinked="1"/>
        <c:tickLblPos val="nextTo"/>
        <c:crossAx val="153007232"/>
        <c:crosses val="autoZero"/>
        <c:crossBetween val="between"/>
      </c:valAx>
    </c:plotArea>
    <c:plotVisOnly val="1"/>
  </c:chart>
  <c:txPr>
    <a:bodyPr/>
    <a:lstStyle/>
    <a:p>
      <a:pPr>
        <a:defRPr sz="1800"/>
      </a:pPr>
      <a:endParaRPr lang="en-US"/>
    </a:p>
  </c:txPr>
  <c:externalData r:id="rId1"/>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chart>
    <c:view3D>
      <c:rotX val="5"/>
      <c:rAngAx val="1"/>
    </c:view3D>
    <c:floor>
      <c:spPr>
        <a:noFill/>
        <a:ln w="25400">
          <a:noFill/>
        </a:ln>
      </c:spPr>
    </c:floor>
    <c:sideWall>
      <c:spPr>
        <a:noFill/>
        <a:ln w="25400">
          <a:noFill/>
        </a:ln>
      </c:spPr>
    </c:sideWall>
    <c:backWall>
      <c:spPr>
        <a:noFill/>
        <a:ln w="25400">
          <a:noFill/>
        </a:ln>
      </c:spPr>
    </c:backWall>
    <c:plotArea>
      <c:layout>
        <c:manualLayout>
          <c:layoutTarget val="inner"/>
          <c:xMode val="edge"/>
          <c:yMode val="edge"/>
          <c:x val="7.9485637212015403E-2"/>
          <c:y val="4.4109195402298851E-2"/>
          <c:w val="0.78478832507047769"/>
          <c:h val="0.9369304419408726"/>
        </c:manualLayout>
      </c:layout>
      <c:bar3DChart>
        <c:barDir val="col"/>
        <c:grouping val="stacked"/>
        <c:ser>
          <c:idx val="0"/>
          <c:order val="0"/>
          <c:tx>
            <c:strRef>
              <c:f>Sheet1!$B$1</c:f>
              <c:strCache>
                <c:ptCount val="1"/>
                <c:pt idx="0">
                  <c:v>Emergency</c:v>
                </c:pt>
              </c:strCache>
            </c:strRef>
          </c:tx>
          <c:spPr>
            <a:gradFill flip="none" rotWithShape="1">
              <a:gsLst>
                <a:gs pos="50000">
                  <a:srgbClr val="C00000"/>
                </a:gs>
                <a:gs pos="100000">
                  <a:schemeClr val="tx1">
                    <a:lumMod val="75000"/>
                    <a:lumOff val="25000"/>
                  </a:schemeClr>
                </a:gs>
              </a:gsLst>
              <a:lin ang="10800000" scaled="1"/>
              <a:tileRect/>
            </a:gradFill>
          </c:spPr>
          <c:cat>
            <c:numRef>
              <c:f>Sheet1!$A$2:$A$4</c:f>
              <c:numCache>
                <c:formatCode>General</c:formatCode>
                <c:ptCount val="3"/>
                <c:pt idx="0">
                  <c:v>2008</c:v>
                </c:pt>
                <c:pt idx="1">
                  <c:v>2009</c:v>
                </c:pt>
                <c:pt idx="2">
                  <c:v>2010</c:v>
                </c:pt>
              </c:numCache>
            </c:numRef>
          </c:cat>
          <c:val>
            <c:numRef>
              <c:f>Sheet1!$B$2:$B$4</c:f>
              <c:numCache>
                <c:formatCode>General</c:formatCode>
                <c:ptCount val="3"/>
                <c:pt idx="0">
                  <c:v>0.67000000000000048</c:v>
                </c:pt>
                <c:pt idx="1">
                  <c:v>0.67000000000000048</c:v>
                </c:pt>
                <c:pt idx="2">
                  <c:v>0.67000000000000048</c:v>
                </c:pt>
              </c:numCache>
            </c:numRef>
          </c:val>
        </c:ser>
        <c:ser>
          <c:idx val="1"/>
          <c:order val="1"/>
          <c:tx>
            <c:strRef>
              <c:f>Sheet1!$C$1</c:f>
              <c:strCache>
                <c:ptCount val="1"/>
                <c:pt idx="0">
                  <c:v>Seasonal</c:v>
                </c:pt>
              </c:strCache>
            </c:strRef>
          </c:tx>
          <c:spPr>
            <a:gradFill>
              <a:gsLst>
                <a:gs pos="50000">
                  <a:srgbClr val="3399FF"/>
                </a:gs>
                <a:gs pos="100000">
                  <a:srgbClr val="000000">
                    <a:lumMod val="75000"/>
                    <a:lumOff val="25000"/>
                  </a:srgbClr>
                </a:gs>
              </a:gsLst>
              <a:lin ang="10800000" scaled="1"/>
            </a:gradFill>
          </c:spPr>
          <c:cat>
            <c:numRef>
              <c:f>Sheet1!$A$2:$A$4</c:f>
              <c:numCache>
                <c:formatCode>General</c:formatCode>
                <c:ptCount val="3"/>
                <c:pt idx="0">
                  <c:v>2008</c:v>
                </c:pt>
                <c:pt idx="1">
                  <c:v>2009</c:v>
                </c:pt>
                <c:pt idx="2">
                  <c:v>2010</c:v>
                </c:pt>
              </c:numCache>
            </c:numRef>
          </c:cat>
          <c:val>
            <c:numRef>
              <c:f>Sheet1!$C$2:$C$4</c:f>
              <c:numCache>
                <c:formatCode>General</c:formatCode>
                <c:ptCount val="3"/>
                <c:pt idx="0">
                  <c:v>1.7</c:v>
                </c:pt>
                <c:pt idx="1">
                  <c:v>1.1000000000000001</c:v>
                </c:pt>
                <c:pt idx="2">
                  <c:v>0.5</c:v>
                </c:pt>
              </c:numCache>
            </c:numRef>
          </c:val>
        </c:ser>
        <c:gapWidth val="50"/>
        <c:shape val="cylinder"/>
        <c:axId val="153178496"/>
        <c:axId val="153180032"/>
        <c:axId val="0"/>
      </c:bar3DChart>
      <c:catAx>
        <c:axId val="153178496"/>
        <c:scaling>
          <c:orientation val="minMax"/>
        </c:scaling>
        <c:delete val="1"/>
        <c:axPos val="b"/>
        <c:numFmt formatCode="General" sourceLinked="1"/>
        <c:tickLblPos val="nextTo"/>
        <c:crossAx val="153180032"/>
        <c:crosses val="autoZero"/>
        <c:auto val="1"/>
        <c:lblAlgn val="ctr"/>
        <c:lblOffset val="100"/>
      </c:catAx>
      <c:valAx>
        <c:axId val="153180032"/>
        <c:scaling>
          <c:orientation val="minMax"/>
        </c:scaling>
        <c:delete val="1"/>
        <c:axPos val="l"/>
        <c:numFmt formatCode="General" sourceLinked="1"/>
        <c:tickLblPos val="nextTo"/>
        <c:crossAx val="153178496"/>
        <c:crosses val="autoZero"/>
        <c:crossBetween val="between"/>
      </c:valAx>
    </c:plotArea>
    <c:plotVisOnly val="1"/>
  </c:chart>
  <c:txPr>
    <a:bodyPr/>
    <a:lstStyle/>
    <a:p>
      <a:pPr>
        <a:defRPr sz="1800"/>
      </a:pPr>
      <a:endParaRPr lang="en-US"/>
    </a:p>
  </c:txPr>
  <c:externalData r:id="rId1"/>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chart>
    <c:view3D>
      <c:rotX val="5"/>
      <c:rAngAx val="1"/>
    </c:view3D>
    <c:floor>
      <c:spPr>
        <a:noFill/>
        <a:ln w="25400">
          <a:noFill/>
        </a:ln>
      </c:spPr>
    </c:floor>
    <c:sideWall>
      <c:spPr>
        <a:noFill/>
        <a:ln w="25400">
          <a:noFill/>
        </a:ln>
      </c:spPr>
    </c:sideWall>
    <c:backWall>
      <c:spPr>
        <a:noFill/>
        <a:ln w="25400">
          <a:noFill/>
        </a:ln>
      </c:spPr>
    </c:backWall>
    <c:plotArea>
      <c:layout>
        <c:manualLayout>
          <c:layoutTarget val="inner"/>
          <c:xMode val="edge"/>
          <c:yMode val="edge"/>
          <c:x val="7.9485656693059625E-2"/>
          <c:y val="3.4091987658556949E-2"/>
          <c:w val="0.78478832507047769"/>
          <c:h val="0.9369304419408726"/>
        </c:manualLayout>
      </c:layout>
      <c:bar3DChart>
        <c:barDir val="col"/>
        <c:grouping val="stacked"/>
        <c:ser>
          <c:idx val="0"/>
          <c:order val="0"/>
          <c:tx>
            <c:strRef>
              <c:f>Sheet1!$B$1</c:f>
              <c:strCache>
                <c:ptCount val="1"/>
                <c:pt idx="0">
                  <c:v>Emergency</c:v>
                </c:pt>
              </c:strCache>
            </c:strRef>
          </c:tx>
          <c:spPr>
            <a:gradFill flip="none" rotWithShape="1">
              <a:gsLst>
                <a:gs pos="50000">
                  <a:srgbClr val="C00000"/>
                </a:gs>
                <a:gs pos="100000">
                  <a:schemeClr val="tx1">
                    <a:lumMod val="75000"/>
                    <a:lumOff val="25000"/>
                  </a:schemeClr>
                </a:gs>
              </a:gsLst>
              <a:lin ang="10800000" scaled="1"/>
              <a:tileRect/>
            </a:gradFill>
          </c:spPr>
          <c:cat>
            <c:numRef>
              <c:f>Sheet1!$A$2:$A$4</c:f>
              <c:numCache>
                <c:formatCode>General</c:formatCode>
                <c:ptCount val="3"/>
                <c:pt idx="0">
                  <c:v>2008</c:v>
                </c:pt>
                <c:pt idx="1">
                  <c:v>2009</c:v>
                </c:pt>
                <c:pt idx="2">
                  <c:v>2010</c:v>
                </c:pt>
              </c:numCache>
            </c:numRef>
          </c:cat>
          <c:val>
            <c:numRef>
              <c:f>Sheet1!$B$2:$B$4</c:f>
              <c:numCache>
                <c:formatCode>General</c:formatCode>
                <c:ptCount val="3"/>
                <c:pt idx="0">
                  <c:v>0.67000000000000082</c:v>
                </c:pt>
                <c:pt idx="1">
                  <c:v>0.67000000000000082</c:v>
                </c:pt>
                <c:pt idx="2">
                  <c:v>0.67000000000000082</c:v>
                </c:pt>
              </c:numCache>
            </c:numRef>
          </c:val>
        </c:ser>
        <c:ser>
          <c:idx val="1"/>
          <c:order val="1"/>
          <c:tx>
            <c:strRef>
              <c:f>Sheet1!$C$1</c:f>
              <c:strCache>
                <c:ptCount val="1"/>
                <c:pt idx="0">
                  <c:v>Seasonal</c:v>
                </c:pt>
              </c:strCache>
            </c:strRef>
          </c:tx>
          <c:spPr>
            <a:gradFill>
              <a:gsLst>
                <a:gs pos="50000">
                  <a:srgbClr val="3399FF"/>
                </a:gs>
                <a:gs pos="100000">
                  <a:srgbClr val="000000">
                    <a:lumMod val="75000"/>
                    <a:lumOff val="25000"/>
                  </a:srgbClr>
                </a:gs>
              </a:gsLst>
              <a:lin ang="10800000" scaled="1"/>
            </a:gradFill>
          </c:spPr>
          <c:cat>
            <c:numRef>
              <c:f>Sheet1!$A$2:$A$4</c:f>
              <c:numCache>
                <c:formatCode>General</c:formatCode>
                <c:ptCount val="3"/>
                <c:pt idx="0">
                  <c:v>2008</c:v>
                </c:pt>
                <c:pt idx="1">
                  <c:v>2009</c:v>
                </c:pt>
                <c:pt idx="2">
                  <c:v>2010</c:v>
                </c:pt>
              </c:numCache>
            </c:numRef>
          </c:cat>
          <c:val>
            <c:numRef>
              <c:f>Sheet1!$C$2:$C$4</c:f>
              <c:numCache>
                <c:formatCode>General</c:formatCode>
                <c:ptCount val="3"/>
                <c:pt idx="0">
                  <c:v>1.7</c:v>
                </c:pt>
                <c:pt idx="1">
                  <c:v>0.8</c:v>
                </c:pt>
                <c:pt idx="2">
                  <c:v>0</c:v>
                </c:pt>
              </c:numCache>
            </c:numRef>
          </c:val>
        </c:ser>
        <c:gapWidth val="50"/>
        <c:shape val="cylinder"/>
        <c:axId val="153369984"/>
        <c:axId val="153388160"/>
        <c:axId val="0"/>
      </c:bar3DChart>
      <c:catAx>
        <c:axId val="153369984"/>
        <c:scaling>
          <c:orientation val="minMax"/>
        </c:scaling>
        <c:delete val="1"/>
        <c:axPos val="b"/>
        <c:numFmt formatCode="General" sourceLinked="1"/>
        <c:tickLblPos val="nextTo"/>
        <c:crossAx val="153388160"/>
        <c:crosses val="autoZero"/>
        <c:auto val="1"/>
        <c:lblAlgn val="ctr"/>
        <c:lblOffset val="100"/>
      </c:catAx>
      <c:valAx>
        <c:axId val="153388160"/>
        <c:scaling>
          <c:orientation val="minMax"/>
        </c:scaling>
        <c:delete val="1"/>
        <c:axPos val="l"/>
        <c:numFmt formatCode="General" sourceLinked="1"/>
        <c:tickLblPos val="nextTo"/>
        <c:crossAx val="153369984"/>
        <c:crosses val="autoZero"/>
        <c:crossBetween val="between"/>
      </c:valAx>
    </c:plotArea>
    <c:plotVisOnly val="1"/>
  </c:chart>
  <c:txPr>
    <a:bodyPr/>
    <a:lstStyle/>
    <a:p>
      <a:pPr>
        <a:defRPr sz="1800"/>
      </a:pPr>
      <a:endParaRPr lang="en-US"/>
    </a:p>
  </c:txPr>
  <c:externalData r:id="rId1"/>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chart>
    <c:view3D>
      <c:rotX val="5"/>
      <c:rAngAx val="1"/>
    </c:view3D>
    <c:floor>
      <c:spPr>
        <a:noFill/>
        <a:ln w="25400">
          <a:noFill/>
        </a:ln>
      </c:spPr>
    </c:floor>
    <c:sideWall>
      <c:spPr>
        <a:noFill/>
        <a:ln w="25400">
          <a:noFill/>
        </a:ln>
      </c:spPr>
    </c:sideWall>
    <c:backWall>
      <c:spPr>
        <a:noFill/>
        <a:ln w="25400">
          <a:noFill/>
        </a:ln>
      </c:spPr>
    </c:backWall>
    <c:plotArea>
      <c:layout>
        <c:manualLayout>
          <c:layoutTarget val="inner"/>
          <c:xMode val="edge"/>
          <c:yMode val="edge"/>
          <c:x val="7.9485637212015445E-2"/>
          <c:y val="4.4109195402298851E-2"/>
          <c:w val="0.78478832507047769"/>
          <c:h val="0.9369304419408726"/>
        </c:manualLayout>
      </c:layout>
      <c:bar3DChart>
        <c:barDir val="col"/>
        <c:grouping val="stacked"/>
        <c:ser>
          <c:idx val="0"/>
          <c:order val="0"/>
          <c:tx>
            <c:strRef>
              <c:f>Sheet1!$B$1</c:f>
              <c:strCache>
                <c:ptCount val="1"/>
                <c:pt idx="0">
                  <c:v>Emergency</c:v>
                </c:pt>
              </c:strCache>
            </c:strRef>
          </c:tx>
          <c:spPr>
            <a:gradFill flip="none" rotWithShape="1">
              <a:gsLst>
                <a:gs pos="50000">
                  <a:srgbClr val="C00000"/>
                </a:gs>
                <a:gs pos="100000">
                  <a:schemeClr val="tx1">
                    <a:lumMod val="75000"/>
                    <a:lumOff val="25000"/>
                  </a:schemeClr>
                </a:gs>
              </a:gsLst>
              <a:lin ang="10800000" scaled="1"/>
              <a:tileRect/>
            </a:gradFill>
          </c:spPr>
          <c:cat>
            <c:numRef>
              <c:f>Sheet1!$A$2:$A$4</c:f>
              <c:numCache>
                <c:formatCode>General</c:formatCode>
                <c:ptCount val="3"/>
                <c:pt idx="0">
                  <c:v>2008</c:v>
                </c:pt>
                <c:pt idx="1">
                  <c:v>2009</c:v>
                </c:pt>
                <c:pt idx="2">
                  <c:v>2010</c:v>
                </c:pt>
              </c:numCache>
            </c:numRef>
          </c:cat>
          <c:val>
            <c:numRef>
              <c:f>Sheet1!$B$2:$B$4</c:f>
              <c:numCache>
                <c:formatCode>General</c:formatCode>
                <c:ptCount val="3"/>
                <c:pt idx="0">
                  <c:v>0.67000000000000082</c:v>
                </c:pt>
                <c:pt idx="1">
                  <c:v>0.67000000000000082</c:v>
                </c:pt>
                <c:pt idx="2">
                  <c:v>0.67000000000000082</c:v>
                </c:pt>
              </c:numCache>
            </c:numRef>
          </c:val>
        </c:ser>
        <c:ser>
          <c:idx val="1"/>
          <c:order val="1"/>
          <c:tx>
            <c:strRef>
              <c:f>Sheet1!$C$1</c:f>
              <c:strCache>
                <c:ptCount val="1"/>
                <c:pt idx="0">
                  <c:v>Seasonal</c:v>
                </c:pt>
              </c:strCache>
            </c:strRef>
          </c:tx>
          <c:spPr>
            <a:gradFill>
              <a:gsLst>
                <a:gs pos="50000">
                  <a:srgbClr val="3399FF"/>
                </a:gs>
                <a:gs pos="100000">
                  <a:srgbClr val="000000">
                    <a:lumMod val="75000"/>
                    <a:lumOff val="25000"/>
                  </a:srgbClr>
                </a:gs>
              </a:gsLst>
              <a:lin ang="10800000" scaled="1"/>
            </a:gradFill>
          </c:spPr>
          <c:cat>
            <c:numRef>
              <c:f>Sheet1!$A$2:$A$4</c:f>
              <c:numCache>
                <c:formatCode>General</c:formatCode>
                <c:ptCount val="3"/>
                <c:pt idx="0">
                  <c:v>2008</c:v>
                </c:pt>
                <c:pt idx="1">
                  <c:v>2009</c:v>
                </c:pt>
                <c:pt idx="2">
                  <c:v>2010</c:v>
                </c:pt>
              </c:numCache>
            </c:numRef>
          </c:cat>
          <c:val>
            <c:numRef>
              <c:f>Sheet1!$C$2:$C$4</c:f>
              <c:numCache>
                <c:formatCode>General</c:formatCode>
                <c:ptCount val="3"/>
                <c:pt idx="0">
                  <c:v>1.7</c:v>
                </c:pt>
                <c:pt idx="1">
                  <c:v>1.1000000000000001</c:v>
                </c:pt>
                <c:pt idx="2">
                  <c:v>0.5</c:v>
                </c:pt>
              </c:numCache>
            </c:numRef>
          </c:val>
        </c:ser>
        <c:gapWidth val="50"/>
        <c:shape val="cylinder"/>
        <c:axId val="153261184"/>
        <c:axId val="153262720"/>
        <c:axId val="0"/>
      </c:bar3DChart>
      <c:catAx>
        <c:axId val="153261184"/>
        <c:scaling>
          <c:orientation val="minMax"/>
        </c:scaling>
        <c:delete val="1"/>
        <c:axPos val="b"/>
        <c:numFmt formatCode="General" sourceLinked="1"/>
        <c:tickLblPos val="nextTo"/>
        <c:crossAx val="153262720"/>
        <c:crosses val="autoZero"/>
        <c:auto val="1"/>
        <c:lblAlgn val="ctr"/>
        <c:lblOffset val="100"/>
      </c:catAx>
      <c:valAx>
        <c:axId val="153262720"/>
        <c:scaling>
          <c:orientation val="minMax"/>
        </c:scaling>
        <c:delete val="1"/>
        <c:axPos val="l"/>
        <c:numFmt formatCode="General" sourceLinked="1"/>
        <c:tickLblPos val="nextTo"/>
        <c:crossAx val="153261184"/>
        <c:crosses val="autoZero"/>
        <c:crossBetween val="between"/>
      </c:valAx>
    </c:plotArea>
    <c:plotVisOnly val="1"/>
  </c:chart>
  <c:txPr>
    <a:bodyPr/>
    <a:lstStyle/>
    <a:p>
      <a:pPr>
        <a:defRPr sz="1800"/>
      </a:pPr>
      <a:endParaRPr lang="en-US"/>
    </a:p>
  </c:txPr>
  <c:externalData r:id="rId1"/>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style val="26"/>
  <c:chart>
    <c:plotArea>
      <c:layout>
        <c:manualLayout>
          <c:layoutTarget val="inner"/>
          <c:xMode val="edge"/>
          <c:yMode val="edge"/>
          <c:x val="3.5947712418300762E-2"/>
          <c:y val="0"/>
          <c:w val="0.9640522875816997"/>
          <c:h val="0.79028036268193746"/>
        </c:manualLayout>
      </c:layout>
      <c:barChart>
        <c:barDir val="col"/>
        <c:grouping val="stacked"/>
        <c:ser>
          <c:idx val="0"/>
          <c:order val="0"/>
          <c:tx>
            <c:strRef>
              <c:f>Sheet1!$B$1</c:f>
              <c:strCache>
                <c:ptCount val="1"/>
                <c:pt idx="0">
                  <c:v>Conservation</c:v>
                </c:pt>
              </c:strCache>
            </c:strRef>
          </c:tx>
          <c:spPr>
            <a:solidFill>
              <a:srgbClr val="008000"/>
            </a:solidFill>
            <a:scene3d>
              <a:camera prst="orthographicFront"/>
              <a:lightRig rig="threePt" dir="t">
                <a:rot lat="0" lon="0" rev="1200000"/>
              </a:lightRig>
            </a:scene3d>
            <a:sp3d>
              <a:bevelT w="101600" h="101600"/>
              <a:bevelB w="101600" h="101600"/>
            </a:sp3d>
          </c:spPr>
          <c:dLbls>
            <c:txPr>
              <a:bodyPr/>
              <a:lstStyle/>
              <a:p>
                <a:pPr>
                  <a:defRPr b="1"/>
                </a:pPr>
                <a:endParaRPr lang="en-US"/>
              </a:p>
            </c:txPr>
            <c:showSerName val="1"/>
          </c:dLbls>
          <c:cat>
            <c:strRef>
              <c:f>Sheet1!$A$2:$A$4</c:f>
              <c:strCache>
                <c:ptCount val="3"/>
                <c:pt idx="0">
                  <c:v>Conservation Today</c:v>
                </c:pt>
                <c:pt idx="1">
                  <c:v>Urban Demand</c:v>
                </c:pt>
                <c:pt idx="2">
                  <c:v>Conservation Goal (2025)</c:v>
                </c:pt>
              </c:strCache>
            </c:strRef>
          </c:cat>
          <c:val>
            <c:numRef>
              <c:f>Sheet1!$B$2:$B$4</c:f>
              <c:numCache>
                <c:formatCode>General</c:formatCode>
                <c:ptCount val="3"/>
                <c:pt idx="0" formatCode="_(* #,##0_);_(* \(#,##0\);_(* &quot;-&quot;??_);_(@_)">
                  <c:v>812000</c:v>
                </c:pt>
                <c:pt idx="2" formatCode="_(* #,##0_);_(* \(#,##0\);_(* &quot;-&quot;??_);_(@_)">
                  <c:v>1100000</c:v>
                </c:pt>
              </c:numCache>
            </c:numRef>
          </c:val>
        </c:ser>
        <c:ser>
          <c:idx val="1"/>
          <c:order val="1"/>
          <c:tx>
            <c:strRef>
              <c:f>Sheet1!$C$1</c:f>
              <c:strCache>
                <c:ptCount val="1"/>
                <c:pt idx="0">
                  <c:v>Recycling &amp; Desalination</c:v>
                </c:pt>
              </c:strCache>
            </c:strRef>
          </c:tx>
          <c:spPr>
            <a:solidFill>
              <a:srgbClr val="996633"/>
            </a:solidFill>
            <a:scene3d>
              <a:camera prst="orthographicFront"/>
              <a:lightRig rig="threePt" dir="t">
                <a:rot lat="0" lon="0" rev="1200000"/>
              </a:lightRig>
            </a:scene3d>
            <a:sp3d>
              <a:bevelT w="101600" h="101600"/>
              <a:bevelB w="101600" h="101600"/>
            </a:sp3d>
          </c:spPr>
          <c:dLbls>
            <c:dLbl>
              <c:idx val="0"/>
              <c:layout/>
              <c:tx>
                <c:rich>
                  <a:bodyPr/>
                  <a:lstStyle/>
                  <a:p>
                    <a:pPr>
                      <a:defRPr sz="1600"/>
                    </a:pPr>
                    <a:r>
                      <a:rPr lang="en-US" sz="1600" smtClean="0"/>
                      <a:t>Recycling- Desal</a:t>
                    </a:r>
                    <a:endParaRPr lang="en-US" sz="1600" dirty="0"/>
                  </a:p>
                </c:rich>
              </c:tx>
              <c:spPr/>
              <c:showSerName val="1"/>
            </c:dLbl>
            <c:dLbl>
              <c:idx val="2"/>
              <c:spPr/>
              <c:txPr>
                <a:bodyPr/>
                <a:lstStyle/>
                <a:p>
                  <a:pPr>
                    <a:defRPr b="1"/>
                  </a:pPr>
                  <a:endParaRPr lang="en-US"/>
                </a:p>
              </c:txPr>
            </c:dLbl>
            <c:showSerName val="1"/>
          </c:dLbls>
          <c:cat>
            <c:strRef>
              <c:f>Sheet1!$A$2:$A$4</c:f>
              <c:strCache>
                <c:ptCount val="3"/>
                <c:pt idx="0">
                  <c:v>Conservation Today</c:v>
                </c:pt>
                <c:pt idx="1">
                  <c:v>Urban Demand</c:v>
                </c:pt>
                <c:pt idx="2">
                  <c:v>Conservation Goal (2025)</c:v>
                </c:pt>
              </c:strCache>
            </c:strRef>
          </c:cat>
          <c:val>
            <c:numRef>
              <c:f>Sheet1!$C$2:$C$4</c:f>
              <c:numCache>
                <c:formatCode>General</c:formatCode>
                <c:ptCount val="3"/>
                <c:pt idx="0" formatCode="_(* #,##0_);_(* \(#,##0\);_(* &quot;-&quot;??_);_(@_)">
                  <c:v>213000</c:v>
                </c:pt>
                <c:pt idx="2" formatCode="_(* #,##0_);_(* \(#,##0\);_(* &quot;-&quot;??_);_(@_)">
                  <c:v>740000</c:v>
                </c:pt>
              </c:numCache>
            </c:numRef>
          </c:val>
        </c:ser>
        <c:ser>
          <c:idx val="2"/>
          <c:order val="2"/>
          <c:tx>
            <c:strRef>
              <c:f>Sheet1!$D$1</c:f>
              <c:strCache>
                <c:ptCount val="1"/>
                <c:pt idx="0">
                  <c:v>Groundwater Recovery</c:v>
                </c:pt>
              </c:strCache>
            </c:strRef>
          </c:tx>
          <c:spPr>
            <a:scene3d>
              <a:camera prst="orthographicFront"/>
              <a:lightRig rig="threePt" dir="t">
                <a:rot lat="0" lon="0" rev="1200000"/>
              </a:lightRig>
            </a:scene3d>
            <a:sp3d>
              <a:bevelT w="101600" h="101600"/>
              <a:bevelB w="101600" h="101600"/>
            </a:sp3d>
          </c:spPr>
          <c:dLbls>
            <c:dLbl>
              <c:idx val="0"/>
              <c:layout>
                <c:manualLayout>
                  <c:x val="-2.9239766081871452E-3"/>
                  <c:y val="-3.972068789908724E-3"/>
                </c:manualLayout>
              </c:layout>
              <c:tx>
                <c:rich>
                  <a:bodyPr/>
                  <a:lstStyle/>
                  <a:p>
                    <a:r>
                      <a:rPr lang="en-US" dirty="0"/>
                      <a:t>Groundwater </a:t>
                    </a:r>
                  </a:p>
                </c:rich>
              </c:tx>
              <c:showSerName val="1"/>
            </c:dLbl>
            <c:dLbl>
              <c:idx val="2"/>
              <c:spPr/>
              <c:txPr>
                <a:bodyPr/>
                <a:lstStyle/>
                <a:p>
                  <a:pPr>
                    <a:lnSpc>
                      <a:spcPct val="90000"/>
                    </a:lnSpc>
                    <a:defRPr sz="1600" b="1"/>
                  </a:pPr>
                  <a:endParaRPr lang="en-US"/>
                </a:p>
              </c:txPr>
            </c:dLbl>
            <c:txPr>
              <a:bodyPr/>
              <a:lstStyle/>
              <a:p>
                <a:pPr>
                  <a:defRPr sz="1600"/>
                </a:pPr>
                <a:endParaRPr lang="en-US"/>
              </a:p>
            </c:txPr>
            <c:showSerName val="1"/>
          </c:dLbls>
          <c:cat>
            <c:strRef>
              <c:f>Sheet1!$A$2:$A$4</c:f>
              <c:strCache>
                <c:ptCount val="3"/>
                <c:pt idx="0">
                  <c:v>Conservation Today</c:v>
                </c:pt>
                <c:pt idx="1">
                  <c:v>Urban Demand</c:v>
                </c:pt>
                <c:pt idx="2">
                  <c:v>Conservation Goal (2025)</c:v>
                </c:pt>
              </c:strCache>
            </c:strRef>
          </c:cat>
          <c:val>
            <c:numRef>
              <c:f>Sheet1!$D$2:$D$4</c:f>
              <c:numCache>
                <c:formatCode>General</c:formatCode>
                <c:ptCount val="3"/>
                <c:pt idx="0" formatCode="_(* #,##0_);_(* \(#,##0\);_(* &quot;-&quot;??_);_(@_)">
                  <c:v>106000</c:v>
                </c:pt>
                <c:pt idx="2" formatCode="_(* #,##0_);_(* \(#,##0\);_(* &quot;-&quot;??_);_(@_)">
                  <c:v>250000</c:v>
                </c:pt>
              </c:numCache>
            </c:numRef>
          </c:val>
        </c:ser>
        <c:ser>
          <c:idx val="3"/>
          <c:order val="3"/>
          <c:tx>
            <c:strRef>
              <c:f>Sheet1!$E$1</c:f>
              <c:strCache>
                <c:ptCount val="1"/>
                <c:pt idx="0">
                  <c:v>San Francisco
Los Angeles
San Diego</c:v>
                </c:pt>
              </c:strCache>
            </c:strRef>
          </c:tx>
          <c:spPr>
            <a:gradFill>
              <a:gsLst>
                <a:gs pos="0">
                  <a:srgbClr val="0033CC"/>
                </a:gs>
                <a:gs pos="98000">
                  <a:srgbClr val="000000">
                    <a:alpha val="91000"/>
                  </a:srgbClr>
                </a:gs>
              </a:gsLst>
              <a:lin ang="5400000" scaled="0"/>
            </a:gradFill>
            <a:scene3d>
              <a:camera prst="orthographicFront"/>
              <a:lightRig rig="threePt" dir="t">
                <a:rot lat="0" lon="0" rev="1200000"/>
              </a:lightRig>
            </a:scene3d>
            <a:sp3d>
              <a:bevelT w="101600" h="101600"/>
              <a:bevelB w="101600" h="101600"/>
            </a:sp3d>
          </c:spPr>
          <c:dLbls>
            <c:txPr>
              <a:bodyPr/>
              <a:lstStyle/>
              <a:p>
                <a:pPr>
                  <a:lnSpc>
                    <a:spcPct val="150000"/>
                  </a:lnSpc>
                  <a:defRPr b="1">
                    <a:solidFill>
                      <a:schemeClr val="bg1"/>
                    </a:solidFill>
                  </a:defRPr>
                </a:pPr>
                <a:endParaRPr lang="en-US"/>
              </a:p>
            </c:txPr>
            <c:showSerName val="1"/>
          </c:dLbls>
          <c:cat>
            <c:strRef>
              <c:f>Sheet1!$A$2:$A$4</c:f>
              <c:strCache>
                <c:ptCount val="3"/>
                <c:pt idx="0">
                  <c:v>Conservation Today</c:v>
                </c:pt>
                <c:pt idx="1">
                  <c:v>Urban Demand</c:v>
                </c:pt>
                <c:pt idx="2">
                  <c:v>Conservation Goal (2025)</c:v>
                </c:pt>
              </c:strCache>
            </c:strRef>
          </c:cat>
          <c:val>
            <c:numRef>
              <c:f>Sheet1!$E$2:$E$4</c:f>
              <c:numCache>
                <c:formatCode>_(* #,##0_);_(* \(#,##0\);_(* "-"??_);_(@_)</c:formatCode>
                <c:ptCount val="3"/>
                <c:pt idx="1">
                  <c:v>1100000</c:v>
                </c:pt>
              </c:numCache>
            </c:numRef>
          </c:val>
        </c:ser>
        <c:gapWidth val="53"/>
        <c:overlap val="100"/>
        <c:axId val="141968128"/>
        <c:axId val="141969664"/>
      </c:barChart>
      <c:catAx>
        <c:axId val="141968128"/>
        <c:scaling>
          <c:orientation val="minMax"/>
        </c:scaling>
        <c:axPos val="b"/>
        <c:tickLblPos val="nextTo"/>
        <c:txPr>
          <a:bodyPr/>
          <a:lstStyle/>
          <a:p>
            <a:pPr>
              <a:defRPr sz="2000" b="1">
                <a:solidFill>
                  <a:schemeClr val="bg1"/>
                </a:solidFill>
              </a:defRPr>
            </a:pPr>
            <a:endParaRPr lang="en-US"/>
          </a:p>
        </c:txPr>
        <c:crossAx val="141969664"/>
        <c:crosses val="autoZero"/>
        <c:auto val="1"/>
        <c:lblAlgn val="ctr"/>
        <c:lblOffset val="100"/>
      </c:catAx>
      <c:valAx>
        <c:axId val="141969664"/>
        <c:scaling>
          <c:orientation val="minMax"/>
        </c:scaling>
        <c:delete val="1"/>
        <c:axPos val="l"/>
        <c:majorGridlines>
          <c:spPr>
            <a:ln>
              <a:solidFill>
                <a:srgbClr val="0033CC"/>
              </a:solidFill>
            </a:ln>
          </c:spPr>
        </c:majorGridlines>
        <c:numFmt formatCode="_(* #,##0_);_(* \(#,##0\);_(* &quot;-&quot;??_);_(@_)" sourceLinked="1"/>
        <c:tickLblPos val="nextTo"/>
        <c:crossAx val="141968128"/>
        <c:crosses val="autoZero"/>
        <c:crossBetween val="between"/>
        <c:majorUnit val="500000"/>
      </c:valAx>
    </c:plotArea>
    <c:plotVisOnly val="1"/>
  </c:chart>
  <c:txPr>
    <a:bodyPr/>
    <a:lstStyle/>
    <a:p>
      <a:pPr>
        <a:defRPr sz="1800"/>
      </a:pPr>
      <a:endParaRPr lang="en-US"/>
    </a:p>
  </c:txPr>
  <c:externalData r:id="rId1"/>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chart>
    <c:plotArea>
      <c:layout>
        <c:manualLayout>
          <c:layoutTarget val="inner"/>
          <c:xMode val="edge"/>
          <c:yMode val="edge"/>
          <c:x val="0.16862808631222218"/>
          <c:y val="4.6515151515151495E-2"/>
          <c:w val="0.81191914616868299"/>
          <c:h val="0.74003915494169781"/>
        </c:manualLayout>
      </c:layout>
      <c:lineChart>
        <c:grouping val="standard"/>
        <c:ser>
          <c:idx val="0"/>
          <c:order val="0"/>
          <c:tx>
            <c:strRef>
              <c:f>Sheet1!$B$1</c:f>
              <c:strCache>
                <c:ptCount val="1"/>
                <c:pt idx="0">
                  <c:v>Historical</c:v>
                </c:pt>
              </c:strCache>
            </c:strRef>
          </c:tx>
          <c:spPr>
            <a:ln w="50800"/>
            <a:effectLst>
              <a:glow rad="139700">
                <a:schemeClr val="accent4">
                  <a:satMod val="175000"/>
                  <a:alpha val="40000"/>
                </a:schemeClr>
              </a:glow>
            </a:effectLst>
          </c:spPr>
          <c:marker>
            <c:symbol val="none"/>
          </c:marker>
          <c:cat>
            <c:numRef>
              <c:f>Sheet1!$A$2:$A$37</c:f>
              <c:numCache>
                <c:formatCode>mmm\ \'yy</c:formatCode>
                <c:ptCount val="36"/>
                <c:pt idx="0">
                  <c:v>36830</c:v>
                </c:pt>
                <c:pt idx="1">
                  <c:v>36860</c:v>
                </c:pt>
                <c:pt idx="2">
                  <c:v>36891</c:v>
                </c:pt>
                <c:pt idx="3">
                  <c:v>36922</c:v>
                </c:pt>
                <c:pt idx="4">
                  <c:v>36950</c:v>
                </c:pt>
                <c:pt idx="5">
                  <c:v>36981</c:v>
                </c:pt>
                <c:pt idx="6">
                  <c:v>37011</c:v>
                </c:pt>
                <c:pt idx="7">
                  <c:v>37042</c:v>
                </c:pt>
                <c:pt idx="8">
                  <c:v>37072</c:v>
                </c:pt>
                <c:pt idx="9">
                  <c:v>37103</c:v>
                </c:pt>
                <c:pt idx="10">
                  <c:v>37134</c:v>
                </c:pt>
                <c:pt idx="11">
                  <c:v>37164</c:v>
                </c:pt>
                <c:pt idx="12">
                  <c:v>37195</c:v>
                </c:pt>
                <c:pt idx="13">
                  <c:v>37225</c:v>
                </c:pt>
                <c:pt idx="14">
                  <c:v>37256</c:v>
                </c:pt>
                <c:pt idx="15">
                  <c:v>37287</c:v>
                </c:pt>
                <c:pt idx="16">
                  <c:v>37315</c:v>
                </c:pt>
                <c:pt idx="17">
                  <c:v>37346</c:v>
                </c:pt>
                <c:pt idx="18">
                  <c:v>37376</c:v>
                </c:pt>
                <c:pt idx="19">
                  <c:v>37407</c:v>
                </c:pt>
                <c:pt idx="20">
                  <c:v>37437</c:v>
                </c:pt>
                <c:pt idx="21">
                  <c:v>37468</c:v>
                </c:pt>
                <c:pt idx="22">
                  <c:v>37499</c:v>
                </c:pt>
                <c:pt idx="23">
                  <c:v>37529</c:v>
                </c:pt>
                <c:pt idx="24">
                  <c:v>37560</c:v>
                </c:pt>
                <c:pt idx="25">
                  <c:v>37590</c:v>
                </c:pt>
                <c:pt idx="26">
                  <c:v>37621</c:v>
                </c:pt>
                <c:pt idx="27">
                  <c:v>37652</c:v>
                </c:pt>
                <c:pt idx="28">
                  <c:v>37680</c:v>
                </c:pt>
                <c:pt idx="29">
                  <c:v>37711</c:v>
                </c:pt>
                <c:pt idx="30">
                  <c:v>37741</c:v>
                </c:pt>
                <c:pt idx="31">
                  <c:v>37772</c:v>
                </c:pt>
                <c:pt idx="32">
                  <c:v>37802</c:v>
                </c:pt>
                <c:pt idx="33">
                  <c:v>37833</c:v>
                </c:pt>
                <c:pt idx="34">
                  <c:v>37864</c:v>
                </c:pt>
                <c:pt idx="35">
                  <c:v>37894</c:v>
                </c:pt>
              </c:numCache>
            </c:numRef>
          </c:cat>
          <c:val>
            <c:numRef>
              <c:f>Sheet1!$B$2:$B$37</c:f>
              <c:numCache>
                <c:formatCode>#,##0</c:formatCode>
                <c:ptCount val="36"/>
                <c:pt idx="0">
                  <c:v>170.8485568453064</c:v>
                </c:pt>
                <c:pt idx="1">
                  <c:v>222.54396804482832</c:v>
                </c:pt>
                <c:pt idx="2">
                  <c:v>268.00693282965085</c:v>
                </c:pt>
                <c:pt idx="3">
                  <c:v>251.93709604226859</c:v>
                </c:pt>
                <c:pt idx="4">
                  <c:v>266.53822864562869</c:v>
                </c:pt>
                <c:pt idx="5">
                  <c:v>252.69544720156858</c:v>
                </c:pt>
                <c:pt idx="6">
                  <c:v>257.1833050635376</c:v>
                </c:pt>
                <c:pt idx="7">
                  <c:v>232.86769862850949</c:v>
                </c:pt>
                <c:pt idx="8">
                  <c:v>245.31341802688596</c:v>
                </c:pt>
                <c:pt idx="9">
                  <c:v>239.0633959670715</c:v>
                </c:pt>
                <c:pt idx="10">
                  <c:v>184.84340231897067</c:v>
                </c:pt>
                <c:pt idx="11">
                  <c:v>217.56767186913996</c:v>
                </c:pt>
                <c:pt idx="12">
                  <c:v>268.75742417337278</c:v>
                </c:pt>
                <c:pt idx="13">
                  <c:v>286.79250536285394</c:v>
                </c:pt>
                <c:pt idx="14">
                  <c:v>305.3372157035522</c:v>
                </c:pt>
                <c:pt idx="15">
                  <c:v>268.23828900289863</c:v>
                </c:pt>
                <c:pt idx="16">
                  <c:v>199.40126558850096</c:v>
                </c:pt>
                <c:pt idx="17">
                  <c:v>190.50718219970528</c:v>
                </c:pt>
                <c:pt idx="18">
                  <c:v>187.48796396475132</c:v>
                </c:pt>
                <c:pt idx="19">
                  <c:v>178.65851827905252</c:v>
                </c:pt>
                <c:pt idx="20">
                  <c:v>196.15892219866944</c:v>
                </c:pt>
                <c:pt idx="21">
                  <c:v>178.19244896820271</c:v>
                </c:pt>
                <c:pt idx="22">
                  <c:v>164.83980045929007</c:v>
                </c:pt>
                <c:pt idx="23">
                  <c:v>264.81663852657869</c:v>
                </c:pt>
                <c:pt idx="24">
                  <c:v>331.30249575201395</c:v>
                </c:pt>
                <c:pt idx="25">
                  <c:v>308.53430463159174</c:v>
                </c:pt>
                <c:pt idx="26">
                  <c:v>275.65296788379493</c:v>
                </c:pt>
                <c:pt idx="27">
                  <c:v>277.23776170535274</c:v>
                </c:pt>
                <c:pt idx="28">
                  <c:v>190.22458390228255</c:v>
                </c:pt>
                <c:pt idx="29">
                  <c:v>148.21744445927447</c:v>
                </c:pt>
                <c:pt idx="30">
                  <c:v>144.88824768637363</c:v>
                </c:pt>
                <c:pt idx="31">
                  <c:v>195.86581724838254</c:v>
                </c:pt>
                <c:pt idx="32">
                  <c:v>132.15037555355835</c:v>
                </c:pt>
                <c:pt idx="33">
                  <c:v>121.76258827984618</c:v>
                </c:pt>
                <c:pt idx="34">
                  <c:v>122.83281433917236</c:v>
                </c:pt>
                <c:pt idx="35">
                  <c:v>174.43199276827582</c:v>
                </c:pt>
              </c:numCache>
            </c:numRef>
          </c:val>
        </c:ser>
        <c:ser>
          <c:idx val="1"/>
          <c:order val="1"/>
          <c:tx>
            <c:strRef>
              <c:f>Sheet1!$C$1</c:f>
              <c:strCache>
                <c:ptCount val="1"/>
                <c:pt idx="0">
                  <c:v>Wanger (&lt;750cfs)</c:v>
                </c:pt>
              </c:strCache>
            </c:strRef>
          </c:tx>
          <c:spPr>
            <a:ln w="44450">
              <a:solidFill>
                <a:srgbClr val="C00000"/>
              </a:solidFill>
            </a:ln>
            <a:effectLst>
              <a:glow rad="228600">
                <a:schemeClr val="accent4">
                  <a:satMod val="175000"/>
                  <a:alpha val="40000"/>
                </a:schemeClr>
              </a:glow>
            </a:effectLst>
          </c:spPr>
          <c:marker>
            <c:symbol val="none"/>
          </c:marker>
          <c:cat>
            <c:numRef>
              <c:f>Sheet1!$A$2:$A$37</c:f>
              <c:numCache>
                <c:formatCode>mmm\ \'yy</c:formatCode>
                <c:ptCount val="36"/>
                <c:pt idx="0">
                  <c:v>36830</c:v>
                </c:pt>
                <c:pt idx="1">
                  <c:v>36860</c:v>
                </c:pt>
                <c:pt idx="2">
                  <c:v>36891</c:v>
                </c:pt>
                <c:pt idx="3">
                  <c:v>36922</c:v>
                </c:pt>
                <c:pt idx="4">
                  <c:v>36950</c:v>
                </c:pt>
                <c:pt idx="5">
                  <c:v>36981</c:v>
                </c:pt>
                <c:pt idx="6">
                  <c:v>37011</c:v>
                </c:pt>
                <c:pt idx="7">
                  <c:v>37042</c:v>
                </c:pt>
                <c:pt idx="8">
                  <c:v>37072</c:v>
                </c:pt>
                <c:pt idx="9">
                  <c:v>37103</c:v>
                </c:pt>
                <c:pt idx="10">
                  <c:v>37134</c:v>
                </c:pt>
                <c:pt idx="11">
                  <c:v>37164</c:v>
                </c:pt>
                <c:pt idx="12">
                  <c:v>37195</c:v>
                </c:pt>
                <c:pt idx="13">
                  <c:v>37225</c:v>
                </c:pt>
                <c:pt idx="14">
                  <c:v>37256</c:v>
                </c:pt>
                <c:pt idx="15">
                  <c:v>37287</c:v>
                </c:pt>
                <c:pt idx="16">
                  <c:v>37315</c:v>
                </c:pt>
                <c:pt idx="17">
                  <c:v>37346</c:v>
                </c:pt>
                <c:pt idx="18">
                  <c:v>37376</c:v>
                </c:pt>
                <c:pt idx="19">
                  <c:v>37407</c:v>
                </c:pt>
                <c:pt idx="20">
                  <c:v>37437</c:v>
                </c:pt>
                <c:pt idx="21">
                  <c:v>37468</c:v>
                </c:pt>
                <c:pt idx="22">
                  <c:v>37499</c:v>
                </c:pt>
                <c:pt idx="23">
                  <c:v>37529</c:v>
                </c:pt>
                <c:pt idx="24">
                  <c:v>37560</c:v>
                </c:pt>
                <c:pt idx="25">
                  <c:v>37590</c:v>
                </c:pt>
                <c:pt idx="26">
                  <c:v>37621</c:v>
                </c:pt>
                <c:pt idx="27">
                  <c:v>37652</c:v>
                </c:pt>
                <c:pt idx="28">
                  <c:v>37680</c:v>
                </c:pt>
                <c:pt idx="29">
                  <c:v>37711</c:v>
                </c:pt>
                <c:pt idx="30">
                  <c:v>37741</c:v>
                </c:pt>
                <c:pt idx="31">
                  <c:v>37772</c:v>
                </c:pt>
                <c:pt idx="32">
                  <c:v>37802</c:v>
                </c:pt>
                <c:pt idx="33">
                  <c:v>37833</c:v>
                </c:pt>
                <c:pt idx="34">
                  <c:v>37864</c:v>
                </c:pt>
                <c:pt idx="35">
                  <c:v>37894</c:v>
                </c:pt>
              </c:numCache>
            </c:numRef>
          </c:cat>
          <c:val>
            <c:numRef>
              <c:f>Sheet1!$C$2:$C$37</c:f>
              <c:numCache>
                <c:formatCode>#,##0</c:formatCode>
                <c:ptCount val="36"/>
                <c:pt idx="0">
                  <c:v>170.84305336047362</c:v>
                </c:pt>
                <c:pt idx="1">
                  <c:v>222.50379744732663</c:v>
                </c:pt>
                <c:pt idx="2">
                  <c:v>267.95841823901367</c:v>
                </c:pt>
                <c:pt idx="3">
                  <c:v>254.93688261816402</c:v>
                </c:pt>
                <c:pt idx="4">
                  <c:v>273.01570117977906</c:v>
                </c:pt>
                <c:pt idx="5">
                  <c:v>267.99190718630899</c:v>
                </c:pt>
                <c:pt idx="6">
                  <c:v>352.67622324627155</c:v>
                </c:pt>
                <c:pt idx="7">
                  <c:v>443.01471633221399</c:v>
                </c:pt>
                <c:pt idx="8">
                  <c:v>310.29877674242482</c:v>
                </c:pt>
                <c:pt idx="9">
                  <c:v>295.23243020855699</c:v>
                </c:pt>
                <c:pt idx="10">
                  <c:v>197.16015295693967</c:v>
                </c:pt>
                <c:pt idx="11">
                  <c:v>212.16111938214121</c:v>
                </c:pt>
                <c:pt idx="12">
                  <c:v>265.06786211868285</c:v>
                </c:pt>
                <c:pt idx="13">
                  <c:v>285.37197684518009</c:v>
                </c:pt>
                <c:pt idx="14">
                  <c:v>304.90135907189307</c:v>
                </c:pt>
                <c:pt idx="15">
                  <c:v>269.55082978738403</c:v>
                </c:pt>
                <c:pt idx="16">
                  <c:v>246.50488214504998</c:v>
                </c:pt>
                <c:pt idx="17">
                  <c:v>239.41321424786375</c:v>
                </c:pt>
                <c:pt idx="18">
                  <c:v>327.84614588452172</c:v>
                </c:pt>
                <c:pt idx="19">
                  <c:v>363.1985957399902</c:v>
                </c:pt>
                <c:pt idx="20">
                  <c:v>302.83253295233129</c:v>
                </c:pt>
                <c:pt idx="21">
                  <c:v>283.93997331954955</c:v>
                </c:pt>
                <c:pt idx="22">
                  <c:v>163.32008010061747</c:v>
                </c:pt>
                <c:pt idx="23">
                  <c:v>244.40098543151692</c:v>
                </c:pt>
                <c:pt idx="24">
                  <c:v>325.09621106433104</c:v>
                </c:pt>
                <c:pt idx="25">
                  <c:v>306.39795188287349</c:v>
                </c:pt>
                <c:pt idx="26">
                  <c:v>275.45668230450434</c:v>
                </c:pt>
                <c:pt idx="27">
                  <c:v>277.25293260195917</c:v>
                </c:pt>
                <c:pt idx="28">
                  <c:v>249.74173818930052</c:v>
                </c:pt>
                <c:pt idx="29">
                  <c:v>223.46058070639035</c:v>
                </c:pt>
                <c:pt idx="30">
                  <c:v>377.19313456786864</c:v>
                </c:pt>
                <c:pt idx="31">
                  <c:v>391.04435684057614</c:v>
                </c:pt>
                <c:pt idx="32">
                  <c:v>258.12737059225464</c:v>
                </c:pt>
                <c:pt idx="33">
                  <c:v>144.54411849180428</c:v>
                </c:pt>
                <c:pt idx="34">
                  <c:v>123.33811817092796</c:v>
                </c:pt>
                <c:pt idx="35">
                  <c:v>173.70090185137929</c:v>
                </c:pt>
              </c:numCache>
            </c:numRef>
          </c:val>
        </c:ser>
        <c:marker val="1"/>
        <c:axId val="228197888"/>
        <c:axId val="228199424"/>
      </c:lineChart>
      <c:dateAx>
        <c:axId val="228197888"/>
        <c:scaling>
          <c:orientation val="minMax"/>
        </c:scaling>
        <c:axPos val="b"/>
        <c:numFmt formatCode="mmm\ \'yy" sourceLinked="1"/>
        <c:tickLblPos val="nextTo"/>
        <c:txPr>
          <a:bodyPr rot="-5400000" vert="horz"/>
          <a:lstStyle/>
          <a:p>
            <a:pPr>
              <a:defRPr sz="1600">
                <a:solidFill>
                  <a:schemeClr val="bg1"/>
                </a:solidFill>
              </a:defRPr>
            </a:pPr>
            <a:endParaRPr lang="en-US"/>
          </a:p>
        </c:txPr>
        <c:crossAx val="228199424"/>
        <c:crosses val="autoZero"/>
        <c:auto val="1"/>
        <c:lblOffset val="100"/>
        <c:majorUnit val="3"/>
        <c:majorTimeUnit val="months"/>
        <c:minorUnit val="2"/>
        <c:minorTimeUnit val="months"/>
      </c:dateAx>
      <c:valAx>
        <c:axId val="228199424"/>
        <c:scaling>
          <c:orientation val="minMax"/>
        </c:scaling>
        <c:axPos val="l"/>
        <c:majorGridlines>
          <c:spPr>
            <a:ln>
              <a:solidFill>
                <a:srgbClr val="000099"/>
              </a:solidFill>
            </a:ln>
          </c:spPr>
        </c:majorGridlines>
        <c:numFmt formatCode="#,##0" sourceLinked="0"/>
        <c:tickLblPos val="nextTo"/>
        <c:spPr>
          <a:ln>
            <a:noFill/>
          </a:ln>
        </c:spPr>
        <c:txPr>
          <a:bodyPr/>
          <a:lstStyle/>
          <a:p>
            <a:pPr>
              <a:defRPr>
                <a:solidFill>
                  <a:schemeClr val="bg1"/>
                </a:solidFill>
              </a:defRPr>
            </a:pPr>
            <a:endParaRPr lang="en-US"/>
          </a:p>
        </c:txPr>
        <c:crossAx val="228197888"/>
        <c:crosses val="autoZero"/>
        <c:crossBetween val="between"/>
      </c:valAx>
    </c:plotArea>
    <c:legend>
      <c:legendPos val="r"/>
      <c:layout>
        <c:manualLayout>
          <c:xMode val="edge"/>
          <c:yMode val="edge"/>
          <c:x val="0.54078821452628956"/>
          <c:y val="0"/>
          <c:w val="0.25499268343669435"/>
          <c:h val="0.13085301837270338"/>
        </c:manualLayout>
      </c:layout>
      <c:overlay val="1"/>
      <c:txPr>
        <a:bodyPr/>
        <a:lstStyle/>
        <a:p>
          <a:pPr>
            <a:defRPr>
              <a:solidFill>
                <a:schemeClr val="bg1"/>
              </a:solidFill>
            </a:defRPr>
          </a:pPr>
          <a:endParaRPr lang="en-US"/>
        </a:p>
      </c:txPr>
    </c:legend>
    <c:plotVisOnly val="1"/>
  </c:chart>
  <c:txPr>
    <a:bodyPr/>
    <a:lstStyle/>
    <a:p>
      <a:pPr>
        <a:defRPr sz="1800"/>
      </a:pPr>
      <a:endParaRPr lang="en-US"/>
    </a:p>
  </c:txPr>
  <c:externalData r:id="rId1"/>
  <c:userShapes r:id="rId2"/>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chart>
    <c:plotArea>
      <c:layout>
        <c:manualLayout>
          <c:layoutTarget val="inner"/>
          <c:xMode val="edge"/>
          <c:yMode val="edge"/>
          <c:x val="0.1686280863122199"/>
          <c:y val="4.6515151515151495E-2"/>
          <c:w val="0.81191914616868321"/>
          <c:h val="0.74003915494169781"/>
        </c:manualLayout>
      </c:layout>
      <c:lineChart>
        <c:grouping val="standard"/>
        <c:ser>
          <c:idx val="0"/>
          <c:order val="0"/>
          <c:tx>
            <c:strRef>
              <c:f>Sheet1!$B$1</c:f>
              <c:strCache>
                <c:ptCount val="1"/>
                <c:pt idx="0">
                  <c:v>Historical</c:v>
                </c:pt>
              </c:strCache>
            </c:strRef>
          </c:tx>
          <c:spPr>
            <a:ln w="50800"/>
            <a:effectLst>
              <a:glow rad="139700">
                <a:schemeClr val="accent4">
                  <a:satMod val="175000"/>
                  <a:alpha val="40000"/>
                </a:schemeClr>
              </a:glow>
            </a:effectLst>
          </c:spPr>
          <c:marker>
            <c:symbol val="none"/>
          </c:marker>
          <c:cat>
            <c:numRef>
              <c:f>Sheet1!$A$2:$A$37</c:f>
              <c:numCache>
                <c:formatCode>mmm\ \'yy</c:formatCode>
                <c:ptCount val="36"/>
                <c:pt idx="0">
                  <c:v>36830</c:v>
                </c:pt>
                <c:pt idx="1">
                  <c:v>36860</c:v>
                </c:pt>
                <c:pt idx="2">
                  <c:v>36891</c:v>
                </c:pt>
                <c:pt idx="3">
                  <c:v>36922</c:v>
                </c:pt>
                <c:pt idx="4">
                  <c:v>36950</c:v>
                </c:pt>
                <c:pt idx="5">
                  <c:v>36981</c:v>
                </c:pt>
                <c:pt idx="6">
                  <c:v>37011</c:v>
                </c:pt>
                <c:pt idx="7">
                  <c:v>37042</c:v>
                </c:pt>
                <c:pt idx="8">
                  <c:v>37072</c:v>
                </c:pt>
                <c:pt idx="9">
                  <c:v>37103</c:v>
                </c:pt>
                <c:pt idx="10">
                  <c:v>37134</c:v>
                </c:pt>
                <c:pt idx="11">
                  <c:v>37164</c:v>
                </c:pt>
                <c:pt idx="12">
                  <c:v>37195</c:v>
                </c:pt>
                <c:pt idx="13">
                  <c:v>37225</c:v>
                </c:pt>
                <c:pt idx="14">
                  <c:v>37256</c:v>
                </c:pt>
                <c:pt idx="15">
                  <c:v>37287</c:v>
                </c:pt>
                <c:pt idx="16">
                  <c:v>37315</c:v>
                </c:pt>
                <c:pt idx="17">
                  <c:v>37346</c:v>
                </c:pt>
                <c:pt idx="18">
                  <c:v>37376</c:v>
                </c:pt>
                <c:pt idx="19">
                  <c:v>37407</c:v>
                </c:pt>
                <c:pt idx="20">
                  <c:v>37437</c:v>
                </c:pt>
                <c:pt idx="21">
                  <c:v>37468</c:v>
                </c:pt>
                <c:pt idx="22">
                  <c:v>37499</c:v>
                </c:pt>
                <c:pt idx="23">
                  <c:v>37529</c:v>
                </c:pt>
                <c:pt idx="24">
                  <c:v>37560</c:v>
                </c:pt>
                <c:pt idx="25">
                  <c:v>37590</c:v>
                </c:pt>
                <c:pt idx="26">
                  <c:v>37621</c:v>
                </c:pt>
                <c:pt idx="27">
                  <c:v>37652</c:v>
                </c:pt>
                <c:pt idx="28">
                  <c:v>37680</c:v>
                </c:pt>
                <c:pt idx="29">
                  <c:v>37711</c:v>
                </c:pt>
                <c:pt idx="30">
                  <c:v>37741</c:v>
                </c:pt>
                <c:pt idx="31">
                  <c:v>37772</c:v>
                </c:pt>
                <c:pt idx="32">
                  <c:v>37802</c:v>
                </c:pt>
                <c:pt idx="33">
                  <c:v>37833</c:v>
                </c:pt>
                <c:pt idx="34">
                  <c:v>37864</c:v>
                </c:pt>
                <c:pt idx="35">
                  <c:v>37894</c:v>
                </c:pt>
              </c:numCache>
            </c:numRef>
          </c:cat>
          <c:val>
            <c:numRef>
              <c:f>Sheet1!$B$2:$B$37</c:f>
              <c:numCache>
                <c:formatCode>#,##0</c:formatCode>
                <c:ptCount val="36"/>
                <c:pt idx="0">
                  <c:v>170.8485568453064</c:v>
                </c:pt>
                <c:pt idx="1">
                  <c:v>222.54396804482832</c:v>
                </c:pt>
                <c:pt idx="2">
                  <c:v>268.00693282965085</c:v>
                </c:pt>
                <c:pt idx="3">
                  <c:v>251.93709604226859</c:v>
                </c:pt>
                <c:pt idx="4">
                  <c:v>266.53822864562869</c:v>
                </c:pt>
                <c:pt idx="5">
                  <c:v>252.69544720156858</c:v>
                </c:pt>
                <c:pt idx="6">
                  <c:v>257.1833050635376</c:v>
                </c:pt>
                <c:pt idx="7">
                  <c:v>232.86769862850949</c:v>
                </c:pt>
                <c:pt idx="8">
                  <c:v>245.31341802688596</c:v>
                </c:pt>
                <c:pt idx="9">
                  <c:v>239.0633959670715</c:v>
                </c:pt>
                <c:pt idx="10">
                  <c:v>184.84340231897067</c:v>
                </c:pt>
                <c:pt idx="11">
                  <c:v>217.56767186913996</c:v>
                </c:pt>
                <c:pt idx="12">
                  <c:v>268.75742417337278</c:v>
                </c:pt>
                <c:pt idx="13">
                  <c:v>286.79250536285394</c:v>
                </c:pt>
                <c:pt idx="14">
                  <c:v>305.3372157035522</c:v>
                </c:pt>
                <c:pt idx="15">
                  <c:v>268.23828900289863</c:v>
                </c:pt>
                <c:pt idx="16">
                  <c:v>199.40126558850096</c:v>
                </c:pt>
                <c:pt idx="17">
                  <c:v>190.50718219970528</c:v>
                </c:pt>
                <c:pt idx="18">
                  <c:v>187.48796396475132</c:v>
                </c:pt>
                <c:pt idx="19">
                  <c:v>178.65851827905252</c:v>
                </c:pt>
                <c:pt idx="20">
                  <c:v>196.15892219866944</c:v>
                </c:pt>
                <c:pt idx="21">
                  <c:v>178.19244896820271</c:v>
                </c:pt>
                <c:pt idx="22">
                  <c:v>164.83980045929007</c:v>
                </c:pt>
                <c:pt idx="23">
                  <c:v>264.81663852657869</c:v>
                </c:pt>
                <c:pt idx="24">
                  <c:v>331.30249575201395</c:v>
                </c:pt>
                <c:pt idx="25">
                  <c:v>308.53430463159174</c:v>
                </c:pt>
                <c:pt idx="26">
                  <c:v>275.65296788379493</c:v>
                </c:pt>
                <c:pt idx="27">
                  <c:v>277.23776170535274</c:v>
                </c:pt>
                <c:pt idx="28">
                  <c:v>190.22458390228255</c:v>
                </c:pt>
                <c:pt idx="29">
                  <c:v>148.21744445927447</c:v>
                </c:pt>
                <c:pt idx="30">
                  <c:v>144.88824768637363</c:v>
                </c:pt>
                <c:pt idx="31">
                  <c:v>195.86581724838254</c:v>
                </c:pt>
                <c:pt idx="32">
                  <c:v>132.15037555355835</c:v>
                </c:pt>
                <c:pt idx="33">
                  <c:v>121.76258827984618</c:v>
                </c:pt>
                <c:pt idx="34">
                  <c:v>122.83281433917236</c:v>
                </c:pt>
                <c:pt idx="35">
                  <c:v>174.43199276827582</c:v>
                </c:pt>
              </c:numCache>
            </c:numRef>
          </c:val>
        </c:ser>
        <c:ser>
          <c:idx val="1"/>
          <c:order val="1"/>
          <c:tx>
            <c:strRef>
              <c:f>Sheet1!$E$1</c:f>
              <c:strCache>
                <c:ptCount val="1"/>
                <c:pt idx="0">
                  <c:v>2-Barrier (Op) + Qwest (&gt;500cfs)</c:v>
                </c:pt>
              </c:strCache>
            </c:strRef>
          </c:tx>
          <c:spPr>
            <a:effectLst>
              <a:glow rad="139700">
                <a:schemeClr val="accent4">
                  <a:satMod val="175000"/>
                  <a:alpha val="40000"/>
                </a:schemeClr>
              </a:glow>
            </a:effectLst>
          </c:spPr>
          <c:marker>
            <c:symbol val="none"/>
          </c:marker>
          <c:val>
            <c:numRef>
              <c:f>Sheet1!$E$2:$E$37</c:f>
              <c:numCache>
                <c:formatCode>#,##0</c:formatCode>
                <c:ptCount val="36"/>
                <c:pt idx="0">
                  <c:v>165.37985209997339</c:v>
                </c:pt>
                <c:pt idx="1">
                  <c:v>213.04958518871842</c:v>
                </c:pt>
                <c:pt idx="2">
                  <c:v>257.70808897210253</c:v>
                </c:pt>
                <c:pt idx="3">
                  <c:v>233.12034247476194</c:v>
                </c:pt>
                <c:pt idx="4">
                  <c:v>247.71442222512576</c:v>
                </c:pt>
                <c:pt idx="5">
                  <c:v>248.05652594360367</c:v>
                </c:pt>
                <c:pt idx="6">
                  <c:v>247.76040295324705</c:v>
                </c:pt>
                <c:pt idx="7">
                  <c:v>244.95812853976616</c:v>
                </c:pt>
                <c:pt idx="8">
                  <c:v>212.90013571789549</c:v>
                </c:pt>
                <c:pt idx="9">
                  <c:v>203.72647207174612</c:v>
                </c:pt>
                <c:pt idx="10">
                  <c:v>160.51596581243894</c:v>
                </c:pt>
                <c:pt idx="11">
                  <c:v>200.69259939624018</c:v>
                </c:pt>
                <c:pt idx="12">
                  <c:v>251.78062599694579</c:v>
                </c:pt>
                <c:pt idx="13">
                  <c:v>272.7806652571411</c:v>
                </c:pt>
                <c:pt idx="14">
                  <c:v>282.17747019741932</c:v>
                </c:pt>
                <c:pt idx="15">
                  <c:v>271.02463397494506</c:v>
                </c:pt>
                <c:pt idx="16">
                  <c:v>199.1096293101196</c:v>
                </c:pt>
                <c:pt idx="17">
                  <c:v>215.47968845779567</c:v>
                </c:pt>
                <c:pt idx="18">
                  <c:v>200.93157329629472</c:v>
                </c:pt>
                <c:pt idx="19">
                  <c:v>180.73910991311638</c:v>
                </c:pt>
                <c:pt idx="20">
                  <c:v>180.96985279479651</c:v>
                </c:pt>
                <c:pt idx="21">
                  <c:v>152.30990679362486</c:v>
                </c:pt>
                <c:pt idx="22">
                  <c:v>147.27305614552122</c:v>
                </c:pt>
                <c:pt idx="23">
                  <c:v>244.7626822015657</c:v>
                </c:pt>
                <c:pt idx="24">
                  <c:v>316.62746151507571</c:v>
                </c:pt>
                <c:pt idx="25">
                  <c:v>290.13810768511894</c:v>
                </c:pt>
                <c:pt idx="26">
                  <c:v>261.46198208410641</c:v>
                </c:pt>
                <c:pt idx="27">
                  <c:v>262.68257755160369</c:v>
                </c:pt>
                <c:pt idx="28">
                  <c:v>167.9494469215698</c:v>
                </c:pt>
                <c:pt idx="29">
                  <c:v>160.99443006860548</c:v>
                </c:pt>
                <c:pt idx="30">
                  <c:v>185.02543693899841</c:v>
                </c:pt>
                <c:pt idx="31">
                  <c:v>196.11281235653684</c:v>
                </c:pt>
                <c:pt idx="32">
                  <c:v>120.97559801838558</c:v>
                </c:pt>
                <c:pt idx="33">
                  <c:v>113.99483905894469</c:v>
                </c:pt>
                <c:pt idx="34">
                  <c:v>117.01699463771062</c:v>
                </c:pt>
                <c:pt idx="35">
                  <c:v>169.35411135620862</c:v>
                </c:pt>
              </c:numCache>
            </c:numRef>
          </c:val>
        </c:ser>
        <c:ser>
          <c:idx val="2"/>
          <c:order val="2"/>
          <c:tx>
            <c:strRef>
              <c:f>Sheet1!$F$1</c:f>
              <c:strCache>
                <c:ptCount val="1"/>
                <c:pt idx="0">
                  <c:v>2-Barrier (Non-Op) + Qwest (&gt;500cfs)</c:v>
                </c:pt>
              </c:strCache>
            </c:strRef>
          </c:tx>
          <c:spPr>
            <a:effectLst>
              <a:glow rad="139700">
                <a:schemeClr val="accent4">
                  <a:satMod val="175000"/>
                  <a:alpha val="40000"/>
                </a:schemeClr>
              </a:glow>
            </a:effectLst>
          </c:spPr>
          <c:marker>
            <c:symbol val="none"/>
          </c:marker>
          <c:val>
            <c:numRef>
              <c:f>Sheet1!$F$2:$F$37</c:f>
              <c:numCache>
                <c:formatCode>0</c:formatCode>
                <c:ptCount val="36"/>
                <c:pt idx="0">
                  <c:v>163.31840161844067</c:v>
                </c:pt>
                <c:pt idx="1">
                  <c:v>205.99271351822091</c:v>
                </c:pt>
                <c:pt idx="2">
                  <c:v>250.53514380331421</c:v>
                </c:pt>
                <c:pt idx="3">
                  <c:v>227.67003647637941</c:v>
                </c:pt>
                <c:pt idx="4">
                  <c:v>254.95557187164303</c:v>
                </c:pt>
                <c:pt idx="5">
                  <c:v>266.05690774191169</c:v>
                </c:pt>
                <c:pt idx="6">
                  <c:v>269.88886641442872</c:v>
                </c:pt>
                <c:pt idx="7">
                  <c:v>271.07126027313228</c:v>
                </c:pt>
                <c:pt idx="8">
                  <c:v>254.76864705834961</c:v>
                </c:pt>
                <c:pt idx="9">
                  <c:v>240.87470418636912</c:v>
                </c:pt>
                <c:pt idx="10">
                  <c:v>168.01884570391832</c:v>
                </c:pt>
                <c:pt idx="11">
                  <c:v>193.28072874514712</c:v>
                </c:pt>
                <c:pt idx="12">
                  <c:v>239.49047284579697</c:v>
                </c:pt>
                <c:pt idx="13">
                  <c:v>254.48924433276548</c:v>
                </c:pt>
                <c:pt idx="14">
                  <c:v>253.7981131568298</c:v>
                </c:pt>
                <c:pt idx="15">
                  <c:v>271.01937257888699</c:v>
                </c:pt>
                <c:pt idx="16">
                  <c:v>208.74697365786557</c:v>
                </c:pt>
                <c:pt idx="17">
                  <c:v>223.52074783676144</c:v>
                </c:pt>
                <c:pt idx="18">
                  <c:v>217.48192402481075</c:v>
                </c:pt>
                <c:pt idx="19">
                  <c:v>202.45973448361204</c:v>
                </c:pt>
                <c:pt idx="20">
                  <c:v>208.35094869943467</c:v>
                </c:pt>
                <c:pt idx="21">
                  <c:v>176.9896873738403</c:v>
                </c:pt>
                <c:pt idx="22">
                  <c:v>144.70485736919991</c:v>
                </c:pt>
                <c:pt idx="23">
                  <c:v>238.79619451577756</c:v>
                </c:pt>
                <c:pt idx="24">
                  <c:v>303.60373095599363</c:v>
                </c:pt>
                <c:pt idx="25">
                  <c:v>273.87327645858124</c:v>
                </c:pt>
                <c:pt idx="26">
                  <c:v>245.19824832669329</c:v>
                </c:pt>
                <c:pt idx="27">
                  <c:v>256.4826194505855</c:v>
                </c:pt>
                <c:pt idx="28">
                  <c:v>177.39284588153257</c:v>
                </c:pt>
                <c:pt idx="29">
                  <c:v>164.35470297067261</c:v>
                </c:pt>
                <c:pt idx="30">
                  <c:v>196.11135982388302</c:v>
                </c:pt>
                <c:pt idx="31">
                  <c:v>225.57766318856599</c:v>
                </c:pt>
                <c:pt idx="32">
                  <c:v>138.73318898361205</c:v>
                </c:pt>
                <c:pt idx="33">
                  <c:v>115.65698831394793</c:v>
                </c:pt>
                <c:pt idx="34">
                  <c:v>116.85951588916016</c:v>
                </c:pt>
                <c:pt idx="35">
                  <c:v>166.77550682517054</c:v>
                </c:pt>
              </c:numCache>
            </c:numRef>
          </c:val>
        </c:ser>
        <c:marker val="1"/>
        <c:axId val="228291328"/>
        <c:axId val="228292864"/>
      </c:lineChart>
      <c:dateAx>
        <c:axId val="228291328"/>
        <c:scaling>
          <c:orientation val="minMax"/>
        </c:scaling>
        <c:axPos val="b"/>
        <c:numFmt formatCode="mmm\ \'yy" sourceLinked="1"/>
        <c:tickLblPos val="nextTo"/>
        <c:txPr>
          <a:bodyPr rot="-5400000" vert="horz"/>
          <a:lstStyle/>
          <a:p>
            <a:pPr>
              <a:defRPr sz="1600">
                <a:solidFill>
                  <a:schemeClr val="bg1"/>
                </a:solidFill>
              </a:defRPr>
            </a:pPr>
            <a:endParaRPr lang="en-US"/>
          </a:p>
        </c:txPr>
        <c:crossAx val="228292864"/>
        <c:crosses val="autoZero"/>
        <c:auto val="1"/>
        <c:lblOffset val="100"/>
        <c:majorUnit val="3"/>
        <c:majorTimeUnit val="months"/>
        <c:minorUnit val="2"/>
        <c:minorTimeUnit val="months"/>
      </c:dateAx>
      <c:valAx>
        <c:axId val="228292864"/>
        <c:scaling>
          <c:orientation val="minMax"/>
          <c:max val="500"/>
        </c:scaling>
        <c:axPos val="l"/>
        <c:majorGridlines>
          <c:spPr>
            <a:ln>
              <a:solidFill>
                <a:srgbClr val="000099"/>
              </a:solidFill>
            </a:ln>
          </c:spPr>
        </c:majorGridlines>
        <c:numFmt formatCode="#,##0" sourceLinked="0"/>
        <c:tickLblPos val="nextTo"/>
        <c:spPr>
          <a:ln>
            <a:noFill/>
          </a:ln>
        </c:spPr>
        <c:txPr>
          <a:bodyPr/>
          <a:lstStyle/>
          <a:p>
            <a:pPr>
              <a:defRPr>
                <a:solidFill>
                  <a:schemeClr val="bg1"/>
                </a:solidFill>
              </a:defRPr>
            </a:pPr>
            <a:endParaRPr lang="en-US"/>
          </a:p>
        </c:txPr>
        <c:crossAx val="228291328"/>
        <c:crosses val="autoZero"/>
        <c:crossBetween val="between"/>
      </c:valAx>
    </c:plotArea>
    <c:legend>
      <c:legendPos val="r"/>
      <c:layout>
        <c:manualLayout>
          <c:xMode val="edge"/>
          <c:yMode val="edge"/>
          <c:x val="0.46034654960165627"/>
          <c:y val="0"/>
          <c:w val="0.53965345039835333"/>
          <c:h val="0.19053885309790841"/>
        </c:manualLayout>
      </c:layout>
      <c:overlay val="1"/>
      <c:txPr>
        <a:bodyPr/>
        <a:lstStyle/>
        <a:p>
          <a:pPr>
            <a:defRPr sz="1800">
              <a:solidFill>
                <a:schemeClr val="bg1"/>
              </a:solidFill>
            </a:defRPr>
          </a:pPr>
          <a:endParaRPr lang="en-US"/>
        </a:p>
      </c:txPr>
    </c:legend>
    <c:plotVisOnly val="1"/>
  </c:chart>
  <c:txPr>
    <a:bodyPr/>
    <a:lstStyle/>
    <a:p>
      <a:pPr>
        <a:defRPr sz="1800"/>
      </a:pPr>
      <a:endParaRPr lang="en-US"/>
    </a:p>
  </c:txPr>
  <c:externalData r:id="rId1"/>
  <c:userShapes r:id="rId2"/>
</c:chartSpace>
</file>

<file path=ppt/drawings/_rels/vmlDrawing1.vml.rels><?xml version="1.0" encoding="UTF-8" standalone="yes"?>
<Relationships xmlns="http://schemas.openxmlformats.org/package/2006/relationships"><Relationship Id="rId1" Type="http://schemas.openxmlformats.org/officeDocument/2006/relationships/image" Target="../media/image3.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47.png"/></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55.png"/></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62.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4.v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image" Target="../media/image26.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6.v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emf"/><Relationship Id="rId1" Type="http://schemas.openxmlformats.org/officeDocument/2006/relationships/image" Target="../media/image26.png"/><Relationship Id="rId4" Type="http://schemas.openxmlformats.org/officeDocument/2006/relationships/image" Target="../media/image36.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40.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41.png"/></Relationships>
</file>

<file path=ppt/drawings/_rels/vmlDrawing9.vml.rels><?xml version="1.0" encoding="UTF-8" standalone="yes"?>
<Relationships xmlns="http://schemas.openxmlformats.org/package/2006/relationships"><Relationship Id="rId1" Type="http://schemas.openxmlformats.org/officeDocument/2006/relationships/image" Target="../media/image42.png"/></Relationships>
</file>

<file path=ppt/drawings/drawing1.xml><?xml version="1.0" encoding="utf-8"?>
<c:userShapes xmlns:c="http://schemas.openxmlformats.org/drawingml/2006/chart">
  <cdr:relSizeAnchor xmlns:cdr="http://schemas.openxmlformats.org/drawingml/2006/chartDrawing">
    <cdr:from>
      <cdr:x>0</cdr:x>
      <cdr:y>0.04545</cdr:y>
    </cdr:from>
    <cdr:to>
      <cdr:x>0.07965</cdr:x>
      <cdr:y>0.80303</cdr:y>
    </cdr:to>
    <cdr:sp macro="" textlink="">
      <cdr:nvSpPr>
        <cdr:cNvPr id="2" name="Up Arrow 1"/>
        <cdr:cNvSpPr/>
      </cdr:nvSpPr>
      <cdr:spPr bwMode="auto">
        <a:xfrm xmlns:a="http://schemas.openxmlformats.org/drawingml/2006/main">
          <a:off x="0" y="228600"/>
          <a:ext cx="685800" cy="3810000"/>
        </a:xfrm>
        <a:prstGeom xmlns:a="http://schemas.openxmlformats.org/drawingml/2006/main" prst="upArrow">
          <a:avLst>
            <a:gd name="adj1" fmla="val 63223"/>
            <a:gd name="adj2" fmla="val 50000"/>
          </a:avLst>
        </a:prstGeom>
        <a:gradFill xmlns:a="http://schemas.openxmlformats.org/drawingml/2006/main" rotWithShape="0">
          <a:gsLst>
            <a:gs pos="20000">
              <a:srgbClr val="9E0057"/>
            </a:gs>
            <a:gs pos="68000">
              <a:srgbClr val="002060"/>
            </a:gs>
          </a:gsLst>
          <a:lin ang="5400000" scaled="1"/>
        </a:gradFill>
        <a:ln xmlns:a="http://schemas.openxmlformats.org/drawingml/2006/main" w="19050" cap="flat" cmpd="sng" algn="ctr">
          <a:solidFill>
            <a:schemeClr val="bg1"/>
          </a:solidFill>
          <a:prstDash val="solid"/>
          <a:round/>
          <a:headEnd type="none" w="med" len="med"/>
          <a:tailEnd type="none" w="med" len="med"/>
        </a:ln>
        <a:effectLst xmlns:a="http://schemas.openxmlformats.org/drawingml/2006/main"/>
      </cdr:spPr>
      <cdr:txBody>
        <a:bodyPr xmlns:a="http://schemas.openxmlformats.org/drawingml/2006/main" vert="vert270" wrap="square" lIns="91440" tIns="45720" rIns="91440" bIns="45720" numCol="1" anchor="ctr" anchorCtr="1" compatLnSpc="1">
          <a:prstTxWarp prst="textNoShape">
            <a:avLst/>
          </a:prstTxWarp>
        </a:bodyPr>
        <a:lstStyle xmlns:a="http://schemas.openxmlformats.org/drawingml/2006/main"/>
        <a:p xmlns:a="http://schemas.openxmlformats.org/drawingml/2006/main">
          <a:r>
            <a:rPr lang="en-US" sz="1600" b="1" dirty="0" smtClean="0">
              <a:solidFill>
                <a:schemeClr val="bg1"/>
              </a:solidFill>
            </a:rPr>
            <a:t>Salinity Degradation (TDS in mg/l)</a:t>
          </a:r>
          <a:endParaRPr lang="en-US" sz="1600" b="1" dirty="0">
            <a:solidFill>
              <a:schemeClr val="bg1"/>
            </a:solidFill>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cdr:x>
      <cdr:y>0.04545</cdr:y>
    </cdr:from>
    <cdr:to>
      <cdr:x>0.07965</cdr:x>
      <cdr:y>0.80303</cdr:y>
    </cdr:to>
    <cdr:sp macro="" textlink="">
      <cdr:nvSpPr>
        <cdr:cNvPr id="2" name="Up Arrow 1"/>
        <cdr:cNvSpPr/>
      </cdr:nvSpPr>
      <cdr:spPr bwMode="auto">
        <a:xfrm xmlns:a="http://schemas.openxmlformats.org/drawingml/2006/main">
          <a:off x="0" y="228600"/>
          <a:ext cx="685800" cy="3810000"/>
        </a:xfrm>
        <a:prstGeom xmlns:a="http://schemas.openxmlformats.org/drawingml/2006/main" prst="upArrow">
          <a:avLst>
            <a:gd name="adj1" fmla="val 63223"/>
            <a:gd name="adj2" fmla="val 50000"/>
          </a:avLst>
        </a:prstGeom>
        <a:gradFill xmlns:a="http://schemas.openxmlformats.org/drawingml/2006/main" rotWithShape="0">
          <a:gsLst>
            <a:gs pos="20000">
              <a:srgbClr val="9E0057"/>
            </a:gs>
            <a:gs pos="68000">
              <a:srgbClr val="002060"/>
            </a:gs>
          </a:gsLst>
          <a:lin ang="5400000" scaled="1"/>
        </a:gradFill>
        <a:ln xmlns:a="http://schemas.openxmlformats.org/drawingml/2006/main" w="19050" cap="flat" cmpd="sng" algn="ctr">
          <a:solidFill>
            <a:schemeClr val="bg1"/>
          </a:solidFill>
          <a:prstDash val="solid"/>
          <a:round/>
          <a:headEnd type="none" w="med" len="med"/>
          <a:tailEnd type="none" w="med" len="med"/>
        </a:ln>
        <a:effectLst xmlns:a="http://schemas.openxmlformats.org/drawingml/2006/main"/>
      </cdr:spPr>
      <cdr:txBody>
        <a:bodyPr xmlns:a="http://schemas.openxmlformats.org/drawingml/2006/main" vert="vert270" wrap="square" lIns="91440" tIns="45720" rIns="91440" bIns="45720" numCol="1" anchor="ctr" anchorCtr="1" compatLnSpc="1">
          <a:prstTxWarp prst="textNoShape">
            <a:avLst/>
          </a:prstTxWarp>
        </a:bodyPr>
        <a:lstStyle xmlns:a="http://schemas.openxmlformats.org/drawingml/2006/main"/>
        <a:p xmlns:a="http://schemas.openxmlformats.org/drawingml/2006/main">
          <a:r>
            <a:rPr lang="en-US" sz="1600" b="1" dirty="0" smtClean="0">
              <a:solidFill>
                <a:schemeClr val="bg1"/>
              </a:solidFill>
            </a:rPr>
            <a:t>Salinity Degradation (TDS in mg/l)</a:t>
          </a:r>
          <a:endParaRPr lang="en-US" sz="1600" b="1" dirty="0">
            <a:solidFill>
              <a:schemeClr val="bg1"/>
            </a:solidFill>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cdr:x>
      <cdr:y>0.04545</cdr:y>
    </cdr:from>
    <cdr:to>
      <cdr:x>0.07965</cdr:x>
      <cdr:y>0.80303</cdr:y>
    </cdr:to>
    <cdr:sp macro="" textlink="">
      <cdr:nvSpPr>
        <cdr:cNvPr id="2" name="Up Arrow 1"/>
        <cdr:cNvSpPr/>
      </cdr:nvSpPr>
      <cdr:spPr bwMode="auto">
        <a:xfrm xmlns:a="http://schemas.openxmlformats.org/drawingml/2006/main">
          <a:off x="0" y="228600"/>
          <a:ext cx="685800" cy="3810000"/>
        </a:xfrm>
        <a:prstGeom xmlns:a="http://schemas.openxmlformats.org/drawingml/2006/main" prst="upArrow">
          <a:avLst>
            <a:gd name="adj1" fmla="val 63223"/>
            <a:gd name="adj2" fmla="val 50000"/>
          </a:avLst>
        </a:prstGeom>
        <a:gradFill xmlns:a="http://schemas.openxmlformats.org/drawingml/2006/main" rotWithShape="0">
          <a:gsLst>
            <a:gs pos="20000">
              <a:srgbClr val="9E0057"/>
            </a:gs>
            <a:gs pos="68000">
              <a:srgbClr val="002060"/>
            </a:gs>
          </a:gsLst>
          <a:lin ang="5400000" scaled="1"/>
        </a:gradFill>
        <a:ln xmlns:a="http://schemas.openxmlformats.org/drawingml/2006/main" w="19050" cap="flat" cmpd="sng" algn="ctr">
          <a:solidFill>
            <a:schemeClr val="bg1"/>
          </a:solidFill>
          <a:prstDash val="solid"/>
          <a:round/>
          <a:headEnd type="none" w="med" len="med"/>
          <a:tailEnd type="none" w="med" len="med"/>
        </a:ln>
        <a:effectLst xmlns:a="http://schemas.openxmlformats.org/drawingml/2006/main"/>
      </cdr:spPr>
      <cdr:txBody>
        <a:bodyPr xmlns:a="http://schemas.openxmlformats.org/drawingml/2006/main" vert="vert270" wrap="square" lIns="91440" tIns="45720" rIns="91440" bIns="45720" numCol="1" anchor="ctr" anchorCtr="1" compatLnSpc="1">
          <a:prstTxWarp prst="textNoShape">
            <a:avLst/>
          </a:prstTxWarp>
        </a:bodyPr>
        <a:lstStyle xmlns:a="http://schemas.openxmlformats.org/drawingml/2006/main"/>
        <a:p xmlns:a="http://schemas.openxmlformats.org/drawingml/2006/main">
          <a:r>
            <a:rPr lang="en-US" sz="1600" b="1" dirty="0" smtClean="0">
              <a:solidFill>
                <a:schemeClr val="bg1"/>
              </a:solidFill>
            </a:rPr>
            <a:t>Bromide Degradation (in </a:t>
          </a:r>
          <a:r>
            <a:rPr lang="en-US" sz="1600" b="1" dirty="0" err="1" smtClean="0">
              <a:solidFill>
                <a:schemeClr val="bg1"/>
              </a:solidFill>
            </a:rPr>
            <a:t>ug</a:t>
          </a:r>
          <a:r>
            <a:rPr lang="en-US" sz="1600" b="1" dirty="0" smtClean="0">
              <a:solidFill>
                <a:schemeClr val="bg1"/>
              </a:solidFill>
            </a:rPr>
            <a:t>/l)</a:t>
          </a:r>
          <a:endParaRPr lang="en-US" sz="1600" b="1" dirty="0">
            <a:solidFill>
              <a:schemeClr val="bg1"/>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cdr:x>
      <cdr:y>0.04545</cdr:y>
    </cdr:from>
    <cdr:to>
      <cdr:x>0.07965</cdr:x>
      <cdr:y>0.80303</cdr:y>
    </cdr:to>
    <cdr:sp macro="" textlink="">
      <cdr:nvSpPr>
        <cdr:cNvPr id="2" name="Up Arrow 1"/>
        <cdr:cNvSpPr/>
      </cdr:nvSpPr>
      <cdr:spPr bwMode="auto">
        <a:xfrm xmlns:a="http://schemas.openxmlformats.org/drawingml/2006/main">
          <a:off x="0" y="228600"/>
          <a:ext cx="685800" cy="3810000"/>
        </a:xfrm>
        <a:prstGeom xmlns:a="http://schemas.openxmlformats.org/drawingml/2006/main" prst="upArrow">
          <a:avLst>
            <a:gd name="adj1" fmla="val 63223"/>
            <a:gd name="adj2" fmla="val 50000"/>
          </a:avLst>
        </a:prstGeom>
        <a:gradFill xmlns:a="http://schemas.openxmlformats.org/drawingml/2006/main" rotWithShape="0">
          <a:gsLst>
            <a:gs pos="20000">
              <a:srgbClr val="9E0057"/>
            </a:gs>
            <a:gs pos="68000">
              <a:srgbClr val="002060"/>
            </a:gs>
          </a:gsLst>
          <a:lin ang="5400000" scaled="1"/>
        </a:gradFill>
        <a:ln xmlns:a="http://schemas.openxmlformats.org/drawingml/2006/main" w="19050" cap="flat" cmpd="sng" algn="ctr">
          <a:solidFill>
            <a:schemeClr val="bg1"/>
          </a:solidFill>
          <a:prstDash val="solid"/>
          <a:round/>
          <a:headEnd type="none" w="med" len="med"/>
          <a:tailEnd type="none" w="med" len="med"/>
        </a:ln>
        <a:effectLst xmlns:a="http://schemas.openxmlformats.org/drawingml/2006/main"/>
      </cdr:spPr>
      <cdr:txBody>
        <a:bodyPr xmlns:a="http://schemas.openxmlformats.org/drawingml/2006/main" vert="vert270" wrap="square" lIns="91440" tIns="45720" rIns="91440" bIns="45720" numCol="1" anchor="ctr" anchorCtr="1" compatLnSpc="1">
          <a:prstTxWarp prst="textNoShape">
            <a:avLst/>
          </a:prstTxWarp>
        </a:bodyPr>
        <a:lstStyle xmlns:a="http://schemas.openxmlformats.org/drawingml/2006/main"/>
        <a:p xmlns:a="http://schemas.openxmlformats.org/drawingml/2006/main">
          <a:r>
            <a:rPr lang="en-US" sz="1600" b="1" dirty="0" smtClean="0">
              <a:solidFill>
                <a:schemeClr val="bg1"/>
              </a:solidFill>
            </a:rPr>
            <a:t>Bromide Degradation (in </a:t>
          </a:r>
          <a:r>
            <a:rPr lang="en-US" sz="1600" b="1" dirty="0" err="1" smtClean="0">
              <a:solidFill>
                <a:schemeClr val="bg1"/>
              </a:solidFill>
            </a:rPr>
            <a:t>ug</a:t>
          </a:r>
          <a:r>
            <a:rPr lang="en-US" sz="1600" b="1" dirty="0" smtClean="0">
              <a:solidFill>
                <a:schemeClr val="bg1"/>
              </a:solidFill>
            </a:rPr>
            <a:t>/l)</a:t>
          </a:r>
          <a:endParaRPr lang="en-US" sz="1600" b="1" dirty="0">
            <a:solidFill>
              <a:schemeClr val="bg1"/>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hdr" sz="quarter"/>
          </p:nvPr>
        </p:nvSpPr>
        <p:spPr bwMode="auto">
          <a:xfrm>
            <a:off x="2" y="2"/>
            <a:ext cx="4005204" cy="345866"/>
          </a:xfrm>
          <a:prstGeom prst="rect">
            <a:avLst/>
          </a:prstGeom>
          <a:noFill/>
          <a:ln w="9525">
            <a:noFill/>
            <a:miter lim="800000"/>
            <a:headEnd/>
            <a:tailEnd/>
          </a:ln>
        </p:spPr>
        <p:txBody>
          <a:bodyPr vert="horz" wrap="square" lIns="91664" tIns="45830" rIns="91664" bIns="45830" numCol="1" anchor="t" anchorCtr="0" compatLnSpc="1">
            <a:prstTxWarp prst="textNoShape">
              <a:avLst/>
            </a:prstTxWarp>
          </a:bodyPr>
          <a:lstStyle>
            <a:lvl1pPr algn="l" defTabSz="913644" eaLnBrk="0" hangingPunct="0">
              <a:defRPr sz="1000">
                <a:solidFill>
                  <a:schemeClr val="tx1"/>
                </a:solidFill>
                <a:latin typeface="Arial" charset="0"/>
                <a:cs typeface="+mn-cs"/>
              </a:defRPr>
            </a:lvl1pPr>
          </a:lstStyle>
          <a:p>
            <a:pPr>
              <a:defRPr/>
            </a:pPr>
            <a:endParaRPr lang="en-US"/>
          </a:p>
        </p:txBody>
      </p:sp>
      <p:sp>
        <p:nvSpPr>
          <p:cNvPr id="110595" name="Rectangle 3"/>
          <p:cNvSpPr>
            <a:spLocks noGrp="1" noChangeArrowheads="1"/>
          </p:cNvSpPr>
          <p:nvPr>
            <p:ph type="dt" sz="quarter" idx="1"/>
          </p:nvPr>
        </p:nvSpPr>
        <p:spPr bwMode="auto">
          <a:xfrm>
            <a:off x="5205238" y="2"/>
            <a:ext cx="4002146" cy="345866"/>
          </a:xfrm>
          <a:prstGeom prst="rect">
            <a:avLst/>
          </a:prstGeom>
          <a:noFill/>
          <a:ln w="9525">
            <a:noFill/>
            <a:miter lim="800000"/>
            <a:headEnd/>
            <a:tailEnd/>
          </a:ln>
        </p:spPr>
        <p:txBody>
          <a:bodyPr vert="horz" wrap="square" lIns="91664" tIns="45830" rIns="91664" bIns="45830" numCol="1" anchor="t" anchorCtr="0" compatLnSpc="1">
            <a:prstTxWarp prst="textNoShape">
              <a:avLst/>
            </a:prstTxWarp>
          </a:bodyPr>
          <a:lstStyle>
            <a:lvl1pPr algn="r" defTabSz="913644" eaLnBrk="0" hangingPunct="0">
              <a:defRPr sz="1000">
                <a:solidFill>
                  <a:schemeClr val="tx1"/>
                </a:solidFill>
                <a:latin typeface="Arial" charset="0"/>
                <a:cs typeface="+mn-cs"/>
              </a:defRPr>
            </a:lvl1pPr>
          </a:lstStyle>
          <a:p>
            <a:pPr>
              <a:defRPr/>
            </a:pPr>
            <a:endParaRPr lang="en-US"/>
          </a:p>
        </p:txBody>
      </p:sp>
      <p:sp>
        <p:nvSpPr>
          <p:cNvPr id="110596" name="Rectangle 4"/>
          <p:cNvSpPr>
            <a:spLocks noGrp="1" noChangeArrowheads="1"/>
          </p:cNvSpPr>
          <p:nvPr>
            <p:ph type="ftr" sz="quarter" idx="2"/>
          </p:nvPr>
        </p:nvSpPr>
        <p:spPr bwMode="auto">
          <a:xfrm>
            <a:off x="2" y="6639412"/>
            <a:ext cx="4005204" cy="345866"/>
          </a:xfrm>
          <a:prstGeom prst="rect">
            <a:avLst/>
          </a:prstGeom>
          <a:noFill/>
          <a:ln w="9525">
            <a:noFill/>
            <a:miter lim="800000"/>
            <a:headEnd/>
            <a:tailEnd/>
          </a:ln>
        </p:spPr>
        <p:txBody>
          <a:bodyPr vert="horz" wrap="square" lIns="91664" tIns="45830" rIns="91664" bIns="45830" numCol="1" anchor="b" anchorCtr="0" compatLnSpc="1">
            <a:prstTxWarp prst="textNoShape">
              <a:avLst/>
            </a:prstTxWarp>
          </a:bodyPr>
          <a:lstStyle>
            <a:lvl1pPr algn="l" defTabSz="913644" eaLnBrk="0" hangingPunct="0">
              <a:defRPr sz="1000">
                <a:solidFill>
                  <a:schemeClr val="tx1"/>
                </a:solidFill>
                <a:latin typeface="Arial" charset="0"/>
                <a:cs typeface="+mn-cs"/>
              </a:defRPr>
            </a:lvl1pPr>
          </a:lstStyle>
          <a:p>
            <a:pPr>
              <a:defRPr/>
            </a:pPr>
            <a:endParaRPr lang="en-US"/>
          </a:p>
        </p:txBody>
      </p:sp>
      <p:sp>
        <p:nvSpPr>
          <p:cNvPr id="110597" name="Rectangle 5"/>
          <p:cNvSpPr>
            <a:spLocks noGrp="1" noChangeArrowheads="1"/>
          </p:cNvSpPr>
          <p:nvPr>
            <p:ph type="sldNum" sz="quarter" idx="3"/>
          </p:nvPr>
        </p:nvSpPr>
        <p:spPr bwMode="auto">
          <a:xfrm>
            <a:off x="5205238" y="6639412"/>
            <a:ext cx="4002146" cy="345866"/>
          </a:xfrm>
          <a:prstGeom prst="rect">
            <a:avLst/>
          </a:prstGeom>
          <a:noFill/>
          <a:ln w="9525">
            <a:noFill/>
            <a:miter lim="800000"/>
            <a:headEnd/>
            <a:tailEnd/>
          </a:ln>
        </p:spPr>
        <p:txBody>
          <a:bodyPr vert="horz" wrap="square" lIns="91664" tIns="45830" rIns="91664" bIns="45830" numCol="1" anchor="b" anchorCtr="0" compatLnSpc="1">
            <a:prstTxWarp prst="textNoShape">
              <a:avLst/>
            </a:prstTxWarp>
          </a:bodyPr>
          <a:lstStyle>
            <a:lvl1pPr algn="r" defTabSz="913644" eaLnBrk="0" hangingPunct="0">
              <a:defRPr sz="1800">
                <a:solidFill>
                  <a:schemeClr val="tx1"/>
                </a:solidFill>
                <a:latin typeface="Arial" charset="0"/>
                <a:cs typeface="+mn-cs"/>
              </a:defRPr>
            </a:lvl1pPr>
          </a:lstStyle>
          <a:p>
            <a:pPr>
              <a:defRPr/>
            </a:pPr>
            <a:fld id="{DAA7E5B0-62B2-45F1-B7A6-583F70CFE008}" type="slidenum">
              <a:rPr lang="en-US"/>
              <a:pPr>
                <a:defRPr/>
              </a:pPr>
              <a:t>‹#›</a:t>
            </a:fld>
            <a:endParaRPr lang="en-US" dirty="0"/>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5" name="Rectangle 3"/>
          <p:cNvSpPr>
            <a:spLocks noGrp="1" noChangeArrowheads="1"/>
          </p:cNvSpPr>
          <p:nvPr>
            <p:ph type="dt" idx="1"/>
          </p:nvPr>
        </p:nvSpPr>
        <p:spPr bwMode="auto">
          <a:xfrm>
            <a:off x="5238870" y="1"/>
            <a:ext cx="4006733" cy="347376"/>
          </a:xfrm>
          <a:prstGeom prst="rect">
            <a:avLst/>
          </a:prstGeom>
          <a:noFill/>
          <a:ln w="12699">
            <a:noFill/>
            <a:miter lim="800000"/>
            <a:headEnd type="none" w="sm" len="sm"/>
            <a:tailEnd type="none" w="sm" len="sm"/>
          </a:ln>
        </p:spPr>
        <p:txBody>
          <a:bodyPr vert="horz" wrap="square" lIns="92911" tIns="46454" rIns="92911" bIns="46454" numCol="1" anchor="t" anchorCtr="0" compatLnSpc="1">
            <a:prstTxWarp prst="textNoShape">
              <a:avLst/>
            </a:prstTxWarp>
          </a:bodyPr>
          <a:lstStyle>
            <a:lvl1pPr algn="r" defTabSz="931155" eaLnBrk="0" hangingPunct="0">
              <a:defRPr sz="1000" b="0">
                <a:solidFill>
                  <a:schemeClr val="tx1"/>
                </a:solidFill>
                <a:latin typeface="Times New Roman" pitchFamily="18" charset="0"/>
                <a:cs typeface="+mn-cs"/>
              </a:defRPr>
            </a:lvl1pPr>
          </a:lstStyle>
          <a:p>
            <a:pPr>
              <a:defRPr/>
            </a:pPr>
            <a:endParaRPr lang="en-US"/>
          </a:p>
        </p:txBody>
      </p:sp>
      <p:sp>
        <p:nvSpPr>
          <p:cNvPr id="46083" name="Rectangle 4"/>
          <p:cNvSpPr>
            <a:spLocks noGrp="1" noRot="1" noChangeAspect="1" noChangeArrowheads="1" noTextEdit="1"/>
          </p:cNvSpPr>
          <p:nvPr>
            <p:ph type="sldImg" idx="2"/>
          </p:nvPr>
        </p:nvSpPr>
        <p:spPr bwMode="auto">
          <a:xfrm>
            <a:off x="2884488" y="520700"/>
            <a:ext cx="3481387" cy="2609850"/>
          </a:xfrm>
          <a:prstGeom prst="rect">
            <a:avLst/>
          </a:prstGeom>
          <a:noFill/>
          <a:ln w="9525">
            <a:solidFill>
              <a:srgbClr val="000000"/>
            </a:solidFill>
            <a:miter lim="800000"/>
            <a:headEnd/>
            <a:tailEnd/>
          </a:ln>
        </p:spPr>
      </p:sp>
      <p:sp>
        <p:nvSpPr>
          <p:cNvPr id="8197" name="Rectangle 5"/>
          <p:cNvSpPr>
            <a:spLocks noGrp="1" noChangeArrowheads="1"/>
          </p:cNvSpPr>
          <p:nvPr>
            <p:ph type="body" sz="quarter" idx="3"/>
          </p:nvPr>
        </p:nvSpPr>
        <p:spPr bwMode="auto">
          <a:xfrm>
            <a:off x="1233665" y="3304603"/>
            <a:ext cx="6778274" cy="3133935"/>
          </a:xfrm>
          <a:prstGeom prst="rect">
            <a:avLst/>
          </a:prstGeom>
          <a:noFill/>
          <a:ln w="12699">
            <a:noFill/>
            <a:miter lim="800000"/>
            <a:headEnd type="none" w="sm" len="sm"/>
            <a:tailEnd type="none" w="sm" len="sm"/>
          </a:ln>
        </p:spPr>
        <p:txBody>
          <a:bodyPr vert="horz" wrap="square" lIns="92911" tIns="46454" rIns="92911" bIns="46454" numCol="1" anchor="t" anchorCtr="0" compatLnSpc="1">
            <a:prstTxWarp prst="textNoShape">
              <a:avLst/>
            </a:prstTxWarp>
          </a:bodyPr>
          <a:lstStyle/>
          <a:p>
            <a:pPr lvl="0"/>
            <a:r>
              <a:rPr lang="en-US" noProof="0" smtClean="0"/>
              <a:t>Click to edit Master text styles</a:t>
            </a:r>
          </a:p>
          <a:p>
            <a:pPr lvl="0"/>
            <a:r>
              <a:rPr lang="en-US" noProof="0" smtClean="0"/>
              <a:t>Second level</a:t>
            </a:r>
          </a:p>
          <a:p>
            <a:pPr lvl="0"/>
            <a:r>
              <a:rPr lang="en-US" noProof="0" smtClean="0"/>
              <a:t>Third level</a:t>
            </a:r>
          </a:p>
          <a:p>
            <a:pPr lvl="0"/>
            <a:r>
              <a:rPr lang="en-US" noProof="0" smtClean="0"/>
              <a:t>Fourth level</a:t>
            </a:r>
          </a:p>
          <a:p>
            <a:pPr lvl="0"/>
            <a:r>
              <a:rPr lang="en-US" noProof="0" smtClean="0"/>
              <a:t>Fifth level</a:t>
            </a:r>
          </a:p>
        </p:txBody>
      </p:sp>
      <p:sp>
        <p:nvSpPr>
          <p:cNvPr id="8198" name="Rectangle 6"/>
          <p:cNvSpPr>
            <a:spLocks noGrp="1" noChangeArrowheads="1"/>
          </p:cNvSpPr>
          <p:nvPr>
            <p:ph type="ftr" sz="quarter" idx="4"/>
          </p:nvPr>
        </p:nvSpPr>
        <p:spPr bwMode="auto">
          <a:xfrm>
            <a:off x="2" y="6612226"/>
            <a:ext cx="4006733" cy="347376"/>
          </a:xfrm>
          <a:prstGeom prst="rect">
            <a:avLst/>
          </a:prstGeom>
          <a:noFill/>
          <a:ln w="12699">
            <a:noFill/>
            <a:miter lim="800000"/>
            <a:headEnd type="none" w="sm" len="sm"/>
            <a:tailEnd type="none" w="sm" len="sm"/>
          </a:ln>
        </p:spPr>
        <p:txBody>
          <a:bodyPr vert="horz" wrap="square" lIns="92911" tIns="46454" rIns="92911" bIns="46454" numCol="1" anchor="b" anchorCtr="0" compatLnSpc="1">
            <a:prstTxWarp prst="textNoShape">
              <a:avLst/>
            </a:prstTxWarp>
          </a:bodyPr>
          <a:lstStyle>
            <a:lvl1pPr algn="l" defTabSz="931155" eaLnBrk="0" hangingPunct="0">
              <a:defRPr sz="1000" b="0">
                <a:solidFill>
                  <a:schemeClr val="tx1"/>
                </a:solidFill>
                <a:latin typeface="Times New Roman" pitchFamily="18" charset="0"/>
                <a:cs typeface="+mn-cs"/>
              </a:defRPr>
            </a:lvl1pPr>
          </a:lstStyle>
          <a:p>
            <a:pPr>
              <a:defRPr/>
            </a:pPr>
            <a:endParaRPr lang="en-US"/>
          </a:p>
        </p:txBody>
      </p:sp>
      <p:sp>
        <p:nvSpPr>
          <p:cNvPr id="8199" name="Rectangle 7"/>
          <p:cNvSpPr>
            <a:spLocks noGrp="1" noChangeArrowheads="1"/>
          </p:cNvSpPr>
          <p:nvPr>
            <p:ph type="sldNum" sz="quarter" idx="5"/>
          </p:nvPr>
        </p:nvSpPr>
        <p:spPr bwMode="auto">
          <a:xfrm>
            <a:off x="5238870" y="6612226"/>
            <a:ext cx="4006733" cy="347376"/>
          </a:xfrm>
          <a:prstGeom prst="rect">
            <a:avLst/>
          </a:prstGeom>
          <a:noFill/>
          <a:ln w="12699">
            <a:noFill/>
            <a:miter lim="800000"/>
            <a:headEnd type="none" w="sm" len="sm"/>
            <a:tailEnd type="none" w="sm" len="sm"/>
          </a:ln>
        </p:spPr>
        <p:txBody>
          <a:bodyPr vert="horz" wrap="square" lIns="92911" tIns="46454" rIns="92911" bIns="46454" numCol="1" anchor="b" anchorCtr="0" compatLnSpc="1">
            <a:prstTxWarp prst="textNoShape">
              <a:avLst/>
            </a:prstTxWarp>
          </a:bodyPr>
          <a:lstStyle>
            <a:lvl1pPr algn="r" defTabSz="931155" eaLnBrk="0" hangingPunct="0">
              <a:defRPr sz="1000" b="0">
                <a:solidFill>
                  <a:schemeClr val="tx1"/>
                </a:solidFill>
                <a:latin typeface="Times New Roman" pitchFamily="18" charset="0"/>
                <a:cs typeface="+mn-cs"/>
              </a:defRPr>
            </a:lvl1pPr>
          </a:lstStyle>
          <a:p>
            <a:pPr>
              <a:defRPr/>
            </a:pPr>
            <a:fld id="{428E3187-DBEC-41D8-8EF9-B81FBDA5982B}" type="slidenum">
              <a:rPr lang="en-US"/>
              <a:pPr>
                <a:defRPr/>
              </a:pPr>
              <a:t>‹#›</a:t>
            </a:fld>
            <a:endParaRPr 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742950" indent="-28575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1143000" indent="-2286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600200" indent="-228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2057400" indent="-2286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3" Type="http://schemas.openxmlformats.org/officeDocument/2006/relationships/image" Target="../media/image63.wmf"/><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www.latimes.com/news/local/la-me-snowpack2-2008may02,0,6563964.story" TargetMode="External"/><Relationship Id="rId7" Type="http://schemas.openxmlformats.org/officeDocument/2006/relationships/hyperlink" Target="http://www.fresnobee.com/263/story/641560.html" TargetMode="External"/><Relationship Id="rId2" Type="http://schemas.openxmlformats.org/officeDocument/2006/relationships/slide" Target="../slides/slide11.xml"/><Relationship Id="rId1" Type="http://schemas.openxmlformats.org/officeDocument/2006/relationships/notesMaster" Target="../notesMasters/notesMaster1.xml"/><Relationship Id="rId6" Type="http://schemas.openxmlformats.org/officeDocument/2006/relationships/hyperlink" Target="http://sciencedude.freedomblogging.com/2008/05/29/oc-could-face-water-rationing-next-year/" TargetMode="External"/><Relationship Id="rId5" Type="http://schemas.openxmlformats.org/officeDocument/2006/relationships/hyperlink" Target="http://www.bloomberg.com/apps/news?pid=20601103&amp;sid=aXfOhojHq.X8&amp;refer=us" TargetMode="External"/><Relationship Id="rId4" Type="http://schemas.openxmlformats.org/officeDocument/2006/relationships/hyperlink" Target="http://www.ebmud.com/drought/drought%20management%20program.htm"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45059" name="Slide Number Placeholder 3"/>
          <p:cNvSpPr>
            <a:spLocks noGrp="1"/>
          </p:cNvSpPr>
          <p:nvPr>
            <p:ph type="sldNum" sz="quarter" idx="5"/>
          </p:nvPr>
        </p:nvSpPr>
        <p:spPr/>
        <p:txBody>
          <a:bodyPr/>
          <a:lstStyle/>
          <a:p>
            <a:pPr defTabSz="927510">
              <a:defRPr/>
            </a:pPr>
            <a:fld id="{E7602101-6132-4547-B566-B3D08C283FA8}" type="slidenum">
              <a:rPr lang="en-US" smtClean="0"/>
              <a:pPr defTabSz="927510">
                <a:defRPr/>
              </a:pPr>
              <a:t>2</a:t>
            </a:fld>
            <a:endParaRPr lang="en-US" dirty="0" smtClean="0"/>
          </a:p>
        </p:txBody>
      </p:sp>
      <p:sp>
        <p:nvSpPr>
          <p:cNvPr id="52228" name="Notes Placeholder 2"/>
          <p:cNvSpPr>
            <a:spLocks noGrp="1"/>
          </p:cNvSpPr>
          <p:nvPr>
            <p:ph type="body" idx="3"/>
          </p:nvPr>
        </p:nvSpPr>
        <p:spPr>
          <a:noFill/>
          <a:ln w="9525"/>
        </p:spPr>
        <p:txBody>
          <a:bodyPr/>
          <a:lstStyle/>
          <a:p>
            <a:pPr>
              <a:spcBef>
                <a:spcPct val="0"/>
              </a:spcBef>
            </a:pPr>
            <a:endParaRPr lang="en-US" b="1" dirty="0" smtClean="0">
              <a:latin typeface="Arial"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B187603A-EE1B-4243-8DA9-B528AC520A1F}" type="slidenum">
              <a:rPr lang="en-US" smtClean="0"/>
              <a:pPr>
                <a:defRPr/>
              </a:pPr>
              <a:t>12</a:t>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lvl="0">
              <a:buFont typeface="Arial" pitchFamily="34" charset="0"/>
              <a:buChar char="•"/>
            </a:pPr>
            <a:r>
              <a:rPr lang="en-US" dirty="0" smtClean="0"/>
              <a:t>Develop agreements for contractor participation developing &amp; implementing Delta conveyance improvements</a:t>
            </a:r>
            <a:endParaRPr lang="en-US" sz="1000" dirty="0" smtClean="0"/>
          </a:p>
          <a:p>
            <a:pPr lvl="0">
              <a:buFont typeface="Arial" pitchFamily="34" charset="0"/>
              <a:buChar char="•"/>
            </a:pPr>
            <a:r>
              <a:rPr lang="en-US" dirty="0" smtClean="0"/>
              <a:t>Three levels of agreements</a:t>
            </a:r>
            <a:endParaRPr lang="en-US" sz="1000" dirty="0" smtClean="0"/>
          </a:p>
          <a:p>
            <a:pPr lvl="1">
              <a:buFont typeface="Arial" pitchFamily="34" charset="0"/>
              <a:buChar char="•"/>
            </a:pPr>
            <a:r>
              <a:rPr lang="en-US" dirty="0" smtClean="0"/>
              <a:t>Contractor-DWR-USBR Memorandum of Agreement</a:t>
            </a:r>
            <a:endParaRPr lang="en-US" sz="1000" dirty="0" smtClean="0"/>
          </a:p>
          <a:p>
            <a:pPr lvl="2">
              <a:buFont typeface="Arial" pitchFamily="34" charset="0"/>
              <a:buChar char="•"/>
            </a:pPr>
            <a:r>
              <a:rPr lang="en-US" dirty="0" smtClean="0"/>
              <a:t>Formalize contractor participation in EIR/S development</a:t>
            </a:r>
            <a:endParaRPr lang="en-US" sz="1000" dirty="0" smtClean="0"/>
          </a:p>
          <a:p>
            <a:pPr lvl="1">
              <a:buFont typeface="Arial" pitchFamily="34" charset="0"/>
              <a:buChar char="•"/>
            </a:pPr>
            <a:r>
              <a:rPr lang="en-US" dirty="0" smtClean="0"/>
              <a:t>State and federal contractor Joint Powers Authority</a:t>
            </a:r>
            <a:endParaRPr lang="en-US" sz="1000" dirty="0" smtClean="0"/>
          </a:p>
          <a:p>
            <a:pPr lvl="2">
              <a:buFont typeface="Arial" pitchFamily="34" charset="0"/>
              <a:buChar char="•"/>
            </a:pPr>
            <a:r>
              <a:rPr lang="en-US" dirty="0" smtClean="0"/>
              <a:t>Create a formal state-federal contractor entity</a:t>
            </a:r>
            <a:endParaRPr lang="en-US" sz="1000" dirty="0" smtClean="0"/>
          </a:p>
          <a:p>
            <a:pPr lvl="1">
              <a:buFont typeface="Arial" pitchFamily="34" charset="0"/>
              <a:buChar char="•"/>
            </a:pPr>
            <a:r>
              <a:rPr lang="en-US" dirty="0" smtClean="0"/>
              <a:t>State Water Contractor agreement</a:t>
            </a:r>
            <a:endParaRPr lang="en-US" sz="1000" dirty="0" smtClean="0"/>
          </a:p>
          <a:p>
            <a:pPr lvl="2">
              <a:buFont typeface="Arial" pitchFamily="34" charset="0"/>
              <a:buChar char="•"/>
            </a:pPr>
            <a:r>
              <a:rPr lang="en-US" dirty="0" smtClean="0"/>
              <a:t>Establish manner of SWC participation in MOA &amp; JPA</a:t>
            </a:r>
            <a:endParaRPr lang="en-US" sz="1000" dirty="0"/>
          </a:p>
        </p:txBody>
      </p:sp>
      <p:sp>
        <p:nvSpPr>
          <p:cNvPr id="4" name="Slide Number Placeholder 3"/>
          <p:cNvSpPr>
            <a:spLocks noGrp="1"/>
          </p:cNvSpPr>
          <p:nvPr>
            <p:ph type="sldNum" sz="quarter" idx="5"/>
          </p:nvPr>
        </p:nvSpPr>
        <p:spPr/>
        <p:txBody>
          <a:bodyPr/>
          <a:lstStyle/>
          <a:p>
            <a:pPr>
              <a:defRPr/>
            </a:pPr>
            <a:fld id="{2A2AC6B7-21C7-4FED-B9CC-C8F335DE072A}" type="slidenum">
              <a:rPr lang="en-US" smtClean="0"/>
              <a:pPr>
                <a:defRPr/>
              </a:pPr>
              <a:t>14</a:t>
            </a:fld>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lvl="0">
              <a:buFont typeface="Arial" pitchFamily="34" charset="0"/>
              <a:buChar char="•"/>
            </a:pPr>
            <a:r>
              <a:rPr lang="en-US" dirty="0" smtClean="0"/>
              <a:t>Develop agreements for contractor participation developing &amp; implementing Delta conveyance improvements</a:t>
            </a:r>
            <a:endParaRPr lang="en-US" sz="1000" dirty="0" smtClean="0"/>
          </a:p>
          <a:p>
            <a:pPr lvl="0">
              <a:buFont typeface="Arial" pitchFamily="34" charset="0"/>
              <a:buChar char="•"/>
            </a:pPr>
            <a:r>
              <a:rPr lang="en-US" dirty="0" smtClean="0"/>
              <a:t>Three levels of agreements</a:t>
            </a:r>
            <a:endParaRPr lang="en-US" sz="1000" dirty="0" smtClean="0"/>
          </a:p>
          <a:p>
            <a:pPr lvl="1">
              <a:buFont typeface="Arial" pitchFamily="34" charset="0"/>
              <a:buChar char="•"/>
            </a:pPr>
            <a:r>
              <a:rPr lang="en-US" dirty="0" smtClean="0"/>
              <a:t>Contractor-DWR-USBR Memorandum of Agreement</a:t>
            </a:r>
            <a:endParaRPr lang="en-US" sz="1000" dirty="0" smtClean="0"/>
          </a:p>
          <a:p>
            <a:pPr lvl="2">
              <a:buFont typeface="Arial" pitchFamily="34" charset="0"/>
              <a:buChar char="•"/>
            </a:pPr>
            <a:r>
              <a:rPr lang="en-US" dirty="0" smtClean="0"/>
              <a:t>Formalize contractor participation in EIR/S development</a:t>
            </a:r>
            <a:endParaRPr lang="en-US" sz="1000" dirty="0" smtClean="0"/>
          </a:p>
          <a:p>
            <a:pPr lvl="1">
              <a:buFont typeface="Arial" pitchFamily="34" charset="0"/>
              <a:buChar char="•"/>
            </a:pPr>
            <a:r>
              <a:rPr lang="en-US" dirty="0" smtClean="0"/>
              <a:t>State and federal contractor Joint Powers Authority</a:t>
            </a:r>
            <a:endParaRPr lang="en-US" sz="1000" dirty="0" smtClean="0"/>
          </a:p>
          <a:p>
            <a:pPr lvl="2">
              <a:buFont typeface="Arial" pitchFamily="34" charset="0"/>
              <a:buChar char="•"/>
            </a:pPr>
            <a:r>
              <a:rPr lang="en-US" dirty="0" smtClean="0"/>
              <a:t>Create a formal state-federal contractor entity</a:t>
            </a:r>
            <a:endParaRPr lang="en-US" sz="1000" dirty="0" smtClean="0"/>
          </a:p>
          <a:p>
            <a:pPr lvl="1">
              <a:buFont typeface="Arial" pitchFamily="34" charset="0"/>
              <a:buChar char="•"/>
            </a:pPr>
            <a:r>
              <a:rPr lang="en-US" dirty="0" smtClean="0"/>
              <a:t>State Water Contractor agreement</a:t>
            </a:r>
            <a:endParaRPr lang="en-US" sz="1000" dirty="0" smtClean="0"/>
          </a:p>
          <a:p>
            <a:pPr lvl="2">
              <a:buFont typeface="Arial" pitchFamily="34" charset="0"/>
              <a:buChar char="•"/>
            </a:pPr>
            <a:r>
              <a:rPr lang="en-US" dirty="0" smtClean="0"/>
              <a:t>Establish manner of SWC participation in MOA &amp; JPA</a:t>
            </a:r>
            <a:endParaRPr lang="en-US" sz="1000" dirty="0"/>
          </a:p>
        </p:txBody>
      </p:sp>
      <p:sp>
        <p:nvSpPr>
          <p:cNvPr id="4" name="Slide Number Placeholder 3"/>
          <p:cNvSpPr>
            <a:spLocks noGrp="1"/>
          </p:cNvSpPr>
          <p:nvPr>
            <p:ph type="sldNum" sz="quarter" idx="5"/>
          </p:nvPr>
        </p:nvSpPr>
        <p:spPr/>
        <p:txBody>
          <a:bodyPr/>
          <a:lstStyle/>
          <a:p>
            <a:pPr>
              <a:defRPr/>
            </a:pPr>
            <a:fld id="{2A2AC6B7-21C7-4FED-B9CC-C8F335DE072A}" type="slidenum">
              <a:rPr lang="en-US" smtClean="0"/>
              <a:pPr>
                <a:defRPr/>
              </a:pPr>
              <a:t>21</a:t>
            </a:fld>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txBox="1">
            <a:spLocks noGrp="1" noChangeArrowheads="1"/>
          </p:cNvSpPr>
          <p:nvPr/>
        </p:nvSpPr>
        <p:spPr bwMode="auto">
          <a:xfrm>
            <a:off x="5238871" y="6610718"/>
            <a:ext cx="4006733" cy="348886"/>
          </a:xfrm>
          <a:prstGeom prst="rect">
            <a:avLst/>
          </a:prstGeom>
          <a:noFill/>
          <a:ln w="12699">
            <a:noFill/>
            <a:miter lim="800000"/>
            <a:headEnd type="none" w="sm" len="sm"/>
            <a:tailEnd type="none" w="sm" len="sm"/>
          </a:ln>
        </p:spPr>
        <p:txBody>
          <a:bodyPr lIns="96534" tIns="48268" rIns="96534" bIns="48268" anchor="b"/>
          <a:lstStyle/>
          <a:p>
            <a:pPr algn="r" defTabSz="951491"/>
            <a:fld id="{04E79208-50D1-43E2-8C19-97624F38DE6A}" type="slidenum">
              <a:rPr lang="en-US" sz="900" b="0">
                <a:solidFill>
                  <a:schemeClr val="tx1"/>
                </a:solidFill>
                <a:latin typeface="Times New Roman" pitchFamily="18" charset="0"/>
              </a:rPr>
              <a:pPr algn="r" defTabSz="951491"/>
              <a:t>22</a:t>
            </a:fld>
            <a:endParaRPr lang="en-US" sz="900" b="0" dirty="0">
              <a:solidFill>
                <a:schemeClr val="tx1"/>
              </a:solidFill>
              <a:latin typeface="Times New Roman" pitchFamily="18" charset="0"/>
            </a:endParaRPr>
          </a:p>
        </p:txBody>
      </p:sp>
      <p:sp>
        <p:nvSpPr>
          <p:cNvPr id="53251" name="Rectangle 2"/>
          <p:cNvSpPr>
            <a:spLocks noGrp="1" noRot="1" noChangeAspect="1" noChangeArrowheads="1" noTextEdit="1"/>
          </p:cNvSpPr>
          <p:nvPr>
            <p:ph type="sldImg"/>
          </p:nvPr>
        </p:nvSpPr>
        <p:spPr>
          <a:ln/>
        </p:spPr>
      </p:sp>
      <p:sp>
        <p:nvSpPr>
          <p:cNvPr id="53252" name="Notes Placeholder 2"/>
          <p:cNvSpPr>
            <a:spLocks noGrp="1"/>
          </p:cNvSpPr>
          <p:nvPr>
            <p:ph type="body" idx="3"/>
          </p:nvPr>
        </p:nvSpPr>
        <p:spPr>
          <a:noFill/>
          <a:ln w="9525"/>
        </p:spPr>
        <p:txBody>
          <a:bodyPr/>
          <a:lstStyle/>
          <a:p>
            <a:pPr>
              <a:spcBef>
                <a:spcPct val="0"/>
              </a:spcBef>
            </a:pPr>
            <a:endParaRPr lang="en-US" sz="1500" b="1" dirty="0" smtClean="0">
              <a:latin typeface="Arial"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defTabSz="908639">
              <a:defRPr/>
            </a:pPr>
            <a:r>
              <a:rPr lang="en-US" u="sng" kern="0" noProof="0" dirty="0" smtClean="0">
                <a:solidFill>
                  <a:schemeClr val="bg1"/>
                </a:solidFill>
                <a:effectLst>
                  <a:glow rad="228600">
                    <a:schemeClr val="accent4">
                      <a:satMod val="175000"/>
                      <a:alpha val="40000"/>
                    </a:schemeClr>
                  </a:glow>
                  <a:outerShdw blurRad="60007" dist="310007" dir="7680000" sy="30000" kx="1300200" algn="ctr" rotWithShape="0">
                    <a:prstClr val="black">
                      <a:alpha val="81000"/>
                    </a:prstClr>
                  </a:outerShdw>
                </a:effectLst>
                <a:latin typeface="Arial Black" pitchFamily="34" charset="0"/>
                <a:cs typeface="+mn-cs"/>
              </a:rPr>
              <a:t>Potential Risk</a:t>
            </a:r>
            <a:r>
              <a:rPr lang="en-US" kern="0" noProof="0" dirty="0" smtClean="0">
                <a:solidFill>
                  <a:schemeClr val="bg1"/>
                </a:solidFill>
                <a:effectLst>
                  <a:glow rad="228600">
                    <a:schemeClr val="accent4">
                      <a:satMod val="175000"/>
                      <a:alpha val="40000"/>
                    </a:schemeClr>
                  </a:glow>
                  <a:outerShdw blurRad="60007" dist="310007" dir="7680000" sy="30000" kx="1300200" algn="ctr" rotWithShape="0">
                    <a:prstClr val="black">
                      <a:alpha val="81000"/>
                    </a:prstClr>
                  </a:outerShdw>
                </a:effectLst>
                <a:cs typeface="+mn-cs"/>
              </a:rPr>
              <a:t/>
            </a:r>
            <a:br>
              <a:rPr lang="en-US" kern="0" noProof="0" dirty="0" smtClean="0">
                <a:solidFill>
                  <a:schemeClr val="bg1"/>
                </a:solidFill>
                <a:effectLst>
                  <a:glow rad="228600">
                    <a:schemeClr val="accent4">
                      <a:satMod val="175000"/>
                      <a:alpha val="40000"/>
                    </a:schemeClr>
                  </a:glow>
                  <a:outerShdw blurRad="60007" dist="310007" dir="7680000" sy="30000" kx="1300200" algn="ctr" rotWithShape="0">
                    <a:prstClr val="black">
                      <a:alpha val="81000"/>
                    </a:prstClr>
                  </a:outerShdw>
                </a:effectLst>
                <a:cs typeface="+mn-cs"/>
              </a:rPr>
            </a:br>
            <a:r>
              <a:rPr lang="en-US" b="1" kern="0" dirty="0" smtClean="0">
                <a:solidFill>
                  <a:schemeClr val="bg1"/>
                </a:solidFill>
                <a:effectLst>
                  <a:glow rad="228600">
                    <a:schemeClr val="accent4">
                      <a:satMod val="175000"/>
                      <a:alpha val="40000"/>
                    </a:schemeClr>
                  </a:glow>
                  <a:outerShdw blurRad="60007" dist="310007" dir="7680000" sy="30000" kx="1300200" algn="ctr" rotWithShape="0">
                    <a:prstClr val="black">
                      <a:alpha val="81000"/>
                    </a:prstClr>
                  </a:outerShdw>
                </a:effectLst>
                <a:latin typeface="Arial" charset="0"/>
              </a:rPr>
              <a:t>600,000 to 1.4 million acre-ft </a:t>
            </a:r>
            <a:br>
              <a:rPr lang="en-US" b="1" kern="0" dirty="0" smtClean="0">
                <a:solidFill>
                  <a:schemeClr val="bg1"/>
                </a:solidFill>
                <a:effectLst>
                  <a:glow rad="228600">
                    <a:schemeClr val="accent4">
                      <a:satMod val="175000"/>
                      <a:alpha val="40000"/>
                    </a:schemeClr>
                  </a:glow>
                  <a:outerShdw blurRad="60007" dist="310007" dir="7680000" sy="30000" kx="1300200" algn="ctr" rotWithShape="0">
                    <a:prstClr val="black">
                      <a:alpha val="81000"/>
                    </a:prstClr>
                  </a:outerShdw>
                </a:effectLst>
                <a:latin typeface="Arial" charset="0"/>
              </a:rPr>
            </a:br>
            <a:r>
              <a:rPr lang="en-US" b="1" kern="0" dirty="0" smtClean="0">
                <a:solidFill>
                  <a:schemeClr val="bg1"/>
                </a:solidFill>
                <a:effectLst>
                  <a:glow rad="228600">
                    <a:schemeClr val="accent4">
                      <a:satMod val="175000"/>
                      <a:alpha val="40000"/>
                    </a:schemeClr>
                  </a:glow>
                  <a:outerShdw blurRad="60007" dist="310007" dir="7680000" sy="30000" kx="1300200" algn="ctr" rotWithShape="0">
                    <a:prstClr val="black">
                      <a:alpha val="81000"/>
                    </a:prstClr>
                  </a:outerShdw>
                </a:effectLst>
                <a:latin typeface="Arial" charset="0"/>
              </a:rPr>
              <a:t>( ~$150 to $350 million)</a:t>
            </a:r>
            <a:endParaRPr lang="en-US" sz="1400" b="1" kern="0" dirty="0" smtClean="0">
              <a:solidFill>
                <a:schemeClr val="bg1"/>
              </a:solidFill>
              <a:effectLst>
                <a:glow rad="228600">
                  <a:schemeClr val="accent4">
                    <a:satMod val="175000"/>
                    <a:alpha val="40000"/>
                  </a:schemeClr>
                </a:glow>
                <a:outerShdw blurRad="60007" dist="310007" dir="7680000" sy="30000" kx="1300200" algn="ctr" rotWithShape="0">
                  <a:prstClr val="black">
                    <a:alpha val="81000"/>
                  </a:prstClr>
                </a:outerShdw>
              </a:effectLst>
              <a:latin typeface="Arial" charset="0"/>
            </a:endParaRPr>
          </a:p>
          <a:p>
            <a:endParaRPr lang="en-US" dirty="0" smtClean="0"/>
          </a:p>
          <a:p>
            <a:r>
              <a:rPr lang="en-US" dirty="0" smtClean="0"/>
              <a:t>Even with the improvement over last year’s weather, the Metropolitan Water District reports that it will be pulling 370,000 acre feet of water (an acre foot of water is enough to provide for two families for a year) out of storage this year to meet the region’s imported water demand. This takes into account an interruption of sales for replenishment of local groundwater basins and a 30% reduction in sales for agricultural uses. Metropolitan will also purchase up to 189,000 acre feet of transfer water to supplement its two main imported water supplies. </a:t>
            </a:r>
            <a:endParaRPr lang="en-US" dirty="0"/>
          </a:p>
        </p:txBody>
      </p:sp>
      <p:sp>
        <p:nvSpPr>
          <p:cNvPr id="4" name="Slide Number Placeholder 3"/>
          <p:cNvSpPr>
            <a:spLocks noGrp="1"/>
          </p:cNvSpPr>
          <p:nvPr>
            <p:ph type="sldNum" sz="quarter" idx="10"/>
          </p:nvPr>
        </p:nvSpPr>
        <p:spPr/>
        <p:txBody>
          <a:bodyPr/>
          <a:lstStyle/>
          <a:p>
            <a:pPr>
              <a:defRPr/>
            </a:pPr>
            <a:fld id="{428E3187-DBEC-41D8-8EF9-B81FBDA5982B}" type="slidenum">
              <a:rPr lang="en-US" smtClean="0"/>
              <a:pPr>
                <a:defRPr/>
              </a:pPr>
              <a:t>23</a:t>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C6A6CE20-19CA-4B37-9CC5-AB60BF5BB1C5}" type="slidenum">
              <a:rPr lang="en-US" smtClean="0"/>
              <a:pPr>
                <a:defRPr/>
              </a:pPr>
              <a:t>24</a:t>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lvl="0">
              <a:buFont typeface="Arial" pitchFamily="34" charset="0"/>
              <a:buChar char="•"/>
            </a:pPr>
            <a:r>
              <a:rPr lang="en-US" dirty="0" smtClean="0"/>
              <a:t>Develop agreements for contractor participation developing &amp; implementing Delta conveyance improvements</a:t>
            </a:r>
            <a:endParaRPr lang="en-US" sz="1000" dirty="0" smtClean="0"/>
          </a:p>
          <a:p>
            <a:pPr lvl="0">
              <a:buFont typeface="Arial" pitchFamily="34" charset="0"/>
              <a:buChar char="•"/>
            </a:pPr>
            <a:r>
              <a:rPr lang="en-US" dirty="0" smtClean="0"/>
              <a:t>Three levels of agreements</a:t>
            </a:r>
            <a:endParaRPr lang="en-US" sz="1000" dirty="0" smtClean="0"/>
          </a:p>
          <a:p>
            <a:pPr lvl="1">
              <a:buFont typeface="Arial" pitchFamily="34" charset="0"/>
              <a:buChar char="•"/>
            </a:pPr>
            <a:r>
              <a:rPr lang="en-US" dirty="0" smtClean="0"/>
              <a:t>Contractor-DWR-USBR Memorandum of Agreement</a:t>
            </a:r>
            <a:endParaRPr lang="en-US" sz="1000" dirty="0" smtClean="0"/>
          </a:p>
          <a:p>
            <a:pPr lvl="2">
              <a:buFont typeface="Arial" pitchFamily="34" charset="0"/>
              <a:buChar char="•"/>
            </a:pPr>
            <a:r>
              <a:rPr lang="en-US" dirty="0" smtClean="0"/>
              <a:t>Formalize contractor participation in EIR/S development</a:t>
            </a:r>
            <a:endParaRPr lang="en-US" sz="1000" dirty="0" smtClean="0"/>
          </a:p>
          <a:p>
            <a:pPr lvl="1">
              <a:buFont typeface="Arial" pitchFamily="34" charset="0"/>
              <a:buChar char="•"/>
            </a:pPr>
            <a:r>
              <a:rPr lang="en-US" dirty="0" smtClean="0"/>
              <a:t>State and federal contractor Joint Powers Authority</a:t>
            </a:r>
            <a:endParaRPr lang="en-US" sz="1000" dirty="0" smtClean="0"/>
          </a:p>
          <a:p>
            <a:pPr lvl="2">
              <a:buFont typeface="Arial" pitchFamily="34" charset="0"/>
              <a:buChar char="•"/>
            </a:pPr>
            <a:r>
              <a:rPr lang="en-US" dirty="0" smtClean="0"/>
              <a:t>Create a formal state-federal contractor entity</a:t>
            </a:r>
            <a:endParaRPr lang="en-US" sz="1000" dirty="0" smtClean="0"/>
          </a:p>
          <a:p>
            <a:pPr lvl="1">
              <a:buFont typeface="Arial" pitchFamily="34" charset="0"/>
              <a:buChar char="•"/>
            </a:pPr>
            <a:r>
              <a:rPr lang="en-US" dirty="0" smtClean="0"/>
              <a:t>State Water Contractor agreement</a:t>
            </a:r>
            <a:endParaRPr lang="en-US" sz="1000" dirty="0" smtClean="0"/>
          </a:p>
          <a:p>
            <a:pPr lvl="2">
              <a:buFont typeface="Arial" pitchFamily="34" charset="0"/>
              <a:buChar char="•"/>
            </a:pPr>
            <a:r>
              <a:rPr lang="en-US" dirty="0" smtClean="0"/>
              <a:t>Establish manner of SWC participation in MOA &amp; JPA</a:t>
            </a:r>
            <a:endParaRPr lang="en-US" sz="1000" dirty="0"/>
          </a:p>
        </p:txBody>
      </p:sp>
      <p:sp>
        <p:nvSpPr>
          <p:cNvPr id="4" name="Slide Number Placeholder 3"/>
          <p:cNvSpPr>
            <a:spLocks noGrp="1"/>
          </p:cNvSpPr>
          <p:nvPr>
            <p:ph type="sldNum" sz="quarter" idx="5"/>
          </p:nvPr>
        </p:nvSpPr>
        <p:spPr/>
        <p:txBody>
          <a:bodyPr/>
          <a:lstStyle/>
          <a:p>
            <a:pPr>
              <a:defRPr/>
            </a:pPr>
            <a:fld id="{2A2AC6B7-21C7-4FED-B9CC-C8F335DE072A}" type="slidenum">
              <a:rPr lang="en-US" smtClean="0"/>
              <a:pPr>
                <a:defRPr/>
              </a:pPr>
              <a:t>25</a:t>
            </a:fld>
            <a:endParaRPr lang="en-US"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lvl="0">
              <a:buFont typeface="Arial" pitchFamily="34" charset="0"/>
              <a:buChar char="•"/>
            </a:pPr>
            <a:r>
              <a:rPr lang="en-US" dirty="0" smtClean="0"/>
              <a:t>Develop agreements for contractor participation developing &amp; implementing Delta conveyance improvements</a:t>
            </a:r>
            <a:endParaRPr lang="en-US" sz="1000" dirty="0" smtClean="0"/>
          </a:p>
          <a:p>
            <a:pPr lvl="0">
              <a:buFont typeface="Arial" pitchFamily="34" charset="0"/>
              <a:buChar char="•"/>
            </a:pPr>
            <a:r>
              <a:rPr lang="en-US" dirty="0" smtClean="0"/>
              <a:t>Three levels of agreements</a:t>
            </a:r>
            <a:endParaRPr lang="en-US" sz="1000" dirty="0" smtClean="0"/>
          </a:p>
          <a:p>
            <a:pPr lvl="1">
              <a:buFont typeface="Arial" pitchFamily="34" charset="0"/>
              <a:buChar char="•"/>
            </a:pPr>
            <a:r>
              <a:rPr lang="en-US" dirty="0" smtClean="0"/>
              <a:t>Contractor-DWR-USBR Memorandum of Agreement</a:t>
            </a:r>
            <a:endParaRPr lang="en-US" sz="1000" dirty="0" smtClean="0"/>
          </a:p>
          <a:p>
            <a:pPr lvl="2">
              <a:buFont typeface="Arial" pitchFamily="34" charset="0"/>
              <a:buChar char="•"/>
            </a:pPr>
            <a:r>
              <a:rPr lang="en-US" dirty="0" smtClean="0"/>
              <a:t>Formalize contractor participation in EIR/S development</a:t>
            </a:r>
            <a:endParaRPr lang="en-US" sz="1000" dirty="0" smtClean="0"/>
          </a:p>
          <a:p>
            <a:pPr lvl="1">
              <a:buFont typeface="Arial" pitchFamily="34" charset="0"/>
              <a:buChar char="•"/>
            </a:pPr>
            <a:r>
              <a:rPr lang="en-US" dirty="0" smtClean="0"/>
              <a:t>State and federal contractor Joint Powers Authority</a:t>
            </a:r>
            <a:endParaRPr lang="en-US" sz="1000" dirty="0" smtClean="0"/>
          </a:p>
          <a:p>
            <a:pPr lvl="2">
              <a:buFont typeface="Arial" pitchFamily="34" charset="0"/>
              <a:buChar char="•"/>
            </a:pPr>
            <a:r>
              <a:rPr lang="en-US" dirty="0" smtClean="0"/>
              <a:t>Create a formal state-federal contractor entity</a:t>
            </a:r>
            <a:endParaRPr lang="en-US" sz="1000" dirty="0" smtClean="0"/>
          </a:p>
          <a:p>
            <a:pPr lvl="1">
              <a:buFont typeface="Arial" pitchFamily="34" charset="0"/>
              <a:buChar char="•"/>
            </a:pPr>
            <a:r>
              <a:rPr lang="en-US" dirty="0" smtClean="0"/>
              <a:t>State Water Contractor agreement</a:t>
            </a:r>
            <a:endParaRPr lang="en-US" sz="1000" dirty="0" smtClean="0"/>
          </a:p>
          <a:p>
            <a:pPr lvl="2">
              <a:buFont typeface="Arial" pitchFamily="34" charset="0"/>
              <a:buChar char="•"/>
            </a:pPr>
            <a:r>
              <a:rPr lang="en-US" dirty="0" smtClean="0"/>
              <a:t>Establish manner of SWC participation in MOA &amp; JPA</a:t>
            </a:r>
            <a:endParaRPr lang="en-US" sz="1000" dirty="0"/>
          </a:p>
        </p:txBody>
      </p:sp>
      <p:sp>
        <p:nvSpPr>
          <p:cNvPr id="4" name="Slide Number Placeholder 3"/>
          <p:cNvSpPr>
            <a:spLocks noGrp="1"/>
          </p:cNvSpPr>
          <p:nvPr>
            <p:ph type="sldNum" sz="quarter" idx="5"/>
          </p:nvPr>
        </p:nvSpPr>
        <p:spPr/>
        <p:txBody>
          <a:bodyPr/>
          <a:lstStyle/>
          <a:p>
            <a:pPr>
              <a:defRPr/>
            </a:pPr>
            <a:fld id="{2A2AC6B7-21C7-4FED-B9CC-C8F335DE072A}" type="slidenum">
              <a:rPr lang="en-US" smtClean="0"/>
              <a:pPr>
                <a:defRPr/>
              </a:pPr>
              <a:t>27</a:t>
            </a:fld>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lvl="0">
              <a:buFont typeface="Arial" pitchFamily="34" charset="0"/>
              <a:buChar char="•"/>
            </a:pPr>
            <a:r>
              <a:rPr lang="en-US" dirty="0" smtClean="0"/>
              <a:t>Develop agreements for contractor participation developing &amp; implementing Delta conveyance improvements</a:t>
            </a:r>
            <a:endParaRPr lang="en-US" sz="1000" dirty="0" smtClean="0"/>
          </a:p>
          <a:p>
            <a:pPr lvl="0">
              <a:buFont typeface="Arial" pitchFamily="34" charset="0"/>
              <a:buChar char="•"/>
            </a:pPr>
            <a:r>
              <a:rPr lang="en-US" dirty="0" smtClean="0"/>
              <a:t>Three levels of agreements</a:t>
            </a:r>
            <a:endParaRPr lang="en-US" sz="1000" dirty="0" smtClean="0"/>
          </a:p>
          <a:p>
            <a:pPr lvl="1">
              <a:buFont typeface="Arial" pitchFamily="34" charset="0"/>
              <a:buChar char="•"/>
            </a:pPr>
            <a:r>
              <a:rPr lang="en-US" dirty="0" smtClean="0"/>
              <a:t>Contractor-DWR-USBR Memorandum of Agreement</a:t>
            </a:r>
            <a:endParaRPr lang="en-US" sz="1000" dirty="0" smtClean="0"/>
          </a:p>
          <a:p>
            <a:pPr lvl="2">
              <a:buFont typeface="Arial" pitchFamily="34" charset="0"/>
              <a:buChar char="•"/>
            </a:pPr>
            <a:r>
              <a:rPr lang="en-US" dirty="0" smtClean="0"/>
              <a:t>Formalize contractor participation in EIR/S development</a:t>
            </a:r>
            <a:endParaRPr lang="en-US" sz="1000" dirty="0" smtClean="0"/>
          </a:p>
          <a:p>
            <a:pPr lvl="1">
              <a:buFont typeface="Arial" pitchFamily="34" charset="0"/>
              <a:buChar char="•"/>
            </a:pPr>
            <a:r>
              <a:rPr lang="en-US" dirty="0" smtClean="0"/>
              <a:t>State and federal contractor Joint Powers Authority</a:t>
            </a:r>
            <a:endParaRPr lang="en-US" sz="1000" dirty="0" smtClean="0"/>
          </a:p>
          <a:p>
            <a:pPr lvl="2">
              <a:buFont typeface="Arial" pitchFamily="34" charset="0"/>
              <a:buChar char="•"/>
            </a:pPr>
            <a:r>
              <a:rPr lang="en-US" dirty="0" smtClean="0"/>
              <a:t>Create a formal state-federal contractor entity</a:t>
            </a:r>
            <a:endParaRPr lang="en-US" sz="1000" dirty="0" smtClean="0"/>
          </a:p>
          <a:p>
            <a:pPr lvl="1">
              <a:buFont typeface="Arial" pitchFamily="34" charset="0"/>
              <a:buChar char="•"/>
            </a:pPr>
            <a:r>
              <a:rPr lang="en-US" dirty="0" smtClean="0"/>
              <a:t>State Water Contractor agreement</a:t>
            </a:r>
            <a:endParaRPr lang="en-US" sz="1000" dirty="0" smtClean="0"/>
          </a:p>
          <a:p>
            <a:pPr lvl="2">
              <a:buFont typeface="Arial" pitchFamily="34" charset="0"/>
              <a:buChar char="•"/>
            </a:pPr>
            <a:r>
              <a:rPr lang="en-US" dirty="0" smtClean="0"/>
              <a:t>Establish manner of SWC participation in MOA &amp; JPA</a:t>
            </a:r>
            <a:endParaRPr lang="en-US" sz="1000" dirty="0"/>
          </a:p>
        </p:txBody>
      </p:sp>
      <p:sp>
        <p:nvSpPr>
          <p:cNvPr id="4" name="Slide Number Placeholder 3"/>
          <p:cNvSpPr>
            <a:spLocks noGrp="1"/>
          </p:cNvSpPr>
          <p:nvPr>
            <p:ph type="sldNum" sz="quarter" idx="5"/>
          </p:nvPr>
        </p:nvSpPr>
        <p:spPr/>
        <p:txBody>
          <a:bodyPr/>
          <a:lstStyle/>
          <a:p>
            <a:pPr>
              <a:defRPr/>
            </a:pPr>
            <a:fld id="{2A2AC6B7-21C7-4FED-B9CC-C8F335DE072A}" type="slidenum">
              <a:rPr lang="en-US" smtClean="0"/>
              <a:pPr>
                <a:defRPr/>
              </a:pPr>
              <a:t>28</a:t>
            </a:fld>
            <a:endParaRPr lang="en-US"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45059" name="Slide Number Placeholder 3"/>
          <p:cNvSpPr>
            <a:spLocks noGrp="1"/>
          </p:cNvSpPr>
          <p:nvPr>
            <p:ph type="sldNum" sz="quarter" idx="5"/>
          </p:nvPr>
        </p:nvSpPr>
        <p:spPr/>
        <p:txBody>
          <a:bodyPr/>
          <a:lstStyle/>
          <a:p>
            <a:pPr defTabSz="927510">
              <a:defRPr/>
            </a:pPr>
            <a:fld id="{E7602101-6132-4547-B566-B3D08C283FA8}" type="slidenum">
              <a:rPr lang="en-US" smtClean="0"/>
              <a:pPr defTabSz="927510">
                <a:defRPr/>
              </a:pPr>
              <a:t>29</a:t>
            </a:fld>
            <a:endParaRPr lang="en-US" dirty="0" smtClean="0"/>
          </a:p>
        </p:txBody>
      </p:sp>
      <p:sp>
        <p:nvSpPr>
          <p:cNvPr id="52228" name="Notes Placeholder 2"/>
          <p:cNvSpPr>
            <a:spLocks noGrp="1"/>
          </p:cNvSpPr>
          <p:nvPr>
            <p:ph type="body" idx="3"/>
          </p:nvPr>
        </p:nvSpPr>
        <p:spPr>
          <a:noFill/>
          <a:ln w="9525"/>
        </p:spPr>
        <p:txBody>
          <a:bodyPr/>
          <a:lstStyle/>
          <a:p>
            <a:pPr>
              <a:spcBef>
                <a:spcPct val="0"/>
              </a:spcBef>
            </a:pPr>
            <a:endParaRPr lang="en-US" b="1" dirty="0" smtClean="0">
              <a:latin typeface="Arial"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p:cNvSpPr>
            <a:spLocks noGrp="1" noRot="1" noChangeAspect="1" noTextEdit="1"/>
          </p:cNvSpPr>
          <p:nvPr>
            <p:ph type="sldImg"/>
          </p:nvPr>
        </p:nvSpPr>
        <p:spPr>
          <a:ln/>
        </p:spPr>
      </p:sp>
      <p:sp>
        <p:nvSpPr>
          <p:cNvPr id="75779" name="Notes Placeholder 2"/>
          <p:cNvSpPr>
            <a:spLocks noGrp="1"/>
          </p:cNvSpPr>
          <p:nvPr>
            <p:ph type="body" idx="1"/>
          </p:nvPr>
        </p:nvSpPr>
        <p:spPr>
          <a:noFill/>
          <a:ln w="9525"/>
        </p:spPr>
        <p:txBody>
          <a:bodyPr/>
          <a:lstStyle/>
          <a:p>
            <a:pPr>
              <a:spcBef>
                <a:spcPct val="0"/>
              </a:spcBef>
            </a:pPr>
            <a:endParaRPr lang="en-US" b="1" smtClean="0">
              <a:latin typeface="Arial" charset="0"/>
            </a:endParaRPr>
          </a:p>
        </p:txBody>
      </p:sp>
      <p:sp>
        <p:nvSpPr>
          <p:cNvPr id="75780" name="Slide Number Placeholder 3"/>
          <p:cNvSpPr txBox="1">
            <a:spLocks noGrp="1"/>
          </p:cNvSpPr>
          <p:nvPr/>
        </p:nvSpPr>
        <p:spPr bwMode="auto">
          <a:xfrm>
            <a:off x="5238542" y="6612881"/>
            <a:ext cx="4007058" cy="346719"/>
          </a:xfrm>
          <a:prstGeom prst="rect">
            <a:avLst/>
          </a:prstGeom>
          <a:noFill/>
          <a:ln w="12699">
            <a:noFill/>
            <a:miter lim="800000"/>
            <a:headEnd type="none" w="sm" len="sm"/>
            <a:tailEnd type="none" w="sm" len="sm"/>
          </a:ln>
        </p:spPr>
        <p:txBody>
          <a:bodyPr lIns="92927" tIns="46462" rIns="92927" bIns="46462" anchor="b"/>
          <a:lstStyle/>
          <a:p>
            <a:pPr algn="r" defTabSz="927569"/>
            <a:fld id="{C6174C33-851F-4CA8-A358-E1B55A674474}" type="slidenum">
              <a:rPr lang="en-US" sz="1100" b="0">
                <a:solidFill>
                  <a:schemeClr val="tx1"/>
                </a:solidFill>
                <a:latin typeface="Times New Roman" pitchFamily="18" charset="0"/>
              </a:rPr>
              <a:pPr algn="r" defTabSz="927569"/>
              <a:t>3</a:t>
            </a:fld>
            <a:endParaRPr lang="en-US" sz="1100" b="0" dirty="0">
              <a:solidFill>
                <a:schemeClr val="tx1"/>
              </a:solidFill>
              <a:latin typeface="Times New Roman" pitchFamily="18"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428E3187-DBEC-41D8-8EF9-B81FBDA5982B}" type="slidenum">
              <a:rPr lang="en-US" smtClean="0"/>
              <a:pPr>
                <a:defRPr/>
              </a:pPr>
              <a:t>31</a:t>
            </a:fld>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p:spPr>
        <p:txBody>
          <a:bodyPr/>
          <a:lstStyle/>
          <a:p>
            <a:fld id="{CC76D6C7-3276-40C2-9CDF-6ABB038EC812}" type="slidenum">
              <a:rPr lang="en-US" smtClean="0"/>
              <a:pPr/>
              <a:t>33</a:t>
            </a:fld>
            <a:endParaRPr lang="en-US" smtClean="0"/>
          </a:p>
        </p:txBody>
      </p:sp>
      <p:sp>
        <p:nvSpPr>
          <p:cNvPr id="5123" name="Rectangle 2"/>
          <p:cNvSpPr>
            <a:spLocks noGrp="1" noRot="1" noChangeAspect="1" noChangeArrowheads="1" noTextEdit="1"/>
          </p:cNvSpPr>
          <p:nvPr>
            <p:ph type="sldImg"/>
          </p:nvPr>
        </p:nvSpPr>
        <p:spPr>
          <a:ln/>
        </p:spPr>
      </p:sp>
      <p:sp>
        <p:nvSpPr>
          <p:cNvPr id="5124" name="Rectangle 3"/>
          <p:cNvSpPr>
            <a:spLocks noGrp="1" noChangeArrowheads="1"/>
          </p:cNvSpPr>
          <p:nvPr>
            <p:ph type="body" idx="1"/>
          </p:nvPr>
        </p:nvSpPr>
        <p:spPr>
          <a:noFill/>
          <a:ln/>
        </p:spPr>
        <p:txBody>
          <a:bodyPr/>
          <a:lstStyle/>
          <a:p>
            <a:pPr eaLnBrk="1" fontAlgn="b" hangingPunct="1">
              <a:spcBef>
                <a:spcPct val="0"/>
              </a:spcBef>
            </a:pPr>
            <a:r>
              <a:rPr lang="en-US" smtClean="0">
                <a:latin typeface="Arial" charset="0"/>
              </a:rPr>
              <a:t>Mthews&amp;Skinner</a:t>
            </a:r>
          </a:p>
          <a:p>
            <a:pPr algn="r" eaLnBrk="1" fontAlgn="b" hangingPunct="1">
              <a:spcBef>
                <a:spcPct val="0"/>
              </a:spcBef>
            </a:pPr>
            <a:r>
              <a:rPr lang="en-US" smtClean="0">
                <a:latin typeface="Arial" charset="0"/>
              </a:rPr>
              <a:t>226,000.0 AF</a:t>
            </a:r>
          </a:p>
          <a:p>
            <a:pPr eaLnBrk="1" fontAlgn="b" hangingPunct="1">
              <a:spcBef>
                <a:spcPct val="0"/>
              </a:spcBef>
            </a:pPr>
            <a:r>
              <a:rPr lang="en-US" smtClean="0">
                <a:latin typeface="Arial" charset="0"/>
              </a:rPr>
              <a:t>Desert/Coachella</a:t>
            </a:r>
          </a:p>
          <a:p>
            <a:pPr algn="r" eaLnBrk="1" fontAlgn="b" hangingPunct="1">
              <a:spcBef>
                <a:spcPct val="0"/>
              </a:spcBef>
            </a:pPr>
            <a:r>
              <a:rPr lang="en-US" smtClean="0">
                <a:latin typeface="Arial" charset="0"/>
              </a:rPr>
              <a:t>600,000.0 AF</a:t>
            </a:r>
          </a:p>
          <a:p>
            <a:pPr eaLnBrk="1" fontAlgn="b" hangingPunct="1">
              <a:spcBef>
                <a:spcPct val="0"/>
              </a:spcBef>
            </a:pPr>
            <a:r>
              <a:rPr lang="en-US" smtClean="0">
                <a:latin typeface="Arial" charset="0"/>
              </a:rPr>
              <a:t>Semi&amp;Cover&amp;NLP</a:t>
            </a:r>
          </a:p>
          <a:p>
            <a:pPr algn="r" eaLnBrk="1" fontAlgn="b" hangingPunct="1">
              <a:spcBef>
                <a:spcPct val="0"/>
              </a:spcBef>
            </a:pPr>
            <a:r>
              <a:rPr lang="en-US" smtClean="0">
                <a:latin typeface="Arial" charset="0"/>
              </a:rPr>
              <a:t>779,000.0 AF</a:t>
            </a:r>
          </a:p>
          <a:p>
            <a:pPr eaLnBrk="1" fontAlgn="b" hangingPunct="1">
              <a:spcBef>
                <a:spcPct val="0"/>
              </a:spcBef>
            </a:pPr>
            <a:r>
              <a:rPr lang="en-US" smtClean="0">
                <a:latin typeface="Arial" charset="0"/>
              </a:rPr>
              <a:t>DVL</a:t>
            </a:r>
          </a:p>
          <a:p>
            <a:pPr algn="r" eaLnBrk="1" fontAlgn="b" hangingPunct="1">
              <a:spcBef>
                <a:spcPct val="0"/>
              </a:spcBef>
            </a:pPr>
            <a:r>
              <a:rPr lang="en-US" smtClean="0">
                <a:latin typeface="Arial" charset="0"/>
              </a:rPr>
              <a:t>810,000.0 AF</a:t>
            </a:r>
          </a:p>
          <a:p>
            <a:pPr eaLnBrk="1" fontAlgn="b" hangingPunct="1">
              <a:spcBef>
                <a:spcPct val="0"/>
              </a:spcBef>
            </a:pPr>
            <a:r>
              <a:rPr lang="en-US" smtClean="0">
                <a:latin typeface="Arial" charset="0"/>
              </a:rPr>
              <a:t>Arv-Ed</a:t>
            </a:r>
          </a:p>
          <a:p>
            <a:pPr algn="r" eaLnBrk="1" fontAlgn="b" hangingPunct="1">
              <a:spcBef>
                <a:spcPct val="0"/>
              </a:spcBef>
            </a:pPr>
            <a:r>
              <a:rPr lang="en-US" smtClean="0">
                <a:latin typeface="Arial" charset="0"/>
              </a:rPr>
              <a:t>250,000.0 AF</a:t>
            </a:r>
          </a:p>
          <a:p>
            <a:pPr eaLnBrk="1" fontAlgn="b" hangingPunct="1">
              <a:spcBef>
                <a:spcPct val="0"/>
              </a:spcBef>
            </a:pPr>
            <a:r>
              <a:rPr lang="en-US" smtClean="0">
                <a:latin typeface="Arial" charset="0"/>
              </a:rPr>
              <a:t>SBV Agmt</a:t>
            </a:r>
          </a:p>
          <a:p>
            <a:pPr algn="r" eaLnBrk="1" fontAlgn="b" hangingPunct="1">
              <a:spcBef>
                <a:spcPct val="0"/>
              </a:spcBef>
            </a:pPr>
            <a:r>
              <a:rPr lang="en-US" smtClean="0">
                <a:latin typeface="Arial" charset="0"/>
              </a:rPr>
              <a:t>50,000.0 AF</a:t>
            </a:r>
          </a:p>
          <a:p>
            <a:pPr eaLnBrk="1" fontAlgn="b" hangingPunct="1">
              <a:spcBef>
                <a:spcPct val="0"/>
              </a:spcBef>
            </a:pPr>
            <a:r>
              <a:rPr lang="en-US" smtClean="0">
                <a:latin typeface="Arial" charset="0"/>
              </a:rPr>
              <a:t>Kern Delta/Prop13</a:t>
            </a:r>
          </a:p>
          <a:p>
            <a:pPr algn="r" eaLnBrk="1" fontAlgn="b" hangingPunct="1">
              <a:spcBef>
                <a:spcPct val="0"/>
              </a:spcBef>
            </a:pPr>
            <a:r>
              <a:rPr lang="en-US" smtClean="0">
                <a:latin typeface="Arial" charset="0"/>
              </a:rPr>
              <a:t>446,000.0 AF</a:t>
            </a:r>
          </a:p>
          <a:p>
            <a:pPr eaLnBrk="1" fontAlgn="b" hangingPunct="1">
              <a:spcBef>
                <a:spcPct val="0"/>
              </a:spcBef>
            </a:pPr>
            <a:r>
              <a:rPr lang="en-US" smtClean="0">
                <a:latin typeface="Arial" charset="0"/>
              </a:rPr>
              <a:t>N.Kern&amp;Mojave</a:t>
            </a:r>
          </a:p>
          <a:p>
            <a:pPr algn="r" eaLnBrk="1" fontAlgn="b" hangingPunct="1">
              <a:spcBef>
                <a:spcPct val="0"/>
              </a:spcBef>
            </a:pPr>
            <a:r>
              <a:rPr lang="en-US" smtClean="0">
                <a:latin typeface="Arial" charset="0"/>
              </a:rPr>
              <a:t>75,000.0 AF</a:t>
            </a:r>
          </a:p>
          <a:p>
            <a:pPr eaLnBrk="1" fontAlgn="b" hangingPunct="1">
              <a:spcBef>
                <a:spcPct val="0"/>
              </a:spcBef>
            </a:pPr>
            <a:r>
              <a:rPr lang="en-US" smtClean="0">
                <a:latin typeface="Arial" charset="0"/>
              </a:rPr>
              <a:t>Lake Mead Demo</a:t>
            </a:r>
          </a:p>
          <a:p>
            <a:pPr algn="r" eaLnBrk="1" fontAlgn="b" hangingPunct="1">
              <a:spcBef>
                <a:spcPct val="0"/>
              </a:spcBef>
            </a:pPr>
            <a:r>
              <a:rPr lang="en-US" smtClean="0">
                <a:latin typeface="Arial" charset="0"/>
              </a:rPr>
              <a:t>200,000.0 AF</a:t>
            </a:r>
          </a:p>
          <a:p>
            <a:pPr eaLnBrk="1" hangingPunct="1">
              <a:spcBef>
                <a:spcPct val="0"/>
              </a:spcBef>
            </a:pPr>
            <a:endParaRPr 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lvl="0">
              <a:buFont typeface="Arial" pitchFamily="34" charset="0"/>
              <a:buChar char="•"/>
            </a:pPr>
            <a:r>
              <a:rPr lang="en-US" dirty="0" smtClean="0"/>
              <a:t>Develop agreements for contractor participation developing &amp; implementing Delta conveyance improvements</a:t>
            </a:r>
            <a:endParaRPr lang="en-US" sz="1000" dirty="0" smtClean="0"/>
          </a:p>
          <a:p>
            <a:pPr lvl="0">
              <a:buFont typeface="Arial" pitchFamily="34" charset="0"/>
              <a:buChar char="•"/>
            </a:pPr>
            <a:r>
              <a:rPr lang="en-US" dirty="0" smtClean="0"/>
              <a:t>Three levels of agreements</a:t>
            </a:r>
            <a:endParaRPr lang="en-US" sz="1000" dirty="0" smtClean="0"/>
          </a:p>
          <a:p>
            <a:pPr lvl="1">
              <a:buFont typeface="Arial" pitchFamily="34" charset="0"/>
              <a:buChar char="•"/>
            </a:pPr>
            <a:r>
              <a:rPr lang="en-US" dirty="0" smtClean="0"/>
              <a:t>Contractor-DWR-USBR Memorandum of Agreement</a:t>
            </a:r>
            <a:endParaRPr lang="en-US" sz="1000" dirty="0" smtClean="0"/>
          </a:p>
          <a:p>
            <a:pPr lvl="2">
              <a:buFont typeface="Arial" pitchFamily="34" charset="0"/>
              <a:buChar char="•"/>
            </a:pPr>
            <a:r>
              <a:rPr lang="en-US" dirty="0" smtClean="0"/>
              <a:t>Formalize contractor participation in EIR/S development</a:t>
            </a:r>
            <a:endParaRPr lang="en-US" sz="1000" dirty="0" smtClean="0"/>
          </a:p>
          <a:p>
            <a:pPr lvl="1">
              <a:buFont typeface="Arial" pitchFamily="34" charset="0"/>
              <a:buChar char="•"/>
            </a:pPr>
            <a:r>
              <a:rPr lang="en-US" dirty="0" smtClean="0"/>
              <a:t>State and federal contractor Joint Powers Authority</a:t>
            </a:r>
            <a:endParaRPr lang="en-US" sz="1000" dirty="0" smtClean="0"/>
          </a:p>
          <a:p>
            <a:pPr lvl="2">
              <a:buFont typeface="Arial" pitchFamily="34" charset="0"/>
              <a:buChar char="•"/>
            </a:pPr>
            <a:r>
              <a:rPr lang="en-US" dirty="0" smtClean="0"/>
              <a:t>Create a formal state-federal contractor entity</a:t>
            </a:r>
            <a:endParaRPr lang="en-US" sz="1000" dirty="0" smtClean="0"/>
          </a:p>
          <a:p>
            <a:pPr lvl="1">
              <a:buFont typeface="Arial" pitchFamily="34" charset="0"/>
              <a:buChar char="•"/>
            </a:pPr>
            <a:r>
              <a:rPr lang="en-US" dirty="0" smtClean="0"/>
              <a:t>State Water Contractor agreement</a:t>
            </a:r>
            <a:endParaRPr lang="en-US" sz="1000" dirty="0" smtClean="0"/>
          </a:p>
          <a:p>
            <a:pPr lvl="2">
              <a:buFont typeface="Arial" pitchFamily="34" charset="0"/>
              <a:buChar char="•"/>
            </a:pPr>
            <a:r>
              <a:rPr lang="en-US" dirty="0" smtClean="0"/>
              <a:t>Establish manner of SWC participation in MOA &amp; JPA</a:t>
            </a:r>
            <a:endParaRPr lang="en-US" sz="1000" dirty="0"/>
          </a:p>
        </p:txBody>
      </p:sp>
      <p:sp>
        <p:nvSpPr>
          <p:cNvPr id="4" name="Slide Number Placeholder 3"/>
          <p:cNvSpPr>
            <a:spLocks noGrp="1"/>
          </p:cNvSpPr>
          <p:nvPr>
            <p:ph type="sldNum" sz="quarter" idx="5"/>
          </p:nvPr>
        </p:nvSpPr>
        <p:spPr/>
        <p:txBody>
          <a:bodyPr/>
          <a:lstStyle/>
          <a:p>
            <a:pPr>
              <a:defRPr/>
            </a:pPr>
            <a:fld id="{2A2AC6B7-21C7-4FED-B9CC-C8F335DE072A}" type="slidenum">
              <a:rPr lang="en-US" smtClean="0"/>
              <a:pPr>
                <a:defRPr/>
              </a:pPr>
              <a:t>35</a:t>
            </a:fld>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lvl="0">
              <a:buFont typeface="Arial" pitchFamily="34" charset="0"/>
              <a:buChar char="•"/>
            </a:pPr>
            <a:r>
              <a:rPr lang="en-US" dirty="0" smtClean="0"/>
              <a:t>Develop agreements for contractor participation developing &amp; implementing Delta conveyance improvements</a:t>
            </a:r>
            <a:endParaRPr lang="en-US" sz="1000" dirty="0" smtClean="0"/>
          </a:p>
          <a:p>
            <a:pPr lvl="0">
              <a:buFont typeface="Arial" pitchFamily="34" charset="0"/>
              <a:buChar char="•"/>
            </a:pPr>
            <a:r>
              <a:rPr lang="en-US" dirty="0" smtClean="0"/>
              <a:t>Three levels of agreements</a:t>
            </a:r>
            <a:endParaRPr lang="en-US" sz="1000" dirty="0" smtClean="0"/>
          </a:p>
          <a:p>
            <a:pPr lvl="1">
              <a:buFont typeface="Arial" pitchFamily="34" charset="0"/>
              <a:buChar char="•"/>
            </a:pPr>
            <a:r>
              <a:rPr lang="en-US" dirty="0" smtClean="0"/>
              <a:t>Contractor-DWR-USBR Memorandum of Agreement</a:t>
            </a:r>
            <a:endParaRPr lang="en-US" sz="1000" dirty="0" smtClean="0"/>
          </a:p>
          <a:p>
            <a:pPr lvl="2">
              <a:buFont typeface="Arial" pitchFamily="34" charset="0"/>
              <a:buChar char="•"/>
            </a:pPr>
            <a:r>
              <a:rPr lang="en-US" dirty="0" smtClean="0"/>
              <a:t>Formalize contractor participation in EIR/S development</a:t>
            </a:r>
            <a:endParaRPr lang="en-US" sz="1000" dirty="0" smtClean="0"/>
          </a:p>
          <a:p>
            <a:pPr lvl="1">
              <a:buFont typeface="Arial" pitchFamily="34" charset="0"/>
              <a:buChar char="•"/>
            </a:pPr>
            <a:r>
              <a:rPr lang="en-US" dirty="0" smtClean="0"/>
              <a:t>State and federal contractor Joint Powers Authority</a:t>
            </a:r>
            <a:endParaRPr lang="en-US" sz="1000" dirty="0" smtClean="0"/>
          </a:p>
          <a:p>
            <a:pPr lvl="2">
              <a:buFont typeface="Arial" pitchFamily="34" charset="0"/>
              <a:buChar char="•"/>
            </a:pPr>
            <a:r>
              <a:rPr lang="en-US" dirty="0" smtClean="0"/>
              <a:t>Create a formal state-federal contractor entity</a:t>
            </a:r>
            <a:endParaRPr lang="en-US" sz="1000" dirty="0" smtClean="0"/>
          </a:p>
          <a:p>
            <a:pPr lvl="1">
              <a:buFont typeface="Arial" pitchFamily="34" charset="0"/>
              <a:buChar char="•"/>
            </a:pPr>
            <a:r>
              <a:rPr lang="en-US" dirty="0" smtClean="0"/>
              <a:t>State Water Contractor agreement</a:t>
            </a:r>
            <a:endParaRPr lang="en-US" sz="1000" dirty="0" smtClean="0"/>
          </a:p>
          <a:p>
            <a:pPr lvl="2">
              <a:buFont typeface="Arial" pitchFamily="34" charset="0"/>
              <a:buChar char="•"/>
            </a:pPr>
            <a:r>
              <a:rPr lang="en-US" dirty="0" smtClean="0"/>
              <a:t>Establish manner of SWC participation in MOA &amp; JPA</a:t>
            </a:r>
            <a:endParaRPr lang="en-US" sz="1000" dirty="0"/>
          </a:p>
        </p:txBody>
      </p:sp>
      <p:sp>
        <p:nvSpPr>
          <p:cNvPr id="4" name="Slide Number Placeholder 3"/>
          <p:cNvSpPr>
            <a:spLocks noGrp="1"/>
          </p:cNvSpPr>
          <p:nvPr>
            <p:ph type="sldNum" sz="quarter" idx="5"/>
          </p:nvPr>
        </p:nvSpPr>
        <p:spPr/>
        <p:txBody>
          <a:bodyPr/>
          <a:lstStyle/>
          <a:p>
            <a:pPr>
              <a:defRPr/>
            </a:pPr>
            <a:fld id="{2A2AC6B7-21C7-4FED-B9CC-C8F335DE072A}" type="slidenum">
              <a:rPr lang="en-US" smtClean="0"/>
              <a:pPr>
                <a:defRPr/>
              </a:pPr>
              <a:t>36</a:t>
            </a:fld>
            <a:endParaRPr 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lvl="0">
              <a:buFont typeface="Arial" pitchFamily="34" charset="0"/>
              <a:buChar char="•"/>
            </a:pPr>
            <a:r>
              <a:rPr lang="en-US" dirty="0" smtClean="0"/>
              <a:t>Develop agreements for contractor participation developing &amp; implementing Delta conveyance improvements</a:t>
            </a:r>
            <a:endParaRPr lang="en-US" sz="1000" dirty="0" smtClean="0"/>
          </a:p>
          <a:p>
            <a:pPr lvl="0">
              <a:buFont typeface="Arial" pitchFamily="34" charset="0"/>
              <a:buChar char="•"/>
            </a:pPr>
            <a:r>
              <a:rPr lang="en-US" dirty="0" smtClean="0"/>
              <a:t>Three levels of agreements</a:t>
            </a:r>
            <a:endParaRPr lang="en-US" sz="1000" dirty="0" smtClean="0"/>
          </a:p>
          <a:p>
            <a:pPr lvl="1">
              <a:buFont typeface="Arial" pitchFamily="34" charset="0"/>
              <a:buChar char="•"/>
            </a:pPr>
            <a:r>
              <a:rPr lang="en-US" dirty="0" smtClean="0"/>
              <a:t>Contractor-DWR-USBR Memorandum of Agreement</a:t>
            </a:r>
            <a:endParaRPr lang="en-US" sz="1000" dirty="0" smtClean="0"/>
          </a:p>
          <a:p>
            <a:pPr lvl="2">
              <a:buFont typeface="Arial" pitchFamily="34" charset="0"/>
              <a:buChar char="•"/>
            </a:pPr>
            <a:r>
              <a:rPr lang="en-US" dirty="0" smtClean="0"/>
              <a:t>Formalize contractor participation in EIR/S development</a:t>
            </a:r>
            <a:endParaRPr lang="en-US" sz="1000" dirty="0" smtClean="0"/>
          </a:p>
          <a:p>
            <a:pPr lvl="1">
              <a:buFont typeface="Arial" pitchFamily="34" charset="0"/>
              <a:buChar char="•"/>
            </a:pPr>
            <a:r>
              <a:rPr lang="en-US" dirty="0" smtClean="0"/>
              <a:t>State and federal contractor Joint Powers Authority</a:t>
            </a:r>
            <a:endParaRPr lang="en-US" sz="1000" dirty="0" smtClean="0"/>
          </a:p>
          <a:p>
            <a:pPr lvl="2">
              <a:buFont typeface="Arial" pitchFamily="34" charset="0"/>
              <a:buChar char="•"/>
            </a:pPr>
            <a:r>
              <a:rPr lang="en-US" dirty="0" smtClean="0"/>
              <a:t>Create a formal state-federal contractor entity</a:t>
            </a:r>
            <a:endParaRPr lang="en-US" sz="1000" dirty="0" smtClean="0"/>
          </a:p>
          <a:p>
            <a:pPr lvl="1">
              <a:buFont typeface="Arial" pitchFamily="34" charset="0"/>
              <a:buChar char="•"/>
            </a:pPr>
            <a:r>
              <a:rPr lang="en-US" dirty="0" smtClean="0"/>
              <a:t>State Water Contractor agreement</a:t>
            </a:r>
            <a:endParaRPr lang="en-US" sz="1000" dirty="0" smtClean="0"/>
          </a:p>
          <a:p>
            <a:pPr lvl="2">
              <a:buFont typeface="Arial" pitchFamily="34" charset="0"/>
              <a:buChar char="•"/>
            </a:pPr>
            <a:r>
              <a:rPr lang="en-US" dirty="0" smtClean="0"/>
              <a:t>Establish manner of SWC participation in MOA &amp; JPA</a:t>
            </a:r>
            <a:endParaRPr lang="en-US" sz="1000" dirty="0"/>
          </a:p>
        </p:txBody>
      </p:sp>
      <p:sp>
        <p:nvSpPr>
          <p:cNvPr id="4" name="Slide Number Placeholder 3"/>
          <p:cNvSpPr>
            <a:spLocks noGrp="1"/>
          </p:cNvSpPr>
          <p:nvPr>
            <p:ph type="sldNum" sz="quarter" idx="5"/>
          </p:nvPr>
        </p:nvSpPr>
        <p:spPr/>
        <p:txBody>
          <a:bodyPr/>
          <a:lstStyle/>
          <a:p>
            <a:pPr>
              <a:defRPr/>
            </a:pPr>
            <a:fld id="{2A2AC6B7-21C7-4FED-B9CC-C8F335DE072A}" type="slidenum">
              <a:rPr lang="en-US" smtClean="0"/>
              <a:pPr>
                <a:defRPr/>
              </a:pPr>
              <a:t>37</a:t>
            </a:fld>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B187603A-EE1B-4243-8DA9-B528AC520A1F}" type="slidenum">
              <a:rPr lang="en-US" smtClean="0"/>
              <a:pPr>
                <a:defRPr/>
              </a:pPr>
              <a:t>38</a:t>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Image Placeholder 1"/>
          <p:cNvSpPr>
            <a:spLocks noGrp="1" noRot="1" noChangeAspect="1" noTextEdit="1"/>
          </p:cNvSpPr>
          <p:nvPr>
            <p:ph type="sldImg"/>
          </p:nvPr>
        </p:nvSpPr>
        <p:spPr>
          <a:ln/>
        </p:spPr>
      </p:sp>
      <p:sp>
        <p:nvSpPr>
          <p:cNvPr id="70659" name="Slide Number Placeholder 3"/>
          <p:cNvSpPr>
            <a:spLocks noGrp="1"/>
          </p:cNvSpPr>
          <p:nvPr>
            <p:ph type="sldNum" sz="quarter" idx="5"/>
          </p:nvPr>
        </p:nvSpPr>
        <p:spPr/>
        <p:txBody>
          <a:bodyPr/>
          <a:lstStyle/>
          <a:p>
            <a:pPr defTabSz="929147">
              <a:defRPr/>
            </a:pPr>
            <a:fld id="{59522954-20C7-45FF-AFCE-6BF560E861D8}" type="slidenum">
              <a:rPr lang="en-US" smtClean="0"/>
              <a:pPr defTabSz="929147">
                <a:defRPr/>
              </a:pPr>
              <a:t>39</a:t>
            </a:fld>
            <a:endParaRPr lang="en-US" dirty="0" smtClean="0"/>
          </a:p>
        </p:txBody>
      </p:sp>
      <p:sp>
        <p:nvSpPr>
          <p:cNvPr id="91140" name="Notes Placeholder 2"/>
          <p:cNvSpPr>
            <a:spLocks noGrp="1"/>
          </p:cNvSpPr>
          <p:nvPr>
            <p:ph type="body" idx="3"/>
          </p:nvPr>
        </p:nvSpPr>
        <p:spPr>
          <a:noFill/>
          <a:ln w="9525"/>
        </p:spPr>
        <p:txBody>
          <a:bodyPr/>
          <a:lstStyle/>
          <a:p>
            <a:pPr>
              <a:spcBef>
                <a:spcPct val="0"/>
              </a:spcBef>
            </a:pPr>
            <a:endParaRPr lang="en-US" b="1" smtClean="0">
              <a:latin typeface="Arial"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p:cNvSpPr>
            <a:spLocks noGrp="1" noRot="1" noChangeAspect="1" noTextEdit="1"/>
          </p:cNvSpPr>
          <p:nvPr>
            <p:ph type="sldImg"/>
          </p:nvPr>
        </p:nvSpPr>
        <p:spPr>
          <a:ln/>
        </p:spPr>
      </p:sp>
      <p:sp>
        <p:nvSpPr>
          <p:cNvPr id="71683" name="Slide Number Placeholder 3"/>
          <p:cNvSpPr>
            <a:spLocks noGrp="1"/>
          </p:cNvSpPr>
          <p:nvPr>
            <p:ph type="sldNum" sz="quarter" idx="5"/>
          </p:nvPr>
        </p:nvSpPr>
        <p:spPr/>
        <p:txBody>
          <a:bodyPr/>
          <a:lstStyle/>
          <a:p>
            <a:pPr defTabSz="963852">
              <a:defRPr/>
            </a:pPr>
            <a:fld id="{7501E456-752D-43DC-8418-FA7CABEFE685}" type="slidenum">
              <a:rPr lang="en-US" smtClean="0"/>
              <a:pPr defTabSz="963852">
                <a:defRPr/>
              </a:pPr>
              <a:t>40</a:t>
            </a:fld>
            <a:endParaRPr lang="en-US" dirty="0" smtClean="0"/>
          </a:p>
        </p:txBody>
      </p:sp>
      <p:sp>
        <p:nvSpPr>
          <p:cNvPr id="92164" name="Notes Placeholder 2"/>
          <p:cNvSpPr>
            <a:spLocks noGrp="1"/>
          </p:cNvSpPr>
          <p:nvPr>
            <p:ph type="body" idx="3"/>
          </p:nvPr>
        </p:nvSpPr>
        <p:spPr>
          <a:noFill/>
          <a:ln w="9525"/>
        </p:spPr>
        <p:txBody>
          <a:bodyPr/>
          <a:lstStyle/>
          <a:p>
            <a:pPr>
              <a:buFontTx/>
              <a:buChar char="•"/>
            </a:pPr>
            <a:r>
              <a:rPr lang="en-US" smtClean="0"/>
              <a:t>Existing levee improvement costs = $5 to 90 million per mile; Excavation of peat over 20’ depth (requiring soil mixing) costs $90 million/mile </a:t>
            </a:r>
          </a:p>
          <a:p>
            <a:pPr>
              <a:spcBef>
                <a:spcPct val="0"/>
              </a:spcBef>
            </a:pPr>
            <a:endParaRPr lang="en-US" b="1" smtClean="0">
              <a:latin typeface="Arial"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p:txBody>
          <a:bodyPr/>
          <a:lstStyle/>
          <a:p>
            <a:pPr defTabSz="955600">
              <a:defRPr/>
            </a:pPr>
            <a:fld id="{0761F2E9-6B5D-40FA-A88F-4F48FFB0FCFF}" type="slidenum">
              <a:rPr lang="en-US" smtClean="0"/>
              <a:pPr defTabSz="955600">
                <a:defRPr/>
              </a:pPr>
              <a:t>41</a:t>
            </a:fld>
            <a:endParaRPr lang="en-US" dirty="0" smtClean="0"/>
          </a:p>
        </p:txBody>
      </p:sp>
      <p:sp>
        <p:nvSpPr>
          <p:cNvPr id="93187" name="Rectangle 2"/>
          <p:cNvSpPr>
            <a:spLocks noGrp="1" noRot="1" noChangeAspect="1" noChangeArrowheads="1" noTextEdit="1"/>
          </p:cNvSpPr>
          <p:nvPr>
            <p:ph type="sldImg"/>
          </p:nvPr>
        </p:nvSpPr>
        <p:spPr>
          <a:ln/>
        </p:spPr>
      </p:sp>
      <p:sp>
        <p:nvSpPr>
          <p:cNvPr id="93188" name="Notes Placeholder 2"/>
          <p:cNvSpPr>
            <a:spLocks noGrp="1"/>
          </p:cNvSpPr>
          <p:nvPr>
            <p:ph type="body" idx="3"/>
          </p:nvPr>
        </p:nvSpPr>
        <p:spPr>
          <a:noFill/>
          <a:ln w="9525"/>
        </p:spPr>
        <p:txBody>
          <a:bodyPr/>
          <a:lstStyle/>
          <a:p>
            <a:pPr>
              <a:spcBef>
                <a:spcPct val="0"/>
              </a:spcBef>
            </a:pPr>
            <a:r>
              <a:rPr lang="en-US" smtClean="0">
                <a:latin typeface="Arial" charset="0"/>
              </a:rPr>
              <a:t>Information from DWR’s Delta Risk Management Study</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txBox="1">
            <a:spLocks noGrp="1" noChangeArrowheads="1"/>
          </p:cNvSpPr>
          <p:nvPr/>
        </p:nvSpPr>
        <p:spPr bwMode="auto">
          <a:xfrm>
            <a:off x="5238542" y="6612881"/>
            <a:ext cx="4007058" cy="346719"/>
          </a:xfrm>
          <a:prstGeom prst="rect">
            <a:avLst/>
          </a:prstGeom>
          <a:noFill/>
          <a:ln w="12699">
            <a:noFill/>
            <a:miter lim="800000"/>
            <a:headEnd type="none" w="sm" len="sm"/>
            <a:tailEnd type="none" w="sm" len="sm"/>
          </a:ln>
        </p:spPr>
        <p:txBody>
          <a:bodyPr lIns="96169" tIns="48085" rIns="96169" bIns="48085" anchor="b"/>
          <a:lstStyle/>
          <a:p>
            <a:pPr algn="r" defTabSz="951232"/>
            <a:fld id="{A52D5D02-90F8-447D-A409-D73FF8C28739}" type="slidenum">
              <a:rPr lang="en-US" sz="1100" b="0">
                <a:solidFill>
                  <a:schemeClr val="tx1"/>
                </a:solidFill>
                <a:latin typeface="Times New Roman" pitchFamily="18" charset="0"/>
              </a:rPr>
              <a:pPr algn="r" defTabSz="951232"/>
              <a:t>42</a:t>
            </a:fld>
            <a:endParaRPr lang="en-US" sz="1100" b="0" dirty="0">
              <a:solidFill>
                <a:schemeClr val="tx1"/>
              </a:solidFill>
              <a:latin typeface="Times New Roman" pitchFamily="18" charset="0"/>
            </a:endParaRPr>
          </a:p>
        </p:txBody>
      </p:sp>
      <p:sp>
        <p:nvSpPr>
          <p:cNvPr id="94211" name="Rectangle 2"/>
          <p:cNvSpPr>
            <a:spLocks noGrp="1" noRot="1" noChangeAspect="1" noChangeArrowheads="1" noTextEdit="1"/>
          </p:cNvSpPr>
          <p:nvPr>
            <p:ph type="sldImg"/>
          </p:nvPr>
        </p:nvSpPr>
        <p:spPr>
          <a:ln/>
        </p:spPr>
      </p:sp>
      <p:sp>
        <p:nvSpPr>
          <p:cNvPr id="5" name="Notes Placeholder 4"/>
          <p:cNvSpPr>
            <a:spLocks noGrp="1"/>
          </p:cNvSpPr>
          <p:nvPr>
            <p:ph type="body" sz="quarter" idx="3"/>
          </p:nvPr>
        </p:nvSpPr>
        <p:spPr>
          <a:xfrm>
            <a:off x="1233063" y="3304865"/>
            <a:ext cx="6779475" cy="3133081"/>
          </a:xfrm>
        </p:spPr>
        <p:txBody>
          <a:bodyPr>
            <a:normAutofit/>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a:lnSpc>
                <a:spcPct val="90000"/>
              </a:lnSpc>
              <a:spcBef>
                <a:spcPts val="894"/>
              </a:spcBef>
            </a:pPr>
            <a:r>
              <a:rPr lang="en-US" sz="1100" dirty="0" smtClean="0"/>
              <a:t>State's water supply is in a serious situation</a:t>
            </a:r>
          </a:p>
          <a:p>
            <a:pPr>
              <a:lnSpc>
                <a:spcPct val="90000"/>
              </a:lnSpc>
              <a:spcBef>
                <a:spcPts val="894"/>
              </a:spcBef>
            </a:pPr>
            <a:r>
              <a:rPr lang="en-US" sz="1100" dirty="0" smtClean="0"/>
              <a:t>It requires both immediate action &amp; an implementable long-term plan</a:t>
            </a:r>
          </a:p>
          <a:p>
            <a:pPr>
              <a:lnSpc>
                <a:spcPct val="90000"/>
              </a:lnSpc>
              <a:spcBef>
                <a:spcPts val="894"/>
              </a:spcBef>
            </a:pPr>
            <a:r>
              <a:rPr lang="en-US" sz="1100" dirty="0" smtClean="0"/>
              <a:t>Sharing agreements &amp; local improvements have improved reliability since the last drought</a:t>
            </a:r>
          </a:p>
          <a:p>
            <a:pPr>
              <a:lnSpc>
                <a:spcPct val="90000"/>
              </a:lnSpc>
              <a:spcBef>
                <a:spcPts val="894"/>
              </a:spcBef>
            </a:pPr>
            <a:r>
              <a:rPr lang="en-US" sz="1100" dirty="0" smtClean="0"/>
              <a:t>But we are still vulnerable to catastrophes, prolonged drought &amp; ESA regulations</a:t>
            </a:r>
          </a:p>
          <a:p>
            <a:pPr>
              <a:lnSpc>
                <a:spcPct val="90000"/>
              </a:lnSpc>
              <a:spcBef>
                <a:spcPts val="894"/>
              </a:spcBef>
            </a:pPr>
            <a:r>
              <a:rPr lang="en-US" sz="1100" dirty="0" smtClean="0"/>
              <a:t>Immediate/emergency actions have been developed, have broad support and would start to address the problems while the long term plans are developed and implemented </a:t>
            </a:r>
            <a:r>
              <a:rPr lang="en-US" dirty="0" smtClean="0"/>
              <a:t/>
            </a:r>
            <a:br>
              <a:rPr lang="en-US" dirty="0" smtClean="0"/>
            </a:br>
            <a:endParaRPr lang="en-US" dirty="0"/>
          </a:p>
        </p:txBody>
      </p:sp>
      <p:sp>
        <p:nvSpPr>
          <p:cNvPr id="4" name="Slide Number Placeholder 3"/>
          <p:cNvSpPr>
            <a:spLocks noGrp="1"/>
          </p:cNvSpPr>
          <p:nvPr>
            <p:ph type="sldNum" sz="quarter" idx="10"/>
          </p:nvPr>
        </p:nvSpPr>
        <p:spPr/>
        <p:txBody>
          <a:bodyPr/>
          <a:lstStyle/>
          <a:p>
            <a:pPr>
              <a:defRPr/>
            </a:pPr>
            <a:fld id="{428E3187-DBEC-41D8-8EF9-B81FBDA5982B}" type="slidenum">
              <a:rPr lang="en-US" smtClean="0"/>
              <a:pPr>
                <a:defRPr/>
              </a:pPr>
              <a:t>4</a:t>
            </a:fld>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txBox="1">
            <a:spLocks noGrp="1" noChangeArrowheads="1"/>
          </p:cNvSpPr>
          <p:nvPr/>
        </p:nvSpPr>
        <p:spPr bwMode="auto">
          <a:xfrm>
            <a:off x="5238542" y="6612881"/>
            <a:ext cx="4007058" cy="346719"/>
          </a:xfrm>
          <a:prstGeom prst="rect">
            <a:avLst/>
          </a:prstGeom>
          <a:noFill/>
          <a:ln w="12699">
            <a:noFill/>
            <a:miter lim="800000"/>
            <a:headEnd type="none" w="sm" len="sm"/>
            <a:tailEnd type="none" w="sm" len="sm"/>
          </a:ln>
        </p:spPr>
        <p:txBody>
          <a:bodyPr lIns="96169" tIns="48085" rIns="96169" bIns="48085" anchor="b"/>
          <a:lstStyle/>
          <a:p>
            <a:pPr algn="r" defTabSz="951232"/>
            <a:fld id="{5DE1BD4D-9644-44A9-B7CA-034AC0141A1E}" type="slidenum">
              <a:rPr lang="en-US" sz="1100" b="0">
                <a:solidFill>
                  <a:schemeClr val="tx1"/>
                </a:solidFill>
                <a:latin typeface="Times New Roman" pitchFamily="18" charset="0"/>
              </a:rPr>
              <a:pPr algn="r" defTabSz="951232"/>
              <a:t>43</a:t>
            </a:fld>
            <a:endParaRPr lang="en-US" sz="1100" b="0" dirty="0">
              <a:solidFill>
                <a:schemeClr val="tx1"/>
              </a:solidFill>
              <a:latin typeface="Times New Roman" pitchFamily="18" charset="0"/>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w="9525"/>
        </p:spPr>
        <p:txBody>
          <a:bodyPr/>
          <a:lstStyle/>
          <a:p>
            <a:pPr marL="0" lvl="1" indent="0">
              <a:lnSpc>
                <a:spcPct val="90000"/>
              </a:lnSpc>
              <a:spcAft>
                <a:spcPct val="15000"/>
              </a:spcAft>
              <a:defRPr/>
            </a:pPr>
            <a:r>
              <a:rPr lang="en-US" sz="1000" dirty="0" smtClean="0">
                <a:effectLst/>
                <a:cs typeface="Times New Roman" pitchFamily="18" charset="0"/>
              </a:rPr>
              <a:t>$6 billion in levee repairs</a:t>
            </a:r>
          </a:p>
          <a:p>
            <a:pPr marL="0" lvl="1" indent="0">
              <a:lnSpc>
                <a:spcPct val="90000"/>
              </a:lnSpc>
              <a:spcAft>
                <a:spcPct val="15000"/>
              </a:spcAft>
              <a:buSzPct val="120000"/>
              <a:defRPr/>
            </a:pPr>
            <a:r>
              <a:rPr lang="en-US" sz="1000" dirty="0" smtClean="0">
                <a:effectLst/>
                <a:cs typeface="Times New Roman" pitchFamily="18" charset="0"/>
              </a:rPr>
              <a:t>$30 – 40 billion economic loss</a:t>
            </a:r>
          </a:p>
          <a:p>
            <a:pPr>
              <a:lnSpc>
                <a:spcPct val="90000"/>
              </a:lnSpc>
              <a:spcAft>
                <a:spcPct val="15000"/>
              </a:spcAft>
              <a:buClr>
                <a:srgbClr val="FFFF00"/>
              </a:buClr>
              <a:buFont typeface="Wingdings" pitchFamily="2" charset="2"/>
              <a:buNone/>
              <a:defRPr/>
            </a:pPr>
            <a:r>
              <a:rPr lang="en-US" sz="1000" dirty="0" smtClean="0">
                <a:effectLst/>
                <a:cs typeface="Times New Roman" pitchFamily="18" charset="0"/>
              </a:rPr>
              <a:t>Supplies impaired up to 3 yrs</a:t>
            </a:r>
          </a:p>
          <a:p>
            <a:endParaRPr lang="en-US" sz="1000" dirty="0" smtClean="0">
              <a:effectLst/>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Image Placeholder 1"/>
          <p:cNvSpPr>
            <a:spLocks noGrp="1" noRot="1" noChangeAspect="1" noTextEdit="1"/>
          </p:cNvSpPr>
          <p:nvPr>
            <p:ph type="sldImg"/>
          </p:nvPr>
        </p:nvSpPr>
        <p:spPr>
          <a:ln/>
        </p:spPr>
      </p:sp>
      <p:sp>
        <p:nvSpPr>
          <p:cNvPr id="84995" name="Slide Number Placeholder 3"/>
          <p:cNvSpPr>
            <a:spLocks noGrp="1"/>
          </p:cNvSpPr>
          <p:nvPr>
            <p:ph type="sldNum" sz="quarter" idx="5"/>
          </p:nvPr>
        </p:nvSpPr>
        <p:spPr/>
        <p:txBody>
          <a:bodyPr/>
          <a:lstStyle/>
          <a:p>
            <a:pPr defTabSz="926891">
              <a:defRPr/>
            </a:pPr>
            <a:fld id="{3CD3C227-E1DD-4119-B4E1-E2749B3F89BD}" type="slidenum">
              <a:rPr lang="en-US" smtClean="0"/>
              <a:pPr defTabSz="926891">
                <a:defRPr/>
              </a:pPr>
              <a:t>44</a:t>
            </a:fld>
            <a:endParaRPr lang="en-US" dirty="0" smtClean="0"/>
          </a:p>
        </p:txBody>
      </p:sp>
      <p:sp>
        <p:nvSpPr>
          <p:cNvPr id="96260" name="Notes Placeholder 2"/>
          <p:cNvSpPr>
            <a:spLocks noGrp="1"/>
          </p:cNvSpPr>
          <p:nvPr>
            <p:ph type="body" idx="3"/>
          </p:nvPr>
        </p:nvSpPr>
        <p:spPr>
          <a:noFill/>
          <a:ln w="9525"/>
        </p:spPr>
        <p:txBody>
          <a:bodyPr/>
          <a:lstStyle/>
          <a:p>
            <a:pPr>
              <a:spcBef>
                <a:spcPct val="0"/>
              </a:spcBef>
            </a:pPr>
            <a:endParaRPr lang="en-US" b="1" smtClean="0">
              <a:latin typeface="Arial"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Slide Image Placeholder 1"/>
          <p:cNvSpPr>
            <a:spLocks noGrp="1" noRot="1" noChangeAspect="1" noTextEdit="1"/>
          </p:cNvSpPr>
          <p:nvPr>
            <p:ph type="sldImg"/>
          </p:nvPr>
        </p:nvSpPr>
        <p:spPr>
          <a:ln/>
        </p:spPr>
      </p:sp>
      <p:sp>
        <p:nvSpPr>
          <p:cNvPr id="86019" name="Slide Number Placeholder 3"/>
          <p:cNvSpPr>
            <a:spLocks noGrp="1"/>
          </p:cNvSpPr>
          <p:nvPr>
            <p:ph type="sldNum" sz="quarter" idx="5"/>
          </p:nvPr>
        </p:nvSpPr>
        <p:spPr/>
        <p:txBody>
          <a:bodyPr/>
          <a:lstStyle/>
          <a:p>
            <a:pPr defTabSz="926891">
              <a:defRPr/>
            </a:pPr>
            <a:fld id="{25083DD5-585D-40CA-B474-639C000717FE}" type="slidenum">
              <a:rPr lang="en-US" smtClean="0"/>
              <a:pPr defTabSz="926891">
                <a:defRPr/>
              </a:pPr>
              <a:t>45</a:t>
            </a:fld>
            <a:endParaRPr lang="en-US" dirty="0" smtClean="0"/>
          </a:p>
        </p:txBody>
      </p:sp>
      <p:sp>
        <p:nvSpPr>
          <p:cNvPr id="97284" name="Notes Placeholder 2"/>
          <p:cNvSpPr>
            <a:spLocks noGrp="1"/>
          </p:cNvSpPr>
          <p:nvPr>
            <p:ph type="body" idx="3"/>
          </p:nvPr>
        </p:nvSpPr>
        <p:spPr>
          <a:noFill/>
          <a:ln w="9525"/>
        </p:spPr>
        <p:txBody>
          <a:bodyPr/>
          <a:lstStyle/>
          <a:p>
            <a:pPr>
              <a:spcBef>
                <a:spcPct val="0"/>
              </a:spcBef>
            </a:pPr>
            <a:endParaRPr lang="en-US" b="1" smtClean="0">
              <a:latin typeface="Arial"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p:cNvSpPr>
            <a:spLocks noGrp="1" noRot="1" noChangeAspect="1" noTextEdit="1"/>
          </p:cNvSpPr>
          <p:nvPr>
            <p:ph type="sldImg"/>
          </p:nvPr>
        </p:nvSpPr>
        <p:spPr>
          <a:ln/>
        </p:spPr>
      </p:sp>
      <p:sp>
        <p:nvSpPr>
          <p:cNvPr id="87043" name="Slide Number Placeholder 3"/>
          <p:cNvSpPr>
            <a:spLocks noGrp="1"/>
          </p:cNvSpPr>
          <p:nvPr>
            <p:ph type="sldNum" sz="quarter" idx="5"/>
          </p:nvPr>
        </p:nvSpPr>
        <p:spPr/>
        <p:txBody>
          <a:bodyPr/>
          <a:lstStyle/>
          <a:p>
            <a:pPr defTabSz="926891">
              <a:defRPr/>
            </a:pPr>
            <a:fld id="{1D4C886E-EF74-4115-B289-F5B0DA954BF2}" type="slidenum">
              <a:rPr lang="en-US" smtClean="0"/>
              <a:pPr defTabSz="926891">
                <a:defRPr/>
              </a:pPr>
              <a:t>46</a:t>
            </a:fld>
            <a:endParaRPr lang="en-US" dirty="0" smtClean="0"/>
          </a:p>
        </p:txBody>
      </p:sp>
      <p:sp>
        <p:nvSpPr>
          <p:cNvPr id="98308" name="Notes Placeholder 2"/>
          <p:cNvSpPr>
            <a:spLocks noGrp="1"/>
          </p:cNvSpPr>
          <p:nvPr>
            <p:ph type="body" idx="3"/>
          </p:nvPr>
        </p:nvSpPr>
        <p:spPr>
          <a:noFill/>
          <a:ln w="9525"/>
        </p:spPr>
        <p:txBody>
          <a:bodyPr/>
          <a:lstStyle/>
          <a:p>
            <a:pPr>
              <a:spcBef>
                <a:spcPct val="0"/>
              </a:spcBef>
            </a:pPr>
            <a:endParaRPr lang="en-US" b="1" smtClean="0">
              <a:latin typeface="Arial"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45059" name="Slide Number Placeholder 3"/>
          <p:cNvSpPr>
            <a:spLocks noGrp="1"/>
          </p:cNvSpPr>
          <p:nvPr>
            <p:ph type="sldNum" sz="quarter" idx="5"/>
          </p:nvPr>
        </p:nvSpPr>
        <p:spPr/>
        <p:txBody>
          <a:bodyPr/>
          <a:lstStyle/>
          <a:p>
            <a:pPr defTabSz="927510">
              <a:defRPr/>
            </a:pPr>
            <a:fld id="{E7602101-6132-4547-B566-B3D08C283FA8}" type="slidenum">
              <a:rPr lang="en-US" smtClean="0"/>
              <a:pPr defTabSz="927510">
                <a:defRPr/>
              </a:pPr>
              <a:t>47</a:t>
            </a:fld>
            <a:endParaRPr lang="en-US" dirty="0" smtClean="0"/>
          </a:p>
        </p:txBody>
      </p:sp>
      <p:sp>
        <p:nvSpPr>
          <p:cNvPr id="52228" name="Notes Placeholder 2"/>
          <p:cNvSpPr>
            <a:spLocks noGrp="1"/>
          </p:cNvSpPr>
          <p:nvPr>
            <p:ph type="body" idx="3"/>
          </p:nvPr>
        </p:nvSpPr>
        <p:spPr>
          <a:noFill/>
          <a:ln w="9525"/>
        </p:spPr>
        <p:txBody>
          <a:bodyPr/>
          <a:lstStyle/>
          <a:p>
            <a:pPr>
              <a:spcBef>
                <a:spcPct val="0"/>
              </a:spcBef>
            </a:pPr>
            <a:endParaRPr lang="en-US" b="1" dirty="0" smtClean="0">
              <a:latin typeface="Arial"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p:cNvSpPr>
            <a:spLocks noGrp="1" noRot="1" noChangeAspect="1" noTextEdit="1"/>
          </p:cNvSpPr>
          <p:nvPr>
            <p:ph type="sldImg"/>
          </p:nvPr>
        </p:nvSpPr>
        <p:spPr>
          <a:ln/>
        </p:spPr>
      </p:sp>
      <p:sp>
        <p:nvSpPr>
          <p:cNvPr id="113667" name="Notes Placeholder 2"/>
          <p:cNvSpPr>
            <a:spLocks noGrp="1"/>
          </p:cNvSpPr>
          <p:nvPr>
            <p:ph type="body" idx="1"/>
          </p:nvPr>
        </p:nvSpPr>
        <p:spPr>
          <a:ln w="9525"/>
        </p:spPr>
        <p:txBody>
          <a:bodyPr/>
          <a:lstStyle/>
          <a:p>
            <a:pPr>
              <a:defRPr/>
            </a:pPr>
            <a:r>
              <a:rPr lang="en-US" dirty="0" smtClean="0"/>
              <a:t>These near-term actions may be incorporated in the OCAP Biological Opinion and/or 4-Pumps Agreement Amendment to provide mitigation for SWP impacts necessary to avoid federal jeopardy and incidental take authorization and meet CESA requirements for a Consistency Determination. These measures may also be considered as early implementation actions under the BDCP.  </a:t>
            </a:r>
          </a:p>
          <a:p>
            <a:pPr>
              <a:defRPr/>
            </a:pPr>
            <a:endParaRPr lang="en-US" dirty="0" smtClean="0"/>
          </a:p>
          <a:p>
            <a:pPr>
              <a:defRPr/>
            </a:pPr>
            <a:r>
              <a:rPr lang="en-US" dirty="0" smtClean="0"/>
              <a:t>The opinion is provided as a Section 7 consultation. Section 7 of the ESA requires federal agencies to consult with the Service on their actions to “insure that any action…is not likely to jeopardize the continued existence of any endangered species or threatened species…”</a:t>
            </a:r>
          </a:p>
          <a:p>
            <a:pPr>
              <a:defRPr/>
            </a:pPr>
            <a:endParaRPr lang="en-US" dirty="0" smtClean="0"/>
          </a:p>
          <a:p>
            <a:pPr marL="227160" indent="-227160">
              <a:buFont typeface="Arial" pitchFamily="34" charset="0"/>
              <a:buChar char="•"/>
              <a:defRPr/>
            </a:pPr>
            <a:r>
              <a:rPr lang="en-US" dirty="0" smtClean="0"/>
              <a:t>Habitat creation &amp; enhancement</a:t>
            </a:r>
          </a:p>
          <a:p>
            <a:pPr marL="227160" indent="-227160">
              <a:buFont typeface="Arial" pitchFamily="34" charset="0"/>
              <a:buChar char="•"/>
              <a:defRPr/>
            </a:pPr>
            <a:r>
              <a:rPr lang="en-US" dirty="0" smtClean="0"/>
              <a:t>Invasive species control</a:t>
            </a:r>
          </a:p>
          <a:p>
            <a:pPr marL="227160" indent="-227160">
              <a:buFont typeface="Arial" pitchFamily="34" charset="0"/>
              <a:buChar char="•"/>
              <a:defRPr/>
            </a:pPr>
            <a:r>
              <a:rPr lang="en-US" dirty="0" smtClean="0"/>
              <a:t>Effects of water diversions</a:t>
            </a:r>
          </a:p>
          <a:p>
            <a:pPr marL="227160" indent="-227160">
              <a:buFont typeface="Arial" pitchFamily="34" charset="0"/>
              <a:buChar char="•"/>
              <a:defRPr/>
            </a:pPr>
            <a:r>
              <a:rPr lang="en-US" dirty="0" smtClean="0"/>
              <a:t>Alteration of flow regime</a:t>
            </a:r>
          </a:p>
          <a:p>
            <a:pPr marL="227160" indent="-227160">
              <a:buFont typeface="Arial" pitchFamily="34" charset="0"/>
              <a:buChar char="•"/>
              <a:defRPr/>
            </a:pPr>
            <a:r>
              <a:rPr lang="en-US" dirty="0" smtClean="0"/>
              <a:t>Reduction in south Delta fish mortality</a:t>
            </a:r>
          </a:p>
          <a:p>
            <a:pPr marL="227160" indent="-227160">
              <a:buFont typeface="Arial" pitchFamily="34" charset="0"/>
              <a:buChar char="•"/>
              <a:defRPr/>
            </a:pPr>
            <a:r>
              <a:rPr lang="en-US" dirty="0" smtClean="0"/>
              <a:t>Non-native recreational fishery predation and its effects on Delta smelt</a:t>
            </a:r>
          </a:p>
          <a:p>
            <a:pPr marL="227160" indent="-227160">
              <a:buFont typeface="Arial" pitchFamily="34" charset="0"/>
              <a:buChar char="•"/>
              <a:defRPr/>
            </a:pPr>
            <a:r>
              <a:rPr lang="en-US" dirty="0" smtClean="0"/>
              <a:t>Contaminant reduction</a:t>
            </a:r>
          </a:p>
          <a:p>
            <a:pPr marL="227160" indent="-227160">
              <a:buFont typeface="Arial" pitchFamily="34" charset="0"/>
              <a:buChar char="•"/>
              <a:defRPr/>
            </a:pPr>
            <a:r>
              <a:rPr lang="en-US" dirty="0" err="1" smtClean="0"/>
              <a:t>Refugial</a:t>
            </a:r>
            <a:r>
              <a:rPr lang="en-US" dirty="0" smtClean="0"/>
              <a:t> Delta smelt hatcheries</a:t>
            </a:r>
          </a:p>
          <a:p>
            <a:pPr marL="227160" indent="-227160">
              <a:buFont typeface="Arial" pitchFamily="34" charset="0"/>
              <a:buChar char="•"/>
              <a:defRPr/>
            </a:pPr>
            <a:r>
              <a:rPr lang="en-US" dirty="0" smtClean="0"/>
              <a:t>Real-time monitoring</a:t>
            </a:r>
          </a:p>
          <a:p>
            <a:pPr>
              <a:defRPr/>
            </a:pPr>
            <a:endParaRPr lang="en-US" dirty="0" smtClean="0"/>
          </a:p>
          <a:p>
            <a:pPr>
              <a:defRPr/>
            </a:pPr>
            <a:endParaRPr lang="en-US" dirty="0" smtClean="0"/>
          </a:p>
        </p:txBody>
      </p:sp>
      <p:sp>
        <p:nvSpPr>
          <p:cNvPr id="68612" name="Slide Number Placeholder 3"/>
          <p:cNvSpPr>
            <a:spLocks noGrp="1"/>
          </p:cNvSpPr>
          <p:nvPr>
            <p:ph type="sldNum" sz="quarter" idx="5"/>
          </p:nvPr>
        </p:nvSpPr>
        <p:spPr/>
        <p:txBody>
          <a:bodyPr/>
          <a:lstStyle/>
          <a:p>
            <a:pPr defTabSz="896115">
              <a:defRPr/>
            </a:pPr>
            <a:fld id="{CCC389DF-65B9-4F6B-B216-EC62D4C3BCD3}" type="slidenum">
              <a:rPr lang="en-US" smtClean="0"/>
              <a:pPr defTabSz="896115">
                <a:defRPr/>
              </a:pPr>
              <a:t>48</a:t>
            </a:fld>
            <a:endParaRPr lang="en-US" dirty="0"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p:txBody>
          <a:bodyPr/>
          <a:lstStyle/>
          <a:p>
            <a:pPr defTabSz="856490">
              <a:defRPr/>
            </a:pPr>
            <a:fld id="{59EEA99B-2897-4E47-A2C8-B7D3B6FF1967}" type="slidenum">
              <a:rPr lang="en-US" smtClean="0"/>
              <a:pPr defTabSz="856490">
                <a:defRPr/>
              </a:pPr>
              <a:t>49</a:t>
            </a:fld>
            <a:endParaRPr lang="en-US" dirty="0" smtClean="0"/>
          </a:p>
        </p:txBody>
      </p:sp>
      <p:sp>
        <p:nvSpPr>
          <p:cNvPr id="64515" name="Rectangle 2"/>
          <p:cNvSpPr>
            <a:spLocks noGrp="1" noRot="1" noChangeAspect="1" noChangeArrowheads="1" noTextEdit="1"/>
          </p:cNvSpPr>
          <p:nvPr>
            <p:ph type="sldImg"/>
          </p:nvPr>
        </p:nvSpPr>
        <p:spPr>
          <a:ln/>
        </p:spPr>
      </p:sp>
      <p:sp>
        <p:nvSpPr>
          <p:cNvPr id="64516" name="Notes Placeholder 3"/>
          <p:cNvSpPr>
            <a:spLocks noGrp="1"/>
          </p:cNvSpPr>
          <p:nvPr>
            <p:ph type="body" idx="1"/>
          </p:nvPr>
        </p:nvSpPr>
        <p:spPr>
          <a:noFill/>
          <a:ln w="9525"/>
        </p:spPr>
        <p:txBody>
          <a:bodyPr/>
          <a:lstStyle/>
          <a:p>
            <a:pPr marL="403840" lvl="1" indent="-283950">
              <a:lnSpc>
                <a:spcPct val="90000"/>
              </a:lnSpc>
              <a:spcAft>
                <a:spcPts val="1192"/>
              </a:spcAft>
              <a:buFont typeface="Wingdings" pitchFamily="2" charset="2"/>
              <a:buChar char="§"/>
              <a:tabLst>
                <a:tab pos="4033665" algn="l"/>
              </a:tabLst>
              <a:defRPr/>
            </a:pPr>
            <a:r>
              <a:rPr lang="en-US" sz="1100" kern="0" dirty="0" smtClean="0">
                <a:latin typeface="Arial" pitchFamily="34" charset="0"/>
                <a:cs typeface="Arial" pitchFamily="34" charset="0"/>
              </a:rPr>
              <a:t>Increase frequency of floodplain </a:t>
            </a:r>
            <a:br>
              <a:rPr lang="en-US" sz="1100" kern="0" dirty="0" smtClean="0">
                <a:latin typeface="Arial" pitchFamily="34" charset="0"/>
                <a:cs typeface="Arial" pitchFamily="34" charset="0"/>
              </a:rPr>
            </a:br>
            <a:r>
              <a:rPr lang="en-US" sz="1100" kern="0" dirty="0" smtClean="0">
                <a:latin typeface="Arial" pitchFamily="34" charset="0"/>
                <a:cs typeface="Arial" pitchFamily="34" charset="0"/>
              </a:rPr>
              <a:t>inundation on publicly owned lands</a:t>
            </a:r>
          </a:p>
          <a:p>
            <a:pPr marL="403840" lvl="1" indent="-283950">
              <a:lnSpc>
                <a:spcPct val="90000"/>
              </a:lnSpc>
              <a:spcAft>
                <a:spcPts val="1192"/>
              </a:spcAft>
              <a:buFont typeface="Wingdings" pitchFamily="2" charset="2"/>
              <a:buChar char="§"/>
              <a:tabLst>
                <a:tab pos="4033665" algn="l"/>
              </a:tabLst>
              <a:defRPr/>
            </a:pPr>
            <a:r>
              <a:rPr lang="en-US" sz="1100" kern="0" dirty="0" smtClean="0">
                <a:latin typeface="Arial" pitchFamily="34" charset="0"/>
                <a:cs typeface="Arial" pitchFamily="34" charset="0"/>
              </a:rPr>
              <a:t>Modify Fremont Weir to allow salmon migration</a:t>
            </a:r>
          </a:p>
          <a:p>
            <a:endParaRPr lang="en-US" sz="700" dirty="0" smtClean="0">
              <a:latin typeface="Arial" pitchFamily="34" charset="0"/>
              <a:cs typeface="Arial" pitchFamily="34"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Rot="1" noChangeAspect="1" noChangeArrowheads="1" noTextEdit="1"/>
          </p:cNvSpPr>
          <p:nvPr>
            <p:ph type="sldImg"/>
          </p:nvPr>
        </p:nvSpPr>
        <p:spPr>
          <a:ln/>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p:txBody>
          <a:bodyPr/>
          <a:lstStyle/>
          <a:p>
            <a:pPr defTabSz="923257">
              <a:defRPr/>
            </a:pPr>
            <a:fld id="{DAD6AE2A-7D57-4538-969C-8D636F0BE3B7}" type="slidenum">
              <a:rPr lang="en-US" smtClean="0"/>
              <a:pPr defTabSz="923257">
                <a:defRPr/>
              </a:pPr>
              <a:t>54</a:t>
            </a:fld>
            <a:endParaRPr lang="en-US" dirty="0" smtClean="0"/>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w="9525"/>
        </p:spPr>
        <p:txBody>
          <a:bodyPr/>
          <a:lstStyle/>
          <a:p>
            <a:r>
              <a:rPr lang="en-US" b="1" dirty="0" smtClean="0"/>
              <a:t>Facility</a:t>
            </a:r>
          </a:p>
          <a:p>
            <a:r>
              <a:rPr lang="en-US" b="1" dirty="0" smtClean="0"/>
              <a:t>Total Quantity of Rock</a:t>
            </a:r>
          </a:p>
          <a:p>
            <a:r>
              <a:rPr lang="en-US" b="1" dirty="0" smtClean="0"/>
              <a:t>		[Tons] 	Contracted Delivery Date</a:t>
            </a:r>
          </a:p>
          <a:p>
            <a:r>
              <a:rPr lang="pt-BR" dirty="0" smtClean="0"/>
              <a:t>Rio Vista 		100k 	Mar. 3, 2008</a:t>
            </a:r>
          </a:p>
          <a:p>
            <a:r>
              <a:rPr lang="en-US" dirty="0" smtClean="0"/>
              <a:t>Hood 		10k 	Mar. 13, 2008</a:t>
            </a:r>
          </a:p>
          <a:p>
            <a:r>
              <a:rPr lang="en-US" dirty="0" smtClean="0"/>
              <a:t>Port of Stockton 	130k 	Jun. 27, 2008</a:t>
            </a:r>
          </a:p>
          <a:p>
            <a:r>
              <a:rPr lang="en-US" b="1" i="1" dirty="0" smtClean="0"/>
              <a:t>Total 		240k</a:t>
            </a:r>
          </a:p>
          <a:p>
            <a:endParaRPr lang="en-US" dirty="0" smtClean="0"/>
          </a:p>
          <a:p>
            <a:r>
              <a:rPr lang="en-US" dirty="0" smtClean="0"/>
              <a:t>The San Rafael Rock Quarry has been contracted to construct a complete conveyor system at the Port of Stockton that will be capable of transferring large rock from either the above referenced stockpiles or directly from trucks to barges. The construction and demonstration of this conveyor should be completed in Mar. 2008. Although located at the Port, the conveyor will be owned and operated by the Department </a:t>
            </a:r>
          </a:p>
          <a:p>
            <a:endParaRPr lang="en-US" dirty="0" smtClean="0"/>
          </a:p>
        </p:txBody>
      </p:sp>
      <p:sp>
        <p:nvSpPr>
          <p:cNvPr id="54277" name="Header Placeholder 4"/>
          <p:cNvSpPr>
            <a:spLocks noGrp="1"/>
          </p:cNvSpPr>
          <p:nvPr>
            <p:ph type="hdr" sz="quarter" idx="4294967295"/>
          </p:nvPr>
        </p:nvSpPr>
        <p:spPr bwMode="auto">
          <a:xfrm>
            <a:off x="0" y="1"/>
            <a:ext cx="4006746" cy="347343"/>
          </a:xfrm>
          <a:prstGeom prst="rect">
            <a:avLst/>
          </a:prstGeom>
          <a:noFill/>
          <a:ln>
            <a:miter lim="800000"/>
            <a:headEnd/>
            <a:tailEnd/>
          </a:ln>
        </p:spPr>
        <p:txBody>
          <a:bodyPr lIns="91050" tIns="45525" rIns="91050" bIns="45525"/>
          <a:lstStyle/>
          <a:p>
            <a:pPr algn="ctr" defTabSz="921893" eaLnBrk="0" hangingPunct="0"/>
            <a:r>
              <a:rPr lang="en-US" dirty="0"/>
              <a:t>MWD BOARD -- BAY-DELTA WORKSHOP (7-24-2007)</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txBox="1">
            <a:spLocks noGrp="1" noChangeArrowheads="1"/>
          </p:cNvSpPr>
          <p:nvPr/>
        </p:nvSpPr>
        <p:spPr bwMode="auto">
          <a:xfrm>
            <a:off x="5239173" y="6611620"/>
            <a:ext cx="4006427" cy="347980"/>
          </a:xfrm>
          <a:prstGeom prst="rect">
            <a:avLst/>
          </a:prstGeom>
          <a:noFill/>
          <a:ln w="12699">
            <a:noFill/>
            <a:miter lim="800000"/>
            <a:headEnd type="none" w="sm" len="sm"/>
            <a:tailEnd type="none" w="sm" len="sm"/>
          </a:ln>
        </p:spPr>
        <p:txBody>
          <a:bodyPr lIns="92895" tIns="46450" rIns="92895" bIns="46450" anchor="b"/>
          <a:lstStyle/>
          <a:p>
            <a:pPr algn="r" defTabSz="924231"/>
            <a:fld id="{873C7331-54C8-458E-93F9-A15DC14B38FE}" type="slidenum">
              <a:rPr lang="en-US" sz="1000" b="0">
                <a:solidFill>
                  <a:schemeClr val="tx1"/>
                </a:solidFill>
                <a:latin typeface="Times New Roman" pitchFamily="18" charset="0"/>
              </a:rPr>
              <a:pPr algn="r" defTabSz="924231"/>
              <a:t>56</a:t>
            </a:fld>
            <a:endParaRPr lang="en-US" sz="1000" b="0" dirty="0">
              <a:solidFill>
                <a:schemeClr val="tx1"/>
              </a:solidFill>
              <a:latin typeface="Times New Roman" pitchFamily="18" charset="0"/>
            </a:endParaRPr>
          </a:p>
        </p:txBody>
      </p:sp>
      <p:sp>
        <p:nvSpPr>
          <p:cNvPr id="145411" name="Rectangle 2"/>
          <p:cNvSpPr>
            <a:spLocks noGrp="1" noRot="1" noChangeAspect="1" noChangeArrowheads="1" noTextEdit="1"/>
          </p:cNvSpPr>
          <p:nvPr>
            <p:ph type="sldImg"/>
          </p:nvPr>
        </p:nvSpPr>
        <p:spPr>
          <a:xfrm>
            <a:off x="2886075" y="520700"/>
            <a:ext cx="3479800" cy="2609850"/>
          </a:xfrm>
          <a:ln/>
        </p:spPr>
      </p:sp>
      <p:sp>
        <p:nvSpPr>
          <p:cNvPr id="145412" name="Rectangle 3"/>
          <p:cNvSpPr>
            <a:spLocks noGrp="1" noChangeArrowheads="1"/>
          </p:cNvSpPr>
          <p:nvPr>
            <p:ph type="body" idx="1"/>
          </p:nvPr>
        </p:nvSpPr>
        <p:spPr>
          <a:noFill/>
          <a:ln w="9525"/>
        </p:spPr>
        <p:txBody>
          <a:bodyPr lIns="92895" tIns="46450" rIns="92895" bIns="46450"/>
          <a:lstStyle/>
          <a:p>
            <a:pPr algn="ctr">
              <a:spcBef>
                <a:spcPct val="0"/>
              </a:spcBef>
            </a:pPr>
            <a:endParaRPr lang="en-US" sz="2900" b="1" dirty="0" smtClean="0">
              <a:solidFill>
                <a:srgbClr val="00FFFF"/>
              </a:solidFill>
              <a:latin typeface="Arial" charset="0"/>
            </a:endParaRPr>
          </a:p>
        </p:txBody>
      </p:sp>
      <p:sp>
        <p:nvSpPr>
          <p:cNvPr id="145413" name="Header Placeholder 4"/>
          <p:cNvSpPr txBox="1">
            <a:spLocks noGrp="1"/>
          </p:cNvSpPr>
          <p:nvPr/>
        </p:nvSpPr>
        <p:spPr bwMode="auto">
          <a:xfrm>
            <a:off x="0" y="0"/>
            <a:ext cx="4006427" cy="347980"/>
          </a:xfrm>
          <a:prstGeom prst="rect">
            <a:avLst/>
          </a:prstGeom>
          <a:noFill/>
          <a:ln w="12699">
            <a:noFill/>
            <a:miter lim="800000"/>
            <a:headEnd type="none" w="sm" len="sm"/>
            <a:tailEnd type="none" w="sm" len="sm"/>
          </a:ln>
        </p:spPr>
        <p:txBody>
          <a:bodyPr lIns="92895" tIns="46450" rIns="92895" bIns="46450"/>
          <a:lstStyle/>
          <a:p>
            <a:pPr defTabSz="924231"/>
            <a:r>
              <a:rPr lang="en-US" sz="1000" b="0" dirty="0">
                <a:solidFill>
                  <a:schemeClr val="tx1"/>
                </a:solidFill>
                <a:latin typeface="Times New Roman" pitchFamily="18" charset="0"/>
              </a:rPr>
              <a:t>MWD BOARD -- BAY-DELTA WORKSHOP (7-24-2007)</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45059" name="Slide Number Placeholder 3"/>
          <p:cNvSpPr>
            <a:spLocks noGrp="1"/>
          </p:cNvSpPr>
          <p:nvPr>
            <p:ph type="sldNum" sz="quarter" idx="5"/>
          </p:nvPr>
        </p:nvSpPr>
        <p:spPr/>
        <p:txBody>
          <a:bodyPr/>
          <a:lstStyle/>
          <a:p>
            <a:pPr defTabSz="927510">
              <a:defRPr/>
            </a:pPr>
            <a:fld id="{E7602101-6132-4547-B566-B3D08C283FA8}" type="slidenum">
              <a:rPr lang="en-US" smtClean="0"/>
              <a:pPr defTabSz="927510">
                <a:defRPr/>
              </a:pPr>
              <a:t>5</a:t>
            </a:fld>
            <a:endParaRPr lang="en-US" dirty="0" smtClean="0"/>
          </a:p>
        </p:txBody>
      </p:sp>
      <p:sp>
        <p:nvSpPr>
          <p:cNvPr id="52228" name="Notes Placeholder 2"/>
          <p:cNvSpPr>
            <a:spLocks noGrp="1"/>
          </p:cNvSpPr>
          <p:nvPr>
            <p:ph type="body" idx="3"/>
          </p:nvPr>
        </p:nvSpPr>
        <p:spPr>
          <a:noFill/>
          <a:ln w="9525"/>
        </p:spPr>
        <p:txBody>
          <a:bodyPr/>
          <a:lstStyle/>
          <a:p>
            <a:pPr>
              <a:spcBef>
                <a:spcPct val="0"/>
              </a:spcBef>
            </a:pPr>
            <a:endParaRPr lang="en-US" b="1" dirty="0" smtClean="0">
              <a:latin typeface="Arial"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txBox="1">
            <a:spLocks noGrp="1" noChangeArrowheads="1"/>
          </p:cNvSpPr>
          <p:nvPr/>
        </p:nvSpPr>
        <p:spPr bwMode="auto">
          <a:xfrm>
            <a:off x="5239173" y="6611620"/>
            <a:ext cx="4006427" cy="347980"/>
          </a:xfrm>
          <a:prstGeom prst="rect">
            <a:avLst/>
          </a:prstGeom>
          <a:noFill/>
          <a:ln w="12699">
            <a:noFill/>
            <a:miter lim="800000"/>
            <a:headEnd type="none" w="sm" len="sm"/>
            <a:tailEnd type="none" w="sm" len="sm"/>
          </a:ln>
        </p:spPr>
        <p:txBody>
          <a:bodyPr lIns="92895" tIns="46450" rIns="92895" bIns="46450" anchor="b"/>
          <a:lstStyle/>
          <a:p>
            <a:pPr algn="r" eaLnBrk="0" hangingPunct="0"/>
            <a:fld id="{1CB8B8CE-B5F7-4382-82A3-FDB52B0359CB}" type="slidenum">
              <a:rPr lang="en-US" sz="1000" b="0">
                <a:solidFill>
                  <a:schemeClr val="tx1"/>
                </a:solidFill>
                <a:latin typeface="Times New Roman" pitchFamily="18" charset="0"/>
              </a:rPr>
              <a:pPr algn="r" eaLnBrk="0" hangingPunct="0"/>
              <a:t>57</a:t>
            </a:fld>
            <a:endParaRPr lang="en-US" sz="1000" b="0" dirty="0">
              <a:solidFill>
                <a:schemeClr val="tx1"/>
              </a:solidFill>
              <a:latin typeface="Times New Roman" pitchFamily="18" charset="0"/>
            </a:endParaRPr>
          </a:p>
        </p:txBody>
      </p:sp>
      <p:sp>
        <p:nvSpPr>
          <p:cNvPr id="147459" name="Rectangle 2"/>
          <p:cNvSpPr>
            <a:spLocks noGrp="1" noRot="1" noChangeAspect="1" noChangeArrowheads="1" noTextEdit="1"/>
          </p:cNvSpPr>
          <p:nvPr>
            <p:ph type="sldImg"/>
          </p:nvPr>
        </p:nvSpPr>
        <p:spPr>
          <a:xfrm>
            <a:off x="2886075" y="520700"/>
            <a:ext cx="3479800" cy="2609850"/>
          </a:xfrm>
          <a:ln/>
        </p:spPr>
      </p:sp>
      <p:sp>
        <p:nvSpPr>
          <p:cNvPr id="147460" name="Rectangle 3"/>
          <p:cNvSpPr>
            <a:spLocks noGrp="1" noChangeArrowheads="1"/>
          </p:cNvSpPr>
          <p:nvPr>
            <p:ph type="body" idx="1"/>
          </p:nvPr>
        </p:nvSpPr>
        <p:spPr>
          <a:noFill/>
          <a:ln w="9525"/>
        </p:spPr>
        <p:txBody>
          <a:bodyPr lIns="92895" tIns="46450" rIns="92895" bIns="46450"/>
          <a:lstStyle/>
          <a:p>
            <a:pPr algn="ctr">
              <a:spcBef>
                <a:spcPct val="0"/>
              </a:spcBef>
            </a:pPr>
            <a:endParaRPr lang="en-US" sz="2900" b="1" dirty="0" smtClean="0">
              <a:solidFill>
                <a:srgbClr val="00FFFF"/>
              </a:solidFill>
              <a:latin typeface="Arial" charset="0"/>
            </a:endParaRPr>
          </a:p>
        </p:txBody>
      </p:sp>
      <p:sp>
        <p:nvSpPr>
          <p:cNvPr id="147461" name="Header Placeholder 4"/>
          <p:cNvSpPr txBox="1">
            <a:spLocks noGrp="1"/>
          </p:cNvSpPr>
          <p:nvPr/>
        </p:nvSpPr>
        <p:spPr bwMode="auto">
          <a:xfrm>
            <a:off x="0" y="0"/>
            <a:ext cx="4006427" cy="347980"/>
          </a:xfrm>
          <a:prstGeom prst="rect">
            <a:avLst/>
          </a:prstGeom>
          <a:noFill/>
          <a:ln w="12699">
            <a:noFill/>
            <a:miter lim="800000"/>
            <a:headEnd type="none" w="sm" len="sm"/>
            <a:tailEnd type="none" w="sm" len="sm"/>
          </a:ln>
        </p:spPr>
        <p:txBody>
          <a:bodyPr lIns="92895" tIns="46450" rIns="92895" bIns="46450"/>
          <a:lstStyle/>
          <a:p>
            <a:pPr eaLnBrk="0" hangingPunct="0"/>
            <a:r>
              <a:rPr lang="en-US" sz="1000" b="0" dirty="0">
                <a:solidFill>
                  <a:schemeClr val="tx1"/>
                </a:solidFill>
                <a:latin typeface="Times New Roman" pitchFamily="18" charset="0"/>
              </a:rPr>
              <a:t>MWD BOARD -- BAY-DELTA WORKSHOP (7-24-2007)</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txBox="1">
            <a:spLocks noGrp="1" noChangeArrowheads="1"/>
          </p:cNvSpPr>
          <p:nvPr/>
        </p:nvSpPr>
        <p:spPr bwMode="auto">
          <a:xfrm>
            <a:off x="5238337" y="6612572"/>
            <a:ext cx="4007265" cy="347029"/>
          </a:xfrm>
          <a:prstGeom prst="rect">
            <a:avLst/>
          </a:prstGeom>
          <a:noFill/>
          <a:ln w="12699">
            <a:noFill/>
            <a:miter lim="800000"/>
            <a:headEnd type="none" w="sm" len="sm"/>
            <a:tailEnd type="none" w="sm" len="sm"/>
          </a:ln>
        </p:spPr>
        <p:txBody>
          <a:bodyPr lIns="89541" tIns="44772" rIns="89541" bIns="44772" anchor="b"/>
          <a:lstStyle/>
          <a:p>
            <a:pPr algn="r" defTabSz="890954" eaLnBrk="0" hangingPunct="0"/>
            <a:fld id="{77110169-29B9-41D3-8B1D-D853E95F96BB}" type="slidenum">
              <a:rPr lang="en-US" sz="900" b="0">
                <a:solidFill>
                  <a:schemeClr val="tx1"/>
                </a:solidFill>
                <a:latin typeface="Times New Roman" pitchFamily="18" charset="0"/>
              </a:rPr>
              <a:pPr algn="r" defTabSz="890954" eaLnBrk="0" hangingPunct="0"/>
              <a:t>58</a:t>
            </a:fld>
            <a:endParaRPr lang="en-US" sz="900" b="0" dirty="0">
              <a:solidFill>
                <a:schemeClr val="tx1"/>
              </a:solidFill>
              <a:latin typeface="Times New Roman" pitchFamily="18" charset="0"/>
            </a:endParaRPr>
          </a:p>
        </p:txBody>
      </p:sp>
      <p:sp>
        <p:nvSpPr>
          <p:cNvPr id="116739" name="Rectangle 2"/>
          <p:cNvSpPr>
            <a:spLocks noGrp="1" noRot="1" noChangeAspect="1" noChangeArrowheads="1" noTextEdit="1"/>
          </p:cNvSpPr>
          <p:nvPr>
            <p:ph type="sldImg"/>
          </p:nvPr>
        </p:nvSpPr>
        <p:spPr>
          <a:xfrm>
            <a:off x="2884488" y="520700"/>
            <a:ext cx="3481387" cy="2609850"/>
          </a:xfrm>
          <a:ln/>
        </p:spPr>
      </p:sp>
      <p:sp>
        <p:nvSpPr>
          <p:cNvPr id="116740" name="Header Placeholder 4"/>
          <p:cNvSpPr txBox="1">
            <a:spLocks noGrp="1"/>
          </p:cNvSpPr>
          <p:nvPr/>
        </p:nvSpPr>
        <p:spPr bwMode="auto">
          <a:xfrm>
            <a:off x="3" y="2"/>
            <a:ext cx="4007265" cy="347029"/>
          </a:xfrm>
          <a:prstGeom prst="rect">
            <a:avLst/>
          </a:prstGeom>
          <a:noFill/>
          <a:ln w="12699">
            <a:noFill/>
            <a:miter lim="800000"/>
            <a:headEnd type="none" w="sm" len="sm"/>
            <a:tailEnd type="none" w="sm" len="sm"/>
          </a:ln>
        </p:spPr>
        <p:txBody>
          <a:bodyPr lIns="89541" tIns="44772" rIns="89541" bIns="44772"/>
          <a:lstStyle/>
          <a:p>
            <a:pPr defTabSz="890954" eaLnBrk="0" hangingPunct="0"/>
            <a:r>
              <a:rPr lang="en-US" sz="900" b="0" dirty="0">
                <a:solidFill>
                  <a:schemeClr val="tx1"/>
                </a:solidFill>
                <a:latin typeface="Times New Roman" pitchFamily="18" charset="0"/>
              </a:rPr>
              <a:t>MWD BOARD -- BAY-DELTA WORKSHOP (7-24-2007)</a:t>
            </a:r>
          </a:p>
        </p:txBody>
      </p:sp>
      <p:sp>
        <p:nvSpPr>
          <p:cNvPr id="5" name="Notes Placeholder 4"/>
          <p:cNvSpPr>
            <a:spLocks noGrp="1"/>
          </p:cNvSpPr>
          <p:nvPr>
            <p:ph type="body" idx="1"/>
          </p:nvPr>
        </p:nvSpPr>
        <p:spPr/>
        <p:txBody>
          <a:bodyPr>
            <a:normAutofit/>
          </a:bodyPr>
          <a:lstStyle/>
          <a:p>
            <a:endParaRPr lang="en-US"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txBox="1">
            <a:spLocks noGrp="1" noChangeArrowheads="1"/>
          </p:cNvSpPr>
          <p:nvPr/>
        </p:nvSpPr>
        <p:spPr bwMode="auto">
          <a:xfrm>
            <a:off x="5238871" y="6612227"/>
            <a:ext cx="4006733" cy="347377"/>
          </a:xfrm>
          <a:prstGeom prst="rect">
            <a:avLst/>
          </a:prstGeom>
          <a:noFill/>
          <a:ln w="12699">
            <a:noFill/>
            <a:miter lim="800000"/>
            <a:headEnd type="none" w="sm" len="sm"/>
            <a:tailEnd type="none" w="sm" len="sm"/>
          </a:ln>
        </p:spPr>
        <p:txBody>
          <a:bodyPr lIns="92873" tIns="46437" rIns="92873" bIns="46437" anchor="b"/>
          <a:lstStyle/>
          <a:p>
            <a:pPr algn="r" defTabSz="925588"/>
            <a:fld id="{66C3F2AE-2E7E-46A5-BCCF-0F3B291B5702}" type="slidenum">
              <a:rPr lang="en-US" sz="900" b="0">
                <a:solidFill>
                  <a:schemeClr val="tx1"/>
                </a:solidFill>
                <a:latin typeface="Times New Roman" pitchFamily="18" charset="0"/>
              </a:rPr>
              <a:pPr algn="r" defTabSz="925588"/>
              <a:t>59</a:t>
            </a:fld>
            <a:endParaRPr lang="en-US" sz="900" b="0" dirty="0">
              <a:solidFill>
                <a:schemeClr val="tx1"/>
              </a:solidFill>
              <a:latin typeface="Times New Roman" pitchFamily="18" charset="0"/>
            </a:endParaRPr>
          </a:p>
        </p:txBody>
      </p:sp>
      <p:sp>
        <p:nvSpPr>
          <p:cNvPr id="134147" name="Rectangle 2"/>
          <p:cNvSpPr>
            <a:spLocks noGrp="1" noRot="1" noChangeAspect="1" noChangeArrowheads="1" noTextEdit="1"/>
          </p:cNvSpPr>
          <p:nvPr>
            <p:ph type="sldImg"/>
          </p:nvPr>
        </p:nvSpPr>
        <p:spPr>
          <a:xfrm>
            <a:off x="2884488" y="520700"/>
            <a:ext cx="3481387" cy="2609850"/>
          </a:xfrm>
          <a:ln/>
        </p:spPr>
      </p:sp>
      <p:sp>
        <p:nvSpPr>
          <p:cNvPr id="134148" name="Rectangle 3"/>
          <p:cNvSpPr>
            <a:spLocks noGrp="1" noChangeArrowheads="1"/>
          </p:cNvSpPr>
          <p:nvPr>
            <p:ph type="body" idx="1"/>
          </p:nvPr>
        </p:nvSpPr>
        <p:spPr>
          <a:noFill/>
          <a:ln w="9525"/>
        </p:spPr>
        <p:txBody>
          <a:bodyPr lIns="92873" tIns="46437" rIns="92873" bIns="46437"/>
          <a:lstStyle/>
          <a:p>
            <a:pPr algn="ctr">
              <a:spcBef>
                <a:spcPct val="0"/>
              </a:spcBef>
            </a:pPr>
            <a:endParaRPr lang="en-US" sz="2800" b="1" dirty="0" smtClean="0">
              <a:solidFill>
                <a:srgbClr val="00FFFF"/>
              </a:solidFill>
              <a:latin typeface="Arial" charset="0"/>
            </a:endParaRPr>
          </a:p>
        </p:txBody>
      </p:sp>
      <p:sp>
        <p:nvSpPr>
          <p:cNvPr id="134149" name="Header Placeholder 4"/>
          <p:cNvSpPr txBox="1">
            <a:spLocks noGrp="1"/>
          </p:cNvSpPr>
          <p:nvPr/>
        </p:nvSpPr>
        <p:spPr bwMode="auto">
          <a:xfrm>
            <a:off x="4" y="1"/>
            <a:ext cx="4006733" cy="347377"/>
          </a:xfrm>
          <a:prstGeom prst="rect">
            <a:avLst/>
          </a:prstGeom>
          <a:noFill/>
          <a:ln w="12699">
            <a:noFill/>
            <a:miter lim="800000"/>
            <a:headEnd type="none" w="sm" len="sm"/>
            <a:tailEnd type="none" w="sm" len="sm"/>
          </a:ln>
        </p:spPr>
        <p:txBody>
          <a:bodyPr lIns="92873" tIns="46437" rIns="92873" bIns="46437"/>
          <a:lstStyle/>
          <a:p>
            <a:pPr defTabSz="925588"/>
            <a:r>
              <a:rPr lang="en-US" sz="900" b="0" dirty="0">
                <a:solidFill>
                  <a:schemeClr val="tx1"/>
                </a:solidFill>
                <a:latin typeface="Times New Roman" pitchFamily="18" charset="0"/>
              </a:rPr>
              <a:t>MWD BOARD -- BAY-DELTA WORKSHOP (7-24-2007)</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txBox="1">
            <a:spLocks noGrp="1" noChangeArrowheads="1"/>
          </p:cNvSpPr>
          <p:nvPr/>
        </p:nvSpPr>
        <p:spPr bwMode="auto">
          <a:xfrm>
            <a:off x="5238871" y="6612227"/>
            <a:ext cx="4006733" cy="347377"/>
          </a:xfrm>
          <a:prstGeom prst="rect">
            <a:avLst/>
          </a:prstGeom>
          <a:noFill/>
          <a:ln w="12699">
            <a:noFill/>
            <a:miter lim="800000"/>
            <a:headEnd type="none" w="sm" len="sm"/>
            <a:tailEnd type="none" w="sm" len="sm"/>
          </a:ln>
        </p:spPr>
        <p:txBody>
          <a:bodyPr lIns="92873" tIns="46437" rIns="92873" bIns="46437" anchor="b"/>
          <a:lstStyle/>
          <a:p>
            <a:pPr algn="r" defTabSz="925588"/>
            <a:fld id="{66C3F2AE-2E7E-46A5-BCCF-0F3B291B5702}" type="slidenum">
              <a:rPr lang="en-US" sz="900" b="0">
                <a:solidFill>
                  <a:schemeClr val="tx1"/>
                </a:solidFill>
                <a:latin typeface="Times New Roman" pitchFamily="18" charset="0"/>
              </a:rPr>
              <a:pPr algn="r" defTabSz="925588"/>
              <a:t>60</a:t>
            </a:fld>
            <a:endParaRPr lang="en-US" sz="900" b="0" dirty="0">
              <a:solidFill>
                <a:schemeClr val="tx1"/>
              </a:solidFill>
              <a:latin typeface="Times New Roman" pitchFamily="18" charset="0"/>
            </a:endParaRPr>
          </a:p>
        </p:txBody>
      </p:sp>
      <p:sp>
        <p:nvSpPr>
          <p:cNvPr id="134147" name="Rectangle 2"/>
          <p:cNvSpPr>
            <a:spLocks noGrp="1" noRot="1" noChangeAspect="1" noChangeArrowheads="1" noTextEdit="1"/>
          </p:cNvSpPr>
          <p:nvPr>
            <p:ph type="sldImg"/>
          </p:nvPr>
        </p:nvSpPr>
        <p:spPr>
          <a:xfrm>
            <a:off x="2884488" y="520700"/>
            <a:ext cx="3481387" cy="2609850"/>
          </a:xfrm>
          <a:ln/>
        </p:spPr>
      </p:sp>
      <p:sp>
        <p:nvSpPr>
          <p:cNvPr id="134148" name="Rectangle 3"/>
          <p:cNvSpPr>
            <a:spLocks noGrp="1" noChangeArrowheads="1"/>
          </p:cNvSpPr>
          <p:nvPr>
            <p:ph type="body" idx="1"/>
          </p:nvPr>
        </p:nvSpPr>
        <p:spPr>
          <a:noFill/>
          <a:ln w="9525"/>
        </p:spPr>
        <p:txBody>
          <a:bodyPr lIns="92873" tIns="46437" rIns="92873" bIns="46437"/>
          <a:lstStyle/>
          <a:p>
            <a:pPr algn="ctr">
              <a:spcBef>
                <a:spcPct val="0"/>
              </a:spcBef>
            </a:pPr>
            <a:endParaRPr lang="en-US" sz="2800" b="1" dirty="0" smtClean="0">
              <a:solidFill>
                <a:srgbClr val="00FFFF"/>
              </a:solidFill>
              <a:latin typeface="Arial" charset="0"/>
            </a:endParaRPr>
          </a:p>
        </p:txBody>
      </p:sp>
      <p:sp>
        <p:nvSpPr>
          <p:cNvPr id="134149" name="Header Placeholder 4"/>
          <p:cNvSpPr txBox="1">
            <a:spLocks noGrp="1"/>
          </p:cNvSpPr>
          <p:nvPr/>
        </p:nvSpPr>
        <p:spPr bwMode="auto">
          <a:xfrm>
            <a:off x="4" y="1"/>
            <a:ext cx="4006733" cy="347377"/>
          </a:xfrm>
          <a:prstGeom prst="rect">
            <a:avLst/>
          </a:prstGeom>
          <a:noFill/>
          <a:ln w="12699">
            <a:noFill/>
            <a:miter lim="800000"/>
            <a:headEnd type="none" w="sm" len="sm"/>
            <a:tailEnd type="none" w="sm" len="sm"/>
          </a:ln>
        </p:spPr>
        <p:txBody>
          <a:bodyPr lIns="92873" tIns="46437" rIns="92873" bIns="46437"/>
          <a:lstStyle/>
          <a:p>
            <a:pPr defTabSz="925588"/>
            <a:r>
              <a:rPr lang="en-US" sz="900" b="0" dirty="0">
                <a:solidFill>
                  <a:schemeClr val="tx1"/>
                </a:solidFill>
                <a:latin typeface="Times New Roman" pitchFamily="18" charset="0"/>
              </a:rPr>
              <a:t>MWD BOARD -- BAY-DELTA WORKSHOP (7-24-2007)</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txBox="1">
            <a:spLocks noGrp="1" noChangeArrowheads="1"/>
          </p:cNvSpPr>
          <p:nvPr/>
        </p:nvSpPr>
        <p:spPr bwMode="auto">
          <a:xfrm>
            <a:off x="5238871" y="6612227"/>
            <a:ext cx="4006733" cy="347377"/>
          </a:xfrm>
          <a:prstGeom prst="rect">
            <a:avLst/>
          </a:prstGeom>
          <a:noFill/>
          <a:ln w="12699">
            <a:noFill/>
            <a:miter lim="800000"/>
            <a:headEnd type="none" w="sm" len="sm"/>
            <a:tailEnd type="none" w="sm" len="sm"/>
          </a:ln>
        </p:spPr>
        <p:txBody>
          <a:bodyPr lIns="92873" tIns="46437" rIns="92873" bIns="46437" anchor="b"/>
          <a:lstStyle/>
          <a:p>
            <a:pPr algn="r" defTabSz="925588"/>
            <a:fld id="{66C3F2AE-2E7E-46A5-BCCF-0F3B291B5702}" type="slidenum">
              <a:rPr lang="en-US" sz="900" b="0">
                <a:solidFill>
                  <a:schemeClr val="tx1"/>
                </a:solidFill>
                <a:latin typeface="Times New Roman" pitchFamily="18" charset="0"/>
              </a:rPr>
              <a:pPr algn="r" defTabSz="925588"/>
              <a:t>61</a:t>
            </a:fld>
            <a:endParaRPr lang="en-US" sz="900" b="0" dirty="0">
              <a:solidFill>
                <a:schemeClr val="tx1"/>
              </a:solidFill>
              <a:latin typeface="Times New Roman" pitchFamily="18" charset="0"/>
            </a:endParaRPr>
          </a:p>
        </p:txBody>
      </p:sp>
      <p:sp>
        <p:nvSpPr>
          <p:cNvPr id="134147" name="Rectangle 2"/>
          <p:cNvSpPr>
            <a:spLocks noGrp="1" noRot="1" noChangeAspect="1" noChangeArrowheads="1" noTextEdit="1"/>
          </p:cNvSpPr>
          <p:nvPr>
            <p:ph type="sldImg"/>
          </p:nvPr>
        </p:nvSpPr>
        <p:spPr>
          <a:xfrm>
            <a:off x="2884488" y="520700"/>
            <a:ext cx="3481387" cy="2609850"/>
          </a:xfrm>
          <a:ln/>
        </p:spPr>
      </p:sp>
      <p:sp>
        <p:nvSpPr>
          <p:cNvPr id="134148" name="Rectangle 3"/>
          <p:cNvSpPr>
            <a:spLocks noGrp="1" noChangeArrowheads="1"/>
          </p:cNvSpPr>
          <p:nvPr>
            <p:ph type="body" idx="1"/>
          </p:nvPr>
        </p:nvSpPr>
        <p:spPr>
          <a:noFill/>
          <a:ln w="9525"/>
        </p:spPr>
        <p:txBody>
          <a:bodyPr lIns="92873" tIns="46437" rIns="92873" bIns="46437"/>
          <a:lstStyle/>
          <a:p>
            <a:pPr algn="ctr">
              <a:spcBef>
                <a:spcPct val="0"/>
              </a:spcBef>
            </a:pPr>
            <a:endParaRPr lang="en-US" sz="2800" b="1" dirty="0" smtClean="0">
              <a:solidFill>
                <a:srgbClr val="00FFFF"/>
              </a:solidFill>
              <a:latin typeface="Arial" charset="0"/>
            </a:endParaRPr>
          </a:p>
        </p:txBody>
      </p:sp>
      <p:sp>
        <p:nvSpPr>
          <p:cNvPr id="134149" name="Header Placeholder 4"/>
          <p:cNvSpPr txBox="1">
            <a:spLocks noGrp="1"/>
          </p:cNvSpPr>
          <p:nvPr/>
        </p:nvSpPr>
        <p:spPr bwMode="auto">
          <a:xfrm>
            <a:off x="4" y="1"/>
            <a:ext cx="4006733" cy="347377"/>
          </a:xfrm>
          <a:prstGeom prst="rect">
            <a:avLst/>
          </a:prstGeom>
          <a:noFill/>
          <a:ln w="12699">
            <a:noFill/>
            <a:miter lim="800000"/>
            <a:headEnd type="none" w="sm" len="sm"/>
            <a:tailEnd type="none" w="sm" len="sm"/>
          </a:ln>
        </p:spPr>
        <p:txBody>
          <a:bodyPr lIns="92873" tIns="46437" rIns="92873" bIns="46437"/>
          <a:lstStyle/>
          <a:p>
            <a:pPr defTabSz="925588"/>
            <a:r>
              <a:rPr lang="en-US" sz="900" b="0" dirty="0">
                <a:solidFill>
                  <a:schemeClr val="tx1"/>
                </a:solidFill>
                <a:latin typeface="Times New Roman" pitchFamily="18" charset="0"/>
              </a:rPr>
              <a:t>MWD BOARD -- BAY-DELTA WORKSHOP (7-24-2007)</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txBox="1">
            <a:spLocks noGrp="1" noChangeArrowheads="1"/>
          </p:cNvSpPr>
          <p:nvPr/>
        </p:nvSpPr>
        <p:spPr bwMode="auto">
          <a:xfrm>
            <a:off x="5238871" y="6612227"/>
            <a:ext cx="4006733" cy="347377"/>
          </a:xfrm>
          <a:prstGeom prst="rect">
            <a:avLst/>
          </a:prstGeom>
          <a:noFill/>
          <a:ln w="12699">
            <a:noFill/>
            <a:miter lim="800000"/>
            <a:headEnd type="none" w="sm" len="sm"/>
            <a:tailEnd type="none" w="sm" len="sm"/>
          </a:ln>
        </p:spPr>
        <p:txBody>
          <a:bodyPr lIns="92873" tIns="46437" rIns="92873" bIns="46437" anchor="b"/>
          <a:lstStyle/>
          <a:p>
            <a:pPr algn="r" defTabSz="925588"/>
            <a:fld id="{66C3F2AE-2E7E-46A5-BCCF-0F3B291B5702}" type="slidenum">
              <a:rPr lang="en-US" sz="900" b="0">
                <a:solidFill>
                  <a:schemeClr val="tx1"/>
                </a:solidFill>
                <a:latin typeface="Times New Roman" pitchFamily="18" charset="0"/>
              </a:rPr>
              <a:pPr algn="r" defTabSz="925588"/>
              <a:t>62</a:t>
            </a:fld>
            <a:endParaRPr lang="en-US" sz="900" b="0" dirty="0">
              <a:solidFill>
                <a:schemeClr val="tx1"/>
              </a:solidFill>
              <a:latin typeface="Times New Roman" pitchFamily="18" charset="0"/>
            </a:endParaRPr>
          </a:p>
        </p:txBody>
      </p:sp>
      <p:sp>
        <p:nvSpPr>
          <p:cNvPr id="134147" name="Rectangle 2"/>
          <p:cNvSpPr>
            <a:spLocks noGrp="1" noRot="1" noChangeAspect="1" noChangeArrowheads="1" noTextEdit="1"/>
          </p:cNvSpPr>
          <p:nvPr>
            <p:ph type="sldImg"/>
          </p:nvPr>
        </p:nvSpPr>
        <p:spPr>
          <a:xfrm>
            <a:off x="2884488" y="520700"/>
            <a:ext cx="3481387" cy="2609850"/>
          </a:xfrm>
          <a:ln/>
        </p:spPr>
      </p:sp>
      <p:sp>
        <p:nvSpPr>
          <p:cNvPr id="134148" name="Rectangle 3"/>
          <p:cNvSpPr>
            <a:spLocks noGrp="1" noChangeArrowheads="1"/>
          </p:cNvSpPr>
          <p:nvPr>
            <p:ph type="body" idx="1"/>
          </p:nvPr>
        </p:nvSpPr>
        <p:spPr>
          <a:noFill/>
          <a:ln w="9525"/>
        </p:spPr>
        <p:txBody>
          <a:bodyPr lIns="92873" tIns="46437" rIns="92873" bIns="46437"/>
          <a:lstStyle/>
          <a:p>
            <a:pPr algn="ctr">
              <a:spcBef>
                <a:spcPct val="0"/>
              </a:spcBef>
            </a:pPr>
            <a:endParaRPr lang="en-US" sz="2800" b="1" dirty="0" smtClean="0">
              <a:solidFill>
                <a:srgbClr val="00FFFF"/>
              </a:solidFill>
              <a:latin typeface="Arial" charset="0"/>
            </a:endParaRPr>
          </a:p>
        </p:txBody>
      </p:sp>
      <p:sp>
        <p:nvSpPr>
          <p:cNvPr id="134149" name="Header Placeholder 4"/>
          <p:cNvSpPr txBox="1">
            <a:spLocks noGrp="1"/>
          </p:cNvSpPr>
          <p:nvPr/>
        </p:nvSpPr>
        <p:spPr bwMode="auto">
          <a:xfrm>
            <a:off x="4" y="1"/>
            <a:ext cx="4006733" cy="347377"/>
          </a:xfrm>
          <a:prstGeom prst="rect">
            <a:avLst/>
          </a:prstGeom>
          <a:noFill/>
          <a:ln w="12699">
            <a:noFill/>
            <a:miter lim="800000"/>
            <a:headEnd type="none" w="sm" len="sm"/>
            <a:tailEnd type="none" w="sm" len="sm"/>
          </a:ln>
        </p:spPr>
        <p:txBody>
          <a:bodyPr lIns="92873" tIns="46437" rIns="92873" bIns="46437"/>
          <a:lstStyle/>
          <a:p>
            <a:pPr defTabSz="925588"/>
            <a:r>
              <a:rPr lang="en-US" sz="900" b="0" dirty="0">
                <a:solidFill>
                  <a:schemeClr val="tx1"/>
                </a:solidFill>
                <a:latin typeface="Times New Roman" pitchFamily="18" charset="0"/>
              </a:rPr>
              <a:t>MWD BOARD -- BAY-DELTA WORKSHOP (7-24-2007)</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txBox="1">
            <a:spLocks noGrp="1" noChangeArrowheads="1"/>
          </p:cNvSpPr>
          <p:nvPr/>
        </p:nvSpPr>
        <p:spPr bwMode="auto">
          <a:xfrm>
            <a:off x="5238871" y="6612227"/>
            <a:ext cx="4006733" cy="347377"/>
          </a:xfrm>
          <a:prstGeom prst="rect">
            <a:avLst/>
          </a:prstGeom>
          <a:noFill/>
          <a:ln w="12699">
            <a:noFill/>
            <a:miter lim="800000"/>
            <a:headEnd type="none" w="sm" len="sm"/>
            <a:tailEnd type="none" w="sm" len="sm"/>
          </a:ln>
        </p:spPr>
        <p:txBody>
          <a:bodyPr lIns="92873" tIns="46437" rIns="92873" bIns="46437" anchor="b"/>
          <a:lstStyle/>
          <a:p>
            <a:pPr algn="r" defTabSz="925588"/>
            <a:fld id="{66C3F2AE-2E7E-46A5-BCCF-0F3B291B5702}" type="slidenum">
              <a:rPr lang="en-US" sz="900" b="0">
                <a:solidFill>
                  <a:schemeClr val="tx1"/>
                </a:solidFill>
                <a:latin typeface="Times New Roman" pitchFamily="18" charset="0"/>
              </a:rPr>
              <a:pPr algn="r" defTabSz="925588"/>
              <a:t>63</a:t>
            </a:fld>
            <a:endParaRPr lang="en-US" sz="900" b="0" dirty="0">
              <a:solidFill>
                <a:schemeClr val="tx1"/>
              </a:solidFill>
              <a:latin typeface="Times New Roman" pitchFamily="18" charset="0"/>
            </a:endParaRPr>
          </a:p>
        </p:txBody>
      </p:sp>
      <p:sp>
        <p:nvSpPr>
          <p:cNvPr id="134147" name="Rectangle 2"/>
          <p:cNvSpPr>
            <a:spLocks noGrp="1" noRot="1" noChangeAspect="1" noChangeArrowheads="1" noTextEdit="1"/>
          </p:cNvSpPr>
          <p:nvPr>
            <p:ph type="sldImg"/>
          </p:nvPr>
        </p:nvSpPr>
        <p:spPr>
          <a:xfrm>
            <a:off x="2884488" y="520700"/>
            <a:ext cx="3481387" cy="2609850"/>
          </a:xfrm>
          <a:ln/>
        </p:spPr>
      </p:sp>
      <p:sp>
        <p:nvSpPr>
          <p:cNvPr id="134148" name="Rectangle 3"/>
          <p:cNvSpPr>
            <a:spLocks noGrp="1" noChangeArrowheads="1"/>
          </p:cNvSpPr>
          <p:nvPr>
            <p:ph type="body" idx="1"/>
          </p:nvPr>
        </p:nvSpPr>
        <p:spPr>
          <a:noFill/>
          <a:ln w="9525"/>
        </p:spPr>
        <p:txBody>
          <a:bodyPr lIns="92873" tIns="46437" rIns="92873" bIns="46437"/>
          <a:lstStyle/>
          <a:p>
            <a:pPr algn="ctr">
              <a:spcBef>
                <a:spcPct val="0"/>
              </a:spcBef>
            </a:pPr>
            <a:endParaRPr lang="en-US" sz="2800" b="1" dirty="0" smtClean="0">
              <a:solidFill>
                <a:srgbClr val="00FFFF"/>
              </a:solidFill>
              <a:latin typeface="Arial" charset="0"/>
            </a:endParaRPr>
          </a:p>
        </p:txBody>
      </p:sp>
      <p:sp>
        <p:nvSpPr>
          <p:cNvPr id="134149" name="Header Placeholder 4"/>
          <p:cNvSpPr txBox="1">
            <a:spLocks noGrp="1"/>
          </p:cNvSpPr>
          <p:nvPr/>
        </p:nvSpPr>
        <p:spPr bwMode="auto">
          <a:xfrm>
            <a:off x="4" y="1"/>
            <a:ext cx="4006733" cy="347377"/>
          </a:xfrm>
          <a:prstGeom prst="rect">
            <a:avLst/>
          </a:prstGeom>
          <a:noFill/>
          <a:ln w="12699">
            <a:noFill/>
            <a:miter lim="800000"/>
            <a:headEnd type="none" w="sm" len="sm"/>
            <a:tailEnd type="none" w="sm" len="sm"/>
          </a:ln>
        </p:spPr>
        <p:txBody>
          <a:bodyPr lIns="92873" tIns="46437" rIns="92873" bIns="46437"/>
          <a:lstStyle/>
          <a:p>
            <a:pPr defTabSz="925588"/>
            <a:r>
              <a:rPr lang="en-US" sz="900" b="0" dirty="0">
                <a:solidFill>
                  <a:schemeClr val="tx1"/>
                </a:solidFill>
                <a:latin typeface="Times New Roman" pitchFamily="18" charset="0"/>
              </a:rPr>
              <a:t>MWD BOARD -- BAY-DELTA WORKSHOP (7-24-2007)</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txBox="1">
            <a:spLocks noGrp="1" noChangeArrowheads="1"/>
          </p:cNvSpPr>
          <p:nvPr/>
        </p:nvSpPr>
        <p:spPr bwMode="auto">
          <a:xfrm>
            <a:off x="5238871" y="6612227"/>
            <a:ext cx="4006733" cy="347377"/>
          </a:xfrm>
          <a:prstGeom prst="rect">
            <a:avLst/>
          </a:prstGeom>
          <a:noFill/>
          <a:ln w="12699">
            <a:noFill/>
            <a:miter lim="800000"/>
            <a:headEnd type="none" w="sm" len="sm"/>
            <a:tailEnd type="none" w="sm" len="sm"/>
          </a:ln>
        </p:spPr>
        <p:txBody>
          <a:bodyPr lIns="92873" tIns="46437" rIns="92873" bIns="46437" anchor="b"/>
          <a:lstStyle/>
          <a:p>
            <a:pPr algn="r" defTabSz="925588"/>
            <a:fld id="{66C3F2AE-2E7E-46A5-BCCF-0F3B291B5702}" type="slidenum">
              <a:rPr lang="en-US" sz="900" b="0">
                <a:solidFill>
                  <a:schemeClr val="tx1"/>
                </a:solidFill>
                <a:latin typeface="Times New Roman" pitchFamily="18" charset="0"/>
              </a:rPr>
              <a:pPr algn="r" defTabSz="925588"/>
              <a:t>64</a:t>
            </a:fld>
            <a:endParaRPr lang="en-US" sz="900" b="0" dirty="0">
              <a:solidFill>
                <a:schemeClr val="tx1"/>
              </a:solidFill>
              <a:latin typeface="Times New Roman" pitchFamily="18" charset="0"/>
            </a:endParaRPr>
          </a:p>
        </p:txBody>
      </p:sp>
      <p:sp>
        <p:nvSpPr>
          <p:cNvPr id="134147" name="Rectangle 2"/>
          <p:cNvSpPr>
            <a:spLocks noGrp="1" noRot="1" noChangeAspect="1" noChangeArrowheads="1" noTextEdit="1"/>
          </p:cNvSpPr>
          <p:nvPr>
            <p:ph type="sldImg"/>
          </p:nvPr>
        </p:nvSpPr>
        <p:spPr>
          <a:xfrm>
            <a:off x="2884488" y="520700"/>
            <a:ext cx="3481387" cy="2609850"/>
          </a:xfrm>
          <a:ln/>
        </p:spPr>
      </p:sp>
      <p:sp>
        <p:nvSpPr>
          <p:cNvPr id="134148" name="Rectangle 3"/>
          <p:cNvSpPr>
            <a:spLocks noGrp="1" noChangeArrowheads="1"/>
          </p:cNvSpPr>
          <p:nvPr>
            <p:ph type="body" idx="1"/>
          </p:nvPr>
        </p:nvSpPr>
        <p:spPr>
          <a:noFill/>
          <a:ln w="9525"/>
        </p:spPr>
        <p:txBody>
          <a:bodyPr lIns="92873" tIns="46437" rIns="92873" bIns="46437"/>
          <a:lstStyle/>
          <a:p>
            <a:pPr algn="ctr">
              <a:spcBef>
                <a:spcPct val="0"/>
              </a:spcBef>
            </a:pPr>
            <a:endParaRPr lang="en-US" sz="2800" b="1" dirty="0" smtClean="0">
              <a:solidFill>
                <a:srgbClr val="00FFFF"/>
              </a:solidFill>
              <a:latin typeface="Arial" charset="0"/>
            </a:endParaRPr>
          </a:p>
        </p:txBody>
      </p:sp>
      <p:sp>
        <p:nvSpPr>
          <p:cNvPr id="134149" name="Header Placeholder 4"/>
          <p:cNvSpPr txBox="1">
            <a:spLocks noGrp="1"/>
          </p:cNvSpPr>
          <p:nvPr/>
        </p:nvSpPr>
        <p:spPr bwMode="auto">
          <a:xfrm>
            <a:off x="4" y="1"/>
            <a:ext cx="4006733" cy="347377"/>
          </a:xfrm>
          <a:prstGeom prst="rect">
            <a:avLst/>
          </a:prstGeom>
          <a:noFill/>
          <a:ln w="12699">
            <a:noFill/>
            <a:miter lim="800000"/>
            <a:headEnd type="none" w="sm" len="sm"/>
            <a:tailEnd type="none" w="sm" len="sm"/>
          </a:ln>
        </p:spPr>
        <p:txBody>
          <a:bodyPr lIns="92873" tIns="46437" rIns="92873" bIns="46437"/>
          <a:lstStyle/>
          <a:p>
            <a:pPr defTabSz="925588"/>
            <a:r>
              <a:rPr lang="en-US" sz="900" b="0" dirty="0">
                <a:solidFill>
                  <a:schemeClr val="tx1"/>
                </a:solidFill>
                <a:latin typeface="Times New Roman" pitchFamily="18" charset="0"/>
              </a:rPr>
              <a:t>MWD BOARD -- BAY-DELTA WORKSHOP (7-24-2007)</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txBox="1">
            <a:spLocks noGrp="1" noChangeArrowheads="1"/>
          </p:cNvSpPr>
          <p:nvPr/>
        </p:nvSpPr>
        <p:spPr bwMode="auto">
          <a:xfrm>
            <a:off x="5238871" y="6612227"/>
            <a:ext cx="4006733" cy="347377"/>
          </a:xfrm>
          <a:prstGeom prst="rect">
            <a:avLst/>
          </a:prstGeom>
          <a:noFill/>
          <a:ln w="12699">
            <a:noFill/>
            <a:miter lim="800000"/>
            <a:headEnd type="none" w="sm" len="sm"/>
            <a:tailEnd type="none" w="sm" len="sm"/>
          </a:ln>
        </p:spPr>
        <p:txBody>
          <a:bodyPr lIns="92873" tIns="46437" rIns="92873" bIns="46437" anchor="b"/>
          <a:lstStyle/>
          <a:p>
            <a:pPr algn="r" defTabSz="925588"/>
            <a:fld id="{66C3F2AE-2E7E-46A5-BCCF-0F3B291B5702}" type="slidenum">
              <a:rPr lang="en-US" sz="900" b="0">
                <a:solidFill>
                  <a:schemeClr val="tx1"/>
                </a:solidFill>
                <a:latin typeface="Times New Roman" pitchFamily="18" charset="0"/>
              </a:rPr>
              <a:pPr algn="r" defTabSz="925588"/>
              <a:t>65</a:t>
            </a:fld>
            <a:endParaRPr lang="en-US" sz="900" b="0" dirty="0">
              <a:solidFill>
                <a:schemeClr val="tx1"/>
              </a:solidFill>
              <a:latin typeface="Times New Roman" pitchFamily="18" charset="0"/>
            </a:endParaRPr>
          </a:p>
        </p:txBody>
      </p:sp>
      <p:sp>
        <p:nvSpPr>
          <p:cNvPr id="134147" name="Rectangle 2"/>
          <p:cNvSpPr>
            <a:spLocks noGrp="1" noRot="1" noChangeAspect="1" noChangeArrowheads="1" noTextEdit="1"/>
          </p:cNvSpPr>
          <p:nvPr>
            <p:ph type="sldImg"/>
          </p:nvPr>
        </p:nvSpPr>
        <p:spPr>
          <a:xfrm>
            <a:off x="2884488" y="520700"/>
            <a:ext cx="3481387" cy="2609850"/>
          </a:xfrm>
          <a:ln/>
        </p:spPr>
      </p:sp>
      <p:sp>
        <p:nvSpPr>
          <p:cNvPr id="134148" name="Rectangle 3"/>
          <p:cNvSpPr>
            <a:spLocks noGrp="1" noChangeArrowheads="1"/>
          </p:cNvSpPr>
          <p:nvPr>
            <p:ph type="body" idx="1"/>
          </p:nvPr>
        </p:nvSpPr>
        <p:spPr>
          <a:noFill/>
          <a:ln w="9525"/>
        </p:spPr>
        <p:txBody>
          <a:bodyPr lIns="92873" tIns="46437" rIns="92873" bIns="46437"/>
          <a:lstStyle/>
          <a:p>
            <a:pPr algn="ctr">
              <a:spcBef>
                <a:spcPct val="0"/>
              </a:spcBef>
            </a:pPr>
            <a:endParaRPr lang="en-US" sz="2800" b="1" dirty="0" smtClean="0">
              <a:solidFill>
                <a:srgbClr val="00FFFF"/>
              </a:solidFill>
              <a:latin typeface="Arial" charset="0"/>
            </a:endParaRPr>
          </a:p>
        </p:txBody>
      </p:sp>
      <p:sp>
        <p:nvSpPr>
          <p:cNvPr id="134149" name="Header Placeholder 4"/>
          <p:cNvSpPr txBox="1">
            <a:spLocks noGrp="1"/>
          </p:cNvSpPr>
          <p:nvPr/>
        </p:nvSpPr>
        <p:spPr bwMode="auto">
          <a:xfrm>
            <a:off x="4" y="1"/>
            <a:ext cx="4006733" cy="347377"/>
          </a:xfrm>
          <a:prstGeom prst="rect">
            <a:avLst/>
          </a:prstGeom>
          <a:noFill/>
          <a:ln w="12699">
            <a:noFill/>
            <a:miter lim="800000"/>
            <a:headEnd type="none" w="sm" len="sm"/>
            <a:tailEnd type="none" w="sm" len="sm"/>
          </a:ln>
        </p:spPr>
        <p:txBody>
          <a:bodyPr lIns="92873" tIns="46437" rIns="92873" bIns="46437"/>
          <a:lstStyle/>
          <a:p>
            <a:pPr defTabSz="925588"/>
            <a:r>
              <a:rPr lang="en-US" sz="900" b="0" dirty="0">
                <a:solidFill>
                  <a:schemeClr val="tx1"/>
                </a:solidFill>
                <a:latin typeface="Times New Roman" pitchFamily="18" charset="0"/>
              </a:rPr>
              <a:t>MWD BOARD -- BAY-DELTA WORKSHOP (7-24-2007)</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p:txBody>
          <a:bodyPr/>
          <a:lstStyle/>
          <a:p>
            <a:pPr defTabSz="930408">
              <a:defRPr/>
            </a:pPr>
            <a:fld id="{825058CF-769D-4A06-B874-FCB12DE47F88}" type="slidenum">
              <a:rPr lang="en-US" smtClean="0"/>
              <a:pPr defTabSz="930408">
                <a:defRPr/>
              </a:pPr>
              <a:t>70</a:t>
            </a:fld>
            <a:endParaRPr lang="en-US" dirty="0" smtClean="0"/>
          </a:p>
        </p:txBody>
      </p:sp>
      <p:sp>
        <p:nvSpPr>
          <p:cNvPr id="151555" name="Rectangle 2"/>
          <p:cNvSpPr>
            <a:spLocks noGrp="1" noRot="1" noChangeAspect="1" noChangeArrowheads="1" noTextEdit="1"/>
          </p:cNvSpPr>
          <p:nvPr>
            <p:ph type="sldImg"/>
          </p:nvPr>
        </p:nvSpPr>
        <p:spPr>
          <a:xfrm>
            <a:off x="2882900" y="520700"/>
            <a:ext cx="3479800" cy="2609850"/>
          </a:xfrm>
          <a:solidFill>
            <a:srgbClr val="FFFFFF"/>
          </a:solidFill>
          <a:ln/>
        </p:spPr>
      </p:sp>
      <p:sp>
        <p:nvSpPr>
          <p:cNvPr id="151556" name="Rectangle 3"/>
          <p:cNvSpPr>
            <a:spLocks noGrp="1" noChangeArrowheads="1"/>
          </p:cNvSpPr>
          <p:nvPr>
            <p:ph type="body" idx="1"/>
          </p:nvPr>
        </p:nvSpPr>
        <p:spPr>
          <a:xfrm>
            <a:off x="1232747" y="3305811"/>
            <a:ext cx="6780107" cy="3131820"/>
          </a:xfrm>
          <a:solidFill>
            <a:srgbClr val="FFFFFF"/>
          </a:solidFill>
          <a:ln>
            <a:solidFill>
              <a:srgbClr val="000000"/>
            </a:solidFill>
          </a:ln>
        </p:spPr>
        <p:txBody>
          <a:bodyPr/>
          <a:lstStyle/>
          <a:p>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B187603A-EE1B-4243-8DA9-B528AC520A1F}" type="slidenum">
              <a:rPr lang="en-US" smtClean="0"/>
              <a:pPr>
                <a:defRPr/>
              </a:pPr>
              <a:t>7</a:t>
            </a:fld>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txBox="1">
            <a:spLocks noGrp="1" noChangeArrowheads="1"/>
          </p:cNvSpPr>
          <p:nvPr/>
        </p:nvSpPr>
        <p:spPr bwMode="auto">
          <a:xfrm>
            <a:off x="5237570" y="6613232"/>
            <a:ext cx="4008031" cy="346368"/>
          </a:xfrm>
          <a:prstGeom prst="rect">
            <a:avLst/>
          </a:prstGeom>
          <a:noFill/>
          <a:ln w="12699">
            <a:noFill/>
            <a:miter lim="800000"/>
            <a:headEnd type="none" w="sm" len="sm"/>
            <a:tailEnd type="none" w="sm" len="sm"/>
          </a:ln>
        </p:spPr>
        <p:txBody>
          <a:bodyPr lIns="89350" tIns="44674" rIns="89350" bIns="44674" anchor="b"/>
          <a:lstStyle/>
          <a:p>
            <a:pPr algn="r" defTabSz="885655"/>
            <a:fld id="{837F80BD-9CAD-4BA3-B3B6-85FEE5B0C0B6}" type="slidenum">
              <a:rPr lang="en-US" sz="1000" b="0">
                <a:solidFill>
                  <a:schemeClr val="tx1"/>
                </a:solidFill>
                <a:latin typeface="Times New Roman" pitchFamily="18" charset="0"/>
              </a:rPr>
              <a:pPr algn="r" defTabSz="885655"/>
              <a:t>72</a:t>
            </a:fld>
            <a:endParaRPr lang="en-US" sz="1000" b="0" dirty="0">
              <a:solidFill>
                <a:schemeClr val="tx1"/>
              </a:solidFill>
              <a:latin typeface="Times New Roman" pitchFamily="18" charset="0"/>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w="9525"/>
        </p:spPr>
        <p:txBody>
          <a:bodyPr/>
          <a:lstStyle/>
          <a:p>
            <a:pPr algn="ctr">
              <a:spcBef>
                <a:spcPct val="0"/>
              </a:spcBef>
            </a:pPr>
            <a:endParaRPr lang="en-US" sz="2600" b="1" dirty="0" smtClean="0">
              <a:solidFill>
                <a:srgbClr val="00FFFF"/>
              </a:solidFill>
              <a:latin typeface="Arial"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sz="1100" dirty="0">
              <a:latin typeface="Arial" pitchFamily="34" charset="0"/>
              <a:cs typeface="Arial" pitchFamily="34" charset="0"/>
            </a:endParaRPr>
          </a:p>
        </p:txBody>
      </p:sp>
      <p:sp>
        <p:nvSpPr>
          <p:cNvPr id="4" name="Slide Number Placeholder 3"/>
          <p:cNvSpPr>
            <a:spLocks noGrp="1"/>
          </p:cNvSpPr>
          <p:nvPr>
            <p:ph type="sldNum" sz="quarter" idx="10"/>
          </p:nvPr>
        </p:nvSpPr>
        <p:spPr/>
        <p:txBody>
          <a:bodyPr/>
          <a:lstStyle/>
          <a:p>
            <a:pPr>
              <a:defRPr/>
            </a:pPr>
            <a:fld id="{428E3187-DBEC-41D8-8EF9-B81FBDA5982B}" type="slidenum">
              <a:rPr lang="en-US" smtClean="0"/>
              <a:pPr>
                <a:defRPr/>
              </a:pPr>
              <a:t>75</a:t>
            </a:fld>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p:cNvSpPr>
            <a:spLocks noGrp="1" noRot="1" noChangeAspect="1" noTextEdit="1"/>
          </p:cNvSpPr>
          <p:nvPr>
            <p:ph type="sldImg"/>
          </p:nvPr>
        </p:nvSpPr>
        <p:spPr>
          <a:ln/>
        </p:spPr>
      </p:sp>
      <p:sp>
        <p:nvSpPr>
          <p:cNvPr id="59395" name="Slide Number Placeholder 3"/>
          <p:cNvSpPr>
            <a:spLocks noGrp="1"/>
          </p:cNvSpPr>
          <p:nvPr>
            <p:ph type="sldNum" sz="quarter" idx="5"/>
          </p:nvPr>
        </p:nvSpPr>
        <p:spPr/>
        <p:txBody>
          <a:bodyPr/>
          <a:lstStyle/>
          <a:p>
            <a:pPr defTabSz="929030">
              <a:defRPr/>
            </a:pPr>
            <a:fld id="{47F2CF96-B1B9-4950-A05B-73D54FC5DDE2}" type="slidenum">
              <a:rPr lang="en-US" smtClean="0"/>
              <a:pPr defTabSz="929030">
                <a:defRPr/>
              </a:pPr>
              <a:t>76</a:t>
            </a:fld>
            <a:endParaRPr lang="en-US" dirty="0" smtClean="0"/>
          </a:p>
        </p:txBody>
      </p:sp>
      <p:sp>
        <p:nvSpPr>
          <p:cNvPr id="83972" name="Notes Placeholder 2"/>
          <p:cNvSpPr>
            <a:spLocks noGrp="1"/>
          </p:cNvSpPr>
          <p:nvPr>
            <p:ph type="body" idx="3"/>
          </p:nvPr>
        </p:nvSpPr>
        <p:spPr>
          <a:noFill/>
          <a:ln w="9525"/>
        </p:spPr>
        <p:txBody>
          <a:bodyPr/>
          <a:lstStyle/>
          <a:p>
            <a:pPr>
              <a:spcBef>
                <a:spcPct val="0"/>
              </a:spcBef>
            </a:pPr>
            <a:endParaRPr lang="en-US" b="1" smtClean="0">
              <a:latin typeface="Arial"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txBox="1">
            <a:spLocks noGrp="1" noChangeArrowheads="1"/>
          </p:cNvSpPr>
          <p:nvPr/>
        </p:nvSpPr>
        <p:spPr bwMode="auto">
          <a:xfrm>
            <a:off x="5238542" y="6612881"/>
            <a:ext cx="4007058" cy="346719"/>
          </a:xfrm>
          <a:prstGeom prst="rect">
            <a:avLst/>
          </a:prstGeom>
          <a:noFill/>
          <a:ln w="12699">
            <a:noFill/>
            <a:miter lim="800000"/>
            <a:headEnd type="none" w="sm" len="sm"/>
            <a:tailEnd type="none" w="sm" len="sm"/>
          </a:ln>
        </p:spPr>
        <p:txBody>
          <a:bodyPr lIns="89547" tIns="44775" rIns="89547" bIns="44775" anchor="b"/>
          <a:lstStyle/>
          <a:p>
            <a:pPr algn="r" defTabSz="889709" eaLnBrk="0" hangingPunct="0"/>
            <a:fld id="{6FF0B8E2-A433-454F-BE94-148C9B36A869}" type="slidenum">
              <a:rPr lang="en-US" sz="900" b="0">
                <a:solidFill>
                  <a:schemeClr val="tx1"/>
                </a:solidFill>
                <a:latin typeface="Times New Roman" pitchFamily="18" charset="0"/>
              </a:rPr>
              <a:pPr algn="r" defTabSz="889709" eaLnBrk="0" hangingPunct="0"/>
              <a:t>77</a:t>
            </a:fld>
            <a:endParaRPr lang="en-US" sz="900" b="0" dirty="0">
              <a:solidFill>
                <a:schemeClr val="tx1"/>
              </a:solidFill>
              <a:latin typeface="Times New Roman" pitchFamily="18" charset="0"/>
            </a:endParaRPr>
          </a:p>
        </p:txBody>
      </p:sp>
      <p:sp>
        <p:nvSpPr>
          <p:cNvPr id="66563" name="Rectangle 2"/>
          <p:cNvSpPr>
            <a:spLocks noGrp="1" noRot="1" noChangeAspect="1" noChangeArrowheads="1" noTextEdit="1"/>
          </p:cNvSpPr>
          <p:nvPr>
            <p:ph type="sldImg"/>
          </p:nvPr>
        </p:nvSpPr>
        <p:spPr>
          <a:xfrm>
            <a:off x="2884488" y="522288"/>
            <a:ext cx="3481387" cy="2609850"/>
          </a:xfrm>
          <a:ln/>
        </p:spPr>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txBox="1">
            <a:spLocks noGrp="1" noChangeArrowheads="1"/>
          </p:cNvSpPr>
          <p:nvPr/>
        </p:nvSpPr>
        <p:spPr bwMode="auto">
          <a:xfrm>
            <a:off x="5238871" y="6612227"/>
            <a:ext cx="4006733" cy="347377"/>
          </a:xfrm>
          <a:prstGeom prst="rect">
            <a:avLst/>
          </a:prstGeom>
          <a:noFill/>
          <a:ln w="12699">
            <a:noFill/>
            <a:miter lim="800000"/>
            <a:headEnd type="none" w="sm" len="sm"/>
            <a:tailEnd type="none" w="sm" len="sm"/>
          </a:ln>
        </p:spPr>
        <p:txBody>
          <a:bodyPr lIns="96344" tIns="48173" rIns="96344" bIns="48173" anchor="b"/>
          <a:lstStyle/>
          <a:p>
            <a:pPr algn="r" defTabSz="960181"/>
            <a:fld id="{66C3F2AE-2E7E-46A5-BCCF-0F3B291B5702}" type="slidenum">
              <a:rPr lang="en-US" sz="900" b="0">
                <a:solidFill>
                  <a:schemeClr val="tx1"/>
                </a:solidFill>
                <a:latin typeface="Times New Roman" pitchFamily="18" charset="0"/>
              </a:rPr>
              <a:pPr algn="r" defTabSz="960181"/>
              <a:t>78</a:t>
            </a:fld>
            <a:endParaRPr lang="en-US" sz="900" b="0" dirty="0">
              <a:solidFill>
                <a:schemeClr val="tx1"/>
              </a:solidFill>
              <a:latin typeface="Times New Roman" pitchFamily="18" charset="0"/>
            </a:endParaRPr>
          </a:p>
        </p:txBody>
      </p:sp>
      <p:sp>
        <p:nvSpPr>
          <p:cNvPr id="134147" name="Rectangle 2"/>
          <p:cNvSpPr>
            <a:spLocks noGrp="1" noRot="1" noChangeAspect="1" noChangeArrowheads="1" noTextEdit="1"/>
          </p:cNvSpPr>
          <p:nvPr>
            <p:ph type="sldImg"/>
          </p:nvPr>
        </p:nvSpPr>
        <p:spPr>
          <a:xfrm>
            <a:off x="2884488" y="522288"/>
            <a:ext cx="3481387" cy="2609850"/>
          </a:xfrm>
          <a:ln/>
        </p:spPr>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txBox="1">
            <a:spLocks noGrp="1" noChangeArrowheads="1"/>
          </p:cNvSpPr>
          <p:nvPr/>
        </p:nvSpPr>
        <p:spPr bwMode="auto">
          <a:xfrm>
            <a:off x="5238871" y="6612227"/>
            <a:ext cx="4006733" cy="347377"/>
          </a:xfrm>
          <a:prstGeom prst="rect">
            <a:avLst/>
          </a:prstGeom>
          <a:noFill/>
          <a:ln w="12699">
            <a:noFill/>
            <a:miter lim="800000"/>
            <a:headEnd type="none" w="sm" len="sm"/>
            <a:tailEnd type="none" w="sm" len="sm"/>
          </a:ln>
        </p:spPr>
        <p:txBody>
          <a:bodyPr lIns="96344" tIns="48173" rIns="96344" bIns="48173" anchor="b"/>
          <a:lstStyle/>
          <a:p>
            <a:pPr algn="r" defTabSz="960181"/>
            <a:fld id="{66C3F2AE-2E7E-46A5-BCCF-0F3B291B5702}" type="slidenum">
              <a:rPr lang="en-US" sz="900" b="0">
                <a:solidFill>
                  <a:schemeClr val="tx1"/>
                </a:solidFill>
                <a:latin typeface="Times New Roman" pitchFamily="18" charset="0"/>
              </a:rPr>
              <a:pPr algn="r" defTabSz="960181"/>
              <a:t>79</a:t>
            </a:fld>
            <a:endParaRPr lang="en-US" sz="900" b="0" dirty="0">
              <a:solidFill>
                <a:schemeClr val="tx1"/>
              </a:solidFill>
              <a:latin typeface="Times New Roman" pitchFamily="18" charset="0"/>
            </a:endParaRPr>
          </a:p>
        </p:txBody>
      </p:sp>
      <p:sp>
        <p:nvSpPr>
          <p:cNvPr id="134147" name="Rectangle 2"/>
          <p:cNvSpPr>
            <a:spLocks noGrp="1" noRot="1" noChangeAspect="1" noChangeArrowheads="1" noTextEdit="1"/>
          </p:cNvSpPr>
          <p:nvPr>
            <p:ph type="sldImg"/>
          </p:nvPr>
        </p:nvSpPr>
        <p:spPr>
          <a:xfrm>
            <a:off x="2884488" y="522288"/>
            <a:ext cx="3481387" cy="2609850"/>
          </a:xfrm>
          <a:ln/>
        </p:spPr>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428E3187-DBEC-41D8-8EF9-B81FBDA5982B}" type="slidenum">
              <a:rPr lang="en-US" smtClean="0"/>
              <a:pPr>
                <a:defRPr/>
              </a:pPr>
              <a:t>80</a:t>
            </a:fld>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lvl="0">
              <a:buFont typeface="Arial" pitchFamily="34" charset="0"/>
              <a:buChar char="•"/>
            </a:pPr>
            <a:r>
              <a:rPr lang="en-US" dirty="0" smtClean="0"/>
              <a:t>Develop agreements for contractor participation developing &amp; implementing Delta conveyance improvements</a:t>
            </a:r>
            <a:endParaRPr lang="en-US" sz="1000" dirty="0" smtClean="0"/>
          </a:p>
          <a:p>
            <a:pPr lvl="0">
              <a:buFont typeface="Arial" pitchFamily="34" charset="0"/>
              <a:buChar char="•"/>
            </a:pPr>
            <a:r>
              <a:rPr lang="en-US" dirty="0" smtClean="0"/>
              <a:t>Three levels of agreements</a:t>
            </a:r>
            <a:endParaRPr lang="en-US" sz="1000" dirty="0" smtClean="0"/>
          </a:p>
          <a:p>
            <a:pPr lvl="1">
              <a:buFont typeface="Arial" pitchFamily="34" charset="0"/>
              <a:buChar char="•"/>
            </a:pPr>
            <a:r>
              <a:rPr lang="en-US" dirty="0" smtClean="0"/>
              <a:t>Contractor-DWR-USBR Memorandum of Agreement</a:t>
            </a:r>
            <a:endParaRPr lang="en-US" sz="1000" dirty="0" smtClean="0"/>
          </a:p>
          <a:p>
            <a:pPr lvl="2">
              <a:buFont typeface="Arial" pitchFamily="34" charset="0"/>
              <a:buChar char="•"/>
            </a:pPr>
            <a:r>
              <a:rPr lang="en-US" dirty="0" smtClean="0"/>
              <a:t>Formalize contractor participation in EIR/S development</a:t>
            </a:r>
            <a:endParaRPr lang="en-US" sz="1000" dirty="0" smtClean="0"/>
          </a:p>
          <a:p>
            <a:pPr lvl="1">
              <a:buFont typeface="Arial" pitchFamily="34" charset="0"/>
              <a:buChar char="•"/>
            </a:pPr>
            <a:r>
              <a:rPr lang="en-US" dirty="0" smtClean="0"/>
              <a:t>State and federal contractor Joint Powers Authority</a:t>
            </a:r>
            <a:endParaRPr lang="en-US" sz="1000" dirty="0" smtClean="0"/>
          </a:p>
          <a:p>
            <a:pPr lvl="2">
              <a:buFont typeface="Arial" pitchFamily="34" charset="0"/>
              <a:buChar char="•"/>
            </a:pPr>
            <a:r>
              <a:rPr lang="en-US" dirty="0" smtClean="0"/>
              <a:t>Create a formal state-federal contractor entity</a:t>
            </a:r>
            <a:endParaRPr lang="en-US" sz="1000" dirty="0" smtClean="0"/>
          </a:p>
          <a:p>
            <a:pPr lvl="1">
              <a:buFont typeface="Arial" pitchFamily="34" charset="0"/>
              <a:buChar char="•"/>
            </a:pPr>
            <a:r>
              <a:rPr lang="en-US" dirty="0" smtClean="0"/>
              <a:t>State Water Contractor agreement</a:t>
            </a:r>
            <a:endParaRPr lang="en-US" sz="1000" dirty="0" smtClean="0"/>
          </a:p>
          <a:p>
            <a:pPr lvl="2">
              <a:buFont typeface="Arial" pitchFamily="34" charset="0"/>
              <a:buChar char="•"/>
            </a:pPr>
            <a:r>
              <a:rPr lang="en-US" dirty="0" smtClean="0"/>
              <a:t>Establish manner of SWC participation in MOA &amp; JPA</a:t>
            </a:r>
            <a:endParaRPr lang="en-US" sz="1000" dirty="0"/>
          </a:p>
        </p:txBody>
      </p:sp>
      <p:sp>
        <p:nvSpPr>
          <p:cNvPr id="4" name="Slide Number Placeholder 3"/>
          <p:cNvSpPr>
            <a:spLocks noGrp="1"/>
          </p:cNvSpPr>
          <p:nvPr>
            <p:ph type="sldNum" sz="quarter" idx="5"/>
          </p:nvPr>
        </p:nvSpPr>
        <p:spPr/>
        <p:txBody>
          <a:bodyPr/>
          <a:lstStyle/>
          <a:p>
            <a:pPr>
              <a:defRPr/>
            </a:pPr>
            <a:fld id="{2A2AC6B7-21C7-4FED-B9CC-C8F335DE072A}" type="slidenum">
              <a:rPr lang="en-US" smtClean="0"/>
              <a:pPr>
                <a:defRPr/>
              </a:pPr>
              <a:t>81</a:t>
            </a:fld>
            <a:endParaRPr lang="en-US" dirty="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Image Placeholder 1"/>
          <p:cNvSpPr>
            <a:spLocks noGrp="1" noRot="1" noChangeAspect="1" noTextEdit="1"/>
          </p:cNvSpPr>
          <p:nvPr>
            <p:ph type="sldImg"/>
          </p:nvPr>
        </p:nvSpPr>
        <p:spPr>
          <a:ln/>
        </p:spPr>
      </p:sp>
      <p:sp>
        <p:nvSpPr>
          <p:cNvPr id="22531" name="Notes Placeholder 2"/>
          <p:cNvSpPr>
            <a:spLocks noGrp="1"/>
          </p:cNvSpPr>
          <p:nvPr>
            <p:ph type="body" idx="1"/>
          </p:nvPr>
        </p:nvSpPr>
        <p:spPr>
          <a:noFill/>
          <a:ln w="9525"/>
        </p:spPr>
        <p:txBody>
          <a:bodyPr/>
          <a:lstStyle/>
          <a:p>
            <a:endParaRPr lang="en-US" smtClean="0"/>
          </a:p>
        </p:txBody>
      </p:sp>
      <p:sp>
        <p:nvSpPr>
          <p:cNvPr id="4" name="Slide Number Placeholder 3"/>
          <p:cNvSpPr>
            <a:spLocks noGrp="1"/>
          </p:cNvSpPr>
          <p:nvPr>
            <p:ph type="sldNum" sz="quarter" idx="5"/>
          </p:nvPr>
        </p:nvSpPr>
        <p:spPr/>
        <p:txBody>
          <a:bodyPr/>
          <a:lstStyle/>
          <a:p>
            <a:pPr>
              <a:defRPr/>
            </a:pPr>
            <a:fld id="{DD664F7B-9DA7-4F89-8BF0-77A6120A788F}" type="slidenum">
              <a:rPr lang="en-US" smtClean="0"/>
              <a:pPr>
                <a:defRPr/>
              </a:pPr>
              <a:t>82</a:t>
            </a:fld>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p:cNvSpPr>
            <a:spLocks noGrp="1" noRot="1" noChangeAspect="1" noTextEdit="1"/>
          </p:cNvSpPr>
          <p:nvPr>
            <p:ph type="sldImg"/>
          </p:nvPr>
        </p:nvSpPr>
        <p:spPr>
          <a:ln/>
        </p:spPr>
      </p:sp>
      <p:sp>
        <p:nvSpPr>
          <p:cNvPr id="23555" name="Notes Placeholder 2"/>
          <p:cNvSpPr>
            <a:spLocks noGrp="1"/>
          </p:cNvSpPr>
          <p:nvPr>
            <p:ph type="body" idx="1"/>
          </p:nvPr>
        </p:nvSpPr>
        <p:spPr>
          <a:noFill/>
          <a:ln w="9525"/>
        </p:spPr>
        <p:txBody>
          <a:bodyPr/>
          <a:lstStyle/>
          <a:p>
            <a:endParaRPr lang="en-US" smtClean="0"/>
          </a:p>
        </p:txBody>
      </p:sp>
      <p:sp>
        <p:nvSpPr>
          <p:cNvPr id="4" name="Slide Number Placeholder 3"/>
          <p:cNvSpPr>
            <a:spLocks noGrp="1"/>
          </p:cNvSpPr>
          <p:nvPr>
            <p:ph type="sldNum" sz="quarter" idx="5"/>
          </p:nvPr>
        </p:nvSpPr>
        <p:spPr/>
        <p:txBody>
          <a:bodyPr/>
          <a:lstStyle/>
          <a:p>
            <a:pPr>
              <a:defRPr/>
            </a:pPr>
            <a:fld id="{012DCB46-791F-4EEF-A78D-FF854A01108D}" type="slidenum">
              <a:rPr lang="en-US" smtClean="0"/>
              <a:pPr>
                <a:defRPr/>
              </a:pPr>
              <a:t>83</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B187603A-EE1B-4243-8DA9-B528AC520A1F}" type="slidenum">
              <a:rPr lang="en-US" smtClean="0"/>
              <a:pPr>
                <a:defRPr/>
              </a:pPr>
              <a:t>8</a:t>
            </a:fld>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Slide Image Placeholder 1"/>
          <p:cNvSpPr>
            <a:spLocks noGrp="1" noRot="1" noChangeAspect="1" noTextEdit="1"/>
          </p:cNvSpPr>
          <p:nvPr>
            <p:ph type="sldImg"/>
          </p:nvPr>
        </p:nvSpPr>
        <p:spPr>
          <a:ln/>
        </p:spPr>
      </p:sp>
      <p:sp>
        <p:nvSpPr>
          <p:cNvPr id="24579" name="Notes Placeholder 2"/>
          <p:cNvSpPr>
            <a:spLocks noGrp="1"/>
          </p:cNvSpPr>
          <p:nvPr>
            <p:ph type="body" idx="1"/>
          </p:nvPr>
        </p:nvSpPr>
        <p:spPr>
          <a:noFill/>
          <a:ln w="9525"/>
        </p:spPr>
        <p:txBody>
          <a:bodyPr/>
          <a:lstStyle/>
          <a:p>
            <a:endParaRPr lang="en-US" smtClean="0"/>
          </a:p>
        </p:txBody>
      </p:sp>
      <p:sp>
        <p:nvSpPr>
          <p:cNvPr id="4" name="Slide Number Placeholder 3"/>
          <p:cNvSpPr>
            <a:spLocks noGrp="1"/>
          </p:cNvSpPr>
          <p:nvPr>
            <p:ph type="sldNum" sz="quarter" idx="5"/>
          </p:nvPr>
        </p:nvSpPr>
        <p:spPr/>
        <p:txBody>
          <a:bodyPr/>
          <a:lstStyle/>
          <a:p>
            <a:pPr>
              <a:defRPr/>
            </a:pPr>
            <a:fld id="{73B89E92-87A4-4AB9-8AE7-9D86FF1C5285}" type="slidenum">
              <a:rPr lang="en-US" smtClean="0"/>
              <a:pPr>
                <a:defRPr/>
              </a:pPr>
              <a:t>84</a:t>
            </a:fld>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7B0A938-9BFE-4FDB-98E3-91631836D12C}" type="slidenum">
              <a:rPr lang="en-US"/>
              <a:pPr/>
              <a:t>85</a:t>
            </a:fld>
            <a:endParaRPr lang="en-US"/>
          </a:p>
        </p:txBody>
      </p:sp>
      <p:sp>
        <p:nvSpPr>
          <p:cNvPr id="885762" name="Rectangle 2"/>
          <p:cNvSpPr>
            <a:spLocks noGrp="1" noRot="1" noChangeAspect="1" noChangeArrowheads="1" noTextEdit="1"/>
          </p:cNvSpPr>
          <p:nvPr>
            <p:ph type="sldImg"/>
          </p:nvPr>
        </p:nvSpPr>
        <p:spPr>
          <a:xfrm>
            <a:off x="2884488" y="520700"/>
            <a:ext cx="3479800" cy="2609850"/>
          </a:xfrm>
          <a:ln/>
        </p:spPr>
      </p:sp>
      <p:sp>
        <p:nvSpPr>
          <p:cNvPr id="885763" name="Rectangle 3"/>
          <p:cNvSpPr>
            <a:spLocks noGrp="1" noChangeArrowheads="1"/>
          </p:cNvSpPr>
          <p:nvPr>
            <p:ph type="body" idx="1"/>
          </p:nvPr>
        </p:nvSpPr>
        <p:spPr>
          <a:xfrm>
            <a:off x="1231072" y="3306286"/>
            <a:ext cx="6783456" cy="3131582"/>
          </a:xfrm>
          <a:solidFill>
            <a:srgbClr val="FFFFFF"/>
          </a:solidFill>
          <a:ln w="9525" cap="flat">
            <a:solidFill>
              <a:srgbClr val="000000"/>
            </a:solidFill>
            <a:headEnd/>
            <a:tailEnd/>
          </a:ln>
        </p:spPr>
        <p:txBody>
          <a:bodyPr lIns="89984" tIns="44991" rIns="89984" bIns="44991"/>
          <a:lstStyle/>
          <a:p>
            <a:endParaRPr lang="en-US" sz="1400" b="1"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6"/>
          <p:cNvSpPr>
            <a:spLocks noGrp="1" noChangeArrowheads="1"/>
          </p:cNvSpPr>
          <p:nvPr>
            <p:ph type="ftr" sz="quarter" idx="4"/>
          </p:nvPr>
        </p:nvSpPr>
        <p:spPr>
          <a:noFill/>
        </p:spPr>
        <p:txBody>
          <a:bodyPr/>
          <a:lstStyle/>
          <a:p>
            <a:pPr defTabSz="910120"/>
            <a:r>
              <a:rPr lang="en-US" dirty="0" smtClean="0"/>
              <a:t>Water Planning and Stewardship Committee</a:t>
            </a:r>
          </a:p>
        </p:txBody>
      </p:sp>
      <p:sp>
        <p:nvSpPr>
          <p:cNvPr id="16387" name="Rectangle 7"/>
          <p:cNvSpPr>
            <a:spLocks noGrp="1" noChangeArrowheads="1"/>
          </p:cNvSpPr>
          <p:nvPr>
            <p:ph type="sldNum" sz="quarter" idx="5"/>
          </p:nvPr>
        </p:nvSpPr>
        <p:spPr>
          <a:noFill/>
        </p:spPr>
        <p:txBody>
          <a:bodyPr/>
          <a:lstStyle/>
          <a:p>
            <a:pPr defTabSz="910120"/>
            <a:fld id="{82AC7663-1210-419F-9944-EB2456DA93C3}" type="slidenum">
              <a:rPr lang="en-US" smtClean="0"/>
              <a:pPr defTabSz="910120"/>
              <a:t>86</a:t>
            </a:fld>
            <a:endParaRPr lang="en-US" dirty="0" smtClean="0"/>
          </a:p>
        </p:txBody>
      </p:sp>
      <p:sp>
        <p:nvSpPr>
          <p:cNvPr id="16388" name="Rectangle 2"/>
          <p:cNvSpPr>
            <a:spLocks noGrp="1" noRot="1" noChangeAspect="1" noChangeArrowheads="1" noTextEdit="1"/>
          </p:cNvSpPr>
          <p:nvPr>
            <p:ph type="sldImg"/>
          </p:nvPr>
        </p:nvSpPr>
        <p:spPr>
          <a:xfrm>
            <a:off x="2955925" y="266700"/>
            <a:ext cx="3481388" cy="2609850"/>
          </a:xfrm>
          <a:ln/>
        </p:spPr>
      </p:sp>
      <p:sp>
        <p:nvSpPr>
          <p:cNvPr id="16389" name="TextBox 7"/>
          <p:cNvSpPr txBox="1">
            <a:spLocks noChangeArrowheads="1"/>
          </p:cNvSpPr>
          <p:nvPr/>
        </p:nvSpPr>
        <p:spPr bwMode="auto">
          <a:xfrm>
            <a:off x="6955602" y="3114321"/>
            <a:ext cx="2289998" cy="549954"/>
          </a:xfrm>
          <a:prstGeom prst="rect">
            <a:avLst/>
          </a:prstGeom>
          <a:solidFill>
            <a:srgbClr val="92D050"/>
          </a:solidFill>
          <a:ln w="9525">
            <a:noFill/>
            <a:miter lim="800000"/>
            <a:headEnd/>
            <a:tailEnd/>
          </a:ln>
        </p:spPr>
        <p:txBody>
          <a:bodyPr lIns="90836" tIns="45417" rIns="90836" bIns="45417">
            <a:spAutoFit/>
          </a:bodyPr>
          <a:lstStyle/>
          <a:p>
            <a:r>
              <a:rPr lang="en-US" sz="900" dirty="0">
                <a:solidFill>
                  <a:schemeClr val="tx1"/>
                </a:solidFill>
              </a:rPr>
              <a:t>CRA BASE SUPPLIES w/o:</a:t>
            </a:r>
          </a:p>
          <a:p>
            <a:r>
              <a:rPr lang="en-US" sz="700" dirty="0">
                <a:solidFill>
                  <a:schemeClr val="tx1"/>
                </a:solidFill>
              </a:rPr>
              <a:t>- SNWA (15taf)</a:t>
            </a:r>
          </a:p>
          <a:p>
            <a:r>
              <a:rPr lang="en-US" sz="700" dirty="0">
                <a:solidFill>
                  <a:schemeClr val="tx1"/>
                </a:solidFill>
              </a:rPr>
              <a:t>- Central  Arizona (25 </a:t>
            </a:r>
            <a:r>
              <a:rPr lang="en-US" sz="700" dirty="0" err="1">
                <a:solidFill>
                  <a:schemeClr val="tx1"/>
                </a:solidFill>
              </a:rPr>
              <a:t>taf</a:t>
            </a:r>
            <a:r>
              <a:rPr lang="en-US" sz="700" dirty="0">
                <a:solidFill>
                  <a:schemeClr val="tx1"/>
                </a:solidFill>
              </a:rPr>
              <a:t>), </a:t>
            </a:r>
          </a:p>
          <a:p>
            <a:r>
              <a:rPr lang="en-US" sz="700" dirty="0">
                <a:solidFill>
                  <a:schemeClr val="tx1"/>
                </a:solidFill>
              </a:rPr>
              <a:t>- PVID increase (20taf)</a:t>
            </a:r>
          </a:p>
        </p:txBody>
      </p:sp>
      <p:graphicFrame>
        <p:nvGraphicFramePr>
          <p:cNvPr id="8" name="Table 7"/>
          <p:cNvGraphicFramePr>
            <a:graphicFrameLocks noGrp="1"/>
          </p:cNvGraphicFramePr>
          <p:nvPr/>
        </p:nvGraphicFramePr>
        <p:xfrm>
          <a:off x="736969" y="3180309"/>
          <a:ext cx="7051444" cy="2638475"/>
        </p:xfrm>
        <a:graphic>
          <a:graphicData uri="http://schemas.openxmlformats.org/drawingml/2006/table">
            <a:tbl>
              <a:tblPr/>
              <a:tblGrid>
                <a:gridCol w="4202789"/>
                <a:gridCol w="622961"/>
                <a:gridCol w="1044117"/>
                <a:gridCol w="1181577"/>
              </a:tblGrid>
              <a:tr h="105178">
                <a:tc>
                  <a:txBody>
                    <a:bodyPr/>
                    <a:lstStyle/>
                    <a:p>
                      <a:pPr algn="ctr" fontAlgn="b"/>
                      <a:r>
                        <a:rPr lang="en-US" sz="500" b="1" i="0" u="none" strike="noStrike">
                          <a:latin typeface="Cambria"/>
                        </a:rPr>
                        <a:t> CY 2008 Projected CRA and SWP Supplies </a:t>
                      </a:r>
                    </a:p>
                  </a:txBody>
                  <a:tcPr marL="0" marR="0" marT="0"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5B3D7"/>
                    </a:solidFill>
                  </a:tcPr>
                </a:tc>
                <a:tc>
                  <a:txBody>
                    <a:bodyPr/>
                    <a:lstStyle/>
                    <a:p>
                      <a:pPr algn="ctr" fontAlgn="b"/>
                      <a:r>
                        <a:rPr lang="en-US" sz="500" b="1" i="0" u="none" strike="noStrike">
                          <a:latin typeface="Cambria"/>
                        </a:rPr>
                        <a:t> </a:t>
                      </a:r>
                    </a:p>
                  </a:txBody>
                  <a:tcPr marL="0" marR="0" marT="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5B3D7"/>
                    </a:solidFill>
                  </a:tcPr>
                </a:tc>
                <a:tc>
                  <a:txBody>
                    <a:bodyPr/>
                    <a:lstStyle/>
                    <a:p>
                      <a:pPr algn="ctr" fontAlgn="b"/>
                      <a:r>
                        <a:rPr lang="en-US" sz="500" b="1" i="0" u="none" strike="noStrike">
                          <a:latin typeface="Cambria"/>
                        </a:rPr>
                        <a:t> </a:t>
                      </a:r>
                    </a:p>
                  </a:txBody>
                  <a:tcPr marL="0" marR="0"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5B3D7"/>
                    </a:solidFill>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15196">
                <a:tc>
                  <a:txBody>
                    <a:bodyPr/>
                    <a:lstStyle/>
                    <a:p>
                      <a:pPr algn="ctr" fontAlgn="b"/>
                      <a:r>
                        <a:rPr lang="en-US" sz="500" b="0" i="0" u="none" strike="noStrike">
                          <a:latin typeface="Cambria"/>
                        </a:rPr>
                        <a:t>Colorado River Approved Order </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b"/>
                      <a:r>
                        <a:rPr lang="en-US" sz="500" b="0" i="0" u="none" strike="noStrike">
                          <a:latin typeface="Cambri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b"/>
                      <a:r>
                        <a:rPr lang="en-US" sz="500" b="0" i="0" u="none" strike="noStrike">
                          <a:latin typeface="Cambria"/>
                        </a:rPr>
                        <a:t> </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96163">
                <a:tc>
                  <a:txBody>
                    <a:bodyPr/>
                    <a:lstStyle/>
                    <a:p>
                      <a:pPr algn="l" fontAlgn="b"/>
                      <a:r>
                        <a:rPr lang="en-US" sz="500" b="0" i="0" u="none" strike="noStrike">
                          <a:latin typeface="Cambria"/>
                        </a:rPr>
                        <a:t>Basic Total Apportionment</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550,000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00170">
                <a:tc>
                  <a:txBody>
                    <a:bodyPr/>
                    <a:lstStyle/>
                    <a:p>
                      <a:pPr algn="l" fontAlgn="b"/>
                      <a:r>
                        <a:rPr lang="en-US" sz="500" b="0" i="0" u="none" strike="noStrike">
                          <a:latin typeface="Cambria"/>
                        </a:rPr>
                        <a:t>IID-MWD Conservation Program</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85,000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92326">
                <a:tc>
                  <a:txBody>
                    <a:bodyPr/>
                    <a:lstStyle/>
                    <a:p>
                      <a:pPr algn="l" fontAlgn="b"/>
                      <a:r>
                        <a:rPr lang="en-US" sz="500" b="0" i="0" u="none" strike="noStrike">
                          <a:latin typeface="Cambria"/>
                        </a:rPr>
                        <a:t>Water Exchanged with SDCWA (IID Transfer &amp; All American Canal Lining)</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71,500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00170">
                <a:tc>
                  <a:txBody>
                    <a:bodyPr/>
                    <a:lstStyle/>
                    <a:p>
                      <a:pPr algn="l" fontAlgn="b"/>
                      <a:r>
                        <a:rPr lang="en-US" sz="500" b="0" i="0" u="none" strike="noStrike">
                          <a:latin typeface="Cambria"/>
                        </a:rPr>
                        <a:t>Canal Lining Water to MWD</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4,500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00170">
                <a:tc>
                  <a:txBody>
                    <a:bodyPr/>
                    <a:lstStyle/>
                    <a:p>
                      <a:pPr algn="l" fontAlgn="b"/>
                      <a:r>
                        <a:rPr lang="en-US" sz="500" b="0" i="0" u="none" strike="noStrike">
                          <a:latin typeface="Cambria"/>
                        </a:rPr>
                        <a:t>Central Arizona storage recovery</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25,000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00170">
                <a:tc>
                  <a:txBody>
                    <a:bodyPr/>
                    <a:lstStyle/>
                    <a:p>
                      <a:pPr algn="l" fontAlgn="b"/>
                      <a:r>
                        <a:rPr lang="en-US" sz="500" b="0" i="0" u="none" strike="noStrike">
                          <a:latin typeface="Cambria"/>
                        </a:rPr>
                        <a:t>Lower Colorado Water Supply Project</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6,679</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00170">
                <a:tc>
                  <a:txBody>
                    <a:bodyPr/>
                    <a:lstStyle/>
                    <a:p>
                      <a:pPr algn="l" fontAlgn="b"/>
                      <a:r>
                        <a:rPr lang="en-US" sz="500" b="0" i="0" u="none" strike="noStrike">
                          <a:latin typeface="Cambria"/>
                        </a:rPr>
                        <a:t>PVID Land Fallowing </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82,109</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00170">
                <a:tc>
                  <a:txBody>
                    <a:bodyPr/>
                    <a:lstStyle/>
                    <a:p>
                      <a:pPr algn="l" fontAlgn="b"/>
                      <a:r>
                        <a:rPr lang="en-US" sz="500" b="0" i="0" u="none" strike="noStrike">
                          <a:latin typeface="Cambria"/>
                        </a:rPr>
                        <a:t>Southern Nevada Water Authority Water Exchange</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15,000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00170">
                <a:tc>
                  <a:txBody>
                    <a:bodyPr/>
                    <a:lstStyle/>
                    <a:p>
                      <a:pPr algn="l" fontAlgn="b"/>
                      <a:r>
                        <a:rPr lang="en-US" sz="500" b="0" i="0" u="none" strike="noStrike">
                          <a:latin typeface="Cambria"/>
                        </a:rPr>
                        <a:t>MWD Water Budget Agricultural Adjustment</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-68,474</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00170">
                <a:tc>
                  <a:txBody>
                    <a:bodyPr/>
                    <a:lstStyle/>
                    <a:p>
                      <a:pPr algn="l" fontAlgn="t"/>
                      <a:r>
                        <a:rPr lang="en-US" sz="500" b="0" i="1" u="none" strike="noStrike">
                          <a:latin typeface="Cambria"/>
                        </a:rPr>
                        <a:t>Priority 1,2, and 3b</a:t>
                      </a:r>
                    </a:p>
                  </a:txBody>
                  <a:tcPr marL="0" marR="0" marT="0" marB="0">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r" fontAlgn="t"/>
                      <a:r>
                        <a:rPr lang="en-US" sz="500" b="0" i="1" u="none" strike="noStrike">
                          <a:latin typeface="Cambria"/>
                        </a:rPr>
                        <a:t>-69,910</a:t>
                      </a:r>
                    </a:p>
                  </a:txBody>
                  <a:tcPr marL="0" marR="0" marT="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rowSpan="4">
                  <a:txBody>
                    <a:bodyPr/>
                    <a:lstStyle/>
                    <a:p>
                      <a:pPr algn="l" fontAlgn="t"/>
                      <a:r>
                        <a:rPr lang="en-US" sz="500" b="0" i="0" u="none" strike="noStrike">
                          <a:latin typeface="Cambria"/>
                        </a:rPr>
                        <a:t> </a:t>
                      </a:r>
                    </a:p>
                  </a:txBody>
                  <a:tcPr marL="0" marR="0" marT="0"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05178">
                <a:tc>
                  <a:txBody>
                    <a:bodyPr/>
                    <a:lstStyle/>
                    <a:p>
                      <a:pPr algn="l" fontAlgn="t"/>
                      <a:r>
                        <a:rPr lang="en-US" sz="500" b="0" i="1" u="none" strike="noStrike">
                          <a:latin typeface="Cambria"/>
                        </a:rPr>
                        <a:t>Imperial ID</a:t>
                      </a:r>
                    </a:p>
                  </a:txBody>
                  <a:tcPr marL="0" marR="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r" fontAlgn="t"/>
                      <a:r>
                        <a:rPr lang="en-US" sz="500" b="0" i="1" u="none" strike="noStrike">
                          <a:latin typeface="Cambria"/>
                        </a:rPr>
                        <a:t>0</a:t>
                      </a:r>
                    </a:p>
                  </a:txBody>
                  <a:tcPr marL="0" marR="0" marT="0" marB="0">
                    <a:lnL>
                      <a:noFill/>
                    </a:lnL>
                    <a:lnR w="6350" cap="flat" cmpd="sng" algn="ctr">
                      <a:solidFill>
                        <a:srgbClr val="000000"/>
                      </a:solidFill>
                      <a:prstDash val="solid"/>
                      <a:round/>
                      <a:headEnd type="none" w="med" len="med"/>
                      <a:tailEnd type="none" w="med" len="med"/>
                    </a:lnR>
                    <a:lnT>
                      <a:noFill/>
                    </a:lnT>
                    <a:lnB>
                      <a:noFill/>
                    </a:lnB>
                  </a:tcPr>
                </a:tc>
                <a:tc vMerge="1">
                  <a:txBody>
                    <a:bodyPr/>
                    <a:lstStyle/>
                    <a:p>
                      <a:endParaRPr lang="en-US"/>
                    </a:p>
                  </a:txBody>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10187">
                <a:tc>
                  <a:txBody>
                    <a:bodyPr/>
                    <a:lstStyle/>
                    <a:p>
                      <a:pPr algn="l" fontAlgn="t"/>
                      <a:r>
                        <a:rPr lang="en-US" sz="500" b="0" i="1" u="none" strike="noStrike">
                          <a:latin typeface="Cambria"/>
                        </a:rPr>
                        <a:t>Coachella Valley WD</a:t>
                      </a:r>
                    </a:p>
                  </a:txBody>
                  <a:tcPr marL="0" marR="0" marT="0" marB="0">
                    <a:lnL w="12700" cap="flat" cmpd="sng" algn="ctr">
                      <a:solidFill>
                        <a:srgbClr val="000000"/>
                      </a:solidFill>
                      <a:prstDash val="solid"/>
                      <a:round/>
                      <a:headEnd type="none" w="med" len="med"/>
                      <a:tailEnd type="none" w="med" len="med"/>
                    </a:lnL>
                    <a:lnR>
                      <a:noFill/>
                    </a:lnR>
                    <a:lnT>
                      <a:noFill/>
                    </a:lnT>
                    <a:lnB>
                      <a:noFill/>
                    </a:lnB>
                  </a:tcPr>
                </a:tc>
                <a:tc>
                  <a:txBody>
                    <a:bodyPr/>
                    <a:lstStyle/>
                    <a:p>
                      <a:pPr algn="r" fontAlgn="t"/>
                      <a:r>
                        <a:rPr lang="en-US" sz="500" b="0" i="1" u="none" strike="noStrike">
                          <a:latin typeface="Cambria"/>
                        </a:rPr>
                        <a:t>5,331</a:t>
                      </a:r>
                    </a:p>
                  </a:txBody>
                  <a:tcPr marL="0" marR="0" marT="0" marB="0">
                    <a:lnL>
                      <a:noFill/>
                    </a:lnL>
                    <a:lnR w="6350" cap="flat" cmpd="sng" algn="ctr">
                      <a:solidFill>
                        <a:srgbClr val="000000"/>
                      </a:solidFill>
                      <a:prstDash val="solid"/>
                      <a:round/>
                      <a:headEnd type="none" w="med" len="med"/>
                      <a:tailEnd type="none" w="med" len="med"/>
                    </a:lnR>
                    <a:lnT>
                      <a:noFill/>
                    </a:lnT>
                    <a:lnB>
                      <a:noFill/>
                    </a:lnB>
                  </a:tcPr>
                </a:tc>
                <a:tc vMerge="1">
                  <a:txBody>
                    <a:bodyPr/>
                    <a:lstStyle/>
                    <a:p>
                      <a:endParaRPr lang="en-US"/>
                    </a:p>
                  </a:txBody>
                  <a:tcPr/>
                </a:tc>
                <a:tc>
                  <a:txBody>
                    <a:bodyPr/>
                    <a:lstStyle/>
                    <a:p>
                      <a:pPr algn="l" fontAlgn="b"/>
                      <a:endParaRPr lang="en-US" sz="500" b="0" i="0" u="none" strike="noStrike">
                        <a:latin typeface="Cambria"/>
                      </a:endParaRPr>
                    </a:p>
                  </a:txBody>
                  <a:tcPr marL="0" marR="0" marT="0" marB="0" anchor="b">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tcPr>
                </a:tc>
              </a:tr>
              <a:tr h="105178">
                <a:tc>
                  <a:txBody>
                    <a:bodyPr/>
                    <a:lstStyle/>
                    <a:p>
                      <a:pPr algn="l" fontAlgn="t"/>
                      <a:r>
                        <a:rPr lang="en-US" sz="500" b="0" i="1" u="none" strike="noStrike">
                          <a:latin typeface="Cambria"/>
                        </a:rPr>
                        <a:t>Misc and Indian PPR's</a:t>
                      </a:r>
                    </a:p>
                  </a:txBody>
                  <a:tcPr marL="0" marR="0" marT="0" marB="0">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r" fontAlgn="t"/>
                      <a:r>
                        <a:rPr lang="en-US" sz="500" b="0" i="1" u="none" strike="noStrike">
                          <a:latin typeface="Cambria"/>
                        </a:rPr>
                        <a:t>-3,895</a:t>
                      </a:r>
                    </a:p>
                  </a:txBody>
                  <a:tcPr marL="0" marR="0" marT="0" marB="0">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vMerge="1">
                  <a:txBody>
                    <a:bodyPr/>
                    <a:lstStyle/>
                    <a:p>
                      <a:endParaRPr lang="en-US"/>
                    </a:p>
                  </a:txBody>
                  <a:tcPr/>
                </a:tc>
                <a:tc>
                  <a:txBody>
                    <a:bodyPr/>
                    <a:lstStyle/>
                    <a:p>
                      <a:pPr algn="l" fontAlgn="b"/>
                      <a:r>
                        <a:rPr lang="en-US" sz="500" b="1" i="0" u="none" strike="noStrike">
                          <a:latin typeface="Cambria"/>
                        </a:rPr>
                        <a:t>base supplies</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r>
              <a:tr h="105178">
                <a:tc>
                  <a:txBody>
                    <a:bodyPr/>
                    <a:lstStyle/>
                    <a:p>
                      <a:pPr algn="l" fontAlgn="b"/>
                      <a:r>
                        <a:rPr lang="en-US" sz="500" b="1" i="1" u="none" strike="noStrike">
                          <a:latin typeface="Cambria"/>
                        </a:rPr>
                        <a:t>Colorado River Supplies Total </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l" fontAlgn="b"/>
                      <a:r>
                        <a:rPr lang="en-US" sz="500" b="1" i="1"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r" fontAlgn="b"/>
                      <a:r>
                        <a:rPr lang="en-US" sz="500" b="1" i="1" u="none" strike="noStrike">
                          <a:latin typeface="Cambria"/>
                        </a:rPr>
                        <a:t>771,314</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r" fontAlgn="b"/>
                      <a:r>
                        <a:rPr lang="en-US" sz="500" b="1" i="1" u="none" strike="noStrike">
                          <a:latin typeface="Cambria"/>
                        </a:rPr>
                        <a:t>711,314</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DBE5F1"/>
                    </a:solidFill>
                  </a:tcPr>
                </a:tc>
              </a:tr>
              <a:tr h="100170">
                <a:tc>
                  <a:txBody>
                    <a:bodyPr/>
                    <a:lstStyle/>
                    <a:p>
                      <a:pPr algn="ctr" fontAlgn="b"/>
                      <a:r>
                        <a:rPr lang="en-US" sz="500" b="0" i="0" u="none" strike="noStrike">
                          <a:latin typeface="Cambria"/>
                        </a:rPr>
                        <a:t>State Water Project Supplies</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b"/>
                      <a:r>
                        <a:rPr lang="en-US" sz="500" b="0" i="0" u="none" strike="noStrike">
                          <a:latin typeface="Cambria"/>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ctr" fontAlgn="b"/>
                      <a:r>
                        <a:rPr lang="en-US" sz="500" b="0" i="0" u="none" strike="noStrike">
                          <a:latin typeface="Cambria"/>
                        </a:rPr>
                        <a:t> </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l" fontAlgn="b"/>
                      <a:r>
                        <a:rPr lang="en-US" sz="500" b="0" i="0" u="none" strike="noStrike">
                          <a:latin typeface="Cambria"/>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r>
              <a:tr h="96163">
                <a:tc>
                  <a:txBody>
                    <a:bodyPr/>
                    <a:lstStyle/>
                    <a:p>
                      <a:pPr algn="l" fontAlgn="t"/>
                      <a:r>
                        <a:rPr lang="en-US" sz="500" b="0" i="0" u="none" strike="noStrike">
                          <a:latin typeface="Cambria"/>
                        </a:rPr>
                        <a:t>Table A (35 percent allocation)</a:t>
                      </a:r>
                    </a:p>
                  </a:txBody>
                  <a:tcPr marL="0" marR="0" marT="0" marB="0">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500" b="0" i="0" u="none" strike="noStrike">
                          <a:latin typeface="Cambria"/>
                        </a:rPr>
                        <a:t> </a:t>
                      </a:r>
                    </a:p>
                  </a:txBody>
                  <a:tcPr marL="0" marR="0" marT="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669,025</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r>
              <a:tr h="100170">
                <a:tc>
                  <a:txBody>
                    <a:bodyPr/>
                    <a:lstStyle/>
                    <a:p>
                      <a:pPr algn="l" fontAlgn="t"/>
                      <a:r>
                        <a:rPr lang="en-US" sz="500" b="0" i="0" u="none" strike="noStrike">
                          <a:latin typeface="Cambria"/>
                        </a:rPr>
                        <a:t>Turnback pool </a:t>
                      </a:r>
                    </a:p>
                  </a:txBody>
                  <a:tcPr marL="0" marR="0" marT="0" marB="0">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500" b="0" i="0" u="none" strike="noStrike">
                          <a:latin typeface="Cambria"/>
                        </a:rPr>
                        <a:t> </a:t>
                      </a:r>
                    </a:p>
                  </a:txBody>
                  <a:tcPr marL="0" marR="0" marT="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1,689</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r>
              <a:tr h="100170">
                <a:tc>
                  <a:txBody>
                    <a:bodyPr/>
                    <a:lstStyle/>
                    <a:p>
                      <a:pPr algn="l" fontAlgn="t"/>
                      <a:r>
                        <a:rPr lang="en-US" sz="500" b="0" i="0" u="none" strike="noStrike">
                          <a:latin typeface="Cambria"/>
                        </a:rPr>
                        <a:t>Carryover and 14b</a:t>
                      </a:r>
                    </a:p>
                  </a:txBody>
                  <a:tcPr marL="0" marR="0" marT="0" marB="0">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500" b="0" i="0" u="none" strike="noStrike">
                          <a:latin typeface="Cambria"/>
                        </a:rPr>
                        <a:t> </a:t>
                      </a:r>
                    </a:p>
                  </a:txBody>
                  <a:tcPr marL="0" marR="0" marT="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r>
              <a:tr h="100170">
                <a:tc>
                  <a:txBody>
                    <a:bodyPr/>
                    <a:lstStyle/>
                    <a:p>
                      <a:pPr algn="l" fontAlgn="t"/>
                      <a:r>
                        <a:rPr lang="en-US" sz="500" b="0" i="0" u="none" strike="noStrike">
                          <a:latin typeface="Cambria"/>
                        </a:rPr>
                        <a:t>Desert Water/Coachella Valley exchange (Table A/Turnback Pool) </a:t>
                      </a:r>
                    </a:p>
                  </a:txBody>
                  <a:tcPr marL="0" marR="0" marT="0" marB="0">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500" b="0" i="0" u="none" strike="noStrike">
                          <a:latin typeface="Cambria"/>
                        </a:rPr>
                        <a:t> </a:t>
                      </a:r>
                    </a:p>
                  </a:txBody>
                  <a:tcPr marL="0" marR="0" marT="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60,036</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r>
              <a:tr h="105178">
                <a:tc>
                  <a:txBody>
                    <a:bodyPr/>
                    <a:lstStyle/>
                    <a:p>
                      <a:pPr algn="l" fontAlgn="b"/>
                      <a:r>
                        <a:rPr lang="en-US" sz="500" b="0" i="0" u="none" strike="noStrike">
                          <a:latin typeface="Cambria"/>
                        </a:rPr>
                        <a:t>San Bernardino Valley MWD Coordinated Operation Agreement</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20,000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r>
              <a:tr h="100170">
                <a:tc>
                  <a:txBody>
                    <a:bodyPr/>
                    <a:lstStyle/>
                    <a:p>
                      <a:pPr algn="l" fontAlgn="b"/>
                      <a:r>
                        <a:rPr lang="en-US" sz="500" b="0" i="0" u="none" strike="noStrike">
                          <a:latin typeface="Cambria"/>
                        </a:rPr>
                        <a:t>Port Hueneme Agreement</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500" b="0" i="0" u="none" strike="noStrike">
                          <a:latin typeface="Cambria"/>
                        </a:rPr>
                        <a:t>1,850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500" b="0" i="0" u="none" strike="noStrike">
                          <a:latin typeface="Cambria"/>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r>
              <a:tr h="100170">
                <a:tc>
                  <a:txBody>
                    <a:bodyPr/>
                    <a:lstStyle/>
                    <a:p>
                      <a:pPr algn="l" fontAlgn="b"/>
                      <a:r>
                        <a:rPr lang="en-US" sz="500" b="1" i="1" u="none" strike="noStrike">
                          <a:latin typeface="Cambria"/>
                        </a:rPr>
                        <a:t>State Water Project Supplies Total</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l" fontAlgn="b"/>
                      <a:r>
                        <a:rPr lang="en-US" sz="500" b="1" i="1"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r" fontAlgn="b"/>
                      <a:r>
                        <a:rPr lang="en-US" sz="500" b="1" i="1" u="none" strike="noStrike">
                          <a:latin typeface="Cambria"/>
                        </a:rPr>
                        <a:t>752,600</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5F1"/>
                    </a:solidFill>
                  </a:tcPr>
                </a:tc>
                <a:tc>
                  <a:txBody>
                    <a:bodyPr/>
                    <a:lstStyle/>
                    <a:p>
                      <a:pPr algn="r" fontAlgn="b"/>
                      <a:r>
                        <a:rPr lang="en-US" sz="500" b="1" i="1" u="none" strike="noStrike">
                          <a:latin typeface="Cambria"/>
                        </a:rPr>
                        <a:t>752,600</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DBE5F1"/>
                    </a:solidFill>
                  </a:tcPr>
                </a:tc>
              </a:tr>
              <a:tr h="100170">
                <a:tc>
                  <a:txBody>
                    <a:bodyPr/>
                    <a:lstStyle/>
                    <a:p>
                      <a:pPr algn="l" fontAlgn="b"/>
                      <a:r>
                        <a:rPr lang="en-US" sz="500" b="1" i="0" u="none" strike="noStrike">
                          <a:latin typeface="Cambria"/>
                        </a:rPr>
                        <a:t>Total</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l" fontAlgn="b"/>
                      <a:r>
                        <a:rPr lang="en-US" sz="500" b="1" i="0" u="none" strike="noStrike">
                          <a:latin typeface="Cambria"/>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r" fontAlgn="b"/>
                      <a:r>
                        <a:rPr lang="en-US" sz="500" b="1" i="0" u="none" strike="noStrike">
                          <a:latin typeface="Cambria"/>
                        </a:rPr>
                        <a:t>1,523,914</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r" fontAlgn="b"/>
                      <a:r>
                        <a:rPr lang="en-US" sz="500" b="1" i="0" u="none" strike="noStrike" dirty="0">
                          <a:latin typeface="Cambria"/>
                        </a:rPr>
                        <a:t>1,463,914</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r>
            </a:tbl>
          </a:graphicData>
        </a:graphic>
      </p:graphicFrame>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6"/>
          <p:cNvSpPr>
            <a:spLocks noGrp="1" noChangeArrowheads="1"/>
          </p:cNvSpPr>
          <p:nvPr>
            <p:ph type="ftr" sz="quarter" idx="4"/>
          </p:nvPr>
        </p:nvSpPr>
        <p:spPr>
          <a:noFill/>
        </p:spPr>
        <p:txBody>
          <a:bodyPr/>
          <a:lstStyle/>
          <a:p>
            <a:pPr defTabSz="910120"/>
            <a:r>
              <a:rPr lang="en-US" dirty="0" smtClean="0"/>
              <a:t>Water Planning and Stewardship Committee</a:t>
            </a:r>
          </a:p>
        </p:txBody>
      </p:sp>
      <p:sp>
        <p:nvSpPr>
          <p:cNvPr id="17411" name="Rectangle 7"/>
          <p:cNvSpPr>
            <a:spLocks noGrp="1" noChangeArrowheads="1"/>
          </p:cNvSpPr>
          <p:nvPr>
            <p:ph type="sldNum" sz="quarter" idx="5"/>
          </p:nvPr>
        </p:nvSpPr>
        <p:spPr>
          <a:noFill/>
        </p:spPr>
        <p:txBody>
          <a:bodyPr/>
          <a:lstStyle/>
          <a:p>
            <a:pPr defTabSz="910120"/>
            <a:fld id="{CDE51FB2-5784-4481-921A-B697CC6EFB11}" type="slidenum">
              <a:rPr lang="en-US" smtClean="0"/>
              <a:pPr defTabSz="910120"/>
              <a:t>87</a:t>
            </a:fld>
            <a:endParaRPr lang="en-US" dirty="0" smtClean="0"/>
          </a:p>
        </p:txBody>
      </p:sp>
      <p:sp>
        <p:nvSpPr>
          <p:cNvPr id="17412" name="Rectangle 2"/>
          <p:cNvSpPr>
            <a:spLocks noGrp="1" noRot="1" noChangeAspect="1" noChangeArrowheads="1" noTextEdit="1"/>
          </p:cNvSpPr>
          <p:nvPr>
            <p:ph type="sldImg"/>
          </p:nvPr>
        </p:nvSpPr>
        <p:spPr>
          <a:xfrm>
            <a:off x="2901950" y="287338"/>
            <a:ext cx="3484563" cy="2613025"/>
          </a:xfrm>
          <a:ln/>
        </p:spPr>
      </p:sp>
      <p:sp>
        <p:nvSpPr>
          <p:cNvPr id="17413" name="TextBox 6"/>
          <p:cNvSpPr txBox="1">
            <a:spLocks noChangeArrowheads="1"/>
          </p:cNvSpPr>
          <p:nvPr/>
        </p:nvSpPr>
        <p:spPr bwMode="auto">
          <a:xfrm>
            <a:off x="1915374" y="4669941"/>
            <a:ext cx="5729275" cy="337013"/>
          </a:xfrm>
          <a:prstGeom prst="rect">
            <a:avLst/>
          </a:prstGeom>
          <a:noFill/>
          <a:ln w="9525">
            <a:noFill/>
            <a:miter lim="800000"/>
            <a:headEnd/>
            <a:tailEnd/>
          </a:ln>
        </p:spPr>
        <p:txBody>
          <a:bodyPr lIns="91769" tIns="45884" rIns="91769" bIns="45884">
            <a:spAutoFit/>
          </a:bodyPr>
          <a:lstStyle/>
          <a:p>
            <a:r>
              <a:rPr lang="en-US" sz="1600" dirty="0">
                <a:solidFill>
                  <a:schemeClr val="tx1"/>
                </a:solidFill>
              </a:rPr>
              <a:t>Last Month at Board:  </a:t>
            </a:r>
            <a:r>
              <a:rPr lang="en-US" sz="1600" dirty="0" smtClean="0">
                <a:solidFill>
                  <a:schemeClr val="tx1"/>
                </a:solidFill>
              </a:rPr>
              <a:t>2.13 </a:t>
            </a:r>
            <a:r>
              <a:rPr lang="en-US" sz="1600" dirty="0">
                <a:solidFill>
                  <a:schemeClr val="tx1"/>
                </a:solidFill>
              </a:rPr>
              <a:t>MAF</a:t>
            </a:r>
          </a:p>
        </p:txBody>
      </p:sp>
      <p:graphicFrame>
        <p:nvGraphicFramePr>
          <p:cNvPr id="7" name="Table 6"/>
          <p:cNvGraphicFramePr>
            <a:graphicFrameLocks noGrp="1"/>
          </p:cNvGraphicFramePr>
          <p:nvPr/>
        </p:nvGraphicFramePr>
        <p:xfrm>
          <a:off x="1704239" y="3576065"/>
          <a:ext cx="5158779" cy="859256"/>
        </p:xfrm>
        <a:graphic>
          <a:graphicData uri="http://schemas.openxmlformats.org/drawingml/2006/table">
            <a:tbl>
              <a:tblPr/>
              <a:tblGrid>
                <a:gridCol w="1945524"/>
                <a:gridCol w="1071085"/>
                <a:gridCol w="1071085"/>
                <a:gridCol w="1071085"/>
              </a:tblGrid>
              <a:tr h="247582">
                <a:tc>
                  <a:txBody>
                    <a:bodyPr/>
                    <a:lstStyle/>
                    <a:p>
                      <a:pPr algn="l" fontAlgn="b"/>
                      <a:r>
                        <a:rPr lang="en-US" sz="800" b="0" i="0" u="none" strike="noStrike">
                          <a:latin typeface="Arial"/>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1" i="0" u="none" strike="noStrike">
                          <a:latin typeface="Arial"/>
                        </a:rPr>
                        <a:t> Lower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1" i="0" u="none" strike="noStrike">
                          <a:latin typeface="Arial"/>
                        </a:rPr>
                        <a:t> Current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800" b="1" i="0" u="none" strike="noStrike">
                          <a:latin typeface="Arial"/>
                        </a:rPr>
                        <a:t> Upper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05837">
                <a:tc>
                  <a:txBody>
                    <a:bodyPr/>
                    <a:lstStyle/>
                    <a:p>
                      <a:pPr algn="l" fontAlgn="b"/>
                      <a:r>
                        <a:rPr lang="en-US" sz="800" b="1" i="0" u="none" strike="noStrike">
                          <a:latin typeface="Arial"/>
                        </a:rPr>
                        <a:t> DEMAND TOTAL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b"/>
                      <a:r>
                        <a:rPr lang="en-US" sz="800" b="1" i="0" u="none" strike="noStrike">
                          <a:latin typeface="Arial"/>
                        </a:rPr>
                        <a:t>   1,983,128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b"/>
                      <a:r>
                        <a:rPr lang="en-US" sz="800" b="1" i="0" u="none" strike="noStrike">
                          <a:latin typeface="Arial"/>
                        </a:rPr>
                        <a:t>   2,191,455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b"/>
                      <a:r>
                        <a:rPr lang="en-US" sz="800" b="1" i="0" u="none" strike="noStrike">
                          <a:latin typeface="Arial"/>
                        </a:rPr>
                        <a:t>   2,367,921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r>
              <a:tr h="305837">
                <a:tc>
                  <a:txBody>
                    <a:bodyPr/>
                    <a:lstStyle/>
                    <a:p>
                      <a:pPr algn="l" fontAlgn="b"/>
                      <a:r>
                        <a:rPr lang="en-US" sz="800" b="1" i="0" u="none" strike="noStrike">
                          <a:solidFill>
                            <a:srgbClr val="FF0000"/>
                          </a:solidFill>
                          <a:latin typeface="Arial"/>
                        </a:rPr>
                        <a:t> Monthly Difference </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6DDE8"/>
                    </a:solidFill>
                  </a:tcPr>
                </a:tc>
                <a:tc>
                  <a:txBody>
                    <a:bodyPr/>
                    <a:lstStyle/>
                    <a:p>
                      <a:pPr algn="l" fontAlgn="b"/>
                      <a:r>
                        <a:rPr lang="en-US" sz="800" b="1" i="0" u="none" strike="noStrike">
                          <a:solidFill>
                            <a:srgbClr val="FF0000"/>
                          </a:solidFill>
                          <a:latin typeface="Arial"/>
                        </a:rPr>
                        <a:t>      (44,884)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B6DDE8"/>
                    </a:solidFill>
                  </a:tcPr>
                </a:tc>
                <a:tc>
                  <a:txBody>
                    <a:bodyPr/>
                    <a:lstStyle/>
                    <a:p>
                      <a:pPr algn="l" fontAlgn="b"/>
                      <a:r>
                        <a:rPr lang="en-US" sz="800" b="1" i="0" u="none" strike="noStrike">
                          <a:solidFill>
                            <a:srgbClr val="FF0000"/>
                          </a:solidFill>
                          <a:latin typeface="Arial"/>
                        </a:rPr>
                        <a:t>      (62,812)</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B6DDE8"/>
                    </a:solidFill>
                  </a:tcPr>
                </a:tc>
                <a:tc>
                  <a:txBody>
                    <a:bodyPr/>
                    <a:lstStyle/>
                    <a:p>
                      <a:pPr algn="l" fontAlgn="b"/>
                      <a:r>
                        <a:rPr lang="en-US" sz="800" b="1" i="0" u="none" strike="noStrike" dirty="0">
                          <a:solidFill>
                            <a:srgbClr val="FF0000"/>
                          </a:solidFill>
                          <a:latin typeface="Arial"/>
                        </a:rPr>
                        <a:t>      (11,330)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B6DDE8"/>
                    </a:solidFill>
                  </a:tcPr>
                </a:tc>
              </a:tr>
            </a:tbl>
          </a:graphicData>
        </a:graphic>
      </p:graphicFrame>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6"/>
          <p:cNvSpPr>
            <a:spLocks noGrp="1" noChangeArrowheads="1"/>
          </p:cNvSpPr>
          <p:nvPr>
            <p:ph type="ftr" sz="quarter" idx="4"/>
          </p:nvPr>
        </p:nvSpPr>
        <p:spPr>
          <a:noFill/>
        </p:spPr>
        <p:txBody>
          <a:bodyPr/>
          <a:lstStyle/>
          <a:p>
            <a:pPr defTabSz="910120"/>
            <a:r>
              <a:rPr lang="en-US" dirty="0" smtClean="0"/>
              <a:t>Water Planning and Stewardship Committee</a:t>
            </a:r>
          </a:p>
        </p:txBody>
      </p:sp>
      <p:sp>
        <p:nvSpPr>
          <p:cNvPr id="18435" name="Rectangle 7"/>
          <p:cNvSpPr>
            <a:spLocks noGrp="1" noChangeArrowheads="1"/>
          </p:cNvSpPr>
          <p:nvPr>
            <p:ph type="sldNum" sz="quarter" idx="5"/>
          </p:nvPr>
        </p:nvSpPr>
        <p:spPr>
          <a:noFill/>
        </p:spPr>
        <p:txBody>
          <a:bodyPr/>
          <a:lstStyle/>
          <a:p>
            <a:pPr defTabSz="910120"/>
            <a:fld id="{B68CBB08-3E2E-40C9-96A0-135889F077E9}" type="slidenum">
              <a:rPr lang="en-US" smtClean="0"/>
              <a:pPr defTabSz="910120"/>
              <a:t>88</a:t>
            </a:fld>
            <a:endParaRPr lang="en-US" dirty="0" smtClean="0"/>
          </a:p>
        </p:txBody>
      </p:sp>
      <p:sp>
        <p:nvSpPr>
          <p:cNvPr id="18436" name="Rectangle 2"/>
          <p:cNvSpPr>
            <a:spLocks noGrp="1" noRot="1" noChangeAspect="1" noChangeArrowheads="1" noTextEdit="1"/>
          </p:cNvSpPr>
          <p:nvPr>
            <p:ph type="sldImg"/>
          </p:nvPr>
        </p:nvSpPr>
        <p:spPr>
          <a:xfrm>
            <a:off x="3038475" y="285750"/>
            <a:ext cx="3475038" cy="2605088"/>
          </a:xfrm>
          <a:ln/>
        </p:spPr>
      </p:sp>
      <p:sp>
        <p:nvSpPr>
          <p:cNvPr id="18437" name="Rectangle 4"/>
          <p:cNvSpPr>
            <a:spLocks noChangeArrowheads="1"/>
          </p:cNvSpPr>
          <p:nvPr/>
        </p:nvSpPr>
        <p:spPr bwMode="auto">
          <a:xfrm>
            <a:off x="8053518" y="5721492"/>
            <a:ext cx="183566" cy="519348"/>
          </a:xfrm>
          <a:prstGeom prst="rect">
            <a:avLst/>
          </a:prstGeom>
          <a:noFill/>
          <a:ln w="9525">
            <a:noFill/>
            <a:miter lim="800000"/>
            <a:headEnd/>
            <a:tailEnd/>
          </a:ln>
        </p:spPr>
        <p:txBody>
          <a:bodyPr wrap="none" lIns="90787" tIns="45392" rIns="90787" bIns="45392" anchor="ctr">
            <a:spAutoFit/>
          </a:bodyPr>
          <a:lstStyle/>
          <a:p>
            <a:pPr defTabSz="902150" eaLnBrk="0" hangingPunct="0"/>
            <a:endParaRPr lang="en-US" dirty="0"/>
          </a:p>
        </p:txBody>
      </p:sp>
      <p:graphicFrame>
        <p:nvGraphicFramePr>
          <p:cNvPr id="11" name="Table 10"/>
          <p:cNvGraphicFramePr>
            <a:graphicFrameLocks noGrp="1"/>
          </p:cNvGraphicFramePr>
          <p:nvPr/>
        </p:nvGraphicFramePr>
        <p:xfrm>
          <a:off x="5557501" y="3527676"/>
          <a:ext cx="3282858" cy="2324624"/>
        </p:xfrm>
        <a:graphic>
          <a:graphicData uri="http://schemas.openxmlformats.org/drawingml/2006/table">
            <a:tbl>
              <a:tblPr/>
              <a:tblGrid>
                <a:gridCol w="2044990"/>
                <a:gridCol w="1237868"/>
              </a:tblGrid>
              <a:tr h="149746">
                <a:tc>
                  <a:txBody>
                    <a:bodyPr/>
                    <a:lstStyle/>
                    <a:p>
                      <a:pPr algn="l" fontAlgn="b"/>
                      <a:r>
                        <a:rPr lang="en-US" sz="800" b="1" i="0" u="none" strike="noStrike" dirty="0">
                          <a:solidFill>
                            <a:srgbClr val="000000"/>
                          </a:solidFill>
                          <a:latin typeface="Calibri"/>
                        </a:rPr>
                        <a:t>MAY</a:t>
                      </a:r>
                    </a:p>
                  </a:txBody>
                  <a:tcPr marL="0" marR="0" marT="0" marB="0" anchor="b">
                    <a:lnL>
                      <a:noFill/>
                    </a:lnL>
                    <a:lnR>
                      <a:noFill/>
                    </a:lnR>
                    <a:lnT>
                      <a:noFill/>
                    </a:lnT>
                    <a:lnB w="12700" cap="flat" cmpd="sng" algn="ctr">
                      <a:solidFill>
                        <a:srgbClr val="000000"/>
                      </a:solidFill>
                      <a:prstDash val="solid"/>
                      <a:round/>
                      <a:headEnd type="none" w="med" len="med"/>
                      <a:tailEnd type="none" w="med" len="med"/>
                    </a:lnB>
                    <a:solidFill>
                      <a:srgbClr val="FFFF00"/>
                    </a:solidFill>
                  </a:tcPr>
                </a:tc>
                <a:tc>
                  <a:txBody>
                    <a:bodyPr/>
                    <a:lstStyle/>
                    <a:p>
                      <a:pPr algn="l" fontAlgn="b"/>
                      <a:r>
                        <a:rPr lang="en-US" sz="800" b="0" i="0" u="none" strike="noStrike">
                          <a:solidFill>
                            <a:srgbClr val="000000"/>
                          </a:solidFill>
                          <a:latin typeface="Calibri"/>
                        </a:rPr>
                        <a:t> </a:t>
                      </a:r>
                    </a:p>
                  </a:txBody>
                  <a:tcPr marL="0" marR="0" marT="0" marB="0" anchor="b">
                    <a:lnL>
                      <a:noFill/>
                    </a:lnL>
                    <a:lnR>
                      <a:noFill/>
                    </a:lnR>
                    <a:lnT>
                      <a:noFill/>
                    </a:lnT>
                    <a:lnB w="12700" cap="flat" cmpd="sng" algn="ctr">
                      <a:solidFill>
                        <a:srgbClr val="000000"/>
                      </a:solidFill>
                      <a:prstDash val="solid"/>
                      <a:round/>
                      <a:headEnd type="none" w="med" len="med"/>
                      <a:tailEnd type="none" w="med" len="med"/>
                    </a:lnB>
                    <a:solidFill>
                      <a:srgbClr val="FFFF00"/>
                    </a:solidFill>
                  </a:tcPr>
                </a:tc>
              </a:tr>
              <a:tr h="142615">
                <a:tc>
                  <a:txBody>
                    <a:bodyPr/>
                    <a:lstStyle/>
                    <a:p>
                      <a:pPr algn="l" fontAlgn="b"/>
                      <a:r>
                        <a:rPr lang="en-US" sz="800" b="0" i="0" u="none" strike="noStrike" dirty="0">
                          <a:solidFill>
                            <a:srgbClr val="000000"/>
                          </a:solidFill>
                          <a:latin typeface="Calibri"/>
                        </a:rPr>
                        <a:t>DEMAND:  CT Deliveries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2,128,643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dirty="0">
                          <a:solidFill>
                            <a:srgbClr val="000000"/>
                          </a:solidFill>
                          <a:latin typeface="Calibri"/>
                        </a:rPr>
                        <a:t>Base Supplies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1,468,491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1" i="0" u="none" strike="noStrike">
                          <a:solidFill>
                            <a:srgbClr val="000000"/>
                          </a:solidFill>
                          <a:latin typeface="Calibri"/>
                        </a:rPr>
                        <a:t>WSDM ACTIONS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3"/>
                    </a:solidFill>
                  </a:tcPr>
                </a:tc>
                <a:tc>
                  <a:txBody>
                    <a:bodyPr/>
                    <a:lstStyle/>
                    <a:p>
                      <a:pPr algn="l" fontAlgn="b"/>
                      <a:r>
                        <a:rPr lang="en-US" sz="800" b="1" i="0" u="none" strike="noStrike">
                          <a:solidFill>
                            <a:srgbClr val="000000"/>
                          </a:solidFill>
                          <a:latin typeface="Calibri"/>
                        </a:rPr>
                        <a:t>              660,152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3"/>
                    </a:solidFill>
                  </a:tcPr>
                </a:tc>
              </a:tr>
              <a:tr h="149746">
                <a:tc>
                  <a:txBody>
                    <a:bodyPr/>
                    <a:lstStyle/>
                    <a:p>
                      <a:pPr algn="l" fontAlgn="b"/>
                      <a:r>
                        <a:rPr lang="en-US" sz="800" b="0" i="0" u="none" strike="noStrike">
                          <a:solidFill>
                            <a:srgbClr val="000000"/>
                          </a:solidFill>
                          <a:latin typeface="Calibri"/>
                        </a:rPr>
                        <a:t> </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800" b="0" i="0" u="none" strike="noStrike">
                          <a:solidFill>
                            <a:srgbClr val="000000"/>
                          </a:solidFill>
                          <a:latin typeface="Calibri"/>
                        </a:rPr>
                        <a:t> </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a:solidFill>
                            <a:srgbClr val="000000"/>
                          </a:solidFill>
                          <a:latin typeface="Calibri"/>
                        </a:rPr>
                        <a:t>Conservation @ 5%</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a:solidFill>
                            <a:srgbClr val="000000"/>
                          </a:solidFill>
                          <a:latin typeface="Calibri"/>
                        </a:rPr>
                        <a:t>Transfers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160,000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a:solidFill>
                            <a:srgbClr val="000000"/>
                          </a:solidFill>
                          <a:latin typeface="Calibri"/>
                        </a:rPr>
                        <a:t>Surface</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dirty="0">
                          <a:latin typeface="Arial"/>
                        </a:rPr>
                        <a:t>          246,452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a:solidFill>
                            <a:srgbClr val="000000"/>
                          </a:solidFill>
                          <a:latin typeface="Calibri"/>
                        </a:rPr>
                        <a:t>GW</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63,200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a:solidFill>
                            <a:srgbClr val="000000"/>
                          </a:solidFill>
                          <a:latin typeface="Calibri"/>
                        </a:rPr>
                        <a:t>Central Valley</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190,500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ctr" fontAlgn="b"/>
                      <a:r>
                        <a:rPr lang="en-US" sz="700" b="0" i="1" u="none" strike="noStrike">
                          <a:solidFill>
                            <a:srgbClr val="000000"/>
                          </a:solidFill>
                          <a:latin typeface="Calibri"/>
                        </a:rPr>
                        <a:t> arvin edison </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en-US" sz="700" b="0" i="1" u="none" strike="noStrike">
                          <a:solidFill>
                            <a:srgbClr val="000000"/>
                          </a:solidFill>
                          <a:latin typeface="Calibri"/>
                        </a:rPr>
                        <a:t>                  41,000 </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r>
              <a:tr h="142615">
                <a:tc>
                  <a:txBody>
                    <a:bodyPr/>
                    <a:lstStyle/>
                    <a:p>
                      <a:pPr algn="ctr" fontAlgn="b"/>
                      <a:r>
                        <a:rPr lang="en-US" sz="700" b="0" i="1" u="none" strike="noStrike">
                          <a:solidFill>
                            <a:srgbClr val="000000"/>
                          </a:solidFill>
                          <a:latin typeface="Calibri"/>
                        </a:rPr>
                        <a:t> semitropic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1" u="none" strike="noStrike">
                          <a:solidFill>
                            <a:srgbClr val="000000"/>
                          </a:solidFill>
                          <a:latin typeface="Calibri"/>
                        </a:rPr>
                        <a:t>                131,000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tr>
              <a:tr h="142615">
                <a:tc>
                  <a:txBody>
                    <a:bodyPr/>
                    <a:lstStyle/>
                    <a:p>
                      <a:pPr algn="ctr" fontAlgn="b"/>
                      <a:r>
                        <a:rPr lang="en-US" sz="700" b="0" i="1" u="none" strike="noStrike">
                          <a:solidFill>
                            <a:srgbClr val="000000"/>
                          </a:solidFill>
                          <a:latin typeface="Calibri"/>
                        </a:rPr>
                        <a:t> kern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1" u="none" strike="noStrike">
                          <a:solidFill>
                            <a:srgbClr val="000000"/>
                          </a:solidFill>
                          <a:latin typeface="Calibri"/>
                        </a:rPr>
                        <a:t>                  10,000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tr>
              <a:tr h="142615">
                <a:tc>
                  <a:txBody>
                    <a:bodyPr/>
                    <a:lstStyle/>
                    <a:p>
                      <a:pPr algn="ctr" fontAlgn="b"/>
                      <a:r>
                        <a:rPr lang="en-US" sz="700" b="0" i="1" u="none" strike="noStrike">
                          <a:solidFill>
                            <a:srgbClr val="000000"/>
                          </a:solidFill>
                          <a:latin typeface="Calibri"/>
                        </a:rPr>
                        <a:t> mojave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1" u="none" strike="noStrike">
                          <a:solidFill>
                            <a:srgbClr val="000000"/>
                          </a:solidFill>
                          <a:latin typeface="Calibri"/>
                        </a:rPr>
                        <a:t>                    8,500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solidFill>
                      <a:srgbClr val="CCFFFF"/>
                    </a:solidFill>
                  </a:tcPr>
                </a:tc>
              </a:tr>
              <a:tr h="156876">
                <a:tc>
                  <a:txBody>
                    <a:bodyPr/>
                    <a:lstStyle/>
                    <a:p>
                      <a:pPr algn="ctr" fontAlgn="b"/>
                      <a:r>
                        <a:rPr lang="en-US" sz="700" b="1" i="1" u="none" strike="noStrike">
                          <a:solidFill>
                            <a:srgbClr val="000000"/>
                          </a:solidFill>
                          <a:latin typeface="Calibri"/>
                        </a:rPr>
                        <a:t> TOTAL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1" i="1" u="none" strike="noStrike">
                          <a:solidFill>
                            <a:srgbClr val="000000"/>
                          </a:solidFill>
                          <a:latin typeface="Calibri"/>
                        </a:rPr>
                        <a:t>                190,500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tr>
              <a:tr h="156876">
                <a:tc>
                  <a:txBody>
                    <a:bodyPr/>
                    <a:lstStyle/>
                    <a:p>
                      <a:pPr algn="l" fontAlgn="b"/>
                      <a:r>
                        <a:rPr lang="en-US" sz="900" b="1" i="0" u="none" strike="noStrike">
                          <a:solidFill>
                            <a:srgbClr val="000000"/>
                          </a:solidFill>
                          <a:latin typeface="Calibri"/>
                        </a:rPr>
                        <a:t> TOTAL </a:t>
                      </a:r>
                    </a:p>
                  </a:txBody>
                  <a:tcPr marL="0" marR="0" marT="0" marB="0" anchor="b">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8DB4E3"/>
                    </a:solidFill>
                  </a:tcPr>
                </a:tc>
                <a:tc>
                  <a:txBody>
                    <a:bodyPr/>
                    <a:lstStyle/>
                    <a:p>
                      <a:pPr algn="l" fontAlgn="b"/>
                      <a:r>
                        <a:rPr lang="en-US" sz="900" b="1" i="0" u="none" strike="noStrike" dirty="0">
                          <a:solidFill>
                            <a:srgbClr val="000000"/>
                          </a:solidFill>
                          <a:latin typeface="Calibri"/>
                        </a:rPr>
                        <a:t>         660,152 </a:t>
                      </a:r>
                    </a:p>
                  </a:txBody>
                  <a:tcPr marL="0" marR="0" marT="0"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8DB4E3"/>
                    </a:solidFill>
                  </a:tcPr>
                </a:tc>
              </a:tr>
            </a:tbl>
          </a:graphicData>
        </a:graphic>
      </p:graphicFrame>
      <p:graphicFrame>
        <p:nvGraphicFramePr>
          <p:cNvPr id="8" name="Table 7"/>
          <p:cNvGraphicFramePr>
            <a:graphicFrameLocks noGrp="1"/>
          </p:cNvGraphicFramePr>
          <p:nvPr/>
        </p:nvGraphicFramePr>
        <p:xfrm>
          <a:off x="623912" y="3465538"/>
          <a:ext cx="4455307" cy="2324624"/>
        </p:xfrm>
        <a:graphic>
          <a:graphicData uri="http://schemas.openxmlformats.org/drawingml/2006/table">
            <a:tbl>
              <a:tblPr/>
              <a:tblGrid>
                <a:gridCol w="1926167"/>
                <a:gridCol w="1021706"/>
                <a:gridCol w="1507434"/>
              </a:tblGrid>
              <a:tr h="149746">
                <a:tc>
                  <a:txBody>
                    <a:bodyPr/>
                    <a:lstStyle/>
                    <a:p>
                      <a:pPr algn="l" fontAlgn="b"/>
                      <a:r>
                        <a:rPr lang="en-US" sz="800" b="1" i="0" u="none" strike="noStrike" dirty="0">
                          <a:solidFill>
                            <a:srgbClr val="000000"/>
                          </a:solidFill>
                          <a:latin typeface="Calibri"/>
                        </a:rPr>
                        <a:t>JUNE</a:t>
                      </a:r>
                    </a:p>
                  </a:txBody>
                  <a:tcPr marL="0" marR="0" marT="0" marB="0" anchor="b">
                    <a:lnL>
                      <a:noFill/>
                    </a:lnL>
                    <a:lnR>
                      <a:noFill/>
                    </a:lnR>
                    <a:lnT>
                      <a:noFill/>
                    </a:lnT>
                    <a:lnB w="12700" cap="flat" cmpd="sng" algn="ctr">
                      <a:solidFill>
                        <a:srgbClr val="000000"/>
                      </a:solidFill>
                      <a:prstDash val="solid"/>
                      <a:round/>
                      <a:headEnd type="none" w="med" len="med"/>
                      <a:tailEnd type="none" w="med" len="med"/>
                    </a:lnB>
                    <a:solidFill>
                      <a:srgbClr val="FFFF00"/>
                    </a:solidFill>
                  </a:tcPr>
                </a:tc>
                <a:tc>
                  <a:txBody>
                    <a:bodyPr/>
                    <a:lstStyle/>
                    <a:p>
                      <a:pPr algn="l" fontAlgn="b"/>
                      <a:r>
                        <a:rPr lang="en-US" sz="800" b="0" i="0" u="none" strike="noStrike">
                          <a:solidFill>
                            <a:srgbClr val="000000"/>
                          </a:solidFill>
                          <a:latin typeface="Calibri"/>
                        </a:rPr>
                        <a:t> </a:t>
                      </a:r>
                    </a:p>
                  </a:txBody>
                  <a:tcPr marL="0" marR="0" marT="0" marB="0" anchor="b">
                    <a:lnL>
                      <a:noFill/>
                    </a:lnL>
                    <a:lnR>
                      <a:noFill/>
                    </a:lnR>
                    <a:lnT>
                      <a:noFill/>
                    </a:lnT>
                    <a:lnB w="12700" cap="flat" cmpd="sng" algn="ctr">
                      <a:solidFill>
                        <a:srgbClr val="000000"/>
                      </a:solidFill>
                      <a:prstDash val="solid"/>
                      <a:round/>
                      <a:headEnd type="none" w="med" len="med"/>
                      <a:tailEnd type="none" w="med" len="med"/>
                    </a:lnB>
                    <a:solidFill>
                      <a:srgbClr val="FFFF00"/>
                    </a:solidFill>
                  </a:tcPr>
                </a:tc>
                <a:tc>
                  <a:txBody>
                    <a:bodyPr/>
                    <a:lstStyle/>
                    <a:p>
                      <a:pPr algn="l" fontAlgn="b"/>
                      <a:endParaRPr lang="en-US" sz="800" b="0" i="0" u="none" strike="noStrike">
                        <a:solidFill>
                          <a:srgbClr val="000000"/>
                        </a:solidFill>
                        <a:latin typeface="Calibri"/>
                      </a:endParaRPr>
                    </a:p>
                  </a:txBody>
                  <a:tcPr marL="0" marR="0" marT="0" marB="0" anchor="b">
                    <a:lnL>
                      <a:noFill/>
                    </a:lnL>
                    <a:lnR>
                      <a:noFill/>
                    </a:lnR>
                    <a:lnT>
                      <a:noFill/>
                    </a:lnT>
                    <a:lnB>
                      <a:noFill/>
                    </a:lnB>
                  </a:tcPr>
                </a:tc>
              </a:tr>
              <a:tr h="142615">
                <a:tc>
                  <a:txBody>
                    <a:bodyPr/>
                    <a:lstStyle/>
                    <a:p>
                      <a:pPr algn="l" fontAlgn="b"/>
                      <a:r>
                        <a:rPr lang="en-US" sz="800" b="0" i="0" u="none" strike="noStrike">
                          <a:solidFill>
                            <a:srgbClr val="000000"/>
                          </a:solidFill>
                          <a:latin typeface="Calibri"/>
                        </a:rPr>
                        <a:t>DEMAND:  CT Deliveries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2,191,455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solidFill>
                            <a:srgbClr val="000000"/>
                          </a:solidFill>
                          <a:latin typeface="Calibri"/>
                        </a:rPr>
                        <a:t>from keith CT</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2615">
                <a:tc>
                  <a:txBody>
                    <a:bodyPr/>
                    <a:lstStyle/>
                    <a:p>
                      <a:pPr algn="l" fontAlgn="b"/>
                      <a:r>
                        <a:rPr lang="en-US" sz="800" b="0" i="0" u="none" strike="noStrike">
                          <a:solidFill>
                            <a:srgbClr val="000000"/>
                          </a:solidFill>
                          <a:latin typeface="Calibri"/>
                        </a:rPr>
                        <a:t>Base Supplies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1,463,914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2615">
                <a:tc>
                  <a:txBody>
                    <a:bodyPr/>
                    <a:lstStyle/>
                    <a:p>
                      <a:pPr algn="l" fontAlgn="b"/>
                      <a:r>
                        <a:rPr lang="en-US" sz="800" b="1" i="0" u="none" strike="noStrike">
                          <a:solidFill>
                            <a:srgbClr val="000000"/>
                          </a:solidFill>
                          <a:latin typeface="Calibri"/>
                        </a:rPr>
                        <a:t>WSDM ACTIONS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3"/>
                    </a:solidFill>
                  </a:tcPr>
                </a:tc>
                <a:tc>
                  <a:txBody>
                    <a:bodyPr/>
                    <a:lstStyle/>
                    <a:p>
                      <a:pPr algn="l" fontAlgn="b"/>
                      <a:r>
                        <a:rPr lang="en-US" sz="800" b="1" i="0" u="none" strike="noStrike">
                          <a:solidFill>
                            <a:srgbClr val="000000"/>
                          </a:solidFill>
                          <a:latin typeface="Calibri"/>
                        </a:rPr>
                        <a:t>         727,541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3"/>
                    </a:solidFill>
                  </a:tcPr>
                </a:tc>
                <a:tc>
                  <a:txBody>
                    <a:bodyPr/>
                    <a:lstStyle/>
                    <a:p>
                      <a:pPr algn="l" fontAlgn="b"/>
                      <a:endParaRPr lang="en-US" sz="800" b="0" i="0" u="none" strike="noStrike">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9746">
                <a:tc>
                  <a:txBody>
                    <a:bodyPr/>
                    <a:lstStyle/>
                    <a:p>
                      <a:pPr algn="l" fontAlgn="b"/>
                      <a:r>
                        <a:rPr lang="en-US" sz="800" b="0" i="0" u="none" strike="noStrike">
                          <a:solidFill>
                            <a:srgbClr val="000000"/>
                          </a:solidFill>
                          <a:latin typeface="Calibri"/>
                        </a:rPr>
                        <a:t> </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800" b="0" i="0" u="none" strike="noStrike">
                          <a:solidFill>
                            <a:srgbClr val="000000"/>
                          </a:solidFill>
                          <a:latin typeface="Calibri"/>
                        </a:rPr>
                        <a:t> </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2615">
                <a:tc>
                  <a:txBody>
                    <a:bodyPr/>
                    <a:lstStyle/>
                    <a:p>
                      <a:pPr algn="l" fontAlgn="b"/>
                      <a:r>
                        <a:rPr lang="en-US" sz="800" b="0" i="0" u="none" strike="noStrike">
                          <a:solidFill>
                            <a:srgbClr val="000000"/>
                          </a:solidFill>
                          <a:latin typeface="Calibri"/>
                        </a:rPr>
                        <a:t>Conservation @ 5%</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800" b="0" i="0" u="none" strike="noStrike" dirty="0">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2615">
                <a:tc>
                  <a:txBody>
                    <a:bodyPr/>
                    <a:lstStyle/>
                    <a:p>
                      <a:pPr algn="l" fontAlgn="b"/>
                      <a:r>
                        <a:rPr lang="en-US" sz="800" b="0" i="0" u="none" strike="noStrike">
                          <a:solidFill>
                            <a:srgbClr val="000000"/>
                          </a:solidFill>
                          <a:latin typeface="Calibri"/>
                        </a:rPr>
                        <a:t>Transfers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dirty="0">
                          <a:latin typeface="Arial"/>
                        </a:rPr>
                        <a:t>      </a:t>
                      </a:r>
                      <a:r>
                        <a:rPr lang="en-US" sz="800" b="0" i="0" u="none" strike="noStrike" dirty="0" smtClean="0">
                          <a:latin typeface="Arial"/>
                        </a:rPr>
                        <a:t>156,000 </a:t>
                      </a:r>
                      <a:endParaRPr lang="en-US" sz="800" b="0" i="0" u="none" strike="noStrike" dirty="0">
                        <a:latin typeface="Arial"/>
                      </a:endParaRP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2615">
                <a:tc>
                  <a:txBody>
                    <a:bodyPr/>
                    <a:lstStyle/>
                    <a:p>
                      <a:pPr algn="l" fontAlgn="b"/>
                      <a:r>
                        <a:rPr lang="en-US" sz="800" b="0" i="0" u="none" strike="noStrike">
                          <a:solidFill>
                            <a:srgbClr val="000000"/>
                          </a:solidFill>
                          <a:latin typeface="Calibri"/>
                        </a:rPr>
                        <a:t>Surface</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dirty="0">
                          <a:latin typeface="Arial"/>
                        </a:rPr>
                        <a:t>      </a:t>
                      </a:r>
                      <a:r>
                        <a:rPr lang="en-US" sz="800" b="0" i="0" u="none" strike="noStrike" dirty="0" smtClean="0">
                          <a:latin typeface="Arial"/>
                        </a:rPr>
                        <a:t>334,041 </a:t>
                      </a:r>
                      <a:endParaRPr lang="en-US" sz="800" b="0" i="0" u="none" strike="noStrike" dirty="0">
                        <a:latin typeface="Arial"/>
                      </a:endParaRP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2615">
                <a:tc>
                  <a:txBody>
                    <a:bodyPr/>
                    <a:lstStyle/>
                    <a:p>
                      <a:pPr algn="l" fontAlgn="b"/>
                      <a:r>
                        <a:rPr lang="en-US" sz="800" b="0" i="0" u="none" strike="noStrike">
                          <a:solidFill>
                            <a:srgbClr val="000000"/>
                          </a:solidFill>
                          <a:latin typeface="Calibri"/>
                        </a:rPr>
                        <a:t>GW</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50,000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en-US" sz="800" b="0" i="0" u="none" strike="noStrike">
                          <a:solidFill>
                            <a:srgbClr val="000000"/>
                          </a:solidFill>
                          <a:latin typeface="Calibri"/>
                        </a:rPr>
                        <a:t>reduced 10taf SSP</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2615">
                <a:tc>
                  <a:txBody>
                    <a:bodyPr/>
                    <a:lstStyle/>
                    <a:p>
                      <a:pPr algn="l" fontAlgn="b"/>
                      <a:r>
                        <a:rPr lang="en-US" sz="800" b="0" i="0" u="none" strike="noStrike">
                          <a:solidFill>
                            <a:srgbClr val="000000"/>
                          </a:solidFill>
                          <a:latin typeface="Calibri"/>
                        </a:rPr>
                        <a:t>Central Valley</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187,500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n-US" sz="800" b="0" i="0" u="none" strike="noStrike">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2615">
                <a:tc>
                  <a:txBody>
                    <a:bodyPr/>
                    <a:lstStyle/>
                    <a:p>
                      <a:pPr algn="ctr" fontAlgn="b"/>
                      <a:r>
                        <a:rPr lang="en-US" sz="700" b="0" i="1" u="none" strike="noStrike">
                          <a:solidFill>
                            <a:srgbClr val="000000"/>
                          </a:solidFill>
                          <a:latin typeface="Calibri"/>
                        </a:rPr>
                        <a:t> arvin edison </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en-US" sz="700" b="0" i="1" u="none" strike="noStrike">
                          <a:solidFill>
                            <a:srgbClr val="000000"/>
                          </a:solidFill>
                          <a:latin typeface="Calibri"/>
                        </a:rPr>
                        <a:t>            41,000 </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c>
                  <a:txBody>
                    <a:bodyPr/>
                    <a:lstStyle/>
                    <a:p>
                      <a:pPr algn="l" fontAlgn="b"/>
                      <a:endParaRPr lang="en-US" sz="800" b="0" i="0" u="none" strike="noStrike">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2615">
                <a:tc>
                  <a:txBody>
                    <a:bodyPr/>
                    <a:lstStyle/>
                    <a:p>
                      <a:pPr algn="ctr" fontAlgn="b"/>
                      <a:r>
                        <a:rPr lang="en-US" sz="700" b="0" i="1" u="none" strike="noStrike">
                          <a:solidFill>
                            <a:srgbClr val="000000"/>
                          </a:solidFill>
                          <a:latin typeface="Calibri"/>
                        </a:rPr>
                        <a:t> semitropic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1" u="none" strike="noStrike">
                          <a:solidFill>
                            <a:srgbClr val="000000"/>
                          </a:solidFill>
                          <a:latin typeface="Calibri"/>
                        </a:rPr>
                        <a:t>          128,000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800" b="0" i="0" u="none" strike="noStrike">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2615">
                <a:tc>
                  <a:txBody>
                    <a:bodyPr/>
                    <a:lstStyle/>
                    <a:p>
                      <a:pPr algn="ctr" fontAlgn="b"/>
                      <a:r>
                        <a:rPr lang="en-US" sz="700" b="0" i="1" u="none" strike="noStrike">
                          <a:solidFill>
                            <a:srgbClr val="000000"/>
                          </a:solidFill>
                          <a:latin typeface="Calibri"/>
                        </a:rPr>
                        <a:t> kern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1" u="none" strike="noStrike">
                          <a:solidFill>
                            <a:srgbClr val="000000"/>
                          </a:solidFill>
                          <a:latin typeface="Calibri"/>
                        </a:rPr>
                        <a:t>            10,000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800" b="0" i="0" u="none" strike="noStrike">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42615">
                <a:tc>
                  <a:txBody>
                    <a:bodyPr/>
                    <a:lstStyle/>
                    <a:p>
                      <a:pPr algn="ctr" fontAlgn="b"/>
                      <a:r>
                        <a:rPr lang="en-US" sz="700" b="0" i="1" u="none" strike="noStrike">
                          <a:solidFill>
                            <a:srgbClr val="000000"/>
                          </a:solidFill>
                          <a:latin typeface="Calibri"/>
                        </a:rPr>
                        <a:t> mojave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1" u="none" strike="noStrike">
                          <a:solidFill>
                            <a:srgbClr val="000000"/>
                          </a:solidFill>
                          <a:latin typeface="Calibri"/>
                        </a:rPr>
                        <a:t>              8,500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solidFill>
                      <a:srgbClr val="CCFFFF"/>
                    </a:solidFill>
                  </a:tcPr>
                </a:tc>
                <a:tc>
                  <a:txBody>
                    <a:bodyPr/>
                    <a:lstStyle/>
                    <a:p>
                      <a:pPr algn="l" fontAlgn="b"/>
                      <a:endParaRPr lang="en-US" sz="800" b="0" i="0" u="none" strike="noStrike">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56876">
                <a:tc>
                  <a:txBody>
                    <a:bodyPr/>
                    <a:lstStyle/>
                    <a:p>
                      <a:pPr algn="ctr" fontAlgn="b"/>
                      <a:r>
                        <a:rPr lang="en-US" sz="700" b="1" i="1" u="none" strike="noStrike">
                          <a:solidFill>
                            <a:srgbClr val="000000"/>
                          </a:solidFill>
                          <a:latin typeface="Calibri"/>
                        </a:rPr>
                        <a:t> TOTAL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1" i="1" u="none" strike="noStrike">
                          <a:solidFill>
                            <a:srgbClr val="000000"/>
                          </a:solidFill>
                          <a:latin typeface="Calibri"/>
                        </a:rPr>
                        <a:t>          187,500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endParaRPr lang="en-US" sz="800" b="0" i="0" u="none" strike="noStrike">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r h="156876">
                <a:tc>
                  <a:txBody>
                    <a:bodyPr/>
                    <a:lstStyle/>
                    <a:p>
                      <a:pPr algn="l" fontAlgn="b"/>
                      <a:r>
                        <a:rPr lang="en-US" sz="900" b="1" i="0" u="none" strike="noStrike">
                          <a:solidFill>
                            <a:srgbClr val="000000"/>
                          </a:solidFill>
                          <a:latin typeface="Calibri"/>
                        </a:rPr>
                        <a:t> TOTAL </a:t>
                      </a:r>
                    </a:p>
                  </a:txBody>
                  <a:tcPr marL="0" marR="0" marT="0" marB="0" anchor="b">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8DB4E3"/>
                    </a:solidFill>
                  </a:tcPr>
                </a:tc>
                <a:tc>
                  <a:txBody>
                    <a:bodyPr/>
                    <a:lstStyle/>
                    <a:p>
                      <a:pPr algn="l" fontAlgn="b"/>
                      <a:r>
                        <a:rPr lang="en-US" sz="900" b="1" i="0" u="none" strike="noStrike">
                          <a:solidFill>
                            <a:srgbClr val="000000"/>
                          </a:solidFill>
                          <a:latin typeface="Calibri"/>
                        </a:rPr>
                        <a:t>     727,541 </a:t>
                      </a:r>
                    </a:p>
                  </a:txBody>
                  <a:tcPr marL="0" marR="0" marT="0"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8DB4E3"/>
                    </a:solidFill>
                  </a:tcPr>
                </a:tc>
                <a:tc>
                  <a:txBody>
                    <a:bodyPr/>
                    <a:lstStyle/>
                    <a:p>
                      <a:pPr algn="l" fontAlgn="b"/>
                      <a:endParaRPr lang="en-US" sz="800" b="0" i="0" u="none" strike="noStrike" dirty="0">
                        <a:solidFill>
                          <a:srgbClr val="000000"/>
                        </a:solidFill>
                        <a:latin typeface="Calibri"/>
                      </a:endParaRP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r>
            </a:tbl>
          </a:graphicData>
        </a:graphic>
      </p:graphicFrame>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6"/>
          <p:cNvSpPr>
            <a:spLocks noGrp="1" noChangeArrowheads="1"/>
          </p:cNvSpPr>
          <p:nvPr>
            <p:ph type="ftr" sz="quarter" idx="4"/>
          </p:nvPr>
        </p:nvSpPr>
        <p:spPr>
          <a:noFill/>
        </p:spPr>
        <p:txBody>
          <a:bodyPr/>
          <a:lstStyle/>
          <a:p>
            <a:pPr defTabSz="910120"/>
            <a:r>
              <a:rPr lang="en-US" dirty="0" smtClean="0"/>
              <a:t>Water Planning and Stewardship Committee</a:t>
            </a:r>
          </a:p>
        </p:txBody>
      </p:sp>
      <p:sp>
        <p:nvSpPr>
          <p:cNvPr id="18435" name="Rectangle 7"/>
          <p:cNvSpPr>
            <a:spLocks noGrp="1" noChangeArrowheads="1"/>
          </p:cNvSpPr>
          <p:nvPr>
            <p:ph type="sldNum" sz="quarter" idx="5"/>
          </p:nvPr>
        </p:nvSpPr>
        <p:spPr>
          <a:noFill/>
        </p:spPr>
        <p:txBody>
          <a:bodyPr/>
          <a:lstStyle/>
          <a:p>
            <a:pPr defTabSz="910120"/>
            <a:fld id="{B68CBB08-3E2E-40C9-96A0-135889F077E9}" type="slidenum">
              <a:rPr lang="en-US" smtClean="0"/>
              <a:pPr defTabSz="910120"/>
              <a:t>89</a:t>
            </a:fld>
            <a:endParaRPr lang="en-US" dirty="0" smtClean="0"/>
          </a:p>
        </p:txBody>
      </p:sp>
      <p:sp>
        <p:nvSpPr>
          <p:cNvPr id="18436" name="Rectangle 2"/>
          <p:cNvSpPr>
            <a:spLocks noGrp="1" noRot="1" noChangeAspect="1" noChangeArrowheads="1" noTextEdit="1"/>
          </p:cNvSpPr>
          <p:nvPr>
            <p:ph type="sldImg"/>
          </p:nvPr>
        </p:nvSpPr>
        <p:spPr>
          <a:xfrm>
            <a:off x="3038475" y="285750"/>
            <a:ext cx="3475038" cy="2605088"/>
          </a:xfrm>
          <a:ln/>
        </p:spPr>
      </p:sp>
      <p:sp>
        <p:nvSpPr>
          <p:cNvPr id="18437" name="Rectangle 4"/>
          <p:cNvSpPr>
            <a:spLocks noChangeArrowheads="1"/>
          </p:cNvSpPr>
          <p:nvPr/>
        </p:nvSpPr>
        <p:spPr bwMode="auto">
          <a:xfrm>
            <a:off x="8053518" y="5721492"/>
            <a:ext cx="183566" cy="519348"/>
          </a:xfrm>
          <a:prstGeom prst="rect">
            <a:avLst/>
          </a:prstGeom>
          <a:noFill/>
          <a:ln w="9525">
            <a:noFill/>
            <a:miter lim="800000"/>
            <a:headEnd/>
            <a:tailEnd/>
          </a:ln>
        </p:spPr>
        <p:txBody>
          <a:bodyPr wrap="none" lIns="90787" tIns="45392" rIns="90787" bIns="45392" anchor="ctr">
            <a:spAutoFit/>
          </a:bodyPr>
          <a:lstStyle/>
          <a:p>
            <a:pPr defTabSz="902150" eaLnBrk="0" hangingPunct="0"/>
            <a:endParaRPr lang="en-US" dirty="0"/>
          </a:p>
        </p:txBody>
      </p:sp>
      <p:pic>
        <p:nvPicPr>
          <p:cNvPr id="18438" name="Picture 58"/>
          <p:cNvPicPr>
            <a:picLocks noChangeAspect="1" noChangeArrowheads="1"/>
          </p:cNvPicPr>
          <p:nvPr/>
        </p:nvPicPr>
        <p:blipFill>
          <a:blip r:embed="rId3"/>
          <a:srcRect/>
          <a:stretch>
            <a:fillRect/>
          </a:stretch>
        </p:blipFill>
        <p:spPr bwMode="auto">
          <a:xfrm>
            <a:off x="4387381" y="3651232"/>
            <a:ext cx="4389521" cy="2271453"/>
          </a:xfrm>
          <a:prstGeom prst="rect">
            <a:avLst/>
          </a:prstGeom>
          <a:noFill/>
          <a:ln w="9525">
            <a:noFill/>
            <a:miter lim="800000"/>
            <a:headEnd/>
            <a:tailEnd/>
          </a:ln>
        </p:spPr>
      </p:pic>
      <p:graphicFrame>
        <p:nvGraphicFramePr>
          <p:cNvPr id="11" name="Table 10"/>
          <p:cNvGraphicFramePr>
            <a:graphicFrameLocks noGrp="1"/>
          </p:cNvGraphicFramePr>
          <p:nvPr/>
        </p:nvGraphicFramePr>
        <p:xfrm>
          <a:off x="620653" y="3677422"/>
          <a:ext cx="3282858" cy="2324624"/>
        </p:xfrm>
        <a:graphic>
          <a:graphicData uri="http://schemas.openxmlformats.org/drawingml/2006/table">
            <a:tbl>
              <a:tblPr/>
              <a:tblGrid>
                <a:gridCol w="2044990"/>
                <a:gridCol w="1237868"/>
              </a:tblGrid>
              <a:tr h="149746">
                <a:tc>
                  <a:txBody>
                    <a:bodyPr/>
                    <a:lstStyle/>
                    <a:p>
                      <a:pPr algn="l" fontAlgn="b"/>
                      <a:r>
                        <a:rPr lang="en-US" sz="800" b="1" i="0" u="none" strike="noStrike" dirty="0">
                          <a:solidFill>
                            <a:srgbClr val="000000"/>
                          </a:solidFill>
                          <a:latin typeface="Calibri"/>
                        </a:rPr>
                        <a:t>MAY</a:t>
                      </a:r>
                    </a:p>
                  </a:txBody>
                  <a:tcPr marL="0" marR="0" marT="0" marB="0" anchor="b">
                    <a:lnL>
                      <a:noFill/>
                    </a:lnL>
                    <a:lnR>
                      <a:noFill/>
                    </a:lnR>
                    <a:lnT>
                      <a:noFill/>
                    </a:lnT>
                    <a:lnB w="12700" cap="flat" cmpd="sng" algn="ctr">
                      <a:solidFill>
                        <a:srgbClr val="000000"/>
                      </a:solidFill>
                      <a:prstDash val="solid"/>
                      <a:round/>
                      <a:headEnd type="none" w="med" len="med"/>
                      <a:tailEnd type="none" w="med" len="med"/>
                    </a:lnB>
                    <a:solidFill>
                      <a:srgbClr val="FFFF00"/>
                    </a:solidFill>
                  </a:tcPr>
                </a:tc>
                <a:tc>
                  <a:txBody>
                    <a:bodyPr/>
                    <a:lstStyle/>
                    <a:p>
                      <a:pPr algn="l" fontAlgn="b"/>
                      <a:r>
                        <a:rPr lang="en-US" sz="800" b="0" i="0" u="none" strike="noStrike">
                          <a:solidFill>
                            <a:srgbClr val="000000"/>
                          </a:solidFill>
                          <a:latin typeface="Calibri"/>
                        </a:rPr>
                        <a:t> </a:t>
                      </a:r>
                    </a:p>
                  </a:txBody>
                  <a:tcPr marL="0" marR="0" marT="0" marB="0" anchor="b">
                    <a:lnL>
                      <a:noFill/>
                    </a:lnL>
                    <a:lnR>
                      <a:noFill/>
                    </a:lnR>
                    <a:lnT>
                      <a:noFill/>
                    </a:lnT>
                    <a:lnB w="12700" cap="flat" cmpd="sng" algn="ctr">
                      <a:solidFill>
                        <a:srgbClr val="000000"/>
                      </a:solidFill>
                      <a:prstDash val="solid"/>
                      <a:round/>
                      <a:headEnd type="none" w="med" len="med"/>
                      <a:tailEnd type="none" w="med" len="med"/>
                    </a:lnB>
                    <a:solidFill>
                      <a:srgbClr val="FFFF00"/>
                    </a:solidFill>
                  </a:tcPr>
                </a:tc>
              </a:tr>
              <a:tr h="142615">
                <a:tc>
                  <a:txBody>
                    <a:bodyPr/>
                    <a:lstStyle/>
                    <a:p>
                      <a:pPr algn="l" fontAlgn="b"/>
                      <a:r>
                        <a:rPr lang="en-US" sz="800" b="0" i="0" u="none" strike="noStrike">
                          <a:solidFill>
                            <a:srgbClr val="000000"/>
                          </a:solidFill>
                          <a:latin typeface="Calibri"/>
                        </a:rPr>
                        <a:t>DEMAND:  CT Deliveries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2,128,643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a:solidFill>
                            <a:srgbClr val="000000"/>
                          </a:solidFill>
                          <a:latin typeface="Calibri"/>
                        </a:rPr>
                        <a:t>Base Supplies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1,468,491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1" i="0" u="none" strike="noStrike">
                          <a:solidFill>
                            <a:srgbClr val="000000"/>
                          </a:solidFill>
                          <a:latin typeface="Calibri"/>
                        </a:rPr>
                        <a:t>WSDM ACTIONS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3"/>
                    </a:solidFill>
                  </a:tcPr>
                </a:tc>
                <a:tc>
                  <a:txBody>
                    <a:bodyPr/>
                    <a:lstStyle/>
                    <a:p>
                      <a:pPr algn="l" fontAlgn="b"/>
                      <a:r>
                        <a:rPr lang="en-US" sz="800" b="1" i="0" u="none" strike="noStrike">
                          <a:solidFill>
                            <a:srgbClr val="000000"/>
                          </a:solidFill>
                          <a:latin typeface="Calibri"/>
                        </a:rPr>
                        <a:t>              660,152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DB4E3"/>
                    </a:solidFill>
                  </a:tcPr>
                </a:tc>
              </a:tr>
              <a:tr h="149746">
                <a:tc>
                  <a:txBody>
                    <a:bodyPr/>
                    <a:lstStyle/>
                    <a:p>
                      <a:pPr algn="l" fontAlgn="b"/>
                      <a:r>
                        <a:rPr lang="en-US" sz="800" b="0" i="0" u="none" strike="noStrike">
                          <a:solidFill>
                            <a:srgbClr val="000000"/>
                          </a:solidFill>
                          <a:latin typeface="Calibri"/>
                        </a:rPr>
                        <a:t> </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en-US" sz="800" b="0" i="0" u="none" strike="noStrike">
                          <a:solidFill>
                            <a:srgbClr val="000000"/>
                          </a:solidFill>
                          <a:latin typeface="Calibri"/>
                        </a:rPr>
                        <a:t> </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a:solidFill>
                            <a:srgbClr val="000000"/>
                          </a:solidFill>
                          <a:latin typeface="Calibri"/>
                        </a:rPr>
                        <a:t>Conservation @ 5%</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a:solidFill>
                            <a:srgbClr val="000000"/>
                          </a:solidFill>
                          <a:latin typeface="Calibri"/>
                        </a:rPr>
                        <a:t>Transfers</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160,000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a:solidFill>
                            <a:srgbClr val="000000"/>
                          </a:solidFill>
                          <a:latin typeface="Calibri"/>
                        </a:rPr>
                        <a:t>Surface</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dirty="0">
                          <a:latin typeface="Arial"/>
                        </a:rPr>
                        <a:t>          246,452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a:solidFill>
                            <a:srgbClr val="000000"/>
                          </a:solidFill>
                          <a:latin typeface="Calibri"/>
                        </a:rPr>
                        <a:t>GW</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63,200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l" fontAlgn="b"/>
                      <a:r>
                        <a:rPr lang="en-US" sz="800" b="0" i="0" u="none" strike="noStrike">
                          <a:solidFill>
                            <a:srgbClr val="000000"/>
                          </a:solidFill>
                          <a:latin typeface="Calibri"/>
                        </a:rPr>
                        <a:t>Central Valley</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800" b="0" i="0" u="none" strike="noStrike">
                          <a:latin typeface="Arial"/>
                        </a:rPr>
                        <a:t>          190,500 </a:t>
                      </a:r>
                    </a:p>
                  </a:txBody>
                  <a:tcPr marL="0" marR="0" marT="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42615">
                <a:tc>
                  <a:txBody>
                    <a:bodyPr/>
                    <a:lstStyle/>
                    <a:p>
                      <a:pPr algn="ctr" fontAlgn="b"/>
                      <a:r>
                        <a:rPr lang="en-US" sz="700" b="0" i="1" u="none" strike="noStrike">
                          <a:solidFill>
                            <a:srgbClr val="000000"/>
                          </a:solidFill>
                          <a:latin typeface="Calibri"/>
                        </a:rPr>
                        <a:t> arvin edison </a:t>
                      </a:r>
                    </a:p>
                  </a:txBody>
                  <a:tcPr marL="0" marR="0" marT="0"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en-US" sz="700" b="0" i="1" u="none" strike="noStrike">
                          <a:solidFill>
                            <a:srgbClr val="000000"/>
                          </a:solidFill>
                          <a:latin typeface="Calibri"/>
                        </a:rPr>
                        <a:t>                  41,000 </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FF"/>
                    </a:solidFill>
                  </a:tcPr>
                </a:tc>
              </a:tr>
              <a:tr h="142615">
                <a:tc>
                  <a:txBody>
                    <a:bodyPr/>
                    <a:lstStyle/>
                    <a:p>
                      <a:pPr algn="ctr" fontAlgn="b"/>
                      <a:r>
                        <a:rPr lang="en-US" sz="700" b="0" i="1" u="none" strike="noStrike">
                          <a:solidFill>
                            <a:srgbClr val="000000"/>
                          </a:solidFill>
                          <a:latin typeface="Calibri"/>
                        </a:rPr>
                        <a:t> semitropic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1" u="none" strike="noStrike">
                          <a:solidFill>
                            <a:srgbClr val="000000"/>
                          </a:solidFill>
                          <a:latin typeface="Calibri"/>
                        </a:rPr>
                        <a:t>                131,000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tr>
              <a:tr h="142615">
                <a:tc>
                  <a:txBody>
                    <a:bodyPr/>
                    <a:lstStyle/>
                    <a:p>
                      <a:pPr algn="ctr" fontAlgn="b"/>
                      <a:r>
                        <a:rPr lang="en-US" sz="700" b="0" i="1" u="none" strike="noStrike">
                          <a:solidFill>
                            <a:srgbClr val="000000"/>
                          </a:solidFill>
                          <a:latin typeface="Calibri"/>
                        </a:rPr>
                        <a:t> kern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1" u="none" strike="noStrike">
                          <a:solidFill>
                            <a:srgbClr val="000000"/>
                          </a:solidFill>
                          <a:latin typeface="Calibri"/>
                        </a:rPr>
                        <a:t>                  10,000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tr>
              <a:tr h="142615">
                <a:tc>
                  <a:txBody>
                    <a:bodyPr/>
                    <a:lstStyle/>
                    <a:p>
                      <a:pPr algn="ctr" fontAlgn="b"/>
                      <a:r>
                        <a:rPr lang="en-US" sz="700" b="0" i="1" u="none" strike="noStrike">
                          <a:solidFill>
                            <a:srgbClr val="000000"/>
                          </a:solidFill>
                          <a:latin typeface="Calibri"/>
                        </a:rPr>
                        <a:t> mojave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0" i="1" u="none" strike="noStrike">
                          <a:solidFill>
                            <a:srgbClr val="000000"/>
                          </a:solidFill>
                          <a:latin typeface="Calibri"/>
                        </a:rPr>
                        <a:t>                    8,500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solidFill>
                      <a:srgbClr val="CCFFFF"/>
                    </a:solidFill>
                  </a:tcPr>
                </a:tc>
              </a:tr>
              <a:tr h="156876">
                <a:tc>
                  <a:txBody>
                    <a:bodyPr/>
                    <a:lstStyle/>
                    <a:p>
                      <a:pPr algn="ctr" fontAlgn="b"/>
                      <a:r>
                        <a:rPr lang="en-US" sz="700" b="1" i="1" u="none" strike="noStrike">
                          <a:solidFill>
                            <a:srgbClr val="000000"/>
                          </a:solidFill>
                          <a:latin typeface="Calibri"/>
                        </a:rPr>
                        <a:t> TOTAL </a:t>
                      </a:r>
                    </a:p>
                  </a:txBody>
                  <a:tcPr marL="0" marR="0" marT="0" marB="0" anchor="b">
                    <a:lnL w="1270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en-US" sz="700" b="1" i="1" u="none" strike="noStrike">
                          <a:solidFill>
                            <a:srgbClr val="000000"/>
                          </a:solidFill>
                          <a:latin typeface="Calibri"/>
                        </a:rPr>
                        <a:t>                190,500 </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tr>
              <a:tr h="156876">
                <a:tc>
                  <a:txBody>
                    <a:bodyPr/>
                    <a:lstStyle/>
                    <a:p>
                      <a:pPr algn="l" fontAlgn="b"/>
                      <a:r>
                        <a:rPr lang="en-US" sz="900" b="1" i="0" u="none" strike="noStrike">
                          <a:solidFill>
                            <a:srgbClr val="000000"/>
                          </a:solidFill>
                          <a:latin typeface="Calibri"/>
                        </a:rPr>
                        <a:t> TOTAL </a:t>
                      </a:r>
                    </a:p>
                  </a:txBody>
                  <a:tcPr marL="0" marR="0" marT="0" marB="0" anchor="b">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8DB4E3"/>
                    </a:solidFill>
                  </a:tcPr>
                </a:tc>
                <a:tc>
                  <a:txBody>
                    <a:bodyPr/>
                    <a:lstStyle/>
                    <a:p>
                      <a:pPr algn="l" fontAlgn="b"/>
                      <a:r>
                        <a:rPr lang="en-US" sz="900" b="1" i="0" u="none" strike="noStrike" dirty="0">
                          <a:solidFill>
                            <a:srgbClr val="000000"/>
                          </a:solidFill>
                          <a:latin typeface="Calibri"/>
                        </a:rPr>
                        <a:t>         660,152 </a:t>
                      </a:r>
                    </a:p>
                  </a:txBody>
                  <a:tcPr marL="0" marR="0" marT="0"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8DB4E3"/>
                    </a:solidFill>
                  </a:tcPr>
                </a:tc>
              </a:tr>
            </a:tbl>
          </a:graphicData>
        </a:graphic>
      </p:graphicFrame>
      <p:sp>
        <p:nvSpPr>
          <p:cNvPr id="8" name="Notes Placeholder 7"/>
          <p:cNvSpPr>
            <a:spLocks noGrp="1"/>
          </p:cNvSpPr>
          <p:nvPr>
            <p:ph type="body" idx="1"/>
          </p:nvPr>
        </p:nvSpPr>
        <p:spPr/>
        <p:txBody>
          <a:bodyPr>
            <a:normAutofit/>
          </a:bodyPr>
          <a:lstStyle/>
          <a:p>
            <a:endParaRPr lang="en-US" dirty="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p:cNvSpPr>
            <a:spLocks noGrp="1" noRot="1" noChangeAspect="1" noTextEdit="1"/>
          </p:cNvSpPr>
          <p:nvPr>
            <p:ph type="sldImg"/>
          </p:nvPr>
        </p:nvSpPr>
        <p:spPr>
          <a:ln/>
        </p:spPr>
      </p:sp>
      <p:sp>
        <p:nvSpPr>
          <p:cNvPr id="92163" name="Slide Number Placeholder 3"/>
          <p:cNvSpPr>
            <a:spLocks noGrp="1"/>
          </p:cNvSpPr>
          <p:nvPr>
            <p:ph type="sldNum" sz="quarter" idx="5"/>
          </p:nvPr>
        </p:nvSpPr>
        <p:spPr>
          <a:noFill/>
        </p:spPr>
        <p:txBody>
          <a:bodyPr/>
          <a:lstStyle/>
          <a:p>
            <a:pPr defTabSz="925317"/>
            <a:fld id="{8859D265-BFD4-45C0-BF6D-B9B9CAD43217}" type="slidenum">
              <a:rPr lang="en-US" smtClean="0"/>
              <a:pPr defTabSz="925317"/>
              <a:t>90</a:t>
            </a:fld>
            <a:endParaRPr lang="en-US" dirty="0" smtClean="0"/>
          </a:p>
        </p:txBody>
      </p:sp>
      <p:sp>
        <p:nvSpPr>
          <p:cNvPr id="92164" name="Notes Placeholder 2"/>
          <p:cNvSpPr>
            <a:spLocks noGrp="1"/>
          </p:cNvSpPr>
          <p:nvPr>
            <p:ph type="body" idx="3"/>
          </p:nvPr>
        </p:nvSpPr>
        <p:spPr>
          <a:noFill/>
          <a:ln w="9525"/>
        </p:spPr>
        <p:txBody>
          <a:bodyPr/>
          <a:lstStyle/>
          <a:p>
            <a:pPr>
              <a:spcBef>
                <a:spcPct val="0"/>
              </a:spcBef>
            </a:pPr>
            <a:endParaRPr lang="en-US" b="1" smtClean="0">
              <a:latin typeface="Arial"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txBox="1">
            <a:spLocks noGrp="1" noChangeArrowheads="1"/>
          </p:cNvSpPr>
          <p:nvPr/>
        </p:nvSpPr>
        <p:spPr bwMode="auto">
          <a:xfrm>
            <a:off x="5238542" y="6611306"/>
            <a:ext cx="4007058" cy="348295"/>
          </a:xfrm>
          <a:prstGeom prst="rect">
            <a:avLst/>
          </a:prstGeom>
          <a:noFill/>
          <a:ln w="9525">
            <a:noFill/>
            <a:miter lim="800000"/>
            <a:headEnd/>
            <a:tailEnd/>
          </a:ln>
        </p:spPr>
        <p:txBody>
          <a:bodyPr lIns="93191" tIns="46596" rIns="93191" bIns="46596" anchor="b"/>
          <a:lstStyle/>
          <a:p>
            <a:pPr algn="r" defTabSz="924414" eaLnBrk="0" hangingPunct="0"/>
            <a:fld id="{DEA2A019-2E79-46EA-AED7-8AC74365ADF0}" type="slidenum">
              <a:rPr lang="en-US" sz="1200"/>
              <a:pPr algn="r" defTabSz="924414" eaLnBrk="0" hangingPunct="0"/>
              <a:t>91</a:t>
            </a:fld>
            <a:endParaRPr lang="en-US" sz="1200" dirty="0"/>
          </a:p>
        </p:txBody>
      </p:sp>
      <p:sp>
        <p:nvSpPr>
          <p:cNvPr id="104451" name="Rectangle 2"/>
          <p:cNvSpPr>
            <a:spLocks noGrp="1" noRot="1" noChangeAspect="1" noChangeArrowheads="1" noTextEdit="1"/>
          </p:cNvSpPr>
          <p:nvPr>
            <p:ph type="sldImg"/>
          </p:nvPr>
        </p:nvSpPr>
        <p:spPr>
          <a:ln/>
        </p:spPr>
      </p:sp>
      <p:sp>
        <p:nvSpPr>
          <p:cNvPr id="104452" name="Rectangle 3"/>
          <p:cNvSpPr>
            <a:spLocks noGrp="1" noChangeArrowheads="1"/>
          </p:cNvSpPr>
          <p:nvPr>
            <p:ph type="body" idx="1"/>
          </p:nvPr>
        </p:nvSpPr>
        <p:spPr>
          <a:noFill/>
          <a:ln w="9525"/>
        </p:spPr>
        <p:txBody>
          <a:bodyPr/>
          <a:lstStyle/>
          <a:p>
            <a:pPr>
              <a:spcBef>
                <a:spcPts val="0"/>
              </a:spcBef>
            </a:pPr>
            <a:r>
              <a:rPr lang="en-US" b="1" dirty="0" smtClean="0">
                <a:latin typeface="Arial" charset="0"/>
              </a:rPr>
              <a:t>Review Framework of Supply Conditions – Follows WSDM Plan</a:t>
            </a:r>
          </a:p>
          <a:p>
            <a:pPr>
              <a:spcBef>
                <a:spcPts val="0"/>
              </a:spcBef>
            </a:pPr>
            <a:endParaRPr lang="en-US" sz="800" dirty="0" smtClean="0">
              <a:latin typeface="Arial" charset="0"/>
            </a:endParaRPr>
          </a:p>
          <a:p>
            <a:pPr>
              <a:spcBef>
                <a:spcPts val="0"/>
              </a:spcBef>
            </a:pPr>
            <a:r>
              <a:rPr lang="en-US" b="1" dirty="0" smtClean="0">
                <a:latin typeface="Arial" charset="0"/>
              </a:rPr>
              <a:t>Baseline</a:t>
            </a:r>
          </a:p>
          <a:p>
            <a:pPr>
              <a:spcBef>
                <a:spcPts val="0"/>
              </a:spcBef>
            </a:pPr>
            <a:r>
              <a:rPr lang="en-US" dirty="0" smtClean="0">
                <a:latin typeface="Arial" charset="0"/>
              </a:rPr>
              <a:t>Building Storage</a:t>
            </a:r>
          </a:p>
          <a:p>
            <a:pPr>
              <a:spcBef>
                <a:spcPts val="0"/>
              </a:spcBef>
            </a:pPr>
            <a:r>
              <a:rPr lang="en-US" dirty="0" smtClean="0">
                <a:latin typeface="Arial" charset="0"/>
              </a:rPr>
              <a:t>Implementing long-term water use efficiency programs</a:t>
            </a:r>
          </a:p>
          <a:p>
            <a:pPr>
              <a:spcBef>
                <a:spcPts val="0"/>
              </a:spcBef>
            </a:pPr>
            <a:endParaRPr lang="en-US" sz="800" dirty="0" smtClean="0">
              <a:latin typeface="Arial" charset="0"/>
            </a:endParaRPr>
          </a:p>
          <a:p>
            <a:pPr>
              <a:spcBef>
                <a:spcPts val="0"/>
              </a:spcBef>
            </a:pPr>
            <a:r>
              <a:rPr lang="en-US" b="1" dirty="0" smtClean="0">
                <a:latin typeface="Arial" charset="0"/>
              </a:rPr>
              <a:t>Watch</a:t>
            </a:r>
          </a:p>
          <a:p>
            <a:pPr>
              <a:spcBef>
                <a:spcPts val="0"/>
              </a:spcBef>
            </a:pPr>
            <a:r>
              <a:rPr lang="en-US" dirty="0" smtClean="0">
                <a:latin typeface="Arial" charset="0"/>
              </a:rPr>
              <a:t>Drawing storage</a:t>
            </a:r>
          </a:p>
          <a:p>
            <a:pPr>
              <a:spcBef>
                <a:spcPts val="0"/>
              </a:spcBef>
            </a:pPr>
            <a:r>
              <a:rPr lang="en-US" dirty="0" smtClean="0">
                <a:latin typeface="Arial" charset="0"/>
              </a:rPr>
              <a:t>Some transfers</a:t>
            </a:r>
          </a:p>
          <a:p>
            <a:pPr>
              <a:spcBef>
                <a:spcPts val="0"/>
              </a:spcBef>
            </a:pPr>
            <a:r>
              <a:rPr lang="en-US" dirty="0" smtClean="0">
                <a:latin typeface="Arial" charset="0"/>
              </a:rPr>
              <a:t>Local agency voluntary conservation</a:t>
            </a:r>
          </a:p>
          <a:p>
            <a:pPr>
              <a:spcBef>
                <a:spcPts val="0"/>
              </a:spcBef>
            </a:pPr>
            <a:endParaRPr lang="en-US" sz="800" dirty="0" smtClean="0">
              <a:latin typeface="Arial" charset="0"/>
            </a:endParaRPr>
          </a:p>
          <a:p>
            <a:pPr>
              <a:spcBef>
                <a:spcPts val="0"/>
              </a:spcBef>
            </a:pPr>
            <a:r>
              <a:rPr lang="en-US" b="1" dirty="0" smtClean="0">
                <a:latin typeface="Arial" charset="0"/>
              </a:rPr>
              <a:t>Alert</a:t>
            </a:r>
          </a:p>
          <a:p>
            <a:pPr>
              <a:spcBef>
                <a:spcPts val="0"/>
              </a:spcBef>
            </a:pPr>
            <a:r>
              <a:rPr lang="en-US" dirty="0" smtClean="0">
                <a:latin typeface="Arial" charset="0"/>
              </a:rPr>
              <a:t>Heavy use of storage and transfers</a:t>
            </a:r>
          </a:p>
          <a:p>
            <a:pPr>
              <a:spcBef>
                <a:spcPts val="0"/>
              </a:spcBef>
            </a:pPr>
            <a:r>
              <a:rPr lang="en-US" dirty="0" smtClean="0">
                <a:latin typeface="Arial" charset="0"/>
              </a:rPr>
              <a:t>Ag and Replenishment water curtailed</a:t>
            </a:r>
          </a:p>
          <a:p>
            <a:pPr>
              <a:spcBef>
                <a:spcPts val="0"/>
              </a:spcBef>
            </a:pPr>
            <a:r>
              <a:rPr lang="en-US" dirty="0" smtClean="0">
                <a:latin typeface="Arial" charset="0"/>
              </a:rPr>
              <a:t>Poor water supply outlook</a:t>
            </a:r>
          </a:p>
          <a:p>
            <a:pPr>
              <a:spcBef>
                <a:spcPts val="0"/>
              </a:spcBef>
            </a:pPr>
            <a:r>
              <a:rPr lang="en-US" dirty="0" smtClean="0">
                <a:latin typeface="Arial" charset="0"/>
              </a:rPr>
              <a:t>Call for emergency conservation</a:t>
            </a:r>
          </a:p>
          <a:p>
            <a:pPr>
              <a:spcBef>
                <a:spcPts val="0"/>
              </a:spcBef>
            </a:pPr>
            <a:endParaRPr lang="en-US" dirty="0" smtClean="0">
              <a:latin typeface="Arial" charset="0"/>
            </a:endParaRPr>
          </a:p>
          <a:p>
            <a:pPr>
              <a:spcBef>
                <a:spcPts val="0"/>
              </a:spcBef>
            </a:pPr>
            <a:r>
              <a:rPr lang="en-US" b="1" dirty="0" smtClean="0">
                <a:latin typeface="Arial" charset="0"/>
              </a:rPr>
              <a:t>Goals:</a:t>
            </a:r>
            <a:r>
              <a:rPr lang="en-US" dirty="0" smtClean="0">
                <a:latin typeface="Arial" charset="0"/>
              </a:rPr>
              <a:t> Preserve Storage Reserves</a:t>
            </a:r>
          </a:p>
          <a:p>
            <a:pPr>
              <a:spcBef>
                <a:spcPts val="0"/>
              </a:spcBef>
            </a:pPr>
            <a:r>
              <a:rPr lang="en-US" dirty="0" smtClean="0">
                <a:latin typeface="Arial" charset="0"/>
              </a:rPr>
              <a:t>avoid </a:t>
            </a:r>
            <a:r>
              <a:rPr lang="en-US" b="1" dirty="0" smtClean="0">
                <a:latin typeface="Arial" charset="0"/>
              </a:rPr>
              <a:t>Supply Allocation </a:t>
            </a:r>
            <a:r>
              <a:rPr lang="en-US" dirty="0" smtClean="0">
                <a:latin typeface="Arial" charset="0"/>
              </a:rPr>
              <a:t>– last stage of WSDM plan</a:t>
            </a:r>
          </a:p>
          <a:p>
            <a:pPr>
              <a:spcBef>
                <a:spcPts val="0"/>
              </a:spcBef>
            </a:pPr>
            <a:endParaRPr lang="en-US" sz="2000" dirty="0" smtClean="0">
              <a:latin typeface="Arial"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p:cNvSpPr>
            <a:spLocks noGrp="1" noChangeArrowheads="1"/>
          </p:cNvSpPr>
          <p:nvPr>
            <p:ph type="sldNum" sz="quarter" idx="5"/>
          </p:nvPr>
        </p:nvSpPr>
        <p:spPr/>
        <p:txBody>
          <a:bodyPr/>
          <a:lstStyle/>
          <a:p>
            <a:pPr defTabSz="924960">
              <a:defRPr/>
            </a:pPr>
            <a:fld id="{6F7D5EAE-127B-460D-B192-7138B6639EF4}" type="slidenum">
              <a:rPr lang="en-US" smtClean="0"/>
              <a:pPr defTabSz="924960">
                <a:defRPr/>
              </a:pPr>
              <a:t>92</a:t>
            </a:fld>
            <a:endParaRPr lang="en-US" dirty="0" smtClean="0"/>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w="9525"/>
        </p:spPr>
        <p:txBody>
          <a:bodyPr/>
          <a:lstStyle/>
          <a:p>
            <a:pPr marL="454320" indent="-454320" defTabSz="711452">
              <a:spcBef>
                <a:spcPts val="0"/>
              </a:spcBef>
              <a:tabLst>
                <a:tab pos="4200880" algn="r"/>
              </a:tabLst>
            </a:pPr>
            <a:r>
              <a:rPr lang="en-US" sz="1600" b="1" dirty="0" smtClean="0">
                <a:latin typeface="Arial" charset="0"/>
                <a:cs typeface="Arial" charset="0"/>
              </a:rPr>
              <a:t>Immediate Actions in Resolution</a:t>
            </a:r>
          </a:p>
          <a:p>
            <a:pPr marL="454320" indent="-454320" defTabSz="711452">
              <a:spcBef>
                <a:spcPts val="0"/>
              </a:spcBef>
              <a:buFont typeface="Calibri" pitchFamily="34" charset="0"/>
              <a:buAutoNum type="arabicPeriod"/>
              <a:tabLst>
                <a:tab pos="4200880" algn="r"/>
              </a:tabLst>
            </a:pPr>
            <a:r>
              <a:rPr lang="en-US" b="1" dirty="0" smtClean="0">
                <a:latin typeface="Arial" charset="0"/>
                <a:cs typeface="Arial" charset="0"/>
              </a:rPr>
              <a:t>Accelerate media campaign</a:t>
            </a:r>
          </a:p>
          <a:p>
            <a:pPr marL="908639" lvl="1" indent="-454320" defTabSz="711452">
              <a:spcBef>
                <a:spcPts val="0"/>
              </a:spcBef>
              <a:buFontTx/>
              <a:buChar char="•"/>
              <a:tabLst>
                <a:tab pos="4200880" algn="r"/>
              </a:tabLst>
            </a:pPr>
            <a:r>
              <a:rPr lang="en-US" dirty="0" smtClean="0">
                <a:latin typeface="Arial" charset="0"/>
                <a:cs typeface="Arial" charset="0"/>
              </a:rPr>
              <a:t>Work with member agencies to develop regional message</a:t>
            </a:r>
          </a:p>
          <a:p>
            <a:pPr marL="908639" lvl="1" indent="-454320" defTabSz="711452">
              <a:spcBef>
                <a:spcPts val="0"/>
              </a:spcBef>
              <a:buFontTx/>
              <a:buChar char="•"/>
              <a:tabLst>
                <a:tab pos="4200880" algn="r"/>
              </a:tabLst>
            </a:pPr>
            <a:r>
              <a:rPr lang="en-US" dirty="0" smtClean="0">
                <a:latin typeface="Arial" charset="0"/>
                <a:cs typeface="Arial" charset="0"/>
              </a:rPr>
              <a:t>Accelerate spending on current media campaign</a:t>
            </a:r>
          </a:p>
          <a:p>
            <a:pPr marL="908639" lvl="1" indent="-454320" defTabSz="711452">
              <a:spcBef>
                <a:spcPts val="0"/>
              </a:spcBef>
              <a:buFontTx/>
              <a:buChar char="•"/>
              <a:tabLst>
                <a:tab pos="4200880" algn="r"/>
              </a:tabLst>
            </a:pPr>
            <a:r>
              <a:rPr lang="en-US" dirty="0" smtClean="0">
                <a:latin typeface="Arial" charset="0"/>
                <a:cs typeface="Arial" charset="0"/>
              </a:rPr>
              <a:t>Explore expanding media outlets and outreach channels</a:t>
            </a:r>
          </a:p>
          <a:p>
            <a:pPr marL="1362959" lvl="2" indent="-454320" defTabSz="711452">
              <a:spcBef>
                <a:spcPts val="0"/>
              </a:spcBef>
              <a:buFontTx/>
              <a:buChar char="•"/>
              <a:tabLst>
                <a:tab pos="4200880" algn="r"/>
              </a:tabLst>
            </a:pPr>
            <a:r>
              <a:rPr lang="en-US" dirty="0" smtClean="0">
                <a:latin typeface="Arial" charset="0"/>
                <a:cs typeface="Arial" charset="0"/>
              </a:rPr>
              <a:t>Lawn watering reports on the news / newspapers</a:t>
            </a:r>
          </a:p>
          <a:p>
            <a:pPr marL="1362959" lvl="2" indent="-454320" defTabSz="711452">
              <a:spcBef>
                <a:spcPts val="0"/>
              </a:spcBef>
              <a:buFontTx/>
              <a:buChar char="•"/>
              <a:tabLst>
                <a:tab pos="4200880" algn="r"/>
              </a:tabLst>
            </a:pPr>
            <a:r>
              <a:rPr lang="en-US" dirty="0" smtClean="0">
                <a:latin typeface="Arial" charset="0"/>
                <a:cs typeface="Arial" charset="0"/>
              </a:rPr>
              <a:t>Regular press releases</a:t>
            </a:r>
          </a:p>
          <a:p>
            <a:pPr marL="1362959" lvl="2" indent="-454320" defTabSz="711452">
              <a:spcBef>
                <a:spcPts val="0"/>
              </a:spcBef>
              <a:buFontTx/>
              <a:buChar char="•"/>
              <a:tabLst>
                <a:tab pos="4200880" algn="r"/>
              </a:tabLst>
            </a:pPr>
            <a:r>
              <a:rPr lang="en-US" dirty="0" smtClean="0">
                <a:latin typeface="Arial" charset="0"/>
                <a:cs typeface="Arial" charset="0"/>
              </a:rPr>
              <a:t>Educate public officials</a:t>
            </a:r>
          </a:p>
          <a:p>
            <a:pPr marL="1362959" lvl="2" indent="-454320" defTabSz="711452">
              <a:spcBef>
                <a:spcPts val="0"/>
              </a:spcBef>
              <a:spcAft>
                <a:spcPts val="596"/>
              </a:spcAft>
              <a:tabLst>
                <a:tab pos="4200880" algn="r"/>
              </a:tabLst>
            </a:pPr>
            <a:endParaRPr lang="en-US" sz="600" dirty="0" smtClean="0">
              <a:latin typeface="Arial" charset="0"/>
              <a:cs typeface="Arial" charset="0"/>
            </a:endParaRPr>
          </a:p>
          <a:p>
            <a:pPr marL="454320" indent="-454320" defTabSz="711452">
              <a:spcBef>
                <a:spcPts val="0"/>
              </a:spcBef>
              <a:buFont typeface="Calibri" pitchFamily="34" charset="0"/>
              <a:buAutoNum type="arabicPeriod"/>
              <a:tabLst>
                <a:tab pos="4200880" algn="r"/>
              </a:tabLst>
            </a:pPr>
            <a:r>
              <a:rPr lang="en-US" b="1" dirty="0" smtClean="0">
                <a:latin typeface="Arial" charset="0"/>
                <a:cs typeface="Arial" charset="0"/>
              </a:rPr>
              <a:t>Local agencies to enact local drought ordinances As soon as possible</a:t>
            </a:r>
          </a:p>
          <a:p>
            <a:pPr marL="908639" lvl="1" indent="-454320" defTabSz="711452">
              <a:spcBef>
                <a:spcPts val="0"/>
              </a:spcBef>
              <a:buFontTx/>
              <a:buChar char="•"/>
              <a:tabLst>
                <a:tab pos="4200880" algn="r"/>
              </a:tabLst>
            </a:pPr>
            <a:r>
              <a:rPr lang="en-US" dirty="0" smtClean="0">
                <a:latin typeface="Arial" charset="0"/>
                <a:cs typeface="Arial" charset="0"/>
              </a:rPr>
              <a:t>MWD: Support: Drought ordinance library</a:t>
            </a:r>
          </a:p>
          <a:p>
            <a:pPr marL="1362959" lvl="2" indent="-454320" defTabSz="711452">
              <a:spcBef>
                <a:spcPts val="0"/>
              </a:spcBef>
              <a:buFontTx/>
              <a:buChar char="•"/>
              <a:tabLst>
                <a:tab pos="4200880" algn="r"/>
              </a:tabLst>
            </a:pPr>
            <a:r>
              <a:rPr lang="en-US" dirty="0" smtClean="0">
                <a:latin typeface="Arial" charset="0"/>
                <a:cs typeface="Arial" charset="0"/>
              </a:rPr>
              <a:t>Prohibited uses</a:t>
            </a:r>
          </a:p>
          <a:p>
            <a:pPr marL="1362959" lvl="2" indent="-454320" defTabSz="711452">
              <a:spcBef>
                <a:spcPts val="0"/>
              </a:spcBef>
              <a:buFontTx/>
              <a:buChar char="•"/>
              <a:tabLst>
                <a:tab pos="4200880" algn="r"/>
              </a:tabLst>
            </a:pPr>
            <a:r>
              <a:rPr lang="en-US" dirty="0" smtClean="0">
                <a:latin typeface="Arial" charset="0"/>
                <a:cs typeface="Arial" charset="0"/>
              </a:rPr>
              <a:t>Hotlines and other enforcements</a:t>
            </a:r>
          </a:p>
          <a:p>
            <a:pPr marL="908639" lvl="1" indent="-454320" defTabSz="711452">
              <a:spcBef>
                <a:spcPts val="0"/>
              </a:spcBef>
              <a:buFontTx/>
              <a:buChar char="•"/>
              <a:tabLst>
                <a:tab pos="4200880" algn="r"/>
              </a:tabLst>
            </a:pPr>
            <a:r>
              <a:rPr lang="en-US" dirty="0" smtClean="0">
                <a:latin typeface="Arial" charset="0"/>
                <a:cs typeface="Arial" charset="0"/>
              </a:rPr>
              <a:t>Possible Metropolitan support at ordinance adoption hearings</a:t>
            </a:r>
          </a:p>
          <a:p>
            <a:pPr marL="454320" indent="-454320" defTabSz="711452">
              <a:spcBef>
                <a:spcPts val="0"/>
              </a:spcBef>
              <a:buFont typeface="Calibri" pitchFamily="34" charset="0"/>
              <a:buAutoNum type="arabicPeriod"/>
              <a:tabLst>
                <a:tab pos="4200880" algn="r"/>
              </a:tabLst>
            </a:pPr>
            <a:endParaRPr lang="en-US" sz="600" dirty="0" smtClean="0">
              <a:latin typeface="Arial" charset="0"/>
              <a:cs typeface="Arial" charset="0"/>
            </a:endParaRPr>
          </a:p>
          <a:p>
            <a:pPr marL="454320" indent="-454320" defTabSz="711452">
              <a:spcBef>
                <a:spcPts val="0"/>
              </a:spcBef>
              <a:buFont typeface="Calibri" pitchFamily="34" charset="0"/>
              <a:buAutoNum type="arabicPeriod"/>
              <a:tabLst>
                <a:tab pos="4200880" algn="r"/>
              </a:tabLst>
            </a:pPr>
            <a:r>
              <a:rPr lang="en-US" b="1" dirty="0" smtClean="0">
                <a:latin typeface="Arial" charset="0"/>
                <a:cs typeface="Arial" charset="0"/>
              </a:rPr>
              <a:t>Accelerate local projects</a:t>
            </a:r>
          </a:p>
          <a:p>
            <a:pPr marL="908639" lvl="1" indent="-454320" defTabSz="711452">
              <a:spcBef>
                <a:spcPts val="0"/>
              </a:spcBef>
              <a:buFont typeface="Calibri" pitchFamily="34" charset="0"/>
              <a:buChar char="•"/>
              <a:tabLst>
                <a:tab pos="4200880" algn="r"/>
              </a:tabLst>
            </a:pPr>
            <a:r>
              <a:rPr lang="en-US" dirty="0" smtClean="0">
                <a:latin typeface="Arial" charset="0"/>
                <a:cs typeface="Arial" charset="0"/>
              </a:rPr>
              <a:t>Five-Year plan with member agencies</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p:cNvSpPr>
            <a:spLocks noGrp="1" noChangeArrowheads="1"/>
          </p:cNvSpPr>
          <p:nvPr>
            <p:ph type="sldNum" sz="quarter" idx="5"/>
          </p:nvPr>
        </p:nvSpPr>
        <p:spPr/>
        <p:txBody>
          <a:bodyPr/>
          <a:lstStyle/>
          <a:p>
            <a:pPr defTabSz="924960">
              <a:defRPr/>
            </a:pPr>
            <a:fld id="{A5561F38-499C-4C20-9B20-B094194D8E20}" type="slidenum">
              <a:rPr lang="en-US" smtClean="0"/>
              <a:pPr defTabSz="924960">
                <a:defRPr/>
              </a:pPr>
              <a:t>93</a:t>
            </a:fld>
            <a:endParaRPr lang="en-US" dirty="0" smtClean="0"/>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w="9525"/>
        </p:spPr>
        <p:txBody>
          <a:bodyPr/>
          <a:lstStyle/>
          <a:p>
            <a:pPr marL="454320" indent="-454320" defTabSz="711452">
              <a:spcBef>
                <a:spcPts val="0"/>
              </a:spcBef>
              <a:spcAft>
                <a:spcPts val="0"/>
              </a:spcAft>
              <a:tabLst>
                <a:tab pos="4200880" algn="r"/>
              </a:tabLst>
            </a:pPr>
            <a:r>
              <a:rPr lang="en-US" sz="1600" b="1" dirty="0" smtClean="0">
                <a:latin typeface="Arial" charset="0"/>
                <a:cs typeface="Arial" charset="0"/>
              </a:rPr>
              <a:t>Immediate Actions in Resolution</a:t>
            </a:r>
          </a:p>
          <a:p>
            <a:pPr marL="454320" indent="-454320" defTabSz="711452">
              <a:spcBef>
                <a:spcPts val="0"/>
              </a:spcBef>
              <a:spcAft>
                <a:spcPts val="0"/>
              </a:spcAft>
              <a:buFont typeface="Calibri" pitchFamily="34" charset="0"/>
              <a:buAutoNum type="arabicPeriod"/>
              <a:tabLst>
                <a:tab pos="4200880" algn="r"/>
              </a:tabLst>
            </a:pPr>
            <a:r>
              <a:rPr lang="en-US" b="1" dirty="0" smtClean="0">
                <a:latin typeface="Arial" charset="0"/>
                <a:cs typeface="Arial" charset="0"/>
              </a:rPr>
              <a:t>Accelerate media campaign</a:t>
            </a:r>
          </a:p>
          <a:p>
            <a:pPr marL="908639" lvl="1" indent="-454320" defTabSz="711452">
              <a:spcBef>
                <a:spcPts val="0"/>
              </a:spcBef>
              <a:spcAft>
                <a:spcPts val="0"/>
              </a:spcAft>
              <a:buFontTx/>
              <a:buChar char="•"/>
              <a:tabLst>
                <a:tab pos="4200880" algn="r"/>
              </a:tabLst>
            </a:pPr>
            <a:r>
              <a:rPr lang="en-US" dirty="0" smtClean="0">
                <a:latin typeface="Arial" charset="0"/>
                <a:cs typeface="Arial" charset="0"/>
              </a:rPr>
              <a:t>Work with member agencies to develop regional message</a:t>
            </a:r>
          </a:p>
          <a:p>
            <a:pPr marL="908639" lvl="1" indent="-454320" defTabSz="711452">
              <a:spcBef>
                <a:spcPts val="0"/>
              </a:spcBef>
              <a:spcAft>
                <a:spcPts val="0"/>
              </a:spcAft>
              <a:buFontTx/>
              <a:buChar char="•"/>
              <a:tabLst>
                <a:tab pos="4200880" algn="r"/>
              </a:tabLst>
            </a:pPr>
            <a:r>
              <a:rPr lang="en-US" dirty="0" smtClean="0">
                <a:latin typeface="Arial" charset="0"/>
                <a:cs typeface="Arial" charset="0"/>
              </a:rPr>
              <a:t>Accelerate spending on current media campaign</a:t>
            </a:r>
          </a:p>
          <a:p>
            <a:pPr marL="908639" lvl="1" indent="-454320" defTabSz="711452">
              <a:spcBef>
                <a:spcPts val="0"/>
              </a:spcBef>
              <a:spcAft>
                <a:spcPts val="0"/>
              </a:spcAft>
              <a:buFontTx/>
              <a:buChar char="•"/>
              <a:tabLst>
                <a:tab pos="4200880" algn="r"/>
              </a:tabLst>
            </a:pPr>
            <a:r>
              <a:rPr lang="en-US" dirty="0" smtClean="0">
                <a:latin typeface="Arial" charset="0"/>
                <a:cs typeface="Arial" charset="0"/>
              </a:rPr>
              <a:t>Explore expanding media outlets and outreach channels</a:t>
            </a:r>
          </a:p>
          <a:p>
            <a:pPr marL="1362959" lvl="2" indent="-454320" defTabSz="711452">
              <a:spcBef>
                <a:spcPts val="0"/>
              </a:spcBef>
              <a:spcAft>
                <a:spcPts val="0"/>
              </a:spcAft>
              <a:buFontTx/>
              <a:buChar char="•"/>
              <a:tabLst>
                <a:tab pos="4200880" algn="r"/>
              </a:tabLst>
            </a:pPr>
            <a:r>
              <a:rPr lang="en-US" dirty="0" smtClean="0">
                <a:latin typeface="Arial" charset="0"/>
                <a:cs typeface="Arial" charset="0"/>
              </a:rPr>
              <a:t>Lawn watering reports on the news / newspapers</a:t>
            </a:r>
          </a:p>
          <a:p>
            <a:pPr marL="1362959" lvl="2" indent="-454320" defTabSz="711452">
              <a:spcBef>
                <a:spcPts val="0"/>
              </a:spcBef>
              <a:spcAft>
                <a:spcPts val="0"/>
              </a:spcAft>
              <a:buFontTx/>
              <a:buChar char="•"/>
              <a:tabLst>
                <a:tab pos="4200880" algn="r"/>
              </a:tabLst>
            </a:pPr>
            <a:r>
              <a:rPr lang="en-US" dirty="0" smtClean="0">
                <a:latin typeface="Arial" charset="0"/>
                <a:cs typeface="Arial" charset="0"/>
              </a:rPr>
              <a:t>Regular press releases</a:t>
            </a:r>
          </a:p>
          <a:p>
            <a:pPr marL="1362959" lvl="2" indent="-454320" defTabSz="711452">
              <a:spcBef>
                <a:spcPts val="0"/>
              </a:spcBef>
              <a:spcAft>
                <a:spcPts val="0"/>
              </a:spcAft>
              <a:buFontTx/>
              <a:buChar char="•"/>
              <a:tabLst>
                <a:tab pos="4200880" algn="r"/>
              </a:tabLst>
            </a:pPr>
            <a:r>
              <a:rPr lang="en-US" dirty="0" smtClean="0">
                <a:latin typeface="Arial" charset="0"/>
                <a:cs typeface="Arial" charset="0"/>
              </a:rPr>
              <a:t>Educate public officials</a:t>
            </a:r>
          </a:p>
          <a:p>
            <a:pPr marL="1362959" lvl="2" indent="-454320" defTabSz="711452">
              <a:spcBef>
                <a:spcPts val="0"/>
              </a:spcBef>
              <a:spcAft>
                <a:spcPts val="0"/>
              </a:spcAft>
              <a:tabLst>
                <a:tab pos="4200880" algn="r"/>
              </a:tabLst>
            </a:pPr>
            <a:endParaRPr lang="en-US" sz="600" dirty="0" smtClean="0">
              <a:latin typeface="Arial" charset="0"/>
              <a:cs typeface="Arial" charset="0"/>
            </a:endParaRPr>
          </a:p>
          <a:p>
            <a:pPr marL="454320" indent="-454320" defTabSz="711452">
              <a:spcBef>
                <a:spcPts val="0"/>
              </a:spcBef>
              <a:spcAft>
                <a:spcPts val="0"/>
              </a:spcAft>
              <a:buFont typeface="Calibri" pitchFamily="34" charset="0"/>
              <a:buAutoNum type="arabicPeriod"/>
              <a:tabLst>
                <a:tab pos="4200880" algn="r"/>
              </a:tabLst>
            </a:pPr>
            <a:r>
              <a:rPr lang="en-US" b="1" dirty="0" smtClean="0">
                <a:latin typeface="Arial" charset="0"/>
                <a:cs typeface="Arial" charset="0"/>
              </a:rPr>
              <a:t>Local agencies to enact local drought ordinances As soon as possible</a:t>
            </a:r>
          </a:p>
          <a:p>
            <a:pPr marL="908639" lvl="1" indent="-454320" defTabSz="711452">
              <a:spcBef>
                <a:spcPts val="0"/>
              </a:spcBef>
              <a:spcAft>
                <a:spcPts val="0"/>
              </a:spcAft>
              <a:buFontTx/>
              <a:buChar char="•"/>
              <a:tabLst>
                <a:tab pos="4200880" algn="r"/>
              </a:tabLst>
            </a:pPr>
            <a:r>
              <a:rPr lang="en-US" dirty="0" smtClean="0">
                <a:latin typeface="Arial" charset="0"/>
                <a:cs typeface="Arial" charset="0"/>
              </a:rPr>
              <a:t>MWD: Support: Drought ordinance library</a:t>
            </a:r>
          </a:p>
          <a:p>
            <a:pPr marL="1362959" lvl="2" indent="-454320" defTabSz="711452">
              <a:spcBef>
                <a:spcPts val="0"/>
              </a:spcBef>
              <a:spcAft>
                <a:spcPts val="0"/>
              </a:spcAft>
              <a:buFontTx/>
              <a:buChar char="•"/>
              <a:tabLst>
                <a:tab pos="4200880" algn="r"/>
              </a:tabLst>
            </a:pPr>
            <a:r>
              <a:rPr lang="en-US" dirty="0" smtClean="0">
                <a:latin typeface="Arial" charset="0"/>
                <a:cs typeface="Arial" charset="0"/>
              </a:rPr>
              <a:t>Prohibited uses</a:t>
            </a:r>
          </a:p>
          <a:p>
            <a:pPr marL="1362959" lvl="2" indent="-454320" defTabSz="711452">
              <a:spcBef>
                <a:spcPts val="0"/>
              </a:spcBef>
              <a:spcAft>
                <a:spcPts val="0"/>
              </a:spcAft>
              <a:buFontTx/>
              <a:buChar char="•"/>
              <a:tabLst>
                <a:tab pos="4200880" algn="r"/>
              </a:tabLst>
            </a:pPr>
            <a:r>
              <a:rPr lang="en-US" dirty="0" smtClean="0">
                <a:latin typeface="Arial" charset="0"/>
                <a:cs typeface="Arial" charset="0"/>
              </a:rPr>
              <a:t>Hotlines and other enforcements</a:t>
            </a:r>
          </a:p>
          <a:p>
            <a:pPr marL="908639" lvl="1" indent="-454320" defTabSz="711452">
              <a:spcBef>
                <a:spcPts val="0"/>
              </a:spcBef>
              <a:spcAft>
                <a:spcPts val="0"/>
              </a:spcAft>
              <a:buFontTx/>
              <a:buChar char="•"/>
              <a:tabLst>
                <a:tab pos="4200880" algn="r"/>
              </a:tabLst>
            </a:pPr>
            <a:r>
              <a:rPr lang="en-US" dirty="0" smtClean="0">
                <a:latin typeface="Arial" charset="0"/>
                <a:cs typeface="Arial" charset="0"/>
              </a:rPr>
              <a:t>Possible Metropolitan support at ordinance adoption hearings</a:t>
            </a:r>
          </a:p>
          <a:p>
            <a:pPr marL="454320" indent="-454320" defTabSz="711452">
              <a:spcBef>
                <a:spcPts val="0"/>
              </a:spcBef>
              <a:spcAft>
                <a:spcPts val="0"/>
              </a:spcAft>
              <a:buFont typeface="Calibri" pitchFamily="34" charset="0"/>
              <a:buAutoNum type="arabicPeriod"/>
              <a:tabLst>
                <a:tab pos="4200880" algn="r"/>
              </a:tabLst>
            </a:pPr>
            <a:endParaRPr lang="en-US" sz="600" dirty="0" smtClean="0">
              <a:latin typeface="Arial" charset="0"/>
              <a:cs typeface="Arial" charset="0"/>
            </a:endParaRPr>
          </a:p>
          <a:p>
            <a:pPr marL="454320" indent="-454320" defTabSz="711452">
              <a:spcBef>
                <a:spcPts val="0"/>
              </a:spcBef>
              <a:spcAft>
                <a:spcPts val="0"/>
              </a:spcAft>
              <a:buFont typeface="Calibri" pitchFamily="34" charset="0"/>
              <a:buAutoNum type="arabicPeriod"/>
              <a:tabLst>
                <a:tab pos="4200880" algn="r"/>
              </a:tabLst>
            </a:pPr>
            <a:r>
              <a:rPr lang="en-US" b="1" dirty="0" smtClean="0">
                <a:latin typeface="Arial" charset="0"/>
                <a:cs typeface="Arial" charset="0"/>
              </a:rPr>
              <a:t>Accelerate local projects</a:t>
            </a:r>
          </a:p>
          <a:p>
            <a:pPr marL="908639" lvl="1" indent="-454320" defTabSz="711452">
              <a:spcBef>
                <a:spcPts val="0"/>
              </a:spcBef>
              <a:spcAft>
                <a:spcPts val="0"/>
              </a:spcAft>
              <a:buFont typeface="Calibri" pitchFamily="34" charset="0"/>
              <a:buChar char="•"/>
              <a:tabLst>
                <a:tab pos="4200880" algn="r"/>
              </a:tabLst>
            </a:pPr>
            <a:r>
              <a:rPr lang="en-US" dirty="0" smtClean="0">
                <a:latin typeface="Arial" charset="0"/>
                <a:cs typeface="Arial" charset="0"/>
              </a:rPr>
              <a:t>Five-Year plan with member agencies</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B187603A-EE1B-4243-8DA9-B528AC520A1F}" type="slidenum">
              <a:rPr lang="en-US" smtClean="0"/>
              <a:pPr>
                <a:defRPr/>
              </a:pPr>
              <a:t>9</a:t>
            </a:fld>
            <a:endParaRPr 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p:txBody>
          <a:bodyPr/>
          <a:lstStyle/>
          <a:p>
            <a:pPr defTabSz="927569">
              <a:defRPr/>
            </a:pPr>
            <a:fld id="{03ECA215-4908-49C4-8945-905567F6A301}" type="slidenum">
              <a:rPr lang="en-US" smtClean="0"/>
              <a:pPr defTabSz="927569">
                <a:defRPr/>
              </a:pPr>
              <a:t>94</a:t>
            </a:fld>
            <a:endParaRPr lang="en-US" dirty="0" smtClean="0"/>
          </a:p>
        </p:txBody>
      </p:sp>
      <p:sp>
        <p:nvSpPr>
          <p:cNvPr id="82947" name="Rectangle 2"/>
          <p:cNvSpPr>
            <a:spLocks noGrp="1" noRot="1" noChangeAspect="1" noChangeArrowheads="1" noTextEdit="1"/>
          </p:cNvSpPr>
          <p:nvPr>
            <p:ph type="sldImg"/>
          </p:nvPr>
        </p:nvSpPr>
        <p:spPr>
          <a:ln/>
        </p:spPr>
      </p:sp>
      <p:sp>
        <p:nvSpPr>
          <p:cNvPr id="82948" name="Notes Placeholder 2"/>
          <p:cNvSpPr>
            <a:spLocks noGrp="1"/>
          </p:cNvSpPr>
          <p:nvPr>
            <p:ph type="body" idx="3"/>
          </p:nvPr>
        </p:nvSpPr>
        <p:spPr>
          <a:noFill/>
          <a:ln w="9525"/>
        </p:spPr>
        <p:txBody>
          <a:bodyPr/>
          <a:lstStyle/>
          <a:p>
            <a:pPr>
              <a:spcBef>
                <a:spcPct val="0"/>
              </a:spcBef>
            </a:pPr>
            <a:endParaRPr lang="en-US" b="1" smtClean="0">
              <a:latin typeface="Arial"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p:txBody>
          <a:bodyPr/>
          <a:lstStyle/>
          <a:p>
            <a:pPr defTabSz="927569">
              <a:defRPr/>
            </a:pPr>
            <a:fld id="{585B71C8-69FA-406D-BA5D-E811A01FD715}" type="slidenum">
              <a:rPr lang="en-US" smtClean="0"/>
              <a:pPr defTabSz="927569">
                <a:defRPr/>
              </a:pPr>
              <a:t>95</a:t>
            </a:fld>
            <a:endParaRPr lang="en-US" dirty="0" smtClean="0"/>
          </a:p>
        </p:txBody>
      </p:sp>
      <p:sp>
        <p:nvSpPr>
          <p:cNvPr id="83971" name="Rectangle 2"/>
          <p:cNvSpPr>
            <a:spLocks noGrp="1" noRot="1" noChangeAspect="1" noChangeArrowheads="1" noTextEdit="1"/>
          </p:cNvSpPr>
          <p:nvPr>
            <p:ph type="sldImg"/>
          </p:nvPr>
        </p:nvSpPr>
        <p:spPr>
          <a:ln/>
        </p:spPr>
      </p:sp>
      <p:sp>
        <p:nvSpPr>
          <p:cNvPr id="83972" name="Notes Placeholder 2"/>
          <p:cNvSpPr>
            <a:spLocks noGrp="1"/>
          </p:cNvSpPr>
          <p:nvPr>
            <p:ph type="body" idx="3"/>
          </p:nvPr>
        </p:nvSpPr>
        <p:spPr>
          <a:noFill/>
          <a:ln w="9525"/>
        </p:spPr>
        <p:txBody>
          <a:bodyPr/>
          <a:lstStyle/>
          <a:p>
            <a:pPr>
              <a:spcBef>
                <a:spcPct val="0"/>
              </a:spcBef>
            </a:pPr>
            <a:endParaRPr lang="en-US" b="1" smtClean="0">
              <a:latin typeface="Arial"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p:txBody>
          <a:bodyPr/>
          <a:lstStyle/>
          <a:p>
            <a:pPr defTabSz="856430">
              <a:defRPr/>
            </a:pPr>
            <a:fld id="{23077DCC-5F91-4F6F-8B59-3B6FFE7E6312}" type="slidenum">
              <a:rPr lang="en-US" smtClean="0"/>
              <a:pPr defTabSz="856430">
                <a:defRPr/>
              </a:pPr>
              <a:t>98</a:t>
            </a:fld>
            <a:endParaRPr lang="en-US" dirty="0" smtClean="0"/>
          </a:p>
        </p:txBody>
      </p:sp>
      <p:sp>
        <p:nvSpPr>
          <p:cNvPr id="114691" name="Rectangle 2"/>
          <p:cNvSpPr>
            <a:spLocks noGrp="1" noRot="1" noChangeAspect="1" noChangeArrowheads="1" noTextEdit="1"/>
          </p:cNvSpPr>
          <p:nvPr>
            <p:ph type="sldImg"/>
          </p:nvPr>
        </p:nvSpPr>
        <p:spPr>
          <a:ln/>
        </p:spPr>
      </p:sp>
      <p:sp>
        <p:nvSpPr>
          <p:cNvPr id="4" name="Notes Placeholder 3"/>
          <p:cNvSpPr>
            <a:spLocks noGrp="1"/>
          </p:cNvSpPr>
          <p:nvPr>
            <p:ph type="body" idx="1"/>
          </p:nvPr>
        </p:nvSpPr>
        <p:spPr/>
        <p:txBody>
          <a:bodyPr>
            <a:normAutofit/>
          </a:bodyPr>
          <a:lstStyle/>
          <a:p>
            <a:endParaRPr lang="en-US" dirty="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p:cNvSpPr>
            <a:spLocks noGrp="1" noChangeArrowheads="1"/>
          </p:cNvSpPr>
          <p:nvPr>
            <p:ph type="sldNum" sz="quarter" idx="5"/>
          </p:nvPr>
        </p:nvSpPr>
        <p:spPr/>
        <p:txBody>
          <a:bodyPr/>
          <a:lstStyle/>
          <a:p>
            <a:pPr>
              <a:defRPr/>
            </a:pPr>
            <a:fld id="{7991CDE2-CE78-4C4E-A129-02989D36F5B9}" type="slidenum">
              <a:rPr lang="en-US" smtClean="0"/>
              <a:pPr>
                <a:defRPr/>
              </a:pPr>
              <a:t>99</a:t>
            </a:fld>
            <a:endParaRPr lang="en-US" smtClean="0"/>
          </a:p>
        </p:txBody>
      </p:sp>
      <p:sp>
        <p:nvSpPr>
          <p:cNvPr id="21507" name="Rectangle 2"/>
          <p:cNvSpPr>
            <a:spLocks noGrp="1" noRot="1" noChangeAspect="1" noChangeArrowheads="1" noTextEdit="1"/>
          </p:cNvSpPr>
          <p:nvPr>
            <p:ph type="sldImg"/>
          </p:nvPr>
        </p:nvSpPr>
        <p:spPr>
          <a:xfrm>
            <a:off x="2863263" y="371541"/>
            <a:ext cx="3522133" cy="2611361"/>
          </a:xfrm>
          <a:ln/>
        </p:spPr>
      </p:sp>
      <p:sp>
        <p:nvSpPr>
          <p:cNvPr id="21508" name="Rectangle 3"/>
          <p:cNvSpPr>
            <a:spLocks noGrp="1" noChangeArrowheads="1"/>
          </p:cNvSpPr>
          <p:nvPr>
            <p:ph type="body" idx="1"/>
          </p:nvPr>
        </p:nvSpPr>
        <p:spPr>
          <a:xfrm>
            <a:off x="1231945" y="3093156"/>
            <a:ext cx="6781712" cy="3479800"/>
          </a:xfrm>
          <a:noFill/>
          <a:ln w="9525"/>
        </p:spPr>
        <p:txBody>
          <a:bodyPr/>
          <a:lstStyle/>
          <a:p>
            <a:endParaRPr lang="en-U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p:cNvSpPr>
            <a:spLocks noGrp="1" noChangeArrowheads="1"/>
          </p:cNvSpPr>
          <p:nvPr>
            <p:ph type="sldNum" sz="quarter" idx="5"/>
          </p:nvPr>
        </p:nvSpPr>
        <p:spPr/>
        <p:txBody>
          <a:bodyPr/>
          <a:lstStyle/>
          <a:p>
            <a:pPr>
              <a:defRPr/>
            </a:pPr>
            <a:fld id="{66A1B9D2-0C4D-4963-A46C-CDC3582554E6}" type="slidenum">
              <a:rPr lang="en-US" smtClean="0"/>
              <a:pPr>
                <a:defRPr/>
              </a:pPr>
              <a:t>101</a:t>
            </a:fld>
            <a:endParaRPr lang="en-US" smtClean="0"/>
          </a:p>
        </p:txBody>
      </p:sp>
      <p:sp>
        <p:nvSpPr>
          <p:cNvPr id="23555" name="Rectangle 2"/>
          <p:cNvSpPr>
            <a:spLocks noGrp="1" noRot="1" noChangeAspect="1" noChangeArrowheads="1" noTextEdit="1"/>
          </p:cNvSpPr>
          <p:nvPr>
            <p:ph type="sldImg"/>
          </p:nvPr>
        </p:nvSpPr>
        <p:spPr>
          <a:xfrm>
            <a:off x="2863263" y="371541"/>
            <a:ext cx="3522133" cy="2611361"/>
          </a:xfrm>
          <a:ln/>
        </p:spPr>
      </p:sp>
      <p:sp>
        <p:nvSpPr>
          <p:cNvPr id="23556" name="Rectangle 3"/>
          <p:cNvSpPr>
            <a:spLocks noGrp="1" noChangeArrowheads="1"/>
          </p:cNvSpPr>
          <p:nvPr>
            <p:ph type="body" idx="1"/>
          </p:nvPr>
        </p:nvSpPr>
        <p:spPr>
          <a:xfrm>
            <a:off x="1231945" y="3093156"/>
            <a:ext cx="6781712" cy="3479800"/>
          </a:xfrm>
          <a:noFill/>
          <a:ln w="9525"/>
        </p:spPr>
        <p:txBody>
          <a:bodyPr/>
          <a:lstStyle/>
          <a:p>
            <a:endParaRPr lang="en-US"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p:txBody>
          <a:bodyPr/>
          <a:lstStyle/>
          <a:p>
            <a:pPr>
              <a:defRPr/>
            </a:pPr>
            <a:fld id="{44D5840D-0544-46E6-A499-A96D02D6E677}" type="slidenum">
              <a:rPr lang="en-US" smtClean="0"/>
              <a:pPr>
                <a:defRPr/>
              </a:pPr>
              <a:t>103</a:t>
            </a:fld>
            <a:endParaRPr lang="en-US" smtClean="0"/>
          </a:p>
        </p:txBody>
      </p:sp>
      <p:sp>
        <p:nvSpPr>
          <p:cNvPr id="24579" name="Rectangle 2"/>
          <p:cNvSpPr>
            <a:spLocks noGrp="1" noRot="1" noChangeAspect="1" noChangeArrowheads="1" noTextEdit="1"/>
          </p:cNvSpPr>
          <p:nvPr>
            <p:ph type="sldImg"/>
          </p:nvPr>
        </p:nvSpPr>
        <p:spPr>
          <a:xfrm>
            <a:off x="2863263" y="371541"/>
            <a:ext cx="3522133" cy="2611361"/>
          </a:xfrm>
          <a:ln/>
        </p:spPr>
      </p:sp>
      <p:sp>
        <p:nvSpPr>
          <p:cNvPr id="24580" name="Rectangle 3"/>
          <p:cNvSpPr>
            <a:spLocks noGrp="1" noChangeArrowheads="1"/>
          </p:cNvSpPr>
          <p:nvPr>
            <p:ph type="body" idx="1"/>
          </p:nvPr>
        </p:nvSpPr>
        <p:spPr>
          <a:xfrm>
            <a:off x="1231945" y="3093156"/>
            <a:ext cx="6781712" cy="3479800"/>
          </a:xfrm>
          <a:noFill/>
          <a:ln w="9525"/>
        </p:spPr>
        <p:txBody>
          <a:bodyPr/>
          <a:lstStyle/>
          <a:p>
            <a:endParaRPr lang="en-US" smtClean="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A7E3ADF-8232-4581-98CE-8C258349297A}" type="slidenum">
              <a:rPr lang="en-US"/>
              <a:pPr>
                <a:defRPr/>
              </a:pPr>
              <a:t>104</a:t>
            </a:fld>
            <a:endParaRPr lang="en-US"/>
          </a:p>
        </p:txBody>
      </p:sp>
      <p:sp>
        <p:nvSpPr>
          <p:cNvPr id="25603" name="Rectangle 2"/>
          <p:cNvSpPr>
            <a:spLocks noGrp="1" noRot="1" noChangeAspect="1" noChangeArrowheads="1" noTextEdit="1"/>
          </p:cNvSpPr>
          <p:nvPr>
            <p:ph type="sldImg"/>
          </p:nvPr>
        </p:nvSpPr>
        <p:spPr>
          <a:xfrm>
            <a:off x="2861733" y="521064"/>
            <a:ext cx="3523663" cy="2609850"/>
          </a:xfrm>
          <a:ln/>
        </p:spPr>
      </p:sp>
      <p:sp>
        <p:nvSpPr>
          <p:cNvPr id="25604" name="Text Box 3"/>
          <p:cNvSpPr>
            <a:spLocks noGrp="1" noChangeArrowheads="1"/>
          </p:cNvSpPr>
          <p:nvPr>
            <p:ph type="body" idx="1"/>
          </p:nvPr>
        </p:nvSpPr>
        <p:spPr>
          <a:xfrm>
            <a:off x="704255" y="3306040"/>
            <a:ext cx="7837091" cy="3132280"/>
          </a:xfrm>
          <a:noFill/>
          <a:ln w="9525"/>
        </p:spPr>
        <p:txBody>
          <a:bodyPr lIns="95509" tIns="47755" rIns="95509" bIns="47755"/>
          <a:lstStyle/>
          <a:p>
            <a:pPr marL="227144" indent="-227144"/>
            <a:r>
              <a:rPr lang="en-US" b="1" u="sng" dirty="0" smtClean="0"/>
              <a:t>Site Attributes</a:t>
            </a:r>
          </a:p>
          <a:p>
            <a:pPr marL="227144" indent="-227144">
              <a:buFontTx/>
              <a:buChar char="•"/>
            </a:pPr>
            <a:r>
              <a:rPr lang="en-US" dirty="0" smtClean="0"/>
              <a:t>The 1,200 acre site is the only opportunity for an immediate and major tidal marsh restoration and research in the ecologically important western Delta.</a:t>
            </a:r>
          </a:p>
          <a:p>
            <a:pPr marL="227144" indent="-227144">
              <a:buFontTx/>
              <a:buChar char="•"/>
            </a:pPr>
            <a:r>
              <a:rPr lang="en-US" dirty="0" smtClean="0"/>
              <a:t>Unique site topography provides a template for restoration of a mosaic of tidal, riparian, and upland habitats.</a:t>
            </a:r>
          </a:p>
          <a:p>
            <a:pPr marL="227144" indent="-227144">
              <a:buFontTx/>
              <a:buChar char="•"/>
            </a:pPr>
            <a:r>
              <a:rPr lang="en-US" dirty="0" smtClean="0"/>
              <a:t>The site is uniquely configured to facilitate a major adaptive management research program.</a:t>
            </a:r>
          </a:p>
          <a:p>
            <a:pPr marL="227144" indent="-227144">
              <a:buFontTx/>
              <a:buChar char="•"/>
            </a:pPr>
            <a:r>
              <a:rPr lang="en-US" dirty="0" smtClean="0"/>
              <a:t>Without action, several thousand residential units may be constructed on the site. </a:t>
            </a:r>
          </a:p>
          <a:p>
            <a:pPr marL="227144" indent="-227144">
              <a:buFontTx/>
              <a:buChar char="•"/>
            </a:pPr>
            <a:r>
              <a:rPr lang="en-US" dirty="0" smtClean="0"/>
              <a:t>Learning Opportunities </a:t>
            </a:r>
          </a:p>
          <a:p>
            <a:pPr marL="227144" indent="-227144">
              <a:buFontTx/>
              <a:buChar char="•"/>
            </a:pPr>
            <a:r>
              <a:rPr lang="en-US" dirty="0" smtClean="0"/>
              <a:t>Research wetland development and </a:t>
            </a:r>
            <a:r>
              <a:rPr lang="en-US" dirty="0" err="1" smtClean="0"/>
              <a:t>utlilization</a:t>
            </a:r>
            <a:r>
              <a:rPr lang="en-US" dirty="0" smtClean="0"/>
              <a:t> by target species across a range of </a:t>
            </a:r>
            <a:r>
              <a:rPr lang="en-US" dirty="0" err="1" smtClean="0"/>
              <a:t>edaphic</a:t>
            </a:r>
            <a:r>
              <a:rPr lang="en-US" dirty="0" smtClean="0"/>
              <a:t> and topographic gradients.</a:t>
            </a:r>
          </a:p>
          <a:p>
            <a:pPr marL="227144" indent="-227144">
              <a:buFontTx/>
              <a:buChar char="•"/>
            </a:pPr>
            <a:r>
              <a:rPr lang="en-US" dirty="0" smtClean="0"/>
              <a:t>Research wetland development and utilization by target species across a range of salinity gradients.</a:t>
            </a:r>
          </a:p>
          <a:p>
            <a:pPr marL="227144" indent="-227144">
              <a:buFontTx/>
              <a:buChar char="•"/>
            </a:pPr>
            <a:r>
              <a:rPr lang="en-US" dirty="0" smtClean="0"/>
              <a:t>Research the role of sediment deposition in the development of wetlands across a range of sediment gradients.</a:t>
            </a:r>
          </a:p>
          <a:p>
            <a:pPr marL="227144" indent="-227144">
              <a:buFontTx/>
              <a:buChar char="•"/>
            </a:pPr>
            <a:r>
              <a:rPr lang="en-US" dirty="0" smtClean="0"/>
              <a:t>Test opportunities for restoring subsided lands.</a:t>
            </a:r>
          </a:p>
          <a:p>
            <a:pPr marL="227144" indent="-227144">
              <a:buFontTx/>
              <a:buChar char="•"/>
            </a:pPr>
            <a:r>
              <a:rPr lang="en-US" dirty="0" smtClean="0"/>
              <a:t>Investigate opportunities for improving Delta water quality by modifying hydrodynamics.</a:t>
            </a:r>
          </a:p>
          <a:p>
            <a:pPr marL="227144" indent="-227144">
              <a:buFontTx/>
              <a:buChar char="•"/>
            </a:pPr>
            <a:r>
              <a:rPr lang="en-US" dirty="0" smtClean="0"/>
              <a:t>Investigate carbon cycle and other water quality parameters.</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p:cNvSpPr>
            <a:spLocks noGrp="1" noChangeArrowheads="1"/>
          </p:cNvSpPr>
          <p:nvPr>
            <p:ph type="sldNum" sz="quarter" idx="5"/>
          </p:nvPr>
        </p:nvSpPr>
        <p:spPr/>
        <p:txBody>
          <a:bodyPr/>
          <a:lstStyle/>
          <a:p>
            <a:pPr>
              <a:defRPr/>
            </a:pPr>
            <a:fld id="{C82BC137-3324-4CF2-B2BE-F4394FBA34AE}" type="slidenum">
              <a:rPr lang="en-US" smtClean="0"/>
              <a:pPr>
                <a:defRPr/>
              </a:pPr>
              <a:t>105</a:t>
            </a:fld>
            <a:endParaRPr lang="en-US" smtClean="0"/>
          </a:p>
        </p:txBody>
      </p:sp>
      <p:sp>
        <p:nvSpPr>
          <p:cNvPr id="26627" name="Rectangle 2"/>
          <p:cNvSpPr>
            <a:spLocks noGrp="1" noRot="1" noChangeAspect="1" noChangeArrowheads="1" noTextEdit="1"/>
          </p:cNvSpPr>
          <p:nvPr>
            <p:ph type="sldImg"/>
          </p:nvPr>
        </p:nvSpPr>
        <p:spPr>
          <a:xfrm>
            <a:off x="2863263" y="371541"/>
            <a:ext cx="3522133" cy="2611361"/>
          </a:xfrm>
          <a:ln/>
        </p:spPr>
      </p:sp>
      <p:sp>
        <p:nvSpPr>
          <p:cNvPr id="26628" name="Rectangle 3"/>
          <p:cNvSpPr>
            <a:spLocks noGrp="1" noChangeArrowheads="1"/>
          </p:cNvSpPr>
          <p:nvPr>
            <p:ph type="body" idx="1"/>
          </p:nvPr>
        </p:nvSpPr>
        <p:spPr>
          <a:xfrm>
            <a:off x="1231945" y="3093156"/>
            <a:ext cx="6781712" cy="3479800"/>
          </a:xfrm>
          <a:noFill/>
          <a:ln w="9525"/>
        </p:spPr>
        <p:txBody>
          <a:bodyPr/>
          <a:lstStyle/>
          <a:p>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a:buFont typeface="Arial" pitchFamily="34" charset="0"/>
              <a:buChar char="•"/>
              <a:defRPr/>
            </a:pPr>
            <a:r>
              <a:rPr lang="en-US" dirty="0" smtClean="0"/>
              <a:t>Develop agreements for contractor participation developing &amp; implementing Delta conveyance improvements</a:t>
            </a:r>
            <a:endParaRPr lang="en-US" sz="1000" dirty="0" smtClean="0"/>
          </a:p>
          <a:p>
            <a:pPr>
              <a:buFont typeface="Arial" pitchFamily="34" charset="0"/>
              <a:buChar char="•"/>
              <a:defRPr/>
            </a:pPr>
            <a:r>
              <a:rPr lang="en-US" dirty="0" smtClean="0"/>
              <a:t>Three levels of agreements</a:t>
            </a:r>
            <a:endParaRPr lang="en-US" sz="1000" dirty="0" smtClean="0"/>
          </a:p>
          <a:p>
            <a:pPr lvl="1">
              <a:buFont typeface="Arial" pitchFamily="34" charset="0"/>
              <a:buChar char="•"/>
              <a:defRPr/>
            </a:pPr>
            <a:r>
              <a:rPr lang="en-US" dirty="0" smtClean="0"/>
              <a:t>Contractor-DWR-USBR Memorandum of Agreement</a:t>
            </a:r>
            <a:endParaRPr lang="en-US" sz="1000" dirty="0" smtClean="0"/>
          </a:p>
          <a:p>
            <a:pPr lvl="2">
              <a:buFont typeface="Arial" pitchFamily="34" charset="0"/>
              <a:buChar char="•"/>
              <a:defRPr/>
            </a:pPr>
            <a:r>
              <a:rPr lang="en-US" dirty="0" smtClean="0"/>
              <a:t>Formalize contractor participation in EIR/S development</a:t>
            </a:r>
            <a:endParaRPr lang="en-US" sz="1000" dirty="0" smtClean="0"/>
          </a:p>
          <a:p>
            <a:pPr lvl="1">
              <a:buFont typeface="Arial" pitchFamily="34" charset="0"/>
              <a:buChar char="•"/>
              <a:defRPr/>
            </a:pPr>
            <a:r>
              <a:rPr lang="en-US" dirty="0" smtClean="0"/>
              <a:t>State and federal contractor Joint Powers Authority</a:t>
            </a:r>
            <a:endParaRPr lang="en-US" sz="1000" dirty="0" smtClean="0"/>
          </a:p>
          <a:p>
            <a:pPr lvl="2">
              <a:buFont typeface="Arial" pitchFamily="34" charset="0"/>
              <a:buChar char="•"/>
              <a:defRPr/>
            </a:pPr>
            <a:r>
              <a:rPr lang="en-US" dirty="0" smtClean="0"/>
              <a:t>Create a formal state-federal contractor entity</a:t>
            </a:r>
            <a:endParaRPr lang="en-US" sz="1000" dirty="0" smtClean="0"/>
          </a:p>
          <a:p>
            <a:pPr lvl="1">
              <a:buFont typeface="Arial" pitchFamily="34" charset="0"/>
              <a:buChar char="•"/>
              <a:defRPr/>
            </a:pPr>
            <a:r>
              <a:rPr lang="en-US" dirty="0" smtClean="0"/>
              <a:t>State Water Contractor agreement</a:t>
            </a:r>
            <a:endParaRPr lang="en-US" sz="1000" dirty="0" smtClean="0"/>
          </a:p>
          <a:p>
            <a:pPr lvl="2">
              <a:buFont typeface="Arial" pitchFamily="34" charset="0"/>
              <a:buChar char="•"/>
              <a:defRPr/>
            </a:pPr>
            <a:r>
              <a:rPr lang="en-US" dirty="0" smtClean="0"/>
              <a:t>Establish manner of SWC participation in MOA &amp; JPA</a:t>
            </a:r>
            <a:endParaRPr lang="en-US" sz="1000" dirty="0"/>
          </a:p>
        </p:txBody>
      </p:sp>
      <p:sp>
        <p:nvSpPr>
          <p:cNvPr id="4" name="Slide Number Placeholder 3"/>
          <p:cNvSpPr>
            <a:spLocks noGrp="1"/>
          </p:cNvSpPr>
          <p:nvPr>
            <p:ph type="sldNum" sz="quarter" idx="5"/>
          </p:nvPr>
        </p:nvSpPr>
        <p:spPr/>
        <p:txBody>
          <a:bodyPr/>
          <a:lstStyle/>
          <a:p>
            <a:pPr>
              <a:defRPr/>
            </a:pPr>
            <a:fld id="{F6FAD951-9E82-4F10-8ACD-4DB338EF3E29}" type="slidenum">
              <a:rPr lang="en-US" smtClean="0"/>
              <a:pPr>
                <a:defRPr/>
              </a:pPr>
              <a:t>10</a:t>
            </a:fld>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fontScale="70000" lnSpcReduction="20000"/>
          </a:bodyPr>
          <a:lstStyle/>
          <a:p>
            <a:pPr>
              <a:defRPr/>
            </a:pPr>
            <a:r>
              <a:rPr lang="en-US" i="1" dirty="0" smtClean="0"/>
              <a:t>On the Record:</a:t>
            </a:r>
            <a:r>
              <a:rPr lang="en-US" dirty="0" smtClean="0"/>
              <a:t/>
            </a:r>
            <a:br>
              <a:rPr lang="en-US" dirty="0" smtClean="0"/>
            </a:br>
            <a:r>
              <a:rPr lang="en-US" b="1" dirty="0" smtClean="0"/>
              <a:t>Association of California Water Agencies Executive Director Timothy Quinn - "I Have Not Seen A More Serious Water Situation In My Career":</a:t>
            </a:r>
            <a:r>
              <a:rPr lang="en-US" dirty="0" smtClean="0"/>
              <a:t> "I have not seen a more serious water situation in my career, and I've been doing this 30 years...This is a harbinger of relatively tough times, not just for this year but for a set of years." (Deborah </a:t>
            </a:r>
            <a:r>
              <a:rPr lang="en-US" dirty="0" err="1" smtClean="0"/>
              <a:t>Schoch</a:t>
            </a:r>
            <a:r>
              <a:rPr lang="en-US" dirty="0" smtClean="0"/>
              <a:t>, "Water shortage worst in decades, official says," </a:t>
            </a:r>
            <a:r>
              <a:rPr lang="en-US" u="sng" dirty="0" smtClean="0">
                <a:hlinkClick r:id="rId3"/>
              </a:rPr>
              <a:t>Los Angeles Times</a:t>
            </a:r>
            <a:r>
              <a:rPr lang="en-US" dirty="0" smtClean="0"/>
              <a:t>, 5/2/08)</a:t>
            </a:r>
            <a:r>
              <a:rPr lang="en-US" b="1" dirty="0" smtClean="0"/>
              <a:t> </a:t>
            </a:r>
            <a:r>
              <a:rPr lang="en-US" dirty="0" smtClean="0"/>
              <a:t/>
            </a:r>
            <a:br>
              <a:rPr lang="en-US" dirty="0" smtClean="0"/>
            </a:br>
            <a:r>
              <a:rPr lang="en-US" dirty="0" smtClean="0"/>
              <a:t/>
            </a:r>
            <a:br>
              <a:rPr lang="en-US" dirty="0" smtClean="0"/>
            </a:br>
            <a:r>
              <a:rPr lang="en-US" b="1" dirty="0" smtClean="0"/>
              <a:t>Los Angeles Department Of Water And Power General Manager H. David </a:t>
            </a:r>
            <a:r>
              <a:rPr lang="en-US" b="1" dirty="0" err="1" smtClean="0"/>
              <a:t>Nahai</a:t>
            </a:r>
            <a:r>
              <a:rPr lang="en-US" b="1" dirty="0" smtClean="0"/>
              <a:t> - "We're All Facing A Worrisome Water Picture":</a:t>
            </a:r>
            <a:r>
              <a:rPr lang="en-US" dirty="0" smtClean="0"/>
              <a:t> "Los Angeles traditionally has gotten 30% to 60% of its water from the Eastern Sierra via the Los Angeles Aqueduct, but it still buys water imported from the north and east. ‘I think we're all facing a worrisome water picture,' said H. David </a:t>
            </a:r>
            <a:r>
              <a:rPr lang="en-US" dirty="0" err="1" smtClean="0"/>
              <a:t>Nahai</a:t>
            </a:r>
            <a:r>
              <a:rPr lang="en-US" dirty="0" smtClean="0"/>
              <a:t>, general manager of the Los Angeles Department of Water and Power." (Deborah </a:t>
            </a:r>
            <a:r>
              <a:rPr lang="en-US" dirty="0" err="1" smtClean="0"/>
              <a:t>Schoch</a:t>
            </a:r>
            <a:r>
              <a:rPr lang="en-US" dirty="0" smtClean="0"/>
              <a:t>, "Water shortage worst in decades, official says," </a:t>
            </a:r>
            <a:r>
              <a:rPr lang="en-US" u="sng" dirty="0" smtClean="0">
                <a:hlinkClick r:id="rId3"/>
              </a:rPr>
              <a:t>Los Angeles Times</a:t>
            </a:r>
            <a:r>
              <a:rPr lang="en-US" dirty="0" smtClean="0"/>
              <a:t>, 5/2/08)</a:t>
            </a:r>
            <a:br>
              <a:rPr lang="en-US" dirty="0" smtClean="0"/>
            </a:br>
            <a:r>
              <a:rPr lang="en-US" dirty="0" smtClean="0"/>
              <a:t/>
            </a:r>
            <a:br>
              <a:rPr lang="en-US" dirty="0" smtClean="0"/>
            </a:br>
            <a:r>
              <a:rPr lang="en-US" b="1" dirty="0" smtClean="0"/>
              <a:t>East Bay Municipal Utility District - "Mandatory Water Rationing Is Now In Effect": </a:t>
            </a:r>
            <a:r>
              <a:rPr lang="en-US" dirty="0" smtClean="0"/>
              <a:t> "Two dry winters have resulted in the biggest water supply threat to EBMUD in nearly 20 years. The District received roughly half of its normal runoff this year and projects its water storage will be over 200,000 acre-feet short of the water desired by October 1 of this year (the beginning of a new rain year). To safeguard its shrinking supply, EBMUD has declared a severe water shortage emergency. Mandatory water rationing is now in effect." (East Bay Municipal Water District, "EBMUD Adopts Drought Management Program: Mandatory Rationing in Effect," </a:t>
            </a:r>
            <a:r>
              <a:rPr lang="en-US" u="sng" dirty="0" smtClean="0">
                <a:hlinkClick r:id="rId4"/>
              </a:rPr>
              <a:t>Website</a:t>
            </a:r>
            <a:r>
              <a:rPr lang="en-US" dirty="0" smtClean="0"/>
              <a:t>, 5/13/08)</a:t>
            </a:r>
          </a:p>
          <a:p>
            <a:pPr>
              <a:defRPr/>
            </a:pPr>
            <a:r>
              <a:rPr lang="en-US" b="1" dirty="0" smtClean="0"/>
              <a:t>East Bay Municipal Utility District Spokesman Brian McCrea - "This Is The Worst Situation We've Seen In Almost 20 Years"</a:t>
            </a:r>
            <a:r>
              <a:rPr lang="en-US" dirty="0" smtClean="0"/>
              <a:t> (Ryan </a:t>
            </a:r>
            <a:r>
              <a:rPr lang="en-US" dirty="0" err="1" smtClean="0"/>
              <a:t>Flinn</a:t>
            </a:r>
            <a:r>
              <a:rPr lang="en-US" dirty="0" smtClean="0"/>
              <a:t>, "California Utility Imposes First Water Rationing in 16 Years," </a:t>
            </a:r>
            <a:r>
              <a:rPr lang="en-US" u="sng" dirty="0" smtClean="0">
                <a:hlinkClick r:id="rId5"/>
              </a:rPr>
              <a:t>Bloomberg</a:t>
            </a:r>
            <a:r>
              <a:rPr lang="en-US" dirty="0" smtClean="0"/>
              <a:t>, 5/14/08) </a:t>
            </a:r>
          </a:p>
          <a:p>
            <a:pPr>
              <a:defRPr/>
            </a:pPr>
            <a:r>
              <a:rPr lang="en-US" b="1" dirty="0" smtClean="0"/>
              <a:t>Metropolitan Water District Of Southern California Spokesman Bob Muir - "If Water Use Is Not Cut... The Region Will More Likely Be In A Shortage And Instituting Rationing":</a:t>
            </a:r>
            <a:r>
              <a:rPr lang="en-US" dirty="0" smtClean="0"/>
              <a:t> "The agency that provides about half of the 720 billion gallons of water consumed in Orange County each year is considering issuing a water supply alert, a step toward possible water rationing...‘A ‘water supply alert' does not mean less water being supplied; it means that the water being supplied is severely depleting reserves, and that if water use is not cut to help balance the use of reserves, the region will more likely be in a shortage and instituting rationing,' Bob Muir, an MWD spokesman, said in an e-mail." (Gary Robbins, "O.C. could face water rationing next year," </a:t>
            </a:r>
            <a:r>
              <a:rPr lang="en-US" u="sng" dirty="0" smtClean="0">
                <a:hlinkClick r:id="rId6"/>
              </a:rPr>
              <a:t>Orange County Register</a:t>
            </a:r>
            <a:r>
              <a:rPr lang="en-US" dirty="0" smtClean="0"/>
              <a:t>, 5/29/08) </a:t>
            </a:r>
            <a:br>
              <a:rPr lang="en-US" dirty="0" smtClean="0"/>
            </a:br>
            <a:r>
              <a:rPr lang="en-US" dirty="0" smtClean="0"/>
              <a:t/>
            </a:r>
            <a:br>
              <a:rPr lang="en-US" dirty="0" smtClean="0"/>
            </a:br>
            <a:r>
              <a:rPr lang="en-US" b="1" dirty="0" smtClean="0"/>
              <a:t>Westlands Water District General Manger Tom Birmingham - "This Is A Crisis That Has To Be Fixed Now":</a:t>
            </a:r>
            <a:r>
              <a:rPr lang="en-US" dirty="0" smtClean="0"/>
              <a:t> "‘Half the people in this room are going to go broke,' said at a meeting that drew about 400 to the fairgrounds in Los </a:t>
            </a:r>
            <a:r>
              <a:rPr lang="en-US" dirty="0" err="1" smtClean="0"/>
              <a:t>Banos</a:t>
            </a:r>
            <a:r>
              <a:rPr lang="en-US" dirty="0" smtClean="0"/>
              <a:t>. ‘This is a crisis that has to be fixed now.'" (Dennis Pollock, "Feds reduce water to Valley farms," </a:t>
            </a:r>
            <a:r>
              <a:rPr lang="en-US" u="sng" dirty="0" smtClean="0">
                <a:hlinkClick r:id="rId7"/>
              </a:rPr>
              <a:t>Fresno Bee</a:t>
            </a:r>
            <a:r>
              <a:rPr lang="en-US" dirty="0" smtClean="0"/>
              <a:t>, 6/2/08</a:t>
            </a:r>
          </a:p>
          <a:p>
            <a:pPr>
              <a:defRPr/>
            </a:pPr>
            <a:r>
              <a:rPr lang="en-US" dirty="0" smtClean="0"/>
              <a:t> </a:t>
            </a:r>
          </a:p>
          <a:p>
            <a:pPr>
              <a:defRPr/>
            </a:pPr>
            <a:endParaRPr lang="en-US" dirty="0"/>
          </a:p>
        </p:txBody>
      </p:sp>
      <p:sp>
        <p:nvSpPr>
          <p:cNvPr id="4" name="Slide Number Placeholder 3"/>
          <p:cNvSpPr>
            <a:spLocks noGrp="1"/>
          </p:cNvSpPr>
          <p:nvPr>
            <p:ph type="sldNum" sz="quarter" idx="5"/>
          </p:nvPr>
        </p:nvSpPr>
        <p:spPr/>
        <p:txBody>
          <a:bodyPr/>
          <a:lstStyle/>
          <a:p>
            <a:pPr>
              <a:defRPr/>
            </a:pPr>
            <a:fld id="{37A957E4-6D5D-41B1-B0FD-F595C1E44E31}" type="slidenum">
              <a:rPr lang="en-US" smtClean="0"/>
              <a:pPr>
                <a:defRPr/>
              </a:pPr>
              <a:t>11</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vmlDrawing" Target="../drawings/vmlDrawing1.v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3"/>
          <p:cNvPicPr>
            <a:picLocks noChangeAspect="1" noChangeArrowheads="1"/>
          </p:cNvPicPr>
          <p:nvPr userDrawn="1"/>
        </p:nvPicPr>
        <p:blipFill>
          <a:blip r:embed="rId2"/>
          <a:srcRect/>
          <a:stretch>
            <a:fillRect/>
          </a:stretch>
        </p:blipFill>
        <p:spPr bwMode="ltGray">
          <a:xfrm>
            <a:off x="0" y="0"/>
            <a:ext cx="9144000" cy="6858000"/>
          </a:xfrm>
          <a:prstGeom prst="rect">
            <a:avLst/>
          </a:prstGeom>
          <a:noFill/>
          <a:ln w="9525">
            <a:noFill/>
            <a:miter lim="800000"/>
            <a:headEnd/>
            <a:tailEnd/>
          </a:ln>
        </p:spPr>
      </p:pic>
      <p:sp>
        <p:nvSpPr>
          <p:cNvPr id="172034" name="Rectangle 2"/>
          <p:cNvSpPr>
            <a:spLocks noGrp="1" noChangeArrowheads="1"/>
          </p:cNvSpPr>
          <p:nvPr>
            <p:ph type="ctrTitle"/>
          </p:nvPr>
        </p:nvSpPr>
        <p:spPr bwMode="invGray">
          <a:xfrm>
            <a:off x="685800" y="1371600"/>
            <a:ext cx="7772400" cy="1143000"/>
          </a:xfrm>
          <a:prstGeom prst="rect">
            <a:avLst/>
          </a:prstGeom>
        </p:spPr>
        <p:txBody>
          <a:bodyPr/>
          <a:lstStyle>
            <a:lvl1pPr>
              <a:defRPr>
                <a:effectLst>
                  <a:glow rad="101600">
                    <a:schemeClr val="accent4">
                      <a:satMod val="175000"/>
                      <a:alpha val="40000"/>
                    </a:schemeClr>
                  </a:glow>
                  <a:outerShdw dist="310007" dir="7800000" sy="30000" kx="1300200" algn="ctr" rotWithShape="0">
                    <a:prstClr val="black">
                      <a:alpha val="85000"/>
                    </a:prstClr>
                  </a:outerShdw>
                </a:effectLst>
              </a:defRPr>
            </a:lvl1pPr>
          </a:lstStyle>
          <a:p>
            <a:r>
              <a:rPr lang="en-US" dirty="0"/>
              <a:t>Click to edit Master title style</a:t>
            </a:r>
          </a:p>
        </p:txBody>
      </p:sp>
      <p:sp>
        <p:nvSpPr>
          <p:cNvPr id="172035" name="Rectangle 3"/>
          <p:cNvSpPr>
            <a:spLocks noGrp="1" noChangeArrowheads="1"/>
          </p:cNvSpPr>
          <p:nvPr>
            <p:ph type="subTitle" idx="1"/>
          </p:nvPr>
        </p:nvSpPr>
        <p:spPr bwMode="invGray">
          <a:xfrm>
            <a:off x="1371600" y="4876800"/>
            <a:ext cx="6400800" cy="1752600"/>
          </a:xfrm>
          <a:prstGeom prst="rect">
            <a:avLst/>
          </a:prstGeom>
        </p:spPr>
        <p:txBody>
          <a:bodyPr/>
          <a:lstStyle>
            <a:lvl1pPr marL="0" indent="0" algn="ctr">
              <a:buFont typeface="Wingdings" pitchFamily="2" charset="2"/>
              <a:buNone/>
              <a:defRPr>
                <a:effectLst>
                  <a:glow rad="101600">
                    <a:schemeClr val="accent4">
                      <a:satMod val="175000"/>
                      <a:alpha val="40000"/>
                    </a:schemeClr>
                  </a:glow>
                  <a:outerShdw blurRad="25400" dist="310007" dir="7680000" sy="30000" kx="1300200" algn="ctr" rotWithShape="0">
                    <a:prstClr val="black"/>
                  </a:outerShdw>
                </a:effectLst>
              </a:defRPr>
            </a:lvl1pPr>
          </a:lstStyle>
          <a:p>
            <a:r>
              <a:rPr lang="en-US"/>
              <a:t>Click to edit Master subtitle style</a:t>
            </a:r>
          </a:p>
        </p:txBody>
      </p:sp>
    </p:spTree>
  </p:cSld>
  <p:clrMapOvr>
    <a:masterClrMapping/>
  </p:clrMapOvr>
  <p:transition spd="med">
    <p:randomBar dir="vert"/>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bwMode="invGray">
          <a:xfrm>
            <a:off x="0" y="457200"/>
            <a:ext cx="9144000" cy="1153236"/>
          </a:xfrm>
          <a:prstGeom prst="rect">
            <a:avLst/>
          </a:prstGeom>
        </p:spPr>
        <p:txBody>
          <a:bodyPr/>
          <a:lstStyle>
            <a:lvl1pPr>
              <a:defRPr kumimoji="0" lang="en-US" sz="4000" b="1" i="0" u="none" strike="noStrike" kern="0" cap="none" spc="0" normalizeH="0" baseline="0" noProof="0" dirty="0">
                <a:ln>
                  <a:noFill/>
                </a:ln>
                <a:solidFill>
                  <a:srgbClr val="FFFF00"/>
                </a:solidFill>
                <a:effectLst>
                  <a:outerShdw blurRad="50800" dist="63500" dir="2700000" algn="tl" rotWithShape="0">
                    <a:prstClr val="black"/>
                  </a:outerShdw>
                </a:effectLst>
                <a:uLnTx/>
                <a:uFillTx/>
                <a:latin typeface="Arial" charset="0"/>
                <a:ea typeface="+mj-ea"/>
                <a:cs typeface="+mj-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dirty="0" smtClean="0"/>
              <a:t>Click to edit Master title style</a:t>
            </a:r>
            <a:br>
              <a:rPr lang="en-US" dirty="0" smtClean="0"/>
            </a:br>
            <a:endParaRPr lang="en-US" dirty="0"/>
          </a:p>
        </p:txBody>
      </p:sp>
      <p:sp>
        <p:nvSpPr>
          <p:cNvPr id="3" name="Content Placeholder 2"/>
          <p:cNvSpPr>
            <a:spLocks noGrp="1"/>
          </p:cNvSpPr>
          <p:nvPr>
            <p:ph idx="1"/>
          </p:nvPr>
        </p:nvSpPr>
        <p:spPr bwMode="invGray">
          <a:xfrm>
            <a:off x="685800" y="2082424"/>
            <a:ext cx="8229600" cy="4419600"/>
          </a:xfrm>
          <a:prstGeom prst="rect">
            <a:avLst/>
          </a:prstGeom>
        </p:spPr>
        <p:txBody>
          <a:bodyPr/>
          <a:lstStyle>
            <a:lvl1pPr>
              <a:spcBef>
                <a:spcPts val="600"/>
              </a:spcBef>
              <a:defRPr lang="en-US" sz="2800" dirty="0" smtClean="0">
                <a:effectLst>
                  <a:outerShdw blurRad="50800" dist="88900" dir="2700000" algn="tl" rotWithShape="0">
                    <a:prstClr val="black"/>
                  </a:outerShdw>
                </a:effectLst>
              </a:defRPr>
            </a:lvl1pPr>
            <a:lvl2pPr>
              <a:spcBef>
                <a:spcPts val="600"/>
              </a:spcBef>
              <a:defRPr lang="en-US" sz="2400" dirty="0" smtClean="0">
                <a:effectLst>
                  <a:outerShdw blurRad="50800" dist="88900" dir="2700000" algn="tl" rotWithShape="0">
                    <a:prstClr val="black"/>
                  </a:outerShdw>
                </a:effectLst>
              </a:defRPr>
            </a:lvl2pPr>
            <a:lvl3pPr>
              <a:spcBef>
                <a:spcPts val="600"/>
              </a:spcBef>
              <a:defRPr lang="en-US" sz="2000" dirty="0" smtClean="0">
                <a:effectLst>
                  <a:outerShdw blurRad="50800" dist="88900" dir="2700000" algn="tl" rotWithShape="0">
                    <a:prstClr val="black"/>
                  </a:outerShdw>
                </a:effectLst>
              </a:defRPr>
            </a:lvl3pPr>
            <a:lvl4pPr>
              <a:spcBef>
                <a:spcPts val="600"/>
              </a:spcBef>
              <a:defRPr lang="en-US" sz="1800" dirty="0" smtClean="0">
                <a:effectLst>
                  <a:outerShdw blurRad="50800" dist="88900" dir="2700000" algn="tl" rotWithShape="0">
                    <a:prstClr val="black"/>
                  </a:outerShdw>
                </a:effectLst>
              </a:defRPr>
            </a:lvl4pPr>
            <a:lvl5pPr>
              <a:spcBef>
                <a:spcPts val="600"/>
              </a:spcBef>
              <a:defRPr lang="en-US" sz="1800" dirty="0">
                <a:effectLst>
                  <a:outerShdw blurRad="50800" dist="88900" dir="2700000" algn="tl" rotWithShape="0">
                    <a:prstClr val="black"/>
                  </a:outerShdw>
                </a:effectLs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Slide Number Placeholder 7"/>
          <p:cNvSpPr>
            <a:spLocks noGrp="1"/>
          </p:cNvSpPr>
          <p:nvPr userDrawn="1">
            <p:ph type="sldNum" sz="quarter" idx="10"/>
          </p:nvPr>
        </p:nvSpPr>
        <p:spPr>
          <a:xfrm>
            <a:off x="8534400" y="6464300"/>
            <a:ext cx="685800" cy="365125"/>
          </a:xfrm>
          <a:prstGeom prst="rect">
            <a:avLst/>
          </a:prstGeom>
        </p:spPr>
        <p:txBody>
          <a:bodyPr/>
          <a:lstStyle>
            <a:lvl1pPr algn="ctr" eaLnBrk="0" hangingPunct="0">
              <a:defRPr sz="2000">
                <a:effectLst>
                  <a:outerShdw blurRad="50800" dist="38100" dir="2700000" algn="tl" rotWithShape="0">
                    <a:prstClr val="black"/>
                  </a:outerShdw>
                </a:effectLst>
                <a:latin typeface="Arial" charset="0"/>
                <a:cs typeface="+mn-cs"/>
              </a:defRPr>
            </a:lvl1pPr>
          </a:lstStyle>
          <a:p>
            <a:pPr>
              <a:defRPr/>
            </a:pPr>
            <a:fld id="{F40D186B-4597-415A-B0DD-212070544B7A}" type="slidenum">
              <a:rPr lang="en-US" smtClean="0"/>
              <a:pPr>
                <a:defRPr/>
              </a:pPr>
              <a:t>‹#›</a:t>
            </a:fld>
            <a:endParaRPr lang="en-US" dirty="0"/>
          </a:p>
        </p:txBody>
      </p:sp>
    </p:spTree>
  </p:cSld>
  <p:clrMapOvr>
    <a:masterClrMapping/>
  </p:clrMapOvr>
  <p:transition>
    <p:fade/>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0" y="685800"/>
            <a:ext cx="9144000" cy="914400"/>
          </a:xfrm>
          <a:prstGeom prst="rect">
            <a:avLst/>
          </a:prstGeom>
        </p:spPr>
        <p:txBody>
          <a:bodyPr/>
          <a:lstStyle>
            <a:lvl1pPr>
              <a:defRPr kumimoji="0" lang="en-US" sz="4000" b="1" i="0" u="none" strike="noStrike" kern="0" cap="none" spc="0" normalizeH="0" baseline="0" noProof="0">
                <a:ln>
                  <a:noFill/>
                </a:ln>
                <a:solidFill>
                  <a:srgbClr val="FFFF00"/>
                </a:solidFill>
                <a:effectLst>
                  <a:outerShdw blurRad="50800" dist="63500" dir="2700000" algn="tl" rotWithShape="0">
                    <a:prstClr val="black"/>
                  </a:outerShdw>
                </a:effectLst>
                <a:uLnTx/>
                <a:uFillTx/>
                <a:latin typeface="Arial" charset="0"/>
                <a:ea typeface="+mj-ea"/>
                <a:cs typeface="+mj-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dirty="0" smtClean="0"/>
              <a:t>Click to edit Master title style</a:t>
            </a:r>
            <a:endParaRPr lang="en-US" dirty="0"/>
          </a:p>
        </p:txBody>
      </p:sp>
      <p:sp>
        <p:nvSpPr>
          <p:cNvPr id="5" name="Slide Number Placeholder 7"/>
          <p:cNvSpPr>
            <a:spLocks noGrp="1"/>
          </p:cNvSpPr>
          <p:nvPr>
            <p:ph type="sldNum" sz="quarter" idx="10"/>
          </p:nvPr>
        </p:nvSpPr>
        <p:spPr>
          <a:xfrm>
            <a:off x="8534400" y="6464300"/>
            <a:ext cx="685800" cy="365125"/>
          </a:xfrm>
          <a:prstGeom prst="rect">
            <a:avLst/>
          </a:prstGeom>
        </p:spPr>
        <p:txBody>
          <a:bodyPr/>
          <a:lstStyle>
            <a:lvl1pPr algn="ctr" eaLnBrk="0" hangingPunct="0">
              <a:defRPr sz="2000">
                <a:effectLst>
                  <a:outerShdw blurRad="50800" dist="38100" dir="2700000" algn="tl" rotWithShape="0">
                    <a:prstClr val="black"/>
                  </a:outerShdw>
                </a:effectLst>
                <a:latin typeface="Arial" charset="0"/>
                <a:cs typeface="+mn-cs"/>
              </a:defRPr>
            </a:lvl1pPr>
          </a:lstStyle>
          <a:p>
            <a:pPr>
              <a:defRPr/>
            </a:pPr>
            <a:fld id="{F40D186B-4597-415A-B0DD-212070544B7A}" type="slidenum">
              <a:rPr lang="en-US" smtClean="0"/>
              <a:pPr>
                <a:defRPr/>
              </a:pPr>
              <a:t>‹#›</a:t>
            </a:fld>
            <a:endParaRPr lang="en-US" dirty="0"/>
          </a:p>
        </p:txBody>
      </p:sp>
    </p:spTree>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7"/>
          <p:cNvSpPr>
            <a:spLocks noGrp="1"/>
          </p:cNvSpPr>
          <p:nvPr>
            <p:ph type="sldNum" sz="quarter" idx="10"/>
          </p:nvPr>
        </p:nvSpPr>
        <p:spPr>
          <a:xfrm>
            <a:off x="8534400" y="6464300"/>
            <a:ext cx="685800" cy="365125"/>
          </a:xfrm>
          <a:prstGeom prst="rect">
            <a:avLst/>
          </a:prstGeom>
        </p:spPr>
        <p:txBody>
          <a:bodyPr/>
          <a:lstStyle>
            <a:lvl1pPr algn="ctr" eaLnBrk="0" hangingPunct="0">
              <a:defRPr sz="2000">
                <a:effectLst>
                  <a:outerShdw blurRad="50800" dist="38100" dir="2700000" algn="tl" rotWithShape="0">
                    <a:prstClr val="black"/>
                  </a:outerShdw>
                </a:effectLst>
                <a:latin typeface="Arial" charset="0"/>
                <a:cs typeface="+mn-cs"/>
              </a:defRPr>
            </a:lvl1pPr>
          </a:lstStyle>
          <a:p>
            <a:pPr>
              <a:defRPr/>
            </a:pPr>
            <a:fld id="{F40D186B-4597-415A-B0DD-212070544B7A}" type="slidenum">
              <a:rPr lang="en-US" smtClean="0"/>
              <a:pPr>
                <a:defRPr/>
              </a:pPr>
              <a:t>‹#›</a:t>
            </a:fld>
            <a:endParaRPr lang="en-US" dirty="0"/>
          </a:p>
        </p:txBody>
      </p:sp>
    </p:spTree>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mediaAndTx" preserve="1">
  <p:cSld name="Title, Media Clip and Text">
    <p:spTree>
      <p:nvGrpSpPr>
        <p:cNvPr id="1" name=""/>
        <p:cNvGrpSpPr/>
        <p:nvPr/>
      </p:nvGrpSpPr>
      <p:grpSpPr>
        <a:xfrm>
          <a:off x="0" y="0"/>
          <a:ext cx="0" cy="0"/>
          <a:chOff x="0" y="0"/>
          <a:chExt cx="0" cy="0"/>
        </a:xfrm>
      </p:grpSpPr>
      <p:graphicFrame>
        <p:nvGraphicFramePr>
          <p:cNvPr id="5" name="Object 6"/>
          <p:cNvGraphicFramePr>
            <a:graphicFrameLocks noChangeAspect="1"/>
          </p:cNvGraphicFramePr>
          <p:nvPr/>
        </p:nvGraphicFramePr>
        <p:xfrm>
          <a:off x="0" y="0"/>
          <a:ext cx="9144000" cy="6858000"/>
        </p:xfrm>
        <a:graphic>
          <a:graphicData uri="http://schemas.openxmlformats.org/presentationml/2006/ole">
            <p:oleObj spid="_x0000_s68610" name="Photo Editor Photo" r:id="rId3" imgW="14289495" imgH="10717121" progId="">
              <p:embed/>
            </p:oleObj>
          </a:graphicData>
        </a:graphic>
      </p:graphicFrame>
      <p:sp>
        <p:nvSpPr>
          <p:cNvPr id="2" name="Title 1"/>
          <p:cNvSpPr>
            <a:spLocks noGrp="1"/>
          </p:cNvSpPr>
          <p:nvPr>
            <p:ph type="title"/>
          </p:nvPr>
        </p:nvSpPr>
        <p:spPr bwMode="invGray">
          <a:xfrm>
            <a:off x="0" y="457200"/>
            <a:ext cx="9144000" cy="914400"/>
          </a:xfrm>
          <a:prstGeom prst="rect">
            <a:avLst/>
          </a:prstGeom>
        </p:spPr>
        <p:txBody>
          <a:bodyPr/>
          <a:lstStyle>
            <a:lvl1pPr>
              <a:defRPr kumimoji="0" lang="en-US" sz="4000" b="1" i="0" u="none" strike="noStrike" kern="0" cap="none" spc="0" normalizeH="0" baseline="0" noProof="0">
                <a:ln>
                  <a:noFill/>
                </a:ln>
                <a:solidFill>
                  <a:srgbClr val="FFFF00"/>
                </a:solidFill>
                <a:effectLst>
                  <a:outerShdw blurRad="50800" dist="63500" dir="2700000" algn="tl" rotWithShape="0">
                    <a:prstClr val="black"/>
                  </a:outerShdw>
                </a:effectLst>
                <a:uLnTx/>
                <a:uFillTx/>
                <a:latin typeface="Arial" charset="0"/>
                <a:ea typeface="+mj-ea"/>
                <a:cs typeface="+mj-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mtClean="0"/>
              <a:t>Click to edit Master title style</a:t>
            </a:r>
            <a:endParaRPr lang="en-US"/>
          </a:p>
        </p:txBody>
      </p:sp>
      <p:sp>
        <p:nvSpPr>
          <p:cNvPr id="3" name="Media Placeholder 2"/>
          <p:cNvSpPr>
            <a:spLocks noGrp="1"/>
          </p:cNvSpPr>
          <p:nvPr>
            <p:ph type="media" sz="half" idx="1"/>
          </p:nvPr>
        </p:nvSpPr>
        <p:spPr>
          <a:xfrm>
            <a:off x="304800" y="1676400"/>
            <a:ext cx="4191000" cy="4724400"/>
          </a:xfrm>
          <a:prstGeom prst="rect">
            <a:avLst/>
          </a:prstGeom>
        </p:spPr>
        <p:txBody>
          <a:bodyPr/>
          <a:lstStyle>
            <a:lvl1pPr algn="l" rtl="0" eaLnBrk="0" fontAlgn="base" hangingPunct="0">
              <a:spcBef>
                <a:spcPts val="600"/>
              </a:spcBef>
              <a:spcAft>
                <a:spcPct val="0"/>
              </a:spcAft>
              <a:defRPr lang="en-US" sz="2800" b="1" noProof="0" smtClean="0">
                <a:solidFill>
                  <a:schemeClr val="bg1"/>
                </a:solidFill>
                <a:effectLst>
                  <a:outerShdw blurRad="50800" dist="88900" dir="2700000" algn="tl" rotWithShape="0">
                    <a:prstClr val="black"/>
                  </a:outerShdw>
                </a:effectLst>
                <a:latin typeface="Arial" charset="0"/>
                <a:ea typeface="+mn-ea"/>
                <a:cs typeface="+mn-cs"/>
              </a:defRPr>
            </a:lvl1pPr>
          </a:lstStyle>
          <a:p>
            <a:pPr lvl="0"/>
            <a:endParaRPr lang="en-US" noProof="0" smtClean="0"/>
          </a:p>
        </p:txBody>
      </p:sp>
      <p:sp>
        <p:nvSpPr>
          <p:cNvPr id="4" name="Text Placeholder 3"/>
          <p:cNvSpPr>
            <a:spLocks noGrp="1"/>
          </p:cNvSpPr>
          <p:nvPr>
            <p:ph type="body" sz="half" idx="2"/>
          </p:nvPr>
        </p:nvSpPr>
        <p:spPr>
          <a:xfrm>
            <a:off x="4648200" y="1676400"/>
            <a:ext cx="4191000" cy="4724400"/>
          </a:xfrm>
          <a:prstGeom prst="rect">
            <a:avLst/>
          </a:prstGeom>
        </p:spPr>
        <p:txBody>
          <a:bodyPr/>
          <a:lstStyle>
            <a:lvl1pPr>
              <a:defRPr>
                <a:effectLst>
                  <a:outerShdw blurRad="50800" dist="101600" dir="2700000" algn="tl" rotWithShape="0">
                    <a:prstClr val="black"/>
                  </a:outerShdw>
                </a:effectLst>
              </a:defRPr>
            </a:lvl1pPr>
            <a:lvl2pPr>
              <a:defRPr>
                <a:effectLst>
                  <a:outerShdw blurRad="50800" dist="101600" dir="2700000" algn="tl" rotWithShape="0">
                    <a:prstClr val="black"/>
                  </a:outerShdw>
                </a:effectLst>
              </a:defRPr>
            </a:lvl2pPr>
            <a:lvl3pPr>
              <a:defRPr>
                <a:effectLst>
                  <a:outerShdw blurRad="50800" dist="101600" dir="2700000" algn="tl" rotWithShape="0">
                    <a:prstClr val="black"/>
                  </a:outerShdw>
                </a:effectLst>
              </a:defRPr>
            </a:lvl3pPr>
            <a:lvl4pPr>
              <a:defRPr>
                <a:effectLst>
                  <a:outerShdw blurRad="50800" dist="101600" dir="2700000" algn="tl" rotWithShape="0">
                    <a:prstClr val="black"/>
                  </a:outerShdw>
                </a:effectLst>
              </a:defRPr>
            </a:lvl4pPr>
            <a:lvl5pPr>
              <a:defRPr>
                <a:effectLst>
                  <a:outerShdw blurRad="50800" dist="101600" dir="2700000" algn="tl" rotWithShape="0">
                    <a:prstClr val="black"/>
                  </a:outerShdw>
                </a:effectLs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7"/>
          <p:cNvSpPr>
            <a:spLocks noGrp="1"/>
          </p:cNvSpPr>
          <p:nvPr>
            <p:ph type="sldNum" sz="quarter" idx="10"/>
          </p:nvPr>
        </p:nvSpPr>
        <p:spPr>
          <a:xfrm>
            <a:off x="8534400" y="6464300"/>
            <a:ext cx="685800" cy="365125"/>
          </a:xfrm>
          <a:prstGeom prst="rect">
            <a:avLst/>
          </a:prstGeom>
        </p:spPr>
        <p:txBody>
          <a:bodyPr/>
          <a:lstStyle>
            <a:lvl1pPr algn="ctr" eaLnBrk="0" hangingPunct="0">
              <a:defRPr sz="2000">
                <a:effectLst>
                  <a:outerShdw blurRad="50800" dist="38100" dir="2700000" algn="tl" rotWithShape="0">
                    <a:prstClr val="black"/>
                  </a:outerShdw>
                </a:effectLst>
                <a:latin typeface="Arial" charset="0"/>
                <a:cs typeface="+mn-cs"/>
              </a:defRPr>
            </a:lvl1pPr>
          </a:lstStyle>
          <a:p>
            <a:pPr>
              <a:defRPr/>
            </a:pPr>
            <a:fld id="{F40D186B-4597-415A-B0DD-212070544B7A}" type="slidenum">
              <a:rPr lang="en-US" smtClean="0"/>
              <a:pPr>
                <a:defRPr/>
              </a:pPr>
              <a:t>‹#›</a:t>
            </a:fld>
            <a:endParaRPr lang="en-US" dirty="0"/>
          </a:p>
        </p:txBody>
      </p:sp>
    </p:spTree>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itle and Chart">
    <p:bg bwMode="invGray">
      <p:bgPr>
        <a:gradFill rotWithShape="0">
          <a:gsLst>
            <a:gs pos="0">
              <a:srgbClr val="000099"/>
            </a:gs>
            <a:gs pos="100000">
              <a:srgbClr val="000000"/>
            </a:gs>
          </a:gsLst>
          <a:lin ang="5400000" scaled="1"/>
        </a:gradFill>
        <a:effectLst/>
      </p:bgPr>
    </p:bg>
    <p:spTree>
      <p:nvGrpSpPr>
        <p:cNvPr id="1" name=""/>
        <p:cNvGrpSpPr/>
        <p:nvPr/>
      </p:nvGrpSpPr>
      <p:grpSpPr>
        <a:xfrm>
          <a:off x="0" y="0"/>
          <a:ext cx="0" cy="0"/>
          <a:chOff x="0" y="0"/>
          <a:chExt cx="0" cy="0"/>
        </a:xfrm>
      </p:grpSpPr>
      <p:sp>
        <p:nvSpPr>
          <p:cNvPr id="2" name="Slide Number Placeholder 7"/>
          <p:cNvSpPr>
            <a:spLocks noGrp="1"/>
          </p:cNvSpPr>
          <p:nvPr>
            <p:ph type="sldNum" sz="quarter" idx="10"/>
          </p:nvPr>
        </p:nvSpPr>
        <p:spPr>
          <a:xfrm>
            <a:off x="8534400" y="6464300"/>
            <a:ext cx="685800" cy="365125"/>
          </a:xfrm>
          <a:prstGeom prst="rect">
            <a:avLst/>
          </a:prstGeom>
        </p:spPr>
        <p:txBody>
          <a:bodyPr/>
          <a:lstStyle>
            <a:lvl1pPr algn="ctr" eaLnBrk="0" hangingPunct="0">
              <a:defRPr sz="2000">
                <a:effectLst>
                  <a:outerShdw blurRad="50800" dist="38100" dir="2700000" algn="tl" rotWithShape="0">
                    <a:prstClr val="black"/>
                  </a:outerShdw>
                </a:effectLst>
                <a:latin typeface="Arial" charset="0"/>
                <a:cs typeface="+mn-cs"/>
              </a:defRPr>
            </a:lvl1pPr>
          </a:lstStyle>
          <a:p>
            <a:pPr>
              <a:defRPr/>
            </a:pPr>
            <a:fld id="{F40D186B-4597-415A-B0DD-212070544B7A}" type="slidenum">
              <a:rPr lang="en-US" smtClean="0"/>
              <a:pPr>
                <a:defRPr/>
              </a:pPr>
              <a:t>‹#›</a:t>
            </a:fld>
            <a:endParaRPr lang="en-US" dirty="0"/>
          </a:p>
        </p:txBody>
      </p:sp>
    </p:spTree>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20574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20574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defRPr/>
            </a:pPr>
            <a:fld id="{5BF86000-3AFB-4E13-8088-402E09F560AA}" type="slidenum">
              <a:rPr lang="en-US"/>
              <a:pPr>
                <a:defRPr/>
              </a:pPr>
              <a:t>‹#›</a:t>
            </a:fld>
            <a:endParaRPr lang="en-US"/>
          </a:p>
        </p:txBody>
      </p:sp>
      <p:sp>
        <p:nvSpPr>
          <p:cNvPr id="8" name="Slide Number Placeholder 7"/>
          <p:cNvSpPr txBox="1">
            <a:spLocks/>
          </p:cNvSpPr>
          <p:nvPr userDrawn="1"/>
        </p:nvSpPr>
        <p:spPr>
          <a:xfrm>
            <a:off x="8534400" y="6464300"/>
            <a:ext cx="685800" cy="365125"/>
          </a:xfrm>
          <a:prstGeom prst="rect">
            <a:avLst/>
          </a:prstGeom>
        </p:spPr>
        <p:txBody>
          <a:bodyPr/>
          <a:lstStyle>
            <a:lvl1pPr algn="ctr" eaLnBrk="0" hangingPunct="0">
              <a:defRPr sz="2000">
                <a:effectLst>
                  <a:outerShdw blurRad="50800" dist="38100" dir="2700000" algn="tl" rotWithShape="0">
                    <a:prstClr val="black"/>
                  </a:outerShdw>
                </a:effectLst>
                <a:latin typeface="Arial" charset="0"/>
                <a:cs typeface="+mn-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fld id="{F40D186B-4597-415A-B0DD-212070544B7A}" type="slidenum">
              <a:rPr kumimoji="0" lang="en-US" sz="2000" b="1" i="0" u="none" strike="noStrike" kern="1200" cap="none" spc="0" normalizeH="0" baseline="0" noProof="0" smtClean="0">
                <a:ln>
                  <a:noFill/>
                </a:ln>
                <a:solidFill>
                  <a:srgbClr val="00FFFF"/>
                </a:solidFill>
                <a:effectLst>
                  <a:outerShdw blurRad="50800" dist="38100" dir="2700000" algn="tl" rotWithShape="0">
                    <a:prstClr val="black"/>
                  </a:outerShdw>
                </a:effectLst>
                <a:uLnTx/>
                <a:uFillTx/>
                <a:latin typeface="Arial" charset="0"/>
                <a:ea typeface="+mn-ea"/>
                <a:cs typeface="+mn-cs"/>
              </a:rPr>
              <a:pPr marL="0" marR="0" lvl="0" indent="0" algn="ctr" defTabSz="914400" rtl="0" eaLnBrk="0" fontAlgn="base" latinLnBrk="0" hangingPunct="0">
                <a:lnSpc>
                  <a:spcPct val="100000"/>
                </a:lnSpc>
                <a:spcBef>
                  <a:spcPct val="0"/>
                </a:spcBef>
                <a:spcAft>
                  <a:spcPct val="0"/>
                </a:spcAft>
                <a:buClrTx/>
                <a:buSzTx/>
                <a:buFontTx/>
                <a:buNone/>
                <a:tabLst/>
                <a:defRPr/>
              </a:pPr>
              <a:t>‹#›</a:t>
            </a:fld>
            <a:endParaRPr kumimoji="0" lang="en-US" sz="2000" b="1" i="0" u="none" strike="noStrike" kern="1200" cap="none" spc="0" normalizeH="0" baseline="0" noProof="0" dirty="0">
              <a:ln>
                <a:noFill/>
              </a:ln>
              <a:solidFill>
                <a:srgbClr val="00FFFF"/>
              </a:solidFill>
              <a:effectLst>
                <a:outerShdw blurRad="50800" dist="38100" dir="2700000" algn="tl" rotWithShape="0">
                  <a:prstClr val="black"/>
                </a:outerShdw>
              </a:effectLst>
              <a:uLnTx/>
              <a:uFillTx/>
              <a:latin typeface="Arial" charset="0"/>
              <a:ea typeface="+mn-ea"/>
              <a:cs typeface="+mn-cs"/>
            </a:endParaRPr>
          </a:p>
        </p:txBody>
      </p:sp>
    </p:spTree>
  </p:cSld>
  <p:clrMapOvr>
    <a:masterClrMapping/>
  </p:clrMapOvr>
  <p:transition spd="slow"/>
</p:sldLayout>
</file>

<file path=ppt/slideLayouts/slideLayout8.xml><?xml version="1.0" encoding="utf-8"?>
<p:sldLayout xmlns:a="http://schemas.openxmlformats.org/drawingml/2006/main" xmlns:r="http://schemas.openxmlformats.org/officeDocument/2006/relationships" xmlns:p="http://schemas.openxmlformats.org/presentationml/2006/main" type="chart">
  <p:cSld name="1_Title and Chart">
    <p:bg bwMode="invGray">
      <p:bgPr>
        <a:gradFill rotWithShape="0">
          <a:gsLst>
            <a:gs pos="0">
              <a:srgbClr val="000099"/>
            </a:gs>
            <a:gs pos="100000">
              <a:srgbClr val="000000"/>
            </a:gs>
          </a:gsLst>
          <a:lin ang="5400000" scaled="1"/>
        </a:gra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762000" y="152400"/>
            <a:ext cx="7772400" cy="1143000"/>
          </a:xfrm>
          <a:prstGeom prst="rect">
            <a:avLst/>
          </a:prstGeo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371600"/>
            <a:ext cx="7772400" cy="4724400"/>
          </a:xfrm>
          <a:prstGeom prst="rect">
            <a:avLst/>
          </a:prstGeom>
        </p:spPr>
        <p:txBody>
          <a:bodyPr/>
          <a:lstStyle/>
          <a:p>
            <a:pPr lvl="0"/>
            <a:endParaRPr lang="en-US" noProof="0"/>
          </a:p>
        </p:txBody>
      </p:sp>
      <p:sp>
        <p:nvSpPr>
          <p:cNvPr id="4" name="Slide Number Placeholder 7"/>
          <p:cNvSpPr>
            <a:spLocks noGrp="1"/>
          </p:cNvSpPr>
          <p:nvPr>
            <p:ph type="sldNum" sz="quarter" idx="10"/>
          </p:nvPr>
        </p:nvSpPr>
        <p:spPr>
          <a:xfrm>
            <a:off x="8534400" y="6464300"/>
            <a:ext cx="685800" cy="365125"/>
          </a:xfrm>
          <a:prstGeom prst="rect">
            <a:avLst/>
          </a:prstGeom>
        </p:spPr>
        <p:txBody>
          <a:bodyPr/>
          <a:lstStyle>
            <a:lvl1pPr algn="ctr" eaLnBrk="0" hangingPunct="0">
              <a:defRPr sz="2000">
                <a:effectLst>
                  <a:outerShdw blurRad="50800" dist="38100" dir="2700000" algn="tl" rotWithShape="0">
                    <a:prstClr val="black"/>
                  </a:outerShdw>
                </a:effectLst>
                <a:latin typeface="Arial" charset="0"/>
                <a:cs typeface="+mn-cs"/>
              </a:defRPr>
            </a:lvl1pPr>
          </a:lstStyle>
          <a:p>
            <a:pPr>
              <a:defRPr/>
            </a:pPr>
            <a:fld id="{F40D186B-4597-415A-B0DD-212070544B7A}" type="slidenum">
              <a:rPr lang="en-US" smtClean="0"/>
              <a:pPr>
                <a:defRPr/>
              </a:pPr>
              <a:t>‹#›</a:t>
            </a:fld>
            <a:endParaRPr lang="en-US" dirty="0"/>
          </a:p>
        </p:txBody>
      </p:sp>
    </p:spTree>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image" Target="../media/image1.jpe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99"/>
            </a:gs>
            <a:gs pos="100000">
              <a:srgbClr val="000000"/>
            </a:gs>
          </a:gsLst>
          <a:lin ang="5400000" scaled="1"/>
        </a:gradFill>
        <a:effectLst/>
      </p:bgPr>
    </p: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a:blip r:embed="rId10"/>
          <a:srcRect/>
          <a:stretch>
            <a:fillRect/>
          </a:stretch>
        </p:blipFill>
        <p:spPr bwMode="hidden">
          <a:xfrm>
            <a:off x="0" y="0"/>
            <a:ext cx="9144000" cy="6858000"/>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4504" r:id="rId1"/>
    <p:sldLayoutId id="2147484505" r:id="rId2"/>
    <p:sldLayoutId id="2147484506" r:id="rId3"/>
    <p:sldLayoutId id="2147484507" r:id="rId4"/>
    <p:sldLayoutId id="2147484508" r:id="rId5"/>
    <p:sldLayoutId id="2147484509" r:id="rId6"/>
    <p:sldLayoutId id="2147484510" r:id="rId7"/>
    <p:sldLayoutId id="2147484511" r:id="rId8"/>
  </p:sldLayoutIdLst>
  <p:hf hdr="0" ftr="0" dt="0"/>
  <p:txStyles>
    <p:titleStyle>
      <a:lvl1pPr algn="ctr" rtl="0" eaLnBrk="0" fontAlgn="base" hangingPunct="0">
        <a:spcBef>
          <a:spcPct val="0"/>
        </a:spcBef>
        <a:spcAft>
          <a:spcPct val="0"/>
        </a:spcAft>
        <a:defRPr sz="4000" b="1">
          <a:solidFill>
            <a:srgbClr val="FFFF00"/>
          </a:solidFill>
          <a:effectLst>
            <a:outerShdw blurRad="38100" dist="38100" dir="2700000" algn="tl">
              <a:srgbClr val="000000">
                <a:alpha val="43137"/>
              </a:srgbClr>
            </a:outerShdw>
          </a:effectLst>
          <a:latin typeface="Arial" charset="0"/>
          <a:ea typeface="+mj-ea"/>
          <a:cs typeface="+mj-cs"/>
        </a:defRPr>
      </a:lvl1pPr>
      <a:lvl2pPr algn="ctr" rtl="0" eaLnBrk="0" fontAlgn="base" hangingPunct="0">
        <a:spcBef>
          <a:spcPct val="0"/>
        </a:spcBef>
        <a:spcAft>
          <a:spcPct val="0"/>
        </a:spcAft>
        <a:defRPr sz="4000" b="1">
          <a:solidFill>
            <a:srgbClr val="FFFF00"/>
          </a:solidFill>
          <a:latin typeface="Arial" charset="0"/>
        </a:defRPr>
      </a:lvl2pPr>
      <a:lvl3pPr algn="ctr" rtl="0" eaLnBrk="0" fontAlgn="base" hangingPunct="0">
        <a:spcBef>
          <a:spcPct val="0"/>
        </a:spcBef>
        <a:spcAft>
          <a:spcPct val="0"/>
        </a:spcAft>
        <a:defRPr sz="4000" b="1">
          <a:solidFill>
            <a:srgbClr val="FFFF00"/>
          </a:solidFill>
          <a:latin typeface="Arial" charset="0"/>
        </a:defRPr>
      </a:lvl3pPr>
      <a:lvl4pPr algn="ctr" rtl="0" eaLnBrk="0" fontAlgn="base" hangingPunct="0">
        <a:spcBef>
          <a:spcPct val="0"/>
        </a:spcBef>
        <a:spcAft>
          <a:spcPct val="0"/>
        </a:spcAft>
        <a:defRPr sz="4000" b="1">
          <a:solidFill>
            <a:srgbClr val="FFFF00"/>
          </a:solidFill>
          <a:latin typeface="Arial" charset="0"/>
        </a:defRPr>
      </a:lvl4pPr>
      <a:lvl5pPr algn="ctr" rtl="0" eaLnBrk="0" fontAlgn="base" hangingPunct="0">
        <a:spcBef>
          <a:spcPct val="0"/>
        </a:spcBef>
        <a:spcAft>
          <a:spcPct val="0"/>
        </a:spcAft>
        <a:defRPr sz="4000" b="1">
          <a:solidFill>
            <a:srgbClr val="FFFF00"/>
          </a:solidFill>
          <a:latin typeface="Arial" charset="0"/>
        </a:defRPr>
      </a:lvl5pPr>
      <a:lvl6pPr marL="457200" algn="ctr" rtl="0" eaLnBrk="0" fontAlgn="base" hangingPunct="0">
        <a:spcBef>
          <a:spcPct val="0"/>
        </a:spcBef>
        <a:spcAft>
          <a:spcPct val="0"/>
        </a:spcAft>
        <a:defRPr sz="4000" b="1">
          <a:solidFill>
            <a:srgbClr val="FFFF00"/>
          </a:solidFill>
          <a:latin typeface="Arial" charset="0"/>
        </a:defRPr>
      </a:lvl6pPr>
      <a:lvl7pPr marL="914400" algn="ctr" rtl="0" eaLnBrk="0" fontAlgn="base" hangingPunct="0">
        <a:spcBef>
          <a:spcPct val="0"/>
        </a:spcBef>
        <a:spcAft>
          <a:spcPct val="0"/>
        </a:spcAft>
        <a:defRPr sz="4000" b="1">
          <a:solidFill>
            <a:srgbClr val="FFFF00"/>
          </a:solidFill>
          <a:latin typeface="Arial" charset="0"/>
        </a:defRPr>
      </a:lvl7pPr>
      <a:lvl8pPr marL="1371600" algn="ctr" rtl="0" eaLnBrk="0" fontAlgn="base" hangingPunct="0">
        <a:spcBef>
          <a:spcPct val="0"/>
        </a:spcBef>
        <a:spcAft>
          <a:spcPct val="0"/>
        </a:spcAft>
        <a:defRPr sz="4000" b="1">
          <a:solidFill>
            <a:srgbClr val="FFFF00"/>
          </a:solidFill>
          <a:latin typeface="Arial" charset="0"/>
        </a:defRPr>
      </a:lvl8pPr>
      <a:lvl9pPr marL="1828800" algn="ctr" rtl="0" eaLnBrk="0" fontAlgn="base" hangingPunct="0">
        <a:spcBef>
          <a:spcPct val="0"/>
        </a:spcBef>
        <a:spcAft>
          <a:spcPct val="0"/>
        </a:spcAft>
        <a:defRPr sz="4000" b="1">
          <a:solidFill>
            <a:srgbClr val="FFFF00"/>
          </a:solidFill>
          <a:latin typeface="Arial" charset="0"/>
        </a:defRPr>
      </a:lvl9pPr>
    </p:titleStyle>
    <p:bodyStyle>
      <a:lvl1pPr marL="342900" indent="-342900" algn="l" rtl="0" eaLnBrk="0" fontAlgn="base" hangingPunct="0">
        <a:spcBef>
          <a:spcPct val="20000"/>
        </a:spcBef>
        <a:spcAft>
          <a:spcPct val="0"/>
        </a:spcAft>
        <a:buClr>
          <a:srgbClr val="FFFF00"/>
        </a:buClr>
        <a:buSzPct val="85000"/>
        <a:buFont typeface="Wingdings" pitchFamily="2" charset="2"/>
        <a:buChar char="n"/>
        <a:defRPr sz="2800" b="1">
          <a:solidFill>
            <a:schemeClr val="bg1"/>
          </a:solidFill>
          <a:latin typeface="Arial" charset="0"/>
          <a:ea typeface="+mn-ea"/>
          <a:cs typeface="+mn-cs"/>
        </a:defRPr>
      </a:lvl1pPr>
      <a:lvl2pPr marL="742950" indent="-285750" algn="l" rtl="0" eaLnBrk="0" fontAlgn="base" hangingPunct="0">
        <a:spcBef>
          <a:spcPct val="20000"/>
        </a:spcBef>
        <a:spcAft>
          <a:spcPct val="0"/>
        </a:spcAft>
        <a:buChar char="–"/>
        <a:defRPr sz="2400" b="1">
          <a:solidFill>
            <a:srgbClr val="FF9900"/>
          </a:solidFill>
          <a:latin typeface="Arial" charset="0"/>
        </a:defRPr>
      </a:lvl2pPr>
      <a:lvl3pPr marL="1143000" indent="-228600" algn="l" rtl="0" eaLnBrk="0" fontAlgn="base" hangingPunct="0">
        <a:spcBef>
          <a:spcPct val="20000"/>
        </a:spcBef>
        <a:spcAft>
          <a:spcPct val="0"/>
        </a:spcAft>
        <a:buChar char="•"/>
        <a:defRPr sz="2000" b="1">
          <a:solidFill>
            <a:srgbClr val="00CCFF"/>
          </a:solidFill>
          <a:latin typeface="Arial" charset="0"/>
        </a:defRPr>
      </a:lvl3pPr>
      <a:lvl4pPr marL="1600200" indent="-228600" algn="l" rtl="0" eaLnBrk="0" fontAlgn="base" hangingPunct="0">
        <a:spcBef>
          <a:spcPct val="20000"/>
        </a:spcBef>
        <a:spcAft>
          <a:spcPct val="0"/>
        </a:spcAft>
        <a:buChar char="–"/>
        <a:defRPr sz="2000" b="1">
          <a:solidFill>
            <a:schemeClr val="bg1"/>
          </a:solidFill>
          <a:latin typeface="Arial" charset="0"/>
        </a:defRPr>
      </a:lvl4pPr>
      <a:lvl5pPr marL="2057400" indent="-228600" algn="l" rtl="0" eaLnBrk="0" fontAlgn="base" hangingPunct="0">
        <a:spcBef>
          <a:spcPct val="20000"/>
        </a:spcBef>
        <a:spcAft>
          <a:spcPct val="0"/>
        </a:spcAft>
        <a:buChar char="»"/>
        <a:defRPr sz="2000" b="1">
          <a:solidFill>
            <a:schemeClr val="bg1"/>
          </a:solidFill>
          <a:latin typeface="Arial" charset="0"/>
        </a:defRPr>
      </a:lvl5pPr>
      <a:lvl6pPr marL="2514600" indent="-228600" algn="l" rtl="0" eaLnBrk="0" fontAlgn="base" hangingPunct="0">
        <a:spcBef>
          <a:spcPct val="20000"/>
        </a:spcBef>
        <a:spcAft>
          <a:spcPct val="0"/>
        </a:spcAft>
        <a:buChar char="»"/>
        <a:defRPr sz="2000" b="1">
          <a:solidFill>
            <a:schemeClr val="bg1"/>
          </a:solidFill>
          <a:latin typeface="+mn-lt"/>
        </a:defRPr>
      </a:lvl6pPr>
      <a:lvl7pPr marL="2971800" indent="-228600" algn="l" rtl="0" eaLnBrk="0" fontAlgn="base" hangingPunct="0">
        <a:spcBef>
          <a:spcPct val="20000"/>
        </a:spcBef>
        <a:spcAft>
          <a:spcPct val="0"/>
        </a:spcAft>
        <a:buChar char="»"/>
        <a:defRPr sz="2000" b="1">
          <a:solidFill>
            <a:schemeClr val="bg1"/>
          </a:solidFill>
          <a:latin typeface="+mn-lt"/>
        </a:defRPr>
      </a:lvl7pPr>
      <a:lvl8pPr marL="3429000" indent="-228600" algn="l" rtl="0" eaLnBrk="0" fontAlgn="base" hangingPunct="0">
        <a:spcBef>
          <a:spcPct val="20000"/>
        </a:spcBef>
        <a:spcAft>
          <a:spcPct val="0"/>
        </a:spcAft>
        <a:buChar char="»"/>
        <a:defRPr sz="2000" b="1">
          <a:solidFill>
            <a:schemeClr val="bg1"/>
          </a:solidFill>
          <a:latin typeface="+mn-lt"/>
        </a:defRPr>
      </a:lvl8pPr>
      <a:lvl9pPr marL="3886200" indent="-228600" algn="l" rtl="0" eaLnBrk="0" fontAlgn="base" hangingPunct="0">
        <a:spcBef>
          <a:spcPct val="20000"/>
        </a:spcBef>
        <a:spcAft>
          <a:spcPct val="0"/>
        </a:spcAft>
        <a:buChar char="»"/>
        <a:defRPr sz="2000" b="1">
          <a:solidFill>
            <a:schemeClr val="bg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8" Type="http://schemas.openxmlformats.org/officeDocument/2006/relationships/image" Target="../media/image15.jpeg"/><Relationship Id="rId13" Type="http://schemas.openxmlformats.org/officeDocument/2006/relationships/image" Target="../media/image20.jpeg"/><Relationship Id="rId3" Type="http://schemas.openxmlformats.org/officeDocument/2006/relationships/image" Target="../media/image10.jpeg"/><Relationship Id="rId7" Type="http://schemas.openxmlformats.org/officeDocument/2006/relationships/image" Target="../media/image14.jpeg"/><Relationship Id="rId12" Type="http://schemas.openxmlformats.org/officeDocument/2006/relationships/image" Target="../media/image19.jpe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3.jpeg"/><Relationship Id="rId11" Type="http://schemas.openxmlformats.org/officeDocument/2006/relationships/image" Target="../media/image18.jpeg"/><Relationship Id="rId5" Type="http://schemas.openxmlformats.org/officeDocument/2006/relationships/image" Target="../media/image12.jpeg"/><Relationship Id="rId10" Type="http://schemas.openxmlformats.org/officeDocument/2006/relationships/image" Target="../media/image17.jpeg"/><Relationship Id="rId4" Type="http://schemas.openxmlformats.org/officeDocument/2006/relationships/image" Target="../media/image11.jpeg"/><Relationship Id="rId9" Type="http://schemas.openxmlformats.org/officeDocument/2006/relationships/image" Target="../media/image16.jpeg"/><Relationship Id="rId14" Type="http://schemas.openxmlformats.org/officeDocument/2006/relationships/image" Target="../media/image21.jpeg"/></Relationships>
</file>

<file path=ppt/slides/_rels/slide100.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74.xml"/><Relationship Id="rId1" Type="http://schemas.openxmlformats.org/officeDocument/2006/relationships/slideLayout" Target="../slideLayouts/slideLayout4.xml"/><Relationship Id="rId4" Type="http://schemas.openxmlformats.org/officeDocument/2006/relationships/image" Target="../media/image75.png"/></Relationships>
</file>

<file path=ppt/slides/_rels/slide10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76.wmf"/><Relationship Id="rId1" Type="http://schemas.openxmlformats.org/officeDocument/2006/relationships/slideLayout" Target="../slideLayouts/slideLayout3.xml"/><Relationship Id="rId5" Type="http://schemas.openxmlformats.org/officeDocument/2006/relationships/image" Target="../media/image79.png"/><Relationship Id="rId4" Type="http://schemas.openxmlformats.org/officeDocument/2006/relationships/image" Target="../media/image78.jpeg"/></Relationships>
</file>

<file path=ppt/slides/_rels/slide10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3" Type="http://schemas.openxmlformats.org/officeDocument/2006/relationships/image" Target="../media/image80.jpeg"/><Relationship Id="rId7" Type="http://schemas.openxmlformats.org/officeDocument/2006/relationships/image" Target="../media/image83.jpeg"/><Relationship Id="rId2" Type="http://schemas.openxmlformats.org/officeDocument/2006/relationships/notesSlide" Target="../notesSlides/notesSlide76.xml"/><Relationship Id="rId1" Type="http://schemas.openxmlformats.org/officeDocument/2006/relationships/slideLayout" Target="../slideLayouts/slideLayout3.xml"/><Relationship Id="rId6" Type="http://schemas.openxmlformats.org/officeDocument/2006/relationships/hyperlink" Target="http://www.dutchslough.org/homepage.html" TargetMode="External"/><Relationship Id="rId5" Type="http://schemas.openxmlformats.org/officeDocument/2006/relationships/image" Target="../media/image82.jpeg"/><Relationship Id="rId4" Type="http://schemas.openxmlformats.org/officeDocument/2006/relationships/image" Target="../media/image81.jpeg"/></Relationships>
</file>

<file path=ppt/slides/_rels/slide10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openxmlformats.org/officeDocument/2006/relationships/image" Target="../media/image24.emf"/></Relationships>
</file>

<file path=ppt/slides/_rels/slide1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vmlDrawing" Target="../drawings/vmlDrawing2.vml"/><Relationship Id="rId4" Type="http://schemas.openxmlformats.org/officeDocument/2006/relationships/oleObject" Target="../embeddings/oleObject2.bin"/></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3.xml"/><Relationship Id="rId7" Type="http://schemas.openxmlformats.org/officeDocument/2006/relationships/oleObject" Target="../embeddings/oleObject4.bin"/><Relationship Id="rId2" Type="http://schemas.openxmlformats.org/officeDocument/2006/relationships/slideLayout" Target="../slideLayouts/slideLayout4.xml"/><Relationship Id="rId1" Type="http://schemas.openxmlformats.org/officeDocument/2006/relationships/vmlDrawing" Target="../drawings/vmlDrawing4.vml"/><Relationship Id="rId6" Type="http://schemas.openxmlformats.org/officeDocument/2006/relationships/oleObject" Target="../embeddings/Microsoft_Office_Excel_97-2003_Worksheet1.xls"/><Relationship Id="rId5" Type="http://schemas.openxmlformats.org/officeDocument/2006/relationships/image" Target="../media/image29.png"/><Relationship Id="rId4" Type="http://schemas.openxmlformats.org/officeDocument/2006/relationships/image" Target="../media/image28.png"/></Relationships>
</file>

<file path=ppt/slides/_rels/slide2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xml"/><Relationship Id="rId1" Type="http://schemas.openxmlformats.org/officeDocument/2006/relationships/vmlDrawing" Target="../drawings/vmlDrawing5.vml"/><Relationship Id="rId4" Type="http://schemas.openxmlformats.org/officeDocument/2006/relationships/oleObject" Target="../embeddings/oleObject5.bin"/></Relationships>
</file>

<file path=ppt/slides/_rels/slide3.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28.png"/><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notesSlide" Target="../notesSlides/notesSlide20.xml"/><Relationship Id="rId1" Type="http://schemas.openxmlformats.org/officeDocument/2006/relationships/slideLayout" Target="../slideLayouts/slideLayout4.xml"/><Relationship Id="rId4" Type="http://schemas.openxmlformats.org/officeDocument/2006/relationships/image" Target="../media/image33.emf"/></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25.xml"/><Relationship Id="rId7" Type="http://schemas.openxmlformats.org/officeDocument/2006/relationships/oleObject" Target="../embeddings/oleObject9.bin"/><Relationship Id="rId2" Type="http://schemas.openxmlformats.org/officeDocument/2006/relationships/slideLayout" Target="../slideLayouts/slideLayout3.xml"/><Relationship Id="rId1" Type="http://schemas.openxmlformats.org/officeDocument/2006/relationships/vmlDrawing" Target="../drawings/vmlDrawing6.vml"/><Relationship Id="rId6" Type="http://schemas.openxmlformats.org/officeDocument/2006/relationships/oleObject" Target="../embeddings/oleObject8.bin"/><Relationship Id="rId5" Type="http://schemas.openxmlformats.org/officeDocument/2006/relationships/oleObject" Target="../embeddings/oleObject7.bin"/><Relationship Id="rId4" Type="http://schemas.openxmlformats.org/officeDocument/2006/relationships/oleObject" Target="../embeddings/oleObject6.bin"/></Relationships>
</file>

<file path=ppt/slides/_rels/slide3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3.xml"/><Relationship Id="rId1" Type="http://schemas.openxmlformats.org/officeDocument/2006/relationships/vmlDrawing" Target="../drawings/vmlDrawing7.vml"/><Relationship Id="rId4" Type="http://schemas.openxmlformats.org/officeDocument/2006/relationships/oleObject" Target="../embeddings/oleObject10.bin"/></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vmlDrawing" Target="../drawings/vmlDrawing8.vml"/><Relationship Id="rId4" Type="http://schemas.openxmlformats.org/officeDocument/2006/relationships/oleObject" Target="../embeddings/oleObject11.bin"/></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3.xml"/><Relationship Id="rId1" Type="http://schemas.openxmlformats.org/officeDocument/2006/relationships/vmlDrawing" Target="../drawings/vmlDrawing9.vml"/><Relationship Id="rId4" Type="http://schemas.openxmlformats.org/officeDocument/2006/relationships/oleObject" Target="../embeddings/oleObject12.bin"/></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1.xml"/><Relationship Id="rId1" Type="http://schemas.openxmlformats.org/officeDocument/2006/relationships/vmlDrawing" Target="../drawings/vmlDrawing10.vml"/><Relationship Id="rId4" Type="http://schemas.openxmlformats.org/officeDocument/2006/relationships/oleObject" Target="../embeddings/oleObject13.bin"/></Relationships>
</file>

<file path=ppt/slides/_rels/slide48.xml.rels><?xml version="1.0" encoding="UTF-8" standalone="yes"?>
<Relationships xmlns="http://schemas.openxmlformats.org/package/2006/relationships"><Relationship Id="rId3" Type="http://schemas.openxmlformats.org/officeDocument/2006/relationships/image" Target="../media/image43.gif"/><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46.jpeg"/><Relationship Id="rId5" Type="http://schemas.openxmlformats.org/officeDocument/2006/relationships/image" Target="../media/image45.gif"/><Relationship Id="rId4" Type="http://schemas.openxmlformats.org/officeDocument/2006/relationships/image" Target="../media/image44.jpeg"/></Relationships>
</file>

<file path=ppt/slides/_rels/slide4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vmlDrawing" Target="../drawings/vmlDrawing3.vml"/><Relationship Id="rId4" Type="http://schemas.openxmlformats.org/officeDocument/2006/relationships/oleObject" Target="../embeddings/oleObject3.bin"/></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Layout" Target="../slideLayouts/slideLayout4.xml"/><Relationship Id="rId1" Type="http://schemas.openxmlformats.org/officeDocument/2006/relationships/vmlDrawing" Target="../drawings/vmlDrawing11.vml"/></Relationships>
</file>

<file path=ppt/slides/_rels/slide5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8.xml"/><Relationship Id="rId1" Type="http://schemas.openxmlformats.org/officeDocument/2006/relationships/slideLayout" Target="../slideLayouts/slideLayout4.xml"/><Relationship Id="rId5" Type="http://schemas.openxmlformats.org/officeDocument/2006/relationships/image" Target="../media/image49.jpeg"/><Relationship Id="rId4" Type="http://schemas.openxmlformats.org/officeDocument/2006/relationships/image" Target="../media/image48.jpe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2.xml"/><Relationship Id="rId1" Type="http://schemas.openxmlformats.org/officeDocument/2006/relationships/slideLayout" Target="../slideLayouts/slideLayout3.xml"/><Relationship Id="rId4" Type="http://schemas.openxmlformats.org/officeDocument/2006/relationships/image" Target="../media/image50.jpe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3.xml"/><Relationship Id="rId1" Type="http://schemas.openxmlformats.org/officeDocument/2006/relationships/slideLayout" Target="../slideLayouts/slideLayout3.xml"/><Relationship Id="rId5" Type="http://schemas.openxmlformats.org/officeDocument/2006/relationships/image" Target="../media/image51.gif"/><Relationship Id="rId4" Type="http://schemas.openxmlformats.org/officeDocument/2006/relationships/image" Target="../media/image50.jpeg"/></Relationships>
</file>

<file path=ppt/slides/_rels/slide6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4.xml"/><Relationship Id="rId1" Type="http://schemas.openxmlformats.org/officeDocument/2006/relationships/slideLayout" Target="../slideLayouts/slideLayout3.xml"/><Relationship Id="rId6" Type="http://schemas.openxmlformats.org/officeDocument/2006/relationships/image" Target="../media/image52.gif"/><Relationship Id="rId5" Type="http://schemas.openxmlformats.org/officeDocument/2006/relationships/image" Target="../media/image51.gif"/><Relationship Id="rId4" Type="http://schemas.openxmlformats.org/officeDocument/2006/relationships/image" Target="../media/image50.jpeg"/></Relationships>
</file>

<file path=ppt/slides/_rels/slide62.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53.gif"/><Relationship Id="rId2" Type="http://schemas.openxmlformats.org/officeDocument/2006/relationships/notesSlide" Target="../notesSlides/notesSlide45.xml"/><Relationship Id="rId1" Type="http://schemas.openxmlformats.org/officeDocument/2006/relationships/slideLayout" Target="../slideLayouts/slideLayout3.xml"/><Relationship Id="rId6" Type="http://schemas.openxmlformats.org/officeDocument/2006/relationships/image" Target="../media/image52.gif"/><Relationship Id="rId5" Type="http://schemas.openxmlformats.org/officeDocument/2006/relationships/image" Target="../media/image51.gif"/><Relationship Id="rId4" Type="http://schemas.openxmlformats.org/officeDocument/2006/relationships/image" Target="../media/image50.jpeg"/></Relationships>
</file>

<file path=ppt/slides/_rels/slide6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6.xml"/><Relationship Id="rId1" Type="http://schemas.openxmlformats.org/officeDocument/2006/relationships/slideLayout" Target="../slideLayouts/slideLayout3.xml"/><Relationship Id="rId6" Type="http://schemas.openxmlformats.org/officeDocument/2006/relationships/image" Target="../media/image53.gif"/><Relationship Id="rId5" Type="http://schemas.openxmlformats.org/officeDocument/2006/relationships/image" Target="../media/image51.gif"/><Relationship Id="rId4" Type="http://schemas.openxmlformats.org/officeDocument/2006/relationships/image" Target="../media/image50.jpeg"/></Relationships>
</file>

<file path=ppt/slides/_rels/slide6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7.xml"/><Relationship Id="rId1" Type="http://schemas.openxmlformats.org/officeDocument/2006/relationships/slideLayout" Target="../slideLayouts/slideLayout3.xml"/><Relationship Id="rId6" Type="http://schemas.openxmlformats.org/officeDocument/2006/relationships/image" Target="../media/image54.gif"/><Relationship Id="rId5" Type="http://schemas.openxmlformats.org/officeDocument/2006/relationships/image" Target="../media/image51.gif"/><Relationship Id="rId4" Type="http://schemas.openxmlformats.org/officeDocument/2006/relationships/image" Target="../media/image50.jpeg"/></Relationships>
</file>

<file path=ppt/slides/_rels/slide6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8.xml"/><Relationship Id="rId1" Type="http://schemas.openxmlformats.org/officeDocument/2006/relationships/slideLayout" Target="../slideLayouts/slideLayout3.xml"/><Relationship Id="rId5" Type="http://schemas.openxmlformats.org/officeDocument/2006/relationships/image" Target="../media/image51.gif"/><Relationship Id="rId4" Type="http://schemas.openxmlformats.org/officeDocument/2006/relationships/image" Target="../media/image50.jpeg"/></Relationships>
</file>

<file path=ppt/slides/_rels/slide66.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7.png"/></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2.xml"/><Relationship Id="rId1" Type="http://schemas.openxmlformats.org/officeDocument/2006/relationships/vmlDrawing" Target="../drawings/vmlDrawing12.vml"/><Relationship Id="rId4" Type="http://schemas.openxmlformats.org/officeDocument/2006/relationships/oleObject" Target="../embeddings/oleObject15.bin"/></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6.jpe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2.xml"/><Relationship Id="rId1" Type="http://schemas.openxmlformats.org/officeDocument/2006/relationships/slideLayout" Target="../slideLayouts/slideLayout6.xml"/><Relationship Id="rId4" Type="http://schemas.openxmlformats.org/officeDocument/2006/relationships/image" Target="../media/image60.png"/></Relationships>
</file>

<file path=ppt/slides/_rels/slide7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4.xml"/><Relationship Id="rId1" Type="http://schemas.openxmlformats.org/officeDocument/2006/relationships/slideLayout" Target="../slideLayouts/slideLayout3.xml"/><Relationship Id="rId6" Type="http://schemas.openxmlformats.org/officeDocument/2006/relationships/image" Target="../media/image54.gif"/><Relationship Id="rId5" Type="http://schemas.openxmlformats.org/officeDocument/2006/relationships/image" Target="../media/image51.gif"/><Relationship Id="rId4" Type="http://schemas.openxmlformats.org/officeDocument/2006/relationships/image" Target="../media/image50.jpeg"/></Relationships>
</file>

<file path=ppt/slides/_rels/slide7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5.xml"/><Relationship Id="rId1" Type="http://schemas.openxmlformats.org/officeDocument/2006/relationships/slideLayout" Target="../slideLayouts/slideLayout3.xml"/><Relationship Id="rId5" Type="http://schemas.openxmlformats.org/officeDocument/2006/relationships/image" Target="../media/image51.gif"/><Relationship Id="rId4" Type="http://schemas.openxmlformats.org/officeDocument/2006/relationships/image" Target="../media/image50.jpeg"/></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4.xml"/><Relationship Id="rId5" Type="http://schemas.openxmlformats.org/officeDocument/2006/relationships/image" Target="../media/image7.png"/><Relationship Id="rId4" Type="http://schemas.openxmlformats.org/officeDocument/2006/relationships/image" Target="../media/image8.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4.xml"/><Relationship Id="rId1" Type="http://schemas.openxmlformats.org/officeDocument/2006/relationships/vmlDrawing" Target="../drawings/vmlDrawing13.vml"/><Relationship Id="rId4" Type="http://schemas.openxmlformats.org/officeDocument/2006/relationships/oleObject" Target="../embeddings/Microsoft_Office_Excel_97-2003_Worksheet2.xls"/></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6.xml"/><Relationship Id="rId1" Type="http://schemas.openxmlformats.org/officeDocument/2006/relationships/slideLayout" Target="../slideLayouts/slideLayout2.xml"/><Relationship Id="rId5" Type="http://schemas.openxmlformats.org/officeDocument/2006/relationships/image" Target="../media/image66.jpeg"/><Relationship Id="rId4" Type="http://schemas.openxmlformats.org/officeDocument/2006/relationships/image" Target="../media/image65.jpeg"/></Relationships>
</file>

<file path=ppt/slides/_rels/slide9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67.png"/></Relationships>
</file>

<file path=ppt/slides/_rels/slide94.xml.rels><?xml version="1.0" encoding="UTF-8" standalone="yes"?>
<Relationships xmlns="http://schemas.openxmlformats.org/package/2006/relationships"><Relationship Id="rId3" Type="http://schemas.openxmlformats.org/officeDocument/2006/relationships/image" Target="../media/image31.jpeg"/><Relationship Id="rId7" Type="http://schemas.openxmlformats.org/officeDocument/2006/relationships/image" Target="../media/image72.png"/><Relationship Id="rId2" Type="http://schemas.openxmlformats.org/officeDocument/2006/relationships/notesSlide" Target="../notesSlides/notesSlide70.xml"/><Relationship Id="rId1" Type="http://schemas.openxmlformats.org/officeDocument/2006/relationships/slideLayout" Target="../slideLayouts/slideLayout4.xml"/><Relationship Id="rId6" Type="http://schemas.openxmlformats.org/officeDocument/2006/relationships/image" Target="../media/image71.jpeg"/><Relationship Id="rId5" Type="http://schemas.openxmlformats.org/officeDocument/2006/relationships/image" Target="../media/image70.jpeg"/><Relationship Id="rId4" Type="http://schemas.openxmlformats.org/officeDocument/2006/relationships/image" Target="../media/image69.jpeg"/></Relationships>
</file>

<file path=ppt/slides/_rels/slide95.xml.rels><?xml version="1.0" encoding="UTF-8" standalone="yes"?>
<Relationships xmlns="http://schemas.openxmlformats.org/package/2006/relationships"><Relationship Id="rId3" Type="http://schemas.openxmlformats.org/officeDocument/2006/relationships/image" Target="../media/image31.jpeg"/><Relationship Id="rId7" Type="http://schemas.openxmlformats.org/officeDocument/2006/relationships/image" Target="../media/image72.png"/><Relationship Id="rId2" Type="http://schemas.openxmlformats.org/officeDocument/2006/relationships/notesSlide" Target="../notesSlides/notesSlide71.xml"/><Relationship Id="rId1" Type="http://schemas.openxmlformats.org/officeDocument/2006/relationships/slideLayout" Target="../slideLayouts/slideLayout4.xml"/><Relationship Id="rId6" Type="http://schemas.openxmlformats.org/officeDocument/2006/relationships/image" Target="../media/image71.jpeg"/><Relationship Id="rId5" Type="http://schemas.openxmlformats.org/officeDocument/2006/relationships/image" Target="../media/image70.jpeg"/><Relationship Id="rId4" Type="http://schemas.openxmlformats.org/officeDocument/2006/relationships/image" Target="../media/image69.jpeg"/></Relationships>
</file>

<file path=ppt/slides/_rels/slide96.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8" Type="http://schemas.openxmlformats.org/officeDocument/2006/relationships/hyperlink" Target="http://cdec.water.ca.gov/weather.html" TargetMode="External"/><Relationship Id="rId3" Type="http://schemas.openxmlformats.org/officeDocument/2006/relationships/hyperlink" Target="http://www.wrcc.dri.edu/" TargetMode="External"/><Relationship Id="rId7" Type="http://schemas.openxmlformats.org/officeDocument/2006/relationships/hyperlink" Target="http://www.climate.water.ca.gov/" TargetMode="External"/><Relationship Id="rId2" Type="http://schemas.openxmlformats.org/officeDocument/2006/relationships/hyperlink" Target="http://gov.ca.gov/" TargetMode="External"/><Relationship Id="rId1" Type="http://schemas.openxmlformats.org/officeDocument/2006/relationships/slideLayout" Target="../slideLayouts/slideLayout2.xml"/><Relationship Id="rId6" Type="http://schemas.openxmlformats.org/officeDocument/2006/relationships/hyperlink" Target="http://www.weather.water.ca.gov/" TargetMode="External"/><Relationship Id="rId5" Type="http://schemas.openxmlformats.org/officeDocument/2006/relationships/hyperlink" Target="http://watersupplyconditions.water.ca.gov/current_conditions.pdf" TargetMode="External"/><Relationship Id="rId4" Type="http://schemas.openxmlformats.org/officeDocument/2006/relationships/hyperlink" Target="http://cdec.water.ca.gov/cgi-progs/iodir/WSI" TargetMode="External"/><Relationship Id="rId9" Type="http://schemas.openxmlformats.org/officeDocument/2006/relationships/hyperlink" Target="http://listhost2.water.ca.gov/mailman/listinfo/weather_and_climate_news" TargetMode="External"/></Relationships>
</file>

<file path=ppt/slides/_rels/slide9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73.xml"/><Relationship Id="rId1" Type="http://schemas.openxmlformats.org/officeDocument/2006/relationships/slideLayout" Target="../slideLayouts/slideLayout4.xml"/><Relationship Id="rId4" Type="http://schemas.openxmlformats.org/officeDocument/2006/relationships/image" Target="../media/image73.png"/></Relationships>
</file>

<file path=ppt/slides/slide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9729" name="Rectangle 1"/>
          <p:cNvSpPr>
            <a:spLocks noChangeArrowheads="1"/>
          </p:cNvSpPr>
          <p:nvPr/>
        </p:nvSpPr>
        <p:spPr bwMode="auto">
          <a:xfrm>
            <a:off x="0" y="0"/>
            <a:ext cx="9144000" cy="687880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Char char="•"/>
              <a:tabLst/>
            </a:pPr>
            <a:r>
              <a:rPr kumimoji="0" lang="en-US" sz="1050" i="0" u="sng" strike="noStrike" cap="none" normalizeH="0" baseline="0" dirty="0" smtClean="0">
                <a:ln>
                  <a:noFill/>
                </a:ln>
                <a:solidFill>
                  <a:srgbClr val="FFFF00"/>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Objectives</a:t>
            </a:r>
            <a:endParaRPr kumimoji="0" lang="en-US" sz="1050" i="0" u="sng" strike="noStrike" cap="none" normalizeH="0" baseline="0" dirty="0" smtClean="0">
              <a:ln>
                <a:noFill/>
              </a:ln>
              <a:solidFill>
                <a:srgbClr val="FFFF00"/>
              </a:solidFill>
              <a:effectLst>
                <a:outerShdw blurRad="50800" dist="38100" dir="2700000" algn="tl" rotWithShape="0">
                  <a:prstClr val="black">
                    <a:alpha val="40000"/>
                  </a:prstClr>
                </a:outerShdw>
              </a:effectLst>
              <a:latin typeface="Arial" pitchFamily="34" charset="0"/>
              <a:cs typeface="Arial" pitchFamily="34" charset="0"/>
            </a:endParaRPr>
          </a:p>
          <a:p>
            <a:pPr marL="457200" marR="0" lvl="1" indent="0"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3 key messages</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Char char="•"/>
              <a:tabLst/>
            </a:pPr>
            <a:r>
              <a:rPr kumimoji="0" lang="en-US" sz="1050" i="0" u="sng" strike="noStrike" cap="none" normalizeH="0" baseline="0" dirty="0" smtClean="0">
                <a:ln>
                  <a:noFill/>
                </a:ln>
                <a:solidFill>
                  <a:srgbClr val="FFFF00"/>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Statewide Water Conditions and Forecasts</a:t>
            </a:r>
            <a:endParaRPr kumimoji="0" lang="en-US" sz="1050" i="0" u="sng" strike="noStrike" cap="none" normalizeH="0" baseline="0" dirty="0" smtClean="0">
              <a:ln>
                <a:noFill/>
              </a:ln>
              <a:solidFill>
                <a:srgbClr val="FFFF00"/>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Sac River Storage &amp; Forecast</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San Joaquin River Storage &amp; Forecast</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Western U.S. (6-Month) Forecast</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What has changed since the last drought? (Reallocations to the environment, Wanger decision, additional conservation measures, additional local groundwater &amp; surface storage, more permanent crops, etc.)</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What are the impacts of the Wanger Decision? (Lack of flexibility, water supply, water quality, land fallowing acreage, ability to transfer wet year supplies, San Luis low-pt, projected Shasta low pt graph at end of year (</a:t>
            </a:r>
            <a:r>
              <a:rPr kumimoji="0" lang="en-US" sz="1050" i="0" u="none" strike="noStrike" cap="none" normalizeH="0" baseline="0" dirty="0" err="1"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avg</a:t>
            </a: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 carryover 98-07 </a:t>
            </a:r>
            <a:r>
              <a:rPr kumimoji="0" lang="en-US" sz="1050" i="0" u="none" strike="noStrike" cap="none" normalizeH="0" baseline="0" dirty="0" err="1"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vs</a:t>
            </a: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 2008), etc.</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Char char="•"/>
              <a:tabLst/>
            </a:pPr>
            <a:r>
              <a:rPr kumimoji="0" lang="en-US" sz="1050" i="0" u="sng" strike="noStrike" cap="none" normalizeH="0" baseline="0" dirty="0" smtClean="0">
                <a:ln>
                  <a:noFill/>
                </a:ln>
                <a:solidFill>
                  <a:srgbClr val="FFFF00"/>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Regional &amp; Local Supply Status</a:t>
            </a:r>
            <a:endParaRPr kumimoji="0" lang="en-US" sz="1050" i="0" u="sng" strike="noStrike" cap="none" normalizeH="0" baseline="0" dirty="0" smtClean="0">
              <a:ln>
                <a:noFill/>
              </a:ln>
              <a:solidFill>
                <a:srgbClr val="FFFF00"/>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Chart storage volumes (Combine into 3 regions – Bay Area &amp; Coastal, Central Valley, Southern Cal; segregate by total &amp; emergency storage, include both groundwater and surface; present in acre-ft &amp; percentages; assume normal runoff)</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Current year storage (May 1)</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3-year forecast (Normal conditions) </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3-year forecast (Dry conditions) </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[This will answer the BRTF questions:  What happens to storage if we have another dry year? Two more dry years]</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[Have backup slides of individual water agency storage conditions]</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Chart local water allocations throughout state (use green = watch position, yellow = voluntary, red = mandatory on a background map of California) (Details of individual agency allocations or emergency declarations to be given verbally during presentation)</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Char char="•"/>
              <a:tabLst/>
            </a:pPr>
            <a:r>
              <a:rPr kumimoji="0" lang="en-US" sz="1050" b="0" i="0" u="sng" strike="noStrike" cap="none" normalizeH="0" baseline="0" dirty="0" smtClean="0">
                <a:ln>
                  <a:noFill/>
                </a:ln>
                <a:solidFill>
                  <a:srgbClr val="FFFF00"/>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Contingency and Emergency Sharing Provisions</a:t>
            </a:r>
            <a:endParaRPr kumimoji="0" lang="en-US" sz="1050" b="0" i="0" u="sng" strike="noStrike" cap="none" normalizeH="0" baseline="0" dirty="0" smtClean="0">
              <a:ln>
                <a:noFill/>
              </a:ln>
              <a:solidFill>
                <a:srgbClr val="FFFF00"/>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Summarize water sharing provisions in 3 regions (Bay area &amp; Coastal, Central Valley, and Southern California) and interregional  agreements</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Identify sharing provisions in the event of a drought</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Identify sharing provisions in the event of Delta island failures/earth quake (show corridor concept … hypothetical crisis)</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What obstacles exist for their implementation?</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How are these provisions triggered?</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Answer other BRTF Questions:  Can new storage reduce water supply impacts? Why aren’t water agencies taking more water when it’s wet? </a:t>
            </a:r>
            <a:endParaRPr kumimoji="0" lang="en-US" sz="1050" i="0" u="sng" strike="noStrike" cap="none" normalizeH="0" baseline="0" dirty="0" smtClean="0">
              <a:ln>
                <a:noFill/>
              </a:ln>
              <a:solidFill>
                <a:srgbClr val="FFFF00"/>
              </a:solidFill>
              <a:effectLst>
                <a:outerShdw blurRad="50800" dist="38100" dir="2700000" algn="tl" rotWithShape="0">
                  <a:prstClr val="black">
                    <a:alpha val="40000"/>
                  </a:prstClr>
                </a:outerShdw>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Char char="•"/>
              <a:tabLst/>
            </a:pPr>
            <a:r>
              <a:rPr kumimoji="0" lang="en-US" sz="1050" i="0" u="sng" strike="noStrike" cap="none" normalizeH="0" baseline="0" dirty="0" smtClean="0">
                <a:ln>
                  <a:noFill/>
                </a:ln>
                <a:solidFill>
                  <a:srgbClr val="FFFF00"/>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 Recommendations for improvements</a:t>
            </a:r>
            <a:endParaRPr kumimoji="0" lang="en-US" sz="1050" i="0" u="sng" strike="noStrike" cap="none" normalizeH="0" baseline="0" dirty="0" smtClean="0">
              <a:ln>
                <a:noFill/>
              </a:ln>
              <a:solidFill>
                <a:srgbClr val="FFFF00"/>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[Check with policy folks on strategy for what to  recommend]</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Immediate  Actions [Possible Recommendations]</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2 Gate Delta improvement Concept</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Analyze Delta Cross-channel Gate Re-operation</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Release of Bond funds for near-term projects and emergency preparation &amp; stockpiling </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Fresno County Emergency Declaration measures ??</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Others …  </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623888" marR="0" lvl="1" indent="-166688" algn="l" defTabSz="914400" rtl="0" eaLnBrk="0" fontAlgn="base" latinLnBrk="0" hangingPunct="0">
              <a:lnSpc>
                <a:spcPct val="100000"/>
              </a:lnSpc>
              <a:spcBef>
                <a:spcPct val="0"/>
              </a:spcBef>
              <a:spcAft>
                <a:spcPct val="0"/>
              </a:spcAft>
              <a:buClrTx/>
              <a:buSzTx/>
              <a:buFont typeface="Symbol" pitchFamily="18" charset="2"/>
              <a:buChar char=""/>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Near Term Actions</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3-Mile Slough Gate</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Habitat Restoration (Yolo Bypass, Suisun Marsh …)</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Clifton Court Pilot Fish Screen</a:t>
            </a:r>
            <a:endPar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a:p>
            <a:pPr marL="1149350" marR="0" lvl="2" indent="-234950" algn="l" defTabSz="914400" rtl="0" eaLnBrk="0" fontAlgn="base" latinLnBrk="0" hangingPunct="0">
              <a:lnSpc>
                <a:spcPct val="100000"/>
              </a:lnSpc>
              <a:spcBef>
                <a:spcPct val="0"/>
              </a:spcBef>
              <a:spcAft>
                <a:spcPct val="0"/>
              </a:spcAft>
              <a:buClrTx/>
              <a:buSzTx/>
              <a:buFont typeface="Courier New" pitchFamily="49" charset="0"/>
              <a:buChar char="o"/>
              <a:tabLst/>
            </a:pPr>
            <a:r>
              <a:rPr kumimoji="0" lang="en-US" sz="105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ea typeface="Calibri" pitchFamily="34" charset="0"/>
                <a:cs typeface="Times New Roman" pitchFamily="18" charset="0"/>
              </a:rPr>
              <a:t>Others…</a:t>
            </a:r>
            <a:endParaRPr kumimoji="0" lang="en-US" sz="1600" i="0" u="none" strike="noStrike" cap="none" normalizeH="0" baseline="0" dirty="0" smtClean="0">
              <a:ln>
                <a:noFill/>
              </a:ln>
              <a:solidFill>
                <a:schemeClr val="bg1"/>
              </a:solidFill>
              <a:effectLst>
                <a:outerShdw blurRad="50800" dist="38100" dir="2700000" algn="tl" rotWithShape="0">
                  <a:prstClr val="black">
                    <a:alpha val="40000"/>
                  </a:prstClr>
                </a:outerShdw>
              </a:effectLst>
              <a:latin typeface="Arial" pitchFamily="34" charset="0"/>
              <a:cs typeface="Arial" pitchFamily="34" charset="0"/>
            </a:endParaRPr>
          </a:p>
        </p:txBody>
      </p:sp>
    </p:spTree>
  </p:cSld>
  <p:clrMapOvr>
    <a:masterClrMapping/>
  </p:clrMapOvr>
  <p:transition>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6"/>
          <p:cNvGrpSpPr/>
          <p:nvPr/>
        </p:nvGrpSpPr>
        <p:grpSpPr>
          <a:xfrm>
            <a:off x="5954692" y="343555"/>
            <a:ext cx="2892746" cy="2992770"/>
            <a:chOff x="5954692" y="343555"/>
            <a:chExt cx="2892746" cy="2992770"/>
          </a:xfrm>
          <a:effectLst>
            <a:glow rad="228600">
              <a:schemeClr val="accent4">
                <a:satMod val="175000"/>
                <a:alpha val="40000"/>
              </a:schemeClr>
            </a:glow>
          </a:effectLst>
        </p:grpSpPr>
        <p:pic>
          <p:nvPicPr>
            <p:cNvPr id="18" name="Picture 17" descr="CA_PE.jpg"/>
            <p:cNvPicPr>
              <a:picLocks noChangeAspect="1"/>
            </p:cNvPicPr>
            <p:nvPr/>
          </p:nvPicPr>
          <p:blipFill>
            <a:blip r:embed="rId3"/>
            <a:srcRect l="18846" t="37008" r="18772" b="16226"/>
            <a:stretch>
              <a:fillRect/>
            </a:stretch>
          </p:blipFill>
          <p:spPr>
            <a:xfrm>
              <a:off x="7042876" y="824440"/>
              <a:ext cx="1804562" cy="2511885"/>
            </a:xfrm>
            <a:prstGeom prst="rect">
              <a:avLst/>
            </a:prstGeom>
          </p:spPr>
        </p:pic>
        <p:pic>
          <p:nvPicPr>
            <p:cNvPr id="52" name="Picture 51" descr="CA_PE.jpg"/>
            <p:cNvPicPr>
              <a:picLocks noChangeAspect="1"/>
            </p:cNvPicPr>
            <p:nvPr/>
          </p:nvPicPr>
          <p:blipFill>
            <a:blip r:embed="rId3"/>
            <a:srcRect t="9586" b="80991"/>
            <a:stretch>
              <a:fillRect/>
            </a:stretch>
          </p:blipFill>
          <p:spPr>
            <a:xfrm>
              <a:off x="5954692" y="343555"/>
              <a:ext cx="2892746" cy="506144"/>
            </a:xfrm>
            <a:prstGeom prst="rect">
              <a:avLst/>
            </a:prstGeom>
          </p:spPr>
        </p:pic>
      </p:grpSp>
      <p:sp>
        <p:nvSpPr>
          <p:cNvPr id="6" name="Title 5"/>
          <p:cNvSpPr>
            <a:spLocks noGrp="1"/>
          </p:cNvSpPr>
          <p:nvPr>
            <p:ph type="title"/>
          </p:nvPr>
        </p:nvSpPr>
        <p:spPr>
          <a:xfrm>
            <a:off x="0" y="346075"/>
            <a:ext cx="6154738" cy="914400"/>
          </a:xfrm>
        </p:spPr>
        <p:txBody>
          <a:bodyPr/>
          <a:lstStyle/>
          <a:p>
            <a:pPr>
              <a:defRPr/>
            </a:pPr>
            <a:r>
              <a:rPr smtClean="0"/>
              <a:t>Headline News</a:t>
            </a:r>
            <a:br>
              <a:rPr smtClean="0"/>
            </a:br>
            <a:r>
              <a:rPr sz="2800" smtClean="0">
                <a:solidFill>
                  <a:schemeClr val="bg1"/>
                </a:solidFill>
              </a:rPr>
              <a:t>Across California</a:t>
            </a:r>
            <a:endParaRPr>
              <a:solidFill>
                <a:schemeClr val="bg1"/>
              </a:solidFill>
            </a:endParaRPr>
          </a:p>
        </p:txBody>
      </p:sp>
      <p:sp>
        <p:nvSpPr>
          <p:cNvPr id="5" name="Slide Number Placeholder 4"/>
          <p:cNvSpPr>
            <a:spLocks noGrp="1"/>
          </p:cNvSpPr>
          <p:nvPr>
            <p:ph type="sldNum" sz="quarter" idx="10"/>
          </p:nvPr>
        </p:nvSpPr>
        <p:spPr/>
        <p:txBody>
          <a:bodyPr/>
          <a:lstStyle/>
          <a:p>
            <a:pPr>
              <a:defRPr/>
            </a:pPr>
            <a:fld id="{958FDB5D-67C5-49B3-BCE5-EAA3CA9945AD}" type="slidenum">
              <a:rPr lang="en-US"/>
              <a:pPr>
                <a:defRPr/>
              </a:pPr>
              <a:t>10</a:t>
            </a:fld>
            <a:endParaRPr lang="en-US" dirty="0"/>
          </a:p>
        </p:txBody>
      </p:sp>
      <p:pic>
        <p:nvPicPr>
          <p:cNvPr id="17" name="Picture 16" descr="CA_AD.jpg"/>
          <p:cNvPicPr>
            <a:picLocks noChangeAspect="1"/>
          </p:cNvPicPr>
          <p:nvPr/>
        </p:nvPicPr>
        <p:blipFill>
          <a:blip r:embed="rId4"/>
          <a:srcRect t="12935" b="63582"/>
          <a:stretch>
            <a:fillRect/>
          </a:stretch>
        </p:blipFill>
        <p:spPr>
          <a:xfrm>
            <a:off x="4020189" y="1639867"/>
            <a:ext cx="2776028" cy="1194809"/>
          </a:xfrm>
          <a:prstGeom prst="rect">
            <a:avLst/>
          </a:prstGeom>
          <a:effectLst>
            <a:glow rad="228600">
              <a:schemeClr val="accent4">
                <a:satMod val="175000"/>
                <a:alpha val="40000"/>
              </a:schemeClr>
            </a:glow>
          </a:effectLst>
        </p:spPr>
      </p:pic>
      <p:pic>
        <p:nvPicPr>
          <p:cNvPr id="30" name="Picture 29" descr="CA_FB.jpg"/>
          <p:cNvPicPr>
            <a:picLocks noChangeAspect="1"/>
          </p:cNvPicPr>
          <p:nvPr/>
        </p:nvPicPr>
        <p:blipFill>
          <a:blip r:embed="rId5"/>
          <a:srcRect t="6854" b="71422"/>
          <a:stretch>
            <a:fillRect/>
          </a:stretch>
        </p:blipFill>
        <p:spPr>
          <a:xfrm>
            <a:off x="4711017" y="2319990"/>
            <a:ext cx="3122035" cy="1210165"/>
          </a:xfrm>
          <a:prstGeom prst="rect">
            <a:avLst/>
          </a:prstGeom>
          <a:effectLst>
            <a:glow rad="228600">
              <a:schemeClr val="accent4">
                <a:satMod val="175000"/>
                <a:alpha val="40000"/>
              </a:schemeClr>
            </a:glow>
            <a:outerShdw blurRad="76200" dir="13500000" sy="23000" kx="1200000" algn="br" rotWithShape="0">
              <a:prstClr val="black">
                <a:alpha val="42000"/>
              </a:prstClr>
            </a:outerShdw>
          </a:effectLst>
        </p:spPr>
      </p:pic>
      <p:grpSp>
        <p:nvGrpSpPr>
          <p:cNvPr id="3" name="Group 43"/>
          <p:cNvGrpSpPr/>
          <p:nvPr/>
        </p:nvGrpSpPr>
        <p:grpSpPr>
          <a:xfrm>
            <a:off x="548220" y="1760597"/>
            <a:ext cx="3285106" cy="3881167"/>
            <a:chOff x="9144000" y="4855200"/>
            <a:chExt cx="4044313" cy="4955550"/>
          </a:xfrm>
          <a:effectLst>
            <a:glow rad="228600">
              <a:schemeClr val="accent4">
                <a:satMod val="175000"/>
                <a:alpha val="40000"/>
              </a:schemeClr>
            </a:glow>
          </a:effectLst>
        </p:grpSpPr>
        <p:pic>
          <p:nvPicPr>
            <p:cNvPr id="26" name="Picture 25" descr="CA_LO.jpg"/>
            <p:cNvPicPr>
              <a:picLocks noChangeAspect="1"/>
            </p:cNvPicPr>
            <p:nvPr/>
          </p:nvPicPr>
          <p:blipFill>
            <a:blip r:embed="rId6"/>
            <a:srcRect l="72202" b="27741"/>
            <a:stretch>
              <a:fillRect/>
            </a:stretch>
          </p:blipFill>
          <p:spPr>
            <a:xfrm>
              <a:off x="9144000" y="4855200"/>
              <a:ext cx="1124256" cy="4955550"/>
            </a:xfrm>
            <a:prstGeom prst="rect">
              <a:avLst/>
            </a:prstGeom>
          </p:spPr>
        </p:pic>
        <p:pic>
          <p:nvPicPr>
            <p:cNvPr id="33" name="Picture 32" descr="CA_LO.jpg"/>
            <p:cNvPicPr>
              <a:picLocks noChangeAspect="1"/>
            </p:cNvPicPr>
            <p:nvPr/>
          </p:nvPicPr>
          <p:blipFill>
            <a:blip r:embed="rId6"/>
            <a:srcRect b="89685"/>
            <a:stretch>
              <a:fillRect/>
            </a:stretch>
          </p:blipFill>
          <p:spPr>
            <a:xfrm>
              <a:off x="9144000" y="4855200"/>
              <a:ext cx="4044313" cy="707400"/>
            </a:xfrm>
            <a:prstGeom prst="rect">
              <a:avLst/>
            </a:prstGeom>
          </p:spPr>
        </p:pic>
      </p:grpSp>
      <p:grpSp>
        <p:nvGrpSpPr>
          <p:cNvPr id="4" name="Group 35"/>
          <p:cNvGrpSpPr/>
          <p:nvPr/>
        </p:nvGrpSpPr>
        <p:grpSpPr>
          <a:xfrm>
            <a:off x="5676900" y="3046970"/>
            <a:ext cx="2986462" cy="1342672"/>
            <a:chOff x="7239000" y="6667500"/>
            <a:chExt cx="3676650" cy="1714350"/>
          </a:xfrm>
          <a:effectLst>
            <a:glow rad="228600">
              <a:schemeClr val="accent4">
                <a:satMod val="175000"/>
                <a:alpha val="40000"/>
              </a:schemeClr>
            </a:glow>
            <a:outerShdw blurRad="76200" dir="13500000" sy="23000" kx="1200000" algn="br" rotWithShape="0">
              <a:prstClr val="black">
                <a:alpha val="42000"/>
              </a:prstClr>
            </a:outerShdw>
          </a:effectLst>
        </p:grpSpPr>
        <p:pic>
          <p:nvPicPr>
            <p:cNvPr id="25" name="Picture 24" descr="CA_MB.jpg"/>
            <p:cNvPicPr>
              <a:picLocks noChangeAspect="1"/>
            </p:cNvPicPr>
            <p:nvPr/>
          </p:nvPicPr>
          <p:blipFill>
            <a:blip r:embed="rId7"/>
            <a:srcRect l="19908" t="82502" r="5643"/>
            <a:stretch>
              <a:fillRect/>
            </a:stretch>
          </p:blipFill>
          <p:spPr>
            <a:xfrm>
              <a:off x="7635990" y="7181850"/>
              <a:ext cx="3016019" cy="1200000"/>
            </a:xfrm>
            <a:prstGeom prst="rect">
              <a:avLst/>
            </a:prstGeom>
          </p:spPr>
        </p:pic>
        <p:pic>
          <p:nvPicPr>
            <p:cNvPr id="35" name="Picture 34" descr="CA_MB.jpg"/>
            <p:cNvPicPr>
              <a:picLocks noChangeAspect="1"/>
            </p:cNvPicPr>
            <p:nvPr/>
          </p:nvPicPr>
          <p:blipFill>
            <a:blip r:embed="rId7"/>
            <a:srcRect l="2976" t="9446" r="6268" b="83053"/>
            <a:stretch>
              <a:fillRect/>
            </a:stretch>
          </p:blipFill>
          <p:spPr>
            <a:xfrm>
              <a:off x="7239000" y="6667500"/>
              <a:ext cx="3676650" cy="514350"/>
            </a:xfrm>
            <a:prstGeom prst="rect">
              <a:avLst/>
            </a:prstGeom>
          </p:spPr>
        </p:pic>
      </p:grpSp>
      <p:grpSp>
        <p:nvGrpSpPr>
          <p:cNvPr id="7" name="Group 37"/>
          <p:cNvGrpSpPr/>
          <p:nvPr/>
        </p:nvGrpSpPr>
        <p:grpSpPr>
          <a:xfrm>
            <a:off x="3581400" y="3880026"/>
            <a:ext cx="3112068" cy="2073864"/>
            <a:chOff x="391657" y="4914900"/>
            <a:chExt cx="3831285" cy="2647950"/>
          </a:xfrm>
          <a:effectLst>
            <a:glow rad="228600">
              <a:schemeClr val="accent4">
                <a:satMod val="175000"/>
                <a:alpha val="40000"/>
              </a:schemeClr>
            </a:glow>
          </a:effectLst>
        </p:grpSpPr>
        <p:pic>
          <p:nvPicPr>
            <p:cNvPr id="24" name="Picture 23" descr="CA_TR.jpg"/>
            <p:cNvPicPr>
              <a:picLocks noChangeAspect="1"/>
            </p:cNvPicPr>
            <p:nvPr/>
          </p:nvPicPr>
          <p:blipFill>
            <a:blip r:embed="rId8"/>
            <a:srcRect t="52189" r="79892" b="19755"/>
            <a:stretch>
              <a:fillRect/>
            </a:stretch>
          </p:blipFill>
          <p:spPr>
            <a:xfrm>
              <a:off x="391657" y="5638800"/>
              <a:ext cx="770393" cy="1924050"/>
            </a:xfrm>
            <a:prstGeom prst="rect">
              <a:avLst/>
            </a:prstGeom>
          </p:spPr>
        </p:pic>
        <p:pic>
          <p:nvPicPr>
            <p:cNvPr id="37" name="Picture 36" descr="CA_TR.jpg"/>
            <p:cNvPicPr>
              <a:picLocks noChangeAspect="1"/>
            </p:cNvPicPr>
            <p:nvPr/>
          </p:nvPicPr>
          <p:blipFill>
            <a:blip r:embed="rId8"/>
            <a:srcRect t="8023" b="81421"/>
            <a:stretch>
              <a:fillRect/>
            </a:stretch>
          </p:blipFill>
          <p:spPr>
            <a:xfrm>
              <a:off x="391657" y="4914900"/>
              <a:ext cx="3831285" cy="723900"/>
            </a:xfrm>
            <a:prstGeom prst="rect">
              <a:avLst/>
            </a:prstGeom>
          </p:spPr>
        </p:pic>
      </p:grpSp>
      <p:grpSp>
        <p:nvGrpSpPr>
          <p:cNvPr id="8" name="Group 41"/>
          <p:cNvGrpSpPr/>
          <p:nvPr/>
        </p:nvGrpSpPr>
        <p:grpSpPr>
          <a:xfrm>
            <a:off x="4381500" y="4603926"/>
            <a:ext cx="3067995" cy="1765691"/>
            <a:chOff x="-1453823" y="4871545"/>
            <a:chExt cx="3777026" cy="2254469"/>
          </a:xfrm>
          <a:effectLst>
            <a:glow rad="228600">
              <a:schemeClr val="accent4">
                <a:satMod val="175000"/>
                <a:alpha val="40000"/>
              </a:schemeClr>
            </a:glow>
          </a:effectLst>
        </p:grpSpPr>
        <p:pic>
          <p:nvPicPr>
            <p:cNvPr id="22" name="Picture 21" descr="CA_SB.jpg"/>
            <p:cNvPicPr>
              <a:picLocks noChangeAspect="1"/>
            </p:cNvPicPr>
            <p:nvPr/>
          </p:nvPicPr>
          <p:blipFill>
            <a:blip r:embed="rId9"/>
            <a:srcRect l="73136" t="62857" b="14155"/>
            <a:stretch>
              <a:fillRect/>
            </a:stretch>
          </p:blipFill>
          <p:spPr>
            <a:xfrm>
              <a:off x="-1453823" y="5549462"/>
              <a:ext cx="1014665" cy="1576552"/>
            </a:xfrm>
            <a:prstGeom prst="rect">
              <a:avLst/>
            </a:prstGeom>
          </p:spPr>
        </p:pic>
        <p:pic>
          <p:nvPicPr>
            <p:cNvPr id="41" name="Picture 40" descr="CA_SB.jpg"/>
            <p:cNvPicPr>
              <a:picLocks noChangeAspect="1"/>
            </p:cNvPicPr>
            <p:nvPr/>
          </p:nvPicPr>
          <p:blipFill>
            <a:blip r:embed="rId9"/>
            <a:srcRect t="11133" b="78752"/>
            <a:stretch>
              <a:fillRect/>
            </a:stretch>
          </p:blipFill>
          <p:spPr>
            <a:xfrm>
              <a:off x="-1453823" y="4871545"/>
              <a:ext cx="3777026" cy="693683"/>
            </a:xfrm>
            <a:prstGeom prst="rect">
              <a:avLst/>
            </a:prstGeom>
          </p:spPr>
        </p:pic>
      </p:grpSp>
      <p:grpSp>
        <p:nvGrpSpPr>
          <p:cNvPr id="9" name="Group 42"/>
          <p:cNvGrpSpPr/>
          <p:nvPr/>
        </p:nvGrpSpPr>
        <p:grpSpPr>
          <a:xfrm>
            <a:off x="5410200" y="5327826"/>
            <a:ext cx="2658093" cy="1325779"/>
            <a:chOff x="3562350" y="8596200"/>
            <a:chExt cx="3272393" cy="1692781"/>
          </a:xfrm>
          <a:effectLst>
            <a:glow rad="228600">
              <a:schemeClr val="accent4">
                <a:satMod val="175000"/>
                <a:alpha val="40000"/>
              </a:schemeClr>
            </a:glow>
          </a:effectLst>
        </p:grpSpPr>
        <p:pic>
          <p:nvPicPr>
            <p:cNvPr id="23" name="Picture 22" descr="CA_DB.jpg"/>
            <p:cNvPicPr>
              <a:picLocks noChangeAspect="1"/>
            </p:cNvPicPr>
            <p:nvPr/>
          </p:nvPicPr>
          <p:blipFill>
            <a:blip r:embed="rId10"/>
            <a:srcRect t="76881" r="67321" b="7213"/>
            <a:stretch>
              <a:fillRect/>
            </a:stretch>
          </p:blipFill>
          <p:spPr>
            <a:xfrm>
              <a:off x="3562350" y="9198118"/>
              <a:ext cx="1069376" cy="1090863"/>
            </a:xfrm>
            <a:prstGeom prst="rect">
              <a:avLst/>
            </a:prstGeom>
          </p:spPr>
        </p:pic>
        <p:pic>
          <p:nvPicPr>
            <p:cNvPr id="39" name="Picture 38" descr="CA_DB.jpg"/>
            <p:cNvPicPr>
              <a:picLocks noChangeAspect="1"/>
            </p:cNvPicPr>
            <p:nvPr/>
          </p:nvPicPr>
          <p:blipFill>
            <a:blip r:embed="rId10"/>
            <a:srcRect b="91179"/>
            <a:stretch>
              <a:fillRect/>
            </a:stretch>
          </p:blipFill>
          <p:spPr>
            <a:xfrm>
              <a:off x="3562350" y="8596200"/>
              <a:ext cx="3272393" cy="604950"/>
            </a:xfrm>
            <a:prstGeom prst="rect">
              <a:avLst/>
            </a:prstGeom>
          </p:spPr>
        </p:pic>
      </p:grpSp>
      <p:grpSp>
        <p:nvGrpSpPr>
          <p:cNvPr id="10" name="Group 45"/>
          <p:cNvGrpSpPr/>
          <p:nvPr/>
        </p:nvGrpSpPr>
        <p:grpSpPr>
          <a:xfrm>
            <a:off x="2552700" y="3232326"/>
            <a:ext cx="2882056" cy="3015463"/>
            <a:chOff x="0" y="4966138"/>
            <a:chExt cx="3548115" cy="3850202"/>
          </a:xfrm>
          <a:effectLst>
            <a:glow rad="228600">
              <a:schemeClr val="accent4">
                <a:satMod val="175000"/>
                <a:alpha val="40000"/>
              </a:schemeClr>
            </a:glow>
          </a:effectLst>
        </p:grpSpPr>
        <p:pic>
          <p:nvPicPr>
            <p:cNvPr id="21" name="Picture 20" descr="CA_MSS.jpg"/>
            <p:cNvPicPr>
              <a:picLocks noChangeAspect="1"/>
            </p:cNvPicPr>
            <p:nvPr/>
          </p:nvPicPr>
          <p:blipFill>
            <a:blip r:embed="rId11"/>
            <a:srcRect l="71302" t="18148" b="34170"/>
            <a:stretch>
              <a:fillRect/>
            </a:stretch>
          </p:blipFill>
          <p:spPr>
            <a:xfrm>
              <a:off x="0" y="5546309"/>
              <a:ext cx="1018223" cy="3270031"/>
            </a:xfrm>
            <a:prstGeom prst="rect">
              <a:avLst/>
            </a:prstGeom>
          </p:spPr>
        </p:pic>
        <p:pic>
          <p:nvPicPr>
            <p:cNvPr id="45" name="Picture 44" descr="CA_MSS.jpg"/>
            <p:cNvPicPr>
              <a:picLocks noChangeAspect="1"/>
            </p:cNvPicPr>
            <p:nvPr/>
          </p:nvPicPr>
          <p:blipFill>
            <a:blip r:embed="rId11"/>
            <a:srcRect t="2745" b="88519"/>
            <a:stretch>
              <a:fillRect/>
            </a:stretch>
          </p:blipFill>
          <p:spPr>
            <a:xfrm>
              <a:off x="0" y="4966138"/>
              <a:ext cx="3548115" cy="599089"/>
            </a:xfrm>
            <a:prstGeom prst="rect">
              <a:avLst/>
            </a:prstGeom>
          </p:spPr>
        </p:pic>
      </p:grpSp>
      <p:grpSp>
        <p:nvGrpSpPr>
          <p:cNvPr id="11" name="Group 50"/>
          <p:cNvGrpSpPr/>
          <p:nvPr/>
        </p:nvGrpSpPr>
        <p:grpSpPr>
          <a:xfrm>
            <a:off x="1598134" y="2488224"/>
            <a:ext cx="3082547" cy="3200463"/>
            <a:chOff x="4219506" y="2286000"/>
            <a:chExt cx="3794941" cy="4086413"/>
          </a:xfrm>
          <a:effectLst>
            <a:glow rad="228600">
              <a:schemeClr val="accent4">
                <a:satMod val="175000"/>
                <a:alpha val="40000"/>
              </a:schemeClr>
            </a:glow>
          </a:effectLst>
        </p:grpSpPr>
        <p:pic>
          <p:nvPicPr>
            <p:cNvPr id="49" name="Picture 48" descr="CA_DS.jpg"/>
            <p:cNvPicPr>
              <a:picLocks noChangeAspect="1"/>
            </p:cNvPicPr>
            <p:nvPr/>
          </p:nvPicPr>
          <p:blipFill>
            <a:blip r:embed="rId12"/>
            <a:srcRect l="75309" t="32084" r="-821" b="17719"/>
            <a:stretch>
              <a:fillRect/>
            </a:stretch>
          </p:blipFill>
          <p:spPr>
            <a:xfrm>
              <a:off x="4219506" y="2929966"/>
              <a:ext cx="968188" cy="3442447"/>
            </a:xfrm>
            <a:prstGeom prst="rect">
              <a:avLst/>
            </a:prstGeom>
          </p:spPr>
        </p:pic>
        <p:pic>
          <p:nvPicPr>
            <p:cNvPr id="19" name="Picture 18" descr="CA_DS.jpg"/>
            <p:cNvPicPr>
              <a:picLocks noChangeAspect="1"/>
            </p:cNvPicPr>
            <p:nvPr/>
          </p:nvPicPr>
          <p:blipFill>
            <a:blip r:embed="rId12"/>
            <a:srcRect t="6593" b="83041"/>
            <a:stretch>
              <a:fillRect/>
            </a:stretch>
          </p:blipFill>
          <p:spPr>
            <a:xfrm>
              <a:off x="4219506" y="2286000"/>
              <a:ext cx="3794941" cy="710901"/>
            </a:xfrm>
            <a:prstGeom prst="rect">
              <a:avLst/>
            </a:prstGeom>
          </p:spPr>
        </p:pic>
      </p:grpSp>
      <p:grpSp>
        <p:nvGrpSpPr>
          <p:cNvPr id="12" name="Group 55"/>
          <p:cNvGrpSpPr/>
          <p:nvPr/>
        </p:nvGrpSpPr>
        <p:grpSpPr>
          <a:xfrm>
            <a:off x="7654360" y="3581121"/>
            <a:ext cx="1291928" cy="2577931"/>
            <a:chOff x="7654360" y="3581121"/>
            <a:chExt cx="1291928" cy="2577931"/>
          </a:xfrm>
          <a:effectLst>
            <a:glow rad="228600">
              <a:schemeClr val="accent4">
                <a:satMod val="175000"/>
                <a:alpha val="40000"/>
              </a:schemeClr>
            </a:glow>
          </a:effectLst>
        </p:grpSpPr>
        <p:pic>
          <p:nvPicPr>
            <p:cNvPr id="31" name="Picture 30" descr="CA_DN.jpg"/>
            <p:cNvPicPr>
              <a:picLocks noChangeAspect="1"/>
            </p:cNvPicPr>
            <p:nvPr/>
          </p:nvPicPr>
          <p:blipFill>
            <a:blip r:embed="rId13" cstate="print"/>
            <a:srcRect l="65486" t="21183" b="46317"/>
            <a:stretch>
              <a:fillRect/>
            </a:stretch>
          </p:blipFill>
          <p:spPr>
            <a:xfrm>
              <a:off x="8118578" y="4413425"/>
              <a:ext cx="827710" cy="1745627"/>
            </a:xfrm>
            <a:prstGeom prst="rect">
              <a:avLst/>
            </a:prstGeom>
          </p:spPr>
        </p:pic>
        <p:pic>
          <p:nvPicPr>
            <p:cNvPr id="27" name="Picture 26" descr="CA_DN.jpg"/>
            <p:cNvPicPr>
              <a:picLocks noChangeAspect="1"/>
            </p:cNvPicPr>
            <p:nvPr/>
          </p:nvPicPr>
          <p:blipFill>
            <a:blip r:embed="rId13" cstate="print"/>
            <a:srcRect t="5628" r="46129" b="78539"/>
            <a:stretch>
              <a:fillRect/>
            </a:stretch>
          </p:blipFill>
          <p:spPr>
            <a:xfrm>
              <a:off x="7654360" y="3581121"/>
              <a:ext cx="1291928" cy="850434"/>
            </a:xfrm>
            <a:prstGeom prst="rect">
              <a:avLst/>
            </a:prstGeom>
          </p:spPr>
        </p:pic>
      </p:grpSp>
      <p:grpSp>
        <p:nvGrpSpPr>
          <p:cNvPr id="13" name="Group 47"/>
          <p:cNvGrpSpPr/>
          <p:nvPr/>
        </p:nvGrpSpPr>
        <p:grpSpPr>
          <a:xfrm>
            <a:off x="414538" y="3820741"/>
            <a:ext cx="2888387" cy="2697515"/>
            <a:chOff x="4368891" y="3657600"/>
            <a:chExt cx="3555909" cy="3444240"/>
          </a:xfrm>
          <a:effectLst>
            <a:glow rad="228600">
              <a:schemeClr val="accent4">
                <a:satMod val="175000"/>
                <a:alpha val="40000"/>
              </a:schemeClr>
            </a:glow>
          </a:effectLst>
        </p:grpSpPr>
        <p:pic>
          <p:nvPicPr>
            <p:cNvPr id="20" name="Picture 19" descr="CA_RS.jpg"/>
            <p:cNvPicPr>
              <a:picLocks noChangeAspect="1"/>
            </p:cNvPicPr>
            <p:nvPr/>
          </p:nvPicPr>
          <p:blipFill>
            <a:blip r:embed="rId14"/>
            <a:srcRect t="26550" r="27831" b="32339"/>
            <a:stretch>
              <a:fillRect/>
            </a:stretch>
          </p:blipFill>
          <p:spPr>
            <a:xfrm>
              <a:off x="4368891" y="4282440"/>
              <a:ext cx="2702469" cy="2819400"/>
            </a:xfrm>
            <a:prstGeom prst="rect">
              <a:avLst/>
            </a:prstGeom>
          </p:spPr>
        </p:pic>
        <p:pic>
          <p:nvPicPr>
            <p:cNvPr id="47" name="Picture 46" descr="CA_RS.jpg"/>
            <p:cNvPicPr>
              <a:picLocks noChangeAspect="1"/>
            </p:cNvPicPr>
            <p:nvPr/>
          </p:nvPicPr>
          <p:blipFill>
            <a:blip r:embed="rId14"/>
            <a:srcRect t="439" r="5040" b="89783"/>
            <a:stretch>
              <a:fillRect/>
            </a:stretch>
          </p:blipFill>
          <p:spPr>
            <a:xfrm>
              <a:off x="4368891" y="3657600"/>
              <a:ext cx="3555909" cy="670560"/>
            </a:xfrm>
            <a:prstGeom prst="rect">
              <a:avLst/>
            </a:prstGeom>
          </p:spPr>
        </p:pic>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ppt_w</p:attrName>
                                        </p:attrNameLst>
                                      </p:cBhvr>
                                      <p:tavLst>
                                        <p:tav tm="0">
                                          <p:val>
                                            <p:fltVal val="0"/>
                                          </p:val>
                                        </p:tav>
                                        <p:tav tm="100000">
                                          <p:val>
                                            <p:strVal val="#ppt_w"/>
                                          </p:val>
                                        </p:tav>
                                      </p:tavLst>
                                    </p:anim>
                                    <p:anim calcmode="lin" valueType="num">
                                      <p:cBhvr>
                                        <p:cTn id="26" dur="500" fill="hold"/>
                                        <p:tgtEl>
                                          <p:spTgt spid="11"/>
                                        </p:tgtEl>
                                        <p:attrNameLst>
                                          <p:attrName>ppt_h</p:attrName>
                                        </p:attrNameLst>
                                      </p:cBhvr>
                                      <p:tavLst>
                                        <p:tav tm="0">
                                          <p:val>
                                            <p:fltVal val="0"/>
                                          </p:val>
                                        </p:tav>
                                        <p:tav tm="100000">
                                          <p:val>
                                            <p:strVal val="#ppt_h"/>
                                          </p:val>
                                        </p:tav>
                                      </p:tavLst>
                                    </p:anim>
                                    <p:animEffect transition="in" filter="fade">
                                      <p:cBhvr>
                                        <p:cTn id="27" dur="500"/>
                                        <p:tgtEl>
                                          <p:spTgt spid="11"/>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500" fill="hold"/>
                                        <p:tgtEl>
                                          <p:spTgt spid="30"/>
                                        </p:tgtEl>
                                        <p:attrNameLst>
                                          <p:attrName>ppt_w</p:attrName>
                                        </p:attrNameLst>
                                      </p:cBhvr>
                                      <p:tavLst>
                                        <p:tav tm="0">
                                          <p:val>
                                            <p:fltVal val="0"/>
                                          </p:val>
                                        </p:tav>
                                        <p:tav tm="100000">
                                          <p:val>
                                            <p:strVal val="#ppt_w"/>
                                          </p:val>
                                        </p:tav>
                                      </p:tavLst>
                                    </p:anim>
                                    <p:anim calcmode="lin" valueType="num">
                                      <p:cBhvr>
                                        <p:cTn id="32" dur="500" fill="hold"/>
                                        <p:tgtEl>
                                          <p:spTgt spid="30"/>
                                        </p:tgtEl>
                                        <p:attrNameLst>
                                          <p:attrName>ppt_h</p:attrName>
                                        </p:attrNameLst>
                                      </p:cBhvr>
                                      <p:tavLst>
                                        <p:tav tm="0">
                                          <p:val>
                                            <p:fltVal val="0"/>
                                          </p:val>
                                        </p:tav>
                                        <p:tav tm="100000">
                                          <p:val>
                                            <p:strVal val="#ppt_h"/>
                                          </p:val>
                                        </p:tav>
                                      </p:tavLst>
                                    </p:anim>
                                    <p:animEffect transition="in" filter="fade">
                                      <p:cBhvr>
                                        <p:cTn id="33" dur="500"/>
                                        <p:tgtEl>
                                          <p:spTgt spid="30"/>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childTnLst>
                          </p:cTn>
                        </p:par>
                        <p:par>
                          <p:cTn id="40" fill="hold">
                            <p:stCondLst>
                              <p:cond delay="3000"/>
                            </p:stCondLst>
                            <p:childTnLst>
                              <p:par>
                                <p:cTn id="41" presetID="53" presetClass="entr" presetSubtype="0" fill="hold" nodeType="after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p:cTn id="43" dur="500" fill="hold"/>
                                        <p:tgtEl>
                                          <p:spTgt spid="4"/>
                                        </p:tgtEl>
                                        <p:attrNameLst>
                                          <p:attrName>ppt_w</p:attrName>
                                        </p:attrNameLst>
                                      </p:cBhvr>
                                      <p:tavLst>
                                        <p:tav tm="0">
                                          <p:val>
                                            <p:fltVal val="0"/>
                                          </p:val>
                                        </p:tav>
                                        <p:tav tm="100000">
                                          <p:val>
                                            <p:strVal val="#ppt_w"/>
                                          </p:val>
                                        </p:tav>
                                      </p:tavLst>
                                    </p:anim>
                                    <p:anim calcmode="lin" valueType="num">
                                      <p:cBhvr>
                                        <p:cTn id="44" dur="500" fill="hold"/>
                                        <p:tgtEl>
                                          <p:spTgt spid="4"/>
                                        </p:tgtEl>
                                        <p:attrNameLst>
                                          <p:attrName>ppt_h</p:attrName>
                                        </p:attrNameLst>
                                      </p:cBhvr>
                                      <p:tavLst>
                                        <p:tav tm="0">
                                          <p:val>
                                            <p:fltVal val="0"/>
                                          </p:val>
                                        </p:tav>
                                        <p:tav tm="100000">
                                          <p:val>
                                            <p:strVal val="#ppt_h"/>
                                          </p:val>
                                        </p:tav>
                                      </p:tavLst>
                                    </p:anim>
                                    <p:animEffect transition="in" filter="fade">
                                      <p:cBhvr>
                                        <p:cTn id="45" dur="500"/>
                                        <p:tgtEl>
                                          <p:spTgt spid="4"/>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p:cTn id="49" dur="500" fill="hold"/>
                                        <p:tgtEl>
                                          <p:spTgt spid="7"/>
                                        </p:tgtEl>
                                        <p:attrNameLst>
                                          <p:attrName>ppt_w</p:attrName>
                                        </p:attrNameLst>
                                      </p:cBhvr>
                                      <p:tavLst>
                                        <p:tav tm="0">
                                          <p:val>
                                            <p:fltVal val="0"/>
                                          </p:val>
                                        </p:tav>
                                        <p:tav tm="100000">
                                          <p:val>
                                            <p:strVal val="#ppt_w"/>
                                          </p:val>
                                        </p:tav>
                                      </p:tavLst>
                                    </p:anim>
                                    <p:anim calcmode="lin" valueType="num">
                                      <p:cBhvr>
                                        <p:cTn id="50" dur="500" fill="hold"/>
                                        <p:tgtEl>
                                          <p:spTgt spid="7"/>
                                        </p:tgtEl>
                                        <p:attrNameLst>
                                          <p:attrName>ppt_h</p:attrName>
                                        </p:attrNameLst>
                                      </p:cBhvr>
                                      <p:tavLst>
                                        <p:tav tm="0">
                                          <p:val>
                                            <p:fltVal val="0"/>
                                          </p:val>
                                        </p:tav>
                                        <p:tav tm="100000">
                                          <p:val>
                                            <p:strVal val="#ppt_h"/>
                                          </p:val>
                                        </p:tav>
                                      </p:tavLst>
                                    </p:anim>
                                    <p:animEffect transition="in" filter="fade">
                                      <p:cBhvr>
                                        <p:cTn id="51" dur="500"/>
                                        <p:tgtEl>
                                          <p:spTgt spid="7"/>
                                        </p:tgtEl>
                                      </p:cBhvr>
                                    </p:animEffect>
                                  </p:childTnLst>
                                </p:cTn>
                              </p:par>
                            </p:childTnLst>
                          </p:cTn>
                        </p:par>
                        <p:par>
                          <p:cTn id="52" fill="hold">
                            <p:stCondLst>
                              <p:cond delay="4000"/>
                            </p:stCondLst>
                            <p:childTnLst>
                              <p:par>
                                <p:cTn id="53" presetID="53" presetClass="entr" presetSubtype="0"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4500"/>
                            </p:stCondLst>
                            <p:childTnLst>
                              <p:par>
                                <p:cTn id="59" presetID="53" presetClass="entr" presetSubtype="0" fill="hold" nodeType="afterEffect">
                                  <p:stCondLst>
                                    <p:cond delay="0"/>
                                  </p:stCondLst>
                                  <p:childTnLst>
                                    <p:set>
                                      <p:cBhvr>
                                        <p:cTn id="60" dur="1" fill="hold">
                                          <p:stCondLst>
                                            <p:cond delay="0"/>
                                          </p:stCondLst>
                                        </p:cTn>
                                        <p:tgtEl>
                                          <p:spTgt spid="13"/>
                                        </p:tgtEl>
                                        <p:attrNameLst>
                                          <p:attrName>style.visibility</p:attrName>
                                        </p:attrNameLst>
                                      </p:cBhvr>
                                      <p:to>
                                        <p:strVal val="visible"/>
                                      </p:to>
                                    </p:set>
                                    <p:anim calcmode="lin" valueType="num">
                                      <p:cBhvr>
                                        <p:cTn id="61" dur="500" fill="hold"/>
                                        <p:tgtEl>
                                          <p:spTgt spid="13"/>
                                        </p:tgtEl>
                                        <p:attrNameLst>
                                          <p:attrName>ppt_w</p:attrName>
                                        </p:attrNameLst>
                                      </p:cBhvr>
                                      <p:tavLst>
                                        <p:tav tm="0">
                                          <p:val>
                                            <p:fltVal val="0"/>
                                          </p:val>
                                        </p:tav>
                                        <p:tav tm="100000">
                                          <p:val>
                                            <p:strVal val="#ppt_w"/>
                                          </p:val>
                                        </p:tav>
                                      </p:tavLst>
                                    </p:anim>
                                    <p:anim calcmode="lin" valueType="num">
                                      <p:cBhvr>
                                        <p:cTn id="62" dur="500" fill="hold"/>
                                        <p:tgtEl>
                                          <p:spTgt spid="13"/>
                                        </p:tgtEl>
                                        <p:attrNameLst>
                                          <p:attrName>ppt_h</p:attrName>
                                        </p:attrNameLst>
                                      </p:cBhvr>
                                      <p:tavLst>
                                        <p:tav tm="0">
                                          <p:val>
                                            <p:fltVal val="0"/>
                                          </p:val>
                                        </p:tav>
                                        <p:tav tm="100000">
                                          <p:val>
                                            <p:strVal val="#ppt_h"/>
                                          </p:val>
                                        </p:tav>
                                      </p:tavLst>
                                    </p:anim>
                                    <p:animEffect transition="in" filter="fade">
                                      <p:cBhvr>
                                        <p:cTn id="63" dur="500"/>
                                        <p:tgtEl>
                                          <p:spTgt spid="13"/>
                                        </p:tgtEl>
                                      </p:cBhvr>
                                    </p:animEffect>
                                  </p:childTnLst>
                                </p:cTn>
                              </p:par>
                            </p:childTnLst>
                          </p:cTn>
                        </p:par>
                        <p:par>
                          <p:cTn id="64" fill="hold">
                            <p:stCondLst>
                              <p:cond delay="5000"/>
                            </p:stCondLst>
                            <p:childTnLst>
                              <p:par>
                                <p:cTn id="65" presetID="53" presetClass="entr" presetSubtype="0" fill="hold" nodeType="after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p:cTn id="67" dur="500" fill="hold"/>
                                        <p:tgtEl>
                                          <p:spTgt spid="8"/>
                                        </p:tgtEl>
                                        <p:attrNameLst>
                                          <p:attrName>ppt_w</p:attrName>
                                        </p:attrNameLst>
                                      </p:cBhvr>
                                      <p:tavLst>
                                        <p:tav tm="0">
                                          <p:val>
                                            <p:fltVal val="0"/>
                                          </p:val>
                                        </p:tav>
                                        <p:tav tm="100000">
                                          <p:val>
                                            <p:strVal val="#ppt_w"/>
                                          </p:val>
                                        </p:tav>
                                      </p:tavLst>
                                    </p:anim>
                                    <p:anim calcmode="lin" valueType="num">
                                      <p:cBhvr>
                                        <p:cTn id="68" dur="500" fill="hold"/>
                                        <p:tgtEl>
                                          <p:spTgt spid="8"/>
                                        </p:tgtEl>
                                        <p:attrNameLst>
                                          <p:attrName>ppt_h</p:attrName>
                                        </p:attrNameLst>
                                      </p:cBhvr>
                                      <p:tavLst>
                                        <p:tav tm="0">
                                          <p:val>
                                            <p:fltVal val="0"/>
                                          </p:val>
                                        </p:tav>
                                        <p:tav tm="100000">
                                          <p:val>
                                            <p:strVal val="#ppt_h"/>
                                          </p:val>
                                        </p:tav>
                                      </p:tavLst>
                                    </p:anim>
                                    <p:animEffect transition="in" filter="fade">
                                      <p:cBhvr>
                                        <p:cTn id="69" dur="500"/>
                                        <p:tgtEl>
                                          <p:spTgt spid="8"/>
                                        </p:tgtEl>
                                      </p:cBhvr>
                                    </p:animEffect>
                                  </p:childTnLst>
                                </p:cTn>
                              </p:par>
                            </p:childTnLst>
                          </p:cTn>
                        </p:par>
                        <p:par>
                          <p:cTn id="70" fill="hold">
                            <p:stCondLst>
                              <p:cond delay="5500"/>
                            </p:stCondLst>
                            <p:childTnLst>
                              <p:par>
                                <p:cTn id="71" presetID="53" presetClass="entr" presetSubtype="0" fill="hold" nodeType="after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p:cTn id="73" dur="500" fill="hold"/>
                                        <p:tgtEl>
                                          <p:spTgt spid="9"/>
                                        </p:tgtEl>
                                        <p:attrNameLst>
                                          <p:attrName>ppt_w</p:attrName>
                                        </p:attrNameLst>
                                      </p:cBhvr>
                                      <p:tavLst>
                                        <p:tav tm="0">
                                          <p:val>
                                            <p:fltVal val="0"/>
                                          </p:val>
                                        </p:tav>
                                        <p:tav tm="100000">
                                          <p:val>
                                            <p:strVal val="#ppt_w"/>
                                          </p:val>
                                        </p:tav>
                                      </p:tavLst>
                                    </p:anim>
                                    <p:anim calcmode="lin" valueType="num">
                                      <p:cBhvr>
                                        <p:cTn id="74" dur="500" fill="hold"/>
                                        <p:tgtEl>
                                          <p:spTgt spid="9"/>
                                        </p:tgtEl>
                                        <p:attrNameLst>
                                          <p:attrName>ppt_h</p:attrName>
                                        </p:attrNameLst>
                                      </p:cBhvr>
                                      <p:tavLst>
                                        <p:tav tm="0">
                                          <p:val>
                                            <p:fltVal val="0"/>
                                          </p:val>
                                        </p:tav>
                                        <p:tav tm="100000">
                                          <p:val>
                                            <p:strVal val="#ppt_h"/>
                                          </p:val>
                                        </p:tav>
                                      </p:tavLst>
                                    </p:anim>
                                    <p:animEffect transition="in" filter="fade">
                                      <p:cBhvr>
                                        <p:cTn id="7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http://geography.sierra.cc.ca.us/Booth/California/9_water/Yolo_Bypass.jpg"/>
          <p:cNvPicPr>
            <a:picLocks noChangeAspect="1" noChangeArrowheads="1"/>
          </p:cNvPicPr>
          <p:nvPr/>
        </p:nvPicPr>
        <p:blipFill>
          <a:blip r:embed="rId2">
            <a:lum contrast="10000"/>
          </a:blip>
          <a:srcRect/>
          <a:stretch>
            <a:fillRect/>
          </a:stretch>
        </p:blipFill>
        <p:spPr bwMode="auto">
          <a:xfrm>
            <a:off x="0" y="0"/>
            <a:ext cx="9144000" cy="6858000"/>
          </a:xfrm>
          <a:prstGeom prst="rect">
            <a:avLst/>
          </a:prstGeom>
          <a:noFill/>
          <a:ln w="9525">
            <a:noFill/>
            <a:miter lim="800000"/>
            <a:headEnd/>
            <a:tailEnd/>
          </a:ln>
        </p:spPr>
      </p:pic>
      <p:sp>
        <p:nvSpPr>
          <p:cNvPr id="5" name="Rectangle 3"/>
          <p:cNvSpPr txBox="1">
            <a:spLocks noChangeArrowheads="1"/>
          </p:cNvSpPr>
          <p:nvPr/>
        </p:nvSpPr>
        <p:spPr bwMode="invGray">
          <a:xfrm>
            <a:off x="0" y="5029200"/>
            <a:ext cx="7937500" cy="1828800"/>
          </a:xfrm>
          <a:prstGeom prst="rect">
            <a:avLst/>
          </a:prstGeom>
          <a:noFill/>
          <a:ln>
            <a:noFill/>
          </a:ln>
          <a:effectLst>
            <a:outerShdw dist="12700" dir="2700000" algn="ctr" rotWithShape="0">
              <a:schemeClr val="tx1"/>
            </a:outerShdw>
          </a:effectLst>
        </p:spPr>
        <p:txBody>
          <a:bodyPr/>
          <a:lstStyle/>
          <a:p>
            <a:pPr marL="463550" lvl="1" indent="-342900" eaLnBrk="0" hangingPunct="0">
              <a:lnSpc>
                <a:spcPct val="90000"/>
              </a:lnSpc>
              <a:spcAft>
                <a:spcPts val="1200"/>
              </a:spcAft>
              <a:buClr>
                <a:srgbClr val="FFFF00"/>
              </a:buClr>
              <a:buSzPct val="85000"/>
              <a:defRPr/>
            </a:pPr>
            <a:r>
              <a:rPr lang="en-US" sz="2400" u="sng" kern="0" dirty="0">
                <a:solidFill>
                  <a:srgbClr val="00B0F0"/>
                </a:solidFill>
                <a:latin typeface="+mn-lt"/>
                <a:cs typeface="+mn-cs"/>
              </a:rPr>
              <a:t>Action</a:t>
            </a:r>
          </a:p>
          <a:p>
            <a:pPr marL="406400" lvl="1" indent="-285750" eaLnBrk="0" hangingPunct="0">
              <a:lnSpc>
                <a:spcPct val="90000"/>
              </a:lnSpc>
              <a:spcAft>
                <a:spcPts val="1200"/>
              </a:spcAft>
              <a:buFontTx/>
              <a:buChar char="–"/>
              <a:tabLst>
                <a:tab pos="4059238" algn="l"/>
              </a:tabLst>
              <a:defRPr/>
            </a:pPr>
            <a:r>
              <a:rPr lang="en-US" sz="2200" i="1" kern="0" dirty="0">
                <a:solidFill>
                  <a:srgbClr val="00B0F0"/>
                </a:solidFill>
                <a:latin typeface="+mn-lt"/>
                <a:cs typeface="+mn-cs"/>
              </a:rPr>
              <a:t>Increase frequency of floodplain </a:t>
            </a:r>
            <a:br>
              <a:rPr lang="en-US" sz="2200" i="1" kern="0" dirty="0">
                <a:solidFill>
                  <a:srgbClr val="00B0F0"/>
                </a:solidFill>
                <a:latin typeface="+mn-lt"/>
                <a:cs typeface="+mn-cs"/>
              </a:rPr>
            </a:br>
            <a:r>
              <a:rPr lang="en-US" sz="2200" i="1" kern="0" dirty="0">
                <a:solidFill>
                  <a:srgbClr val="00B0F0"/>
                </a:solidFill>
                <a:latin typeface="+mn-lt"/>
                <a:cs typeface="+mn-cs"/>
              </a:rPr>
              <a:t>inundation on publicly owned lands</a:t>
            </a:r>
          </a:p>
          <a:p>
            <a:pPr marL="406400" lvl="1" indent="-285750" eaLnBrk="0" hangingPunct="0">
              <a:lnSpc>
                <a:spcPct val="90000"/>
              </a:lnSpc>
              <a:spcAft>
                <a:spcPts val="1200"/>
              </a:spcAft>
              <a:buFontTx/>
              <a:buChar char="–"/>
              <a:tabLst>
                <a:tab pos="4059238" algn="l"/>
              </a:tabLst>
              <a:defRPr/>
            </a:pPr>
            <a:r>
              <a:rPr lang="en-US" sz="2200" i="1" kern="0" dirty="0">
                <a:solidFill>
                  <a:srgbClr val="00B0F0"/>
                </a:solidFill>
                <a:latin typeface="+mn-lt"/>
                <a:cs typeface="+mn-cs"/>
              </a:rPr>
              <a:t>Modify Fremont Weir to allow salmon migration</a:t>
            </a:r>
          </a:p>
        </p:txBody>
      </p:sp>
    </p:spTree>
  </p:cSld>
  <p:clrMapOvr>
    <a:masterClrMapping/>
  </p:clrMapOvr>
  <p:transition>
    <p:zoom/>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10247"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12" name="Freeform 1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grpSp>
      <p:sp>
        <p:nvSpPr>
          <p:cNvPr id="722979" name="Rectangle 35"/>
          <p:cNvSpPr>
            <a:spLocks noChangeArrowheads="1"/>
          </p:cNvSpPr>
          <p:nvPr/>
        </p:nvSpPr>
        <p:spPr bwMode="invGray">
          <a:xfrm>
            <a:off x="0" y="76200"/>
            <a:ext cx="9144000" cy="1143000"/>
          </a:xfrm>
          <a:prstGeom prst="rect">
            <a:avLst/>
          </a:prstGeom>
          <a:noFill/>
          <a:ln w="9525">
            <a:noFill/>
            <a:miter lim="800000"/>
            <a:headEnd/>
            <a:tailEnd/>
          </a:ln>
          <a:effectLst>
            <a:outerShdw dist="45791" dir="2021404" algn="ctr" rotWithShape="0">
              <a:srgbClr val="000000"/>
            </a:outerShdw>
          </a:effectLst>
        </p:spPr>
        <p:txBody>
          <a:bodyPr anchor="ctr"/>
          <a:lstStyle/>
          <a:p>
            <a:pPr algn="ctr" eaLnBrk="0" hangingPunct="0">
              <a:defRPr/>
            </a:pPr>
            <a:r>
              <a:rPr lang="en-US" sz="3400" dirty="0" smtClean="0">
                <a:solidFill>
                  <a:srgbClr val="FFFF00"/>
                </a:solidFill>
                <a:latin typeface="Arial" pitchFamily="34" charset="0"/>
              </a:rPr>
              <a:t>Near-Term </a:t>
            </a:r>
            <a:r>
              <a:rPr lang="en-US" sz="3400" dirty="0" smtClean="0">
                <a:solidFill>
                  <a:srgbClr val="FFFF00"/>
                </a:solidFill>
                <a:latin typeface="Arial" pitchFamily="34" charset="0"/>
                <a:cs typeface="+mn-cs"/>
              </a:rPr>
              <a:t>Restoration </a:t>
            </a:r>
            <a:r>
              <a:rPr lang="en-US" sz="3400" dirty="0">
                <a:solidFill>
                  <a:srgbClr val="FFFF00"/>
                </a:solidFill>
                <a:latin typeface="Arial" pitchFamily="34" charset="0"/>
                <a:cs typeface="+mn-cs"/>
              </a:rPr>
              <a:t>Projects</a:t>
            </a:r>
          </a:p>
          <a:p>
            <a:pPr algn="ctr" eaLnBrk="0" hangingPunct="0">
              <a:defRPr/>
            </a:pPr>
            <a:r>
              <a:rPr lang="en-US" kern="0" dirty="0">
                <a:solidFill>
                  <a:schemeClr val="bg1"/>
                </a:solidFill>
                <a:effectLst>
                  <a:outerShdw blurRad="38100" dist="38100" dir="2700000" algn="tl">
                    <a:srgbClr val="000000"/>
                  </a:outerShdw>
                </a:effectLst>
                <a:cs typeface="+mn-cs"/>
              </a:rPr>
              <a:t>Suisun Marsh – Restore Tidal Marsh</a:t>
            </a:r>
            <a:endParaRPr lang="en-US" dirty="0">
              <a:solidFill>
                <a:schemeClr val="bg1"/>
              </a:solidFill>
              <a:latin typeface="Arial" pitchFamily="34" charset="0"/>
              <a:cs typeface="+mn-cs"/>
            </a:endParaRPr>
          </a:p>
        </p:txBody>
      </p:sp>
      <p:sp>
        <p:nvSpPr>
          <p:cNvPr id="15" name="Oval 16"/>
          <p:cNvSpPr>
            <a:spLocks noChangeArrowheads="1"/>
          </p:cNvSpPr>
          <p:nvPr/>
        </p:nvSpPr>
        <p:spPr bwMode="auto">
          <a:xfrm rot="-106563">
            <a:off x="28575" y="3681413"/>
            <a:ext cx="1676400" cy="914400"/>
          </a:xfrm>
          <a:prstGeom prst="ellipse">
            <a:avLst/>
          </a:prstGeom>
          <a:noFill/>
          <a:ln w="57150">
            <a:solidFill>
              <a:schemeClr val="accent2"/>
            </a:solidFill>
            <a:round/>
            <a:headEnd/>
            <a:tailEnd/>
          </a:ln>
          <a:effectLst>
            <a:outerShdw dist="35921" dir="2700000" algn="ctr" rotWithShape="0">
              <a:schemeClr val="tx1"/>
            </a:outerShdw>
          </a:effectLst>
        </p:spPr>
        <p:txBody>
          <a:bodyPr rot="10800000" vert="eaVert" anchor="ctr">
            <a:spAutoFit/>
          </a:bodyPr>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sp>
        <p:nvSpPr>
          <p:cNvPr id="16" name="Text Box 18"/>
          <p:cNvSpPr txBox="1">
            <a:spLocks noChangeArrowheads="1"/>
          </p:cNvSpPr>
          <p:nvPr/>
        </p:nvSpPr>
        <p:spPr bwMode="invGray">
          <a:xfrm>
            <a:off x="990600" y="2895600"/>
            <a:ext cx="1524000" cy="914400"/>
          </a:xfrm>
          <a:prstGeom prst="rect">
            <a:avLst/>
          </a:prstGeom>
          <a:noFill/>
          <a:ln w="9525">
            <a:noFill/>
            <a:miter lim="800000"/>
            <a:headEnd type="none" w="sm" len="sm"/>
            <a:tailEnd type="none" w="sm" len="sm"/>
          </a:ln>
          <a:effectLst>
            <a:outerShdw dist="45791" dir="2021404"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400" dirty="0">
                <a:solidFill>
                  <a:schemeClr val="bg1"/>
                </a:solidFill>
                <a:effectLst>
                  <a:outerShdw blurRad="38100" dist="38100" dir="2700000" algn="tl">
                    <a:srgbClr val="000000"/>
                  </a:outerShdw>
                </a:effectLst>
                <a:latin typeface="Arial" pitchFamily="34" charset="0"/>
                <a:cs typeface="+mn-cs"/>
              </a:rPr>
              <a:t>Suisun Marsh</a:t>
            </a:r>
          </a:p>
        </p:txBody>
      </p:sp>
      <p:pic>
        <p:nvPicPr>
          <p:cNvPr id="4110" name="Picture 14"/>
          <p:cNvPicPr>
            <a:picLocks noChangeAspect="1" noChangeArrowheads="1"/>
          </p:cNvPicPr>
          <p:nvPr/>
        </p:nvPicPr>
        <p:blipFill>
          <a:blip r:embed="rId4">
            <a:lum bright="-10000" contrast="10000"/>
          </a:blip>
          <a:srcRect/>
          <a:stretch>
            <a:fillRect/>
          </a:stretch>
        </p:blipFill>
        <p:spPr bwMode="auto">
          <a:xfrm>
            <a:off x="6019413" y="1752600"/>
            <a:ext cx="2667387" cy="2057400"/>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32"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strVal val="4*#ppt_w"/>
                                          </p:val>
                                        </p:tav>
                                        <p:tav tm="100000">
                                          <p:val>
                                            <p:strVal val="#ppt_w"/>
                                          </p:val>
                                        </p:tav>
                                      </p:tavLst>
                                    </p:anim>
                                    <p:anim calcmode="lin" valueType="num">
                                      <p:cBhvr>
                                        <p:cTn id="13" dur="500" fill="hold"/>
                                        <p:tgtEl>
                                          <p:spTgt spid="15"/>
                                        </p:tgtEl>
                                        <p:attrNameLst>
                                          <p:attrName>ppt_h</p:attrName>
                                        </p:attrNameLst>
                                      </p:cBhvr>
                                      <p:tavLst>
                                        <p:tav tm="0">
                                          <p:val>
                                            <p:strVal val="4*#ppt_h"/>
                                          </p:val>
                                        </p:tav>
                                        <p:tav tm="100000">
                                          <p:val>
                                            <p:strVal val="#ppt_h"/>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4110"/>
                                        </p:tgtEl>
                                        <p:attrNameLst>
                                          <p:attrName>style.visibility</p:attrName>
                                        </p:attrNameLst>
                                      </p:cBhvr>
                                      <p:to>
                                        <p:strVal val="visible"/>
                                      </p:to>
                                    </p:set>
                                    <p:animEffect transition="in" filter="fade">
                                      <p:cBhvr>
                                        <p:cTn id="17" dur="500"/>
                                        <p:tgtEl>
                                          <p:spTgt spid="4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9"/>
          <p:cNvPicPr>
            <a:picLocks noChangeAspect="1" noChangeArrowheads="1"/>
          </p:cNvPicPr>
          <p:nvPr/>
        </p:nvPicPr>
        <p:blipFill>
          <a:blip r:embed="rId2"/>
          <a:srcRect/>
          <a:stretch>
            <a:fillRect/>
          </a:stretch>
        </p:blipFill>
        <p:spPr bwMode="ltGray">
          <a:xfrm>
            <a:off x="0" y="-9525"/>
            <a:ext cx="9144000" cy="6867525"/>
          </a:xfrm>
          <a:prstGeom prst="rect">
            <a:avLst/>
          </a:prstGeom>
          <a:noFill/>
          <a:ln w="9525">
            <a:noFill/>
            <a:miter lim="800000"/>
            <a:headEnd/>
            <a:tailEnd/>
          </a:ln>
        </p:spPr>
      </p:pic>
      <p:sp>
        <p:nvSpPr>
          <p:cNvPr id="20" name="Rectangle 19"/>
          <p:cNvSpPr/>
          <p:nvPr/>
        </p:nvSpPr>
        <p:spPr bwMode="auto">
          <a:xfrm>
            <a:off x="6324600" y="2743200"/>
            <a:ext cx="2590800" cy="1295400"/>
          </a:xfrm>
          <a:prstGeom prst="rect">
            <a:avLst/>
          </a:prstGeom>
          <a:gradFill rotWithShape="0">
            <a:gsLst>
              <a:gs pos="0">
                <a:srgbClr val="003399">
                  <a:gamma/>
                  <a:shade val="15294"/>
                  <a:invGamma/>
                </a:srgbClr>
              </a:gs>
              <a:gs pos="100000">
                <a:srgbClr val="003399"/>
              </a:gs>
            </a:gsLst>
            <a:lin ang="5400000" scaled="1"/>
          </a:gra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pitchFamily="34" charset="0"/>
            </a:endParaRPr>
          </a:p>
        </p:txBody>
      </p:sp>
      <p:pic>
        <p:nvPicPr>
          <p:cNvPr id="6541319" name="Picture 7" descr="\\USMWD108\FSDStWtrPrj\shared\Bay-Delta\Presentations &amp; Photos\Photos\Suisun Marsh\TuleElkClose.jpg"/>
          <p:cNvPicPr>
            <a:picLocks noChangeAspect="1" noChangeArrowheads="1"/>
          </p:cNvPicPr>
          <p:nvPr/>
        </p:nvPicPr>
        <p:blipFill>
          <a:blip r:embed="rId3"/>
          <a:srcRect/>
          <a:stretch>
            <a:fillRect/>
          </a:stretch>
        </p:blipFill>
        <p:spPr bwMode="auto">
          <a:xfrm>
            <a:off x="6019800" y="152400"/>
            <a:ext cx="2133600" cy="1422400"/>
          </a:xfrm>
          <a:prstGeom prst="rect">
            <a:avLst/>
          </a:prstGeom>
          <a:noFill/>
          <a:effectLst>
            <a:outerShdw dist="71842" dir="2700000" algn="ctr" rotWithShape="0">
              <a:schemeClr val="tx1"/>
            </a:outerShdw>
          </a:effectLst>
        </p:spPr>
      </p:pic>
      <p:pic>
        <p:nvPicPr>
          <p:cNvPr id="6541320" name="Picture 8" descr="\\USMWD108\FSDStWtrPrj\shared\Bay-Delta\Presentations &amp; Photos\Photos\Suisun Marsh\Suisun Marsh Salt Harvest Mouse Release.jpg"/>
          <p:cNvPicPr>
            <a:picLocks noChangeAspect="1" noChangeArrowheads="1"/>
          </p:cNvPicPr>
          <p:nvPr/>
        </p:nvPicPr>
        <p:blipFill>
          <a:blip r:embed="rId4"/>
          <a:srcRect/>
          <a:stretch>
            <a:fillRect/>
          </a:stretch>
        </p:blipFill>
        <p:spPr bwMode="auto">
          <a:xfrm>
            <a:off x="6781800" y="1219200"/>
            <a:ext cx="2133600" cy="1422400"/>
          </a:xfrm>
          <a:prstGeom prst="rect">
            <a:avLst/>
          </a:prstGeom>
          <a:noFill/>
          <a:effectLst>
            <a:outerShdw dist="71842" dir="2700000" algn="ctr" rotWithShape="0">
              <a:schemeClr val="tx1"/>
            </a:outerShdw>
          </a:effectLst>
        </p:spPr>
      </p:pic>
      <p:sp>
        <p:nvSpPr>
          <p:cNvPr id="12" name="Text Box 18"/>
          <p:cNvSpPr txBox="1">
            <a:spLocks noChangeArrowheads="1"/>
          </p:cNvSpPr>
          <p:nvPr/>
        </p:nvSpPr>
        <p:spPr bwMode="invGray">
          <a:xfrm>
            <a:off x="4572000" y="2057400"/>
            <a:ext cx="1524000" cy="914400"/>
          </a:xfrm>
          <a:prstGeom prst="rect">
            <a:avLst/>
          </a:prstGeom>
          <a:noFill/>
          <a:ln w="9525">
            <a:noFill/>
            <a:miter lim="800000"/>
            <a:headEnd type="none" w="sm" len="sm"/>
            <a:tailEnd type="none" w="sm" len="sm"/>
          </a:ln>
          <a:effectLst>
            <a:outerShdw dist="45791" dir="2021404" algn="ctr" rotWithShape="0">
              <a:schemeClr val="tx1"/>
            </a:outerShdw>
          </a:effectLst>
        </p:spPr>
        <p:txBody>
          <a:bodyPr/>
          <a:lstStyle/>
          <a:p>
            <a:pPr algn="ctr" eaLnBrk="0" hangingPunct="0">
              <a:lnSpc>
                <a:spcPct val="90000"/>
              </a:lnSpc>
              <a:spcBef>
                <a:spcPct val="50000"/>
              </a:spcBef>
              <a:buClr>
                <a:schemeClr val="folHlink"/>
              </a:buClr>
              <a:buSzPct val="140000"/>
              <a:buFont typeface="Wingdings" pitchFamily="2" charset="2"/>
              <a:buNone/>
              <a:defRPr/>
            </a:pPr>
            <a:r>
              <a:rPr lang="en-US" sz="2400" dirty="0" err="1">
                <a:solidFill>
                  <a:schemeClr val="bg1"/>
                </a:solidFill>
                <a:effectLst>
                  <a:outerShdw blurRad="38100" dist="38100" dir="2700000" algn="tl">
                    <a:srgbClr val="000000"/>
                  </a:outerShdw>
                </a:effectLst>
                <a:latin typeface="Arial" pitchFamily="34" charset="0"/>
                <a:cs typeface="+mn-cs"/>
              </a:rPr>
              <a:t>Meins</a:t>
            </a:r>
            <a:r>
              <a:rPr lang="en-US" sz="2400" dirty="0">
                <a:solidFill>
                  <a:schemeClr val="bg1"/>
                </a:solidFill>
                <a:effectLst>
                  <a:outerShdw blurRad="38100" dist="38100" dir="2700000" algn="tl">
                    <a:srgbClr val="000000"/>
                  </a:outerShdw>
                </a:effectLst>
                <a:latin typeface="Arial" pitchFamily="34" charset="0"/>
                <a:cs typeface="+mn-cs"/>
              </a:rPr>
              <a:t> Landing</a:t>
            </a:r>
          </a:p>
        </p:txBody>
      </p:sp>
      <p:sp>
        <p:nvSpPr>
          <p:cNvPr id="13" name="Oval 16"/>
          <p:cNvSpPr>
            <a:spLocks noChangeArrowheads="1"/>
          </p:cNvSpPr>
          <p:nvPr/>
        </p:nvSpPr>
        <p:spPr bwMode="auto">
          <a:xfrm rot="1595912">
            <a:off x="5661025" y="4411663"/>
            <a:ext cx="793750" cy="625475"/>
          </a:xfrm>
          <a:prstGeom prst="ellipse">
            <a:avLst/>
          </a:prstGeom>
          <a:noFill/>
          <a:ln w="57150">
            <a:solidFill>
              <a:schemeClr val="accent2"/>
            </a:solidFill>
            <a:round/>
            <a:headEnd/>
            <a:tailEnd/>
          </a:ln>
          <a:effectLst>
            <a:outerShdw dist="35921" dir="2700000" algn="ctr" rotWithShape="0">
              <a:schemeClr val="tx1"/>
            </a:outerShdw>
          </a:effectLst>
        </p:spPr>
        <p:txBody>
          <a:bodyPr rot="10800000" vert="eaVert" anchor="ctr"/>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sp>
        <p:nvSpPr>
          <p:cNvPr id="14" name="Oval 16"/>
          <p:cNvSpPr>
            <a:spLocks noChangeArrowheads="1"/>
          </p:cNvSpPr>
          <p:nvPr/>
        </p:nvSpPr>
        <p:spPr bwMode="auto">
          <a:xfrm rot="21493437">
            <a:off x="5191125" y="2819400"/>
            <a:ext cx="598488" cy="500063"/>
          </a:xfrm>
          <a:prstGeom prst="ellipse">
            <a:avLst/>
          </a:prstGeom>
          <a:noFill/>
          <a:ln w="57150">
            <a:solidFill>
              <a:schemeClr val="accent2"/>
            </a:solidFill>
            <a:round/>
            <a:headEnd/>
            <a:tailEnd/>
          </a:ln>
          <a:effectLst>
            <a:outerShdw dist="35921" dir="2700000" algn="ctr" rotWithShape="0">
              <a:schemeClr val="tx1"/>
            </a:outerShdw>
          </a:effectLst>
        </p:spPr>
        <p:txBody>
          <a:bodyPr rot="10800000" vert="eaVert" anchor="ctr"/>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sp>
        <p:nvSpPr>
          <p:cNvPr id="15" name="Text Box 18"/>
          <p:cNvSpPr txBox="1">
            <a:spLocks noChangeArrowheads="1"/>
          </p:cNvSpPr>
          <p:nvPr/>
        </p:nvSpPr>
        <p:spPr bwMode="invGray">
          <a:xfrm>
            <a:off x="4114800" y="3581400"/>
            <a:ext cx="1752600" cy="914400"/>
          </a:xfrm>
          <a:prstGeom prst="rect">
            <a:avLst/>
          </a:prstGeom>
          <a:noFill/>
          <a:ln w="9525">
            <a:noFill/>
            <a:miter lim="800000"/>
            <a:headEnd type="none" w="sm" len="sm"/>
            <a:tailEnd type="none" w="sm" len="sm"/>
          </a:ln>
          <a:effectLst>
            <a:outerShdw dist="45791" dir="2021404" algn="ctr" rotWithShape="0">
              <a:schemeClr val="tx1"/>
            </a:outerShdw>
          </a:effectLst>
        </p:spPr>
        <p:txBody>
          <a:bodyPr/>
          <a:lstStyle/>
          <a:p>
            <a:pPr algn="ctr" eaLnBrk="0" hangingPunct="0">
              <a:lnSpc>
                <a:spcPct val="90000"/>
              </a:lnSpc>
              <a:spcBef>
                <a:spcPct val="50000"/>
              </a:spcBef>
              <a:buClr>
                <a:schemeClr val="folHlink"/>
              </a:buClr>
              <a:buSzPct val="140000"/>
              <a:buFont typeface="Wingdings" pitchFamily="2" charset="2"/>
              <a:buNone/>
              <a:defRPr/>
            </a:pPr>
            <a:r>
              <a:rPr lang="en-US" sz="2400" dirty="0">
                <a:solidFill>
                  <a:schemeClr val="bg1"/>
                </a:solidFill>
                <a:effectLst>
                  <a:outerShdw blurRad="38100" dist="38100" dir="2700000" algn="tl">
                    <a:srgbClr val="000000"/>
                  </a:outerShdw>
                </a:effectLst>
                <a:latin typeface="Arial" pitchFamily="34" charset="0"/>
                <a:cs typeface="+mn-cs"/>
              </a:rPr>
              <a:t>Van </a:t>
            </a:r>
            <a:br>
              <a:rPr lang="en-US" sz="2400" dirty="0">
                <a:solidFill>
                  <a:schemeClr val="bg1"/>
                </a:solidFill>
                <a:effectLst>
                  <a:outerShdw blurRad="38100" dist="38100" dir="2700000" algn="tl">
                    <a:srgbClr val="000000"/>
                  </a:outerShdw>
                </a:effectLst>
                <a:latin typeface="Arial" pitchFamily="34" charset="0"/>
                <a:cs typeface="+mn-cs"/>
              </a:rPr>
            </a:br>
            <a:r>
              <a:rPr lang="en-US" sz="2400" dirty="0">
                <a:solidFill>
                  <a:schemeClr val="bg1"/>
                </a:solidFill>
                <a:effectLst>
                  <a:outerShdw blurRad="38100" dist="38100" dir="2700000" algn="tl">
                    <a:srgbClr val="000000"/>
                  </a:outerShdw>
                </a:effectLst>
                <a:latin typeface="Arial" pitchFamily="34" charset="0"/>
                <a:cs typeface="+mn-cs"/>
              </a:rPr>
              <a:t>Sickle Isl.</a:t>
            </a:r>
          </a:p>
        </p:txBody>
      </p:sp>
      <p:sp>
        <p:nvSpPr>
          <p:cNvPr id="16" name="Text Box 18"/>
          <p:cNvSpPr txBox="1">
            <a:spLocks noChangeArrowheads="1"/>
          </p:cNvSpPr>
          <p:nvPr/>
        </p:nvSpPr>
        <p:spPr bwMode="invGray">
          <a:xfrm>
            <a:off x="857250" y="1358900"/>
            <a:ext cx="3276600" cy="609600"/>
          </a:xfrm>
          <a:prstGeom prst="rect">
            <a:avLst/>
          </a:prstGeom>
          <a:noFill/>
          <a:ln w="9525">
            <a:noFill/>
            <a:miter lim="800000"/>
            <a:headEnd type="none" w="sm" len="sm"/>
            <a:tailEnd type="none" w="sm" len="sm"/>
          </a:ln>
          <a:effectLst>
            <a:outerShdw dist="45791" dir="2021404" algn="ctr" rotWithShape="0">
              <a:schemeClr val="tx1"/>
            </a:outerShdw>
          </a:effectLst>
        </p:spPr>
        <p:txBody>
          <a:bodyPr/>
          <a:lstStyle/>
          <a:p>
            <a:pPr algn="ctr" eaLnBrk="0" hangingPunct="0">
              <a:lnSpc>
                <a:spcPct val="90000"/>
              </a:lnSpc>
              <a:spcBef>
                <a:spcPct val="50000"/>
              </a:spcBef>
              <a:buClr>
                <a:schemeClr val="folHlink"/>
              </a:buClr>
              <a:buSzPct val="140000"/>
              <a:buFont typeface="Wingdings" pitchFamily="2" charset="2"/>
              <a:buNone/>
              <a:defRPr/>
            </a:pPr>
            <a:r>
              <a:rPr lang="en-US" sz="3600" dirty="0">
                <a:solidFill>
                  <a:srgbClr val="FFFF00"/>
                </a:solidFill>
                <a:effectLst>
                  <a:outerShdw blurRad="38100" dist="38100" dir="2700000" algn="tl">
                    <a:srgbClr val="000000"/>
                  </a:outerShdw>
                </a:effectLst>
                <a:latin typeface="Arial" pitchFamily="34" charset="0"/>
                <a:cs typeface="+mn-cs"/>
              </a:rPr>
              <a:t>Suisun Marsh</a:t>
            </a:r>
          </a:p>
        </p:txBody>
      </p:sp>
      <p:pic>
        <p:nvPicPr>
          <p:cNvPr id="11275" name="Picture 4" descr="http://swr.nmfs.noaa.gov/overview/sroffice/images/DELTA_SMELT_CDFG.gif"/>
          <p:cNvPicPr>
            <a:picLocks noChangeAspect="1" noChangeArrowheads="1"/>
          </p:cNvPicPr>
          <p:nvPr/>
        </p:nvPicPr>
        <p:blipFill>
          <a:blip r:embed="rId5">
            <a:clrChange>
              <a:clrFrom>
                <a:srgbClr val="000000"/>
              </a:clrFrom>
              <a:clrTo>
                <a:srgbClr val="000000">
                  <a:alpha val="0"/>
                </a:srgbClr>
              </a:clrTo>
            </a:clrChange>
          </a:blip>
          <a:srcRect/>
          <a:stretch>
            <a:fillRect/>
          </a:stretch>
        </p:blipFill>
        <p:spPr bwMode="auto">
          <a:xfrm>
            <a:off x="6324600" y="2743200"/>
            <a:ext cx="2659063" cy="1349375"/>
          </a:xfrm>
          <a:prstGeom prst="rect">
            <a:avLst/>
          </a:prstGeom>
          <a:solidFill>
            <a:srgbClr val="175D17">
              <a:alpha val="54901"/>
            </a:srgbClr>
          </a:solidFill>
          <a:ln w="9525">
            <a:noFill/>
            <a:miter lim="800000"/>
            <a:headEnd/>
            <a:tailEnd/>
          </a:ln>
        </p:spPr>
      </p:pic>
    </p:spTree>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32"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1000" fill="hold"/>
                                        <p:tgtEl>
                                          <p:spTgt spid="14"/>
                                        </p:tgtEl>
                                        <p:attrNameLst>
                                          <p:attrName>ppt_w</p:attrName>
                                        </p:attrNameLst>
                                      </p:cBhvr>
                                      <p:tavLst>
                                        <p:tav tm="0">
                                          <p:val>
                                            <p:strVal val="4*#ppt_w"/>
                                          </p:val>
                                        </p:tav>
                                        <p:tav tm="100000">
                                          <p:val>
                                            <p:strVal val="#ppt_w"/>
                                          </p:val>
                                        </p:tav>
                                      </p:tavLst>
                                    </p:anim>
                                    <p:anim calcmode="lin" valueType="num">
                                      <p:cBhvr>
                                        <p:cTn id="13" dur="1000" fill="hold"/>
                                        <p:tgtEl>
                                          <p:spTgt spid="14"/>
                                        </p:tgtEl>
                                        <p:attrNameLst>
                                          <p:attrName>ppt_h</p:attrName>
                                        </p:attrNameLst>
                                      </p:cBhvr>
                                      <p:tavLst>
                                        <p:tav tm="0">
                                          <p:val>
                                            <p:strVal val="4*#ppt_h"/>
                                          </p:val>
                                        </p:tav>
                                        <p:tav tm="100000">
                                          <p:val>
                                            <p:strVal val="#ppt_h"/>
                                          </p:val>
                                        </p:tav>
                                      </p:tavLst>
                                    </p:anim>
                                  </p:childTnLst>
                                </p:cTn>
                              </p:par>
                            </p:childTnLst>
                          </p:cTn>
                        </p:par>
                        <p:par>
                          <p:cTn id="14" fill="hold">
                            <p:stCondLst>
                              <p:cond delay="1500"/>
                            </p:stCondLst>
                            <p:childTnLst>
                              <p:par>
                                <p:cTn id="15" presetID="22" presetClass="entr" presetSubtype="1"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up)">
                                      <p:cBhvr>
                                        <p:cTn id="17" dur="500"/>
                                        <p:tgtEl>
                                          <p:spTgt spid="15"/>
                                        </p:tgtEl>
                                      </p:cBhvr>
                                    </p:animEffect>
                                  </p:childTnLst>
                                </p:cTn>
                              </p:par>
                            </p:childTnLst>
                          </p:cTn>
                        </p:par>
                        <p:par>
                          <p:cTn id="18" fill="hold">
                            <p:stCondLst>
                              <p:cond delay="2000"/>
                            </p:stCondLst>
                            <p:childTnLst>
                              <p:par>
                                <p:cTn id="19" presetID="23" presetClass="entr" presetSubtype="3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1000" fill="hold"/>
                                        <p:tgtEl>
                                          <p:spTgt spid="13"/>
                                        </p:tgtEl>
                                        <p:attrNameLst>
                                          <p:attrName>ppt_w</p:attrName>
                                        </p:attrNameLst>
                                      </p:cBhvr>
                                      <p:tavLst>
                                        <p:tav tm="0">
                                          <p:val>
                                            <p:strVal val="4*#ppt_w"/>
                                          </p:val>
                                        </p:tav>
                                        <p:tav tm="100000">
                                          <p:val>
                                            <p:strVal val="#ppt_w"/>
                                          </p:val>
                                        </p:tav>
                                      </p:tavLst>
                                    </p:anim>
                                    <p:anim calcmode="lin" valueType="num">
                                      <p:cBhvr>
                                        <p:cTn id="22" dur="1000" fill="hold"/>
                                        <p:tgtEl>
                                          <p:spTgt spid="13"/>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utoUpdateAnimBg="0"/>
      <p:bldP spid="13" grpId="0" animBg="1"/>
      <p:bldP spid="14" grpId="0" animBg="1"/>
      <p:bldP spid="15"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12294"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12" name="Freeform 1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grpSp>
      <p:sp>
        <p:nvSpPr>
          <p:cNvPr id="722979" name="Rectangle 35"/>
          <p:cNvSpPr>
            <a:spLocks noChangeArrowheads="1"/>
          </p:cNvSpPr>
          <p:nvPr/>
        </p:nvSpPr>
        <p:spPr bwMode="invGray">
          <a:xfrm>
            <a:off x="0" y="76200"/>
            <a:ext cx="9144000" cy="1143000"/>
          </a:xfrm>
          <a:prstGeom prst="rect">
            <a:avLst/>
          </a:prstGeom>
          <a:noFill/>
          <a:ln w="9525">
            <a:noFill/>
            <a:miter lim="800000"/>
            <a:headEnd/>
            <a:tailEnd/>
          </a:ln>
          <a:effectLst>
            <a:outerShdw dist="45791" dir="2021404" algn="ctr" rotWithShape="0">
              <a:srgbClr val="000000"/>
            </a:outerShdw>
          </a:effectLst>
        </p:spPr>
        <p:txBody>
          <a:bodyPr anchor="ctr"/>
          <a:lstStyle/>
          <a:p>
            <a:pPr algn="ctr" eaLnBrk="0" hangingPunct="0">
              <a:defRPr/>
            </a:pPr>
            <a:r>
              <a:rPr lang="en-US" sz="3400" dirty="0" smtClean="0">
                <a:solidFill>
                  <a:srgbClr val="FFFF00"/>
                </a:solidFill>
                <a:latin typeface="Arial" pitchFamily="34" charset="0"/>
              </a:rPr>
              <a:t>Near-Term </a:t>
            </a:r>
            <a:r>
              <a:rPr lang="en-US" sz="3400" dirty="0" smtClean="0">
                <a:solidFill>
                  <a:srgbClr val="FFFF00"/>
                </a:solidFill>
                <a:latin typeface="Arial" pitchFamily="34" charset="0"/>
                <a:cs typeface="+mn-cs"/>
              </a:rPr>
              <a:t>Restoration </a:t>
            </a:r>
            <a:r>
              <a:rPr lang="en-US" sz="3400" dirty="0">
                <a:solidFill>
                  <a:srgbClr val="FFFF00"/>
                </a:solidFill>
                <a:latin typeface="Arial" pitchFamily="34" charset="0"/>
                <a:cs typeface="+mn-cs"/>
              </a:rPr>
              <a:t>Projects</a:t>
            </a:r>
          </a:p>
          <a:p>
            <a:pPr algn="ctr" eaLnBrk="0" hangingPunct="0">
              <a:defRPr/>
            </a:pPr>
            <a:r>
              <a:rPr lang="en-US" kern="0" dirty="0">
                <a:solidFill>
                  <a:schemeClr val="bg1"/>
                </a:solidFill>
                <a:effectLst>
                  <a:outerShdw blurRad="38100" dist="38100" dir="2700000" algn="tl">
                    <a:srgbClr val="000000"/>
                  </a:outerShdw>
                </a:effectLst>
                <a:cs typeface="+mn-cs"/>
              </a:rPr>
              <a:t>Dutch Slough – Restore Tidal Marsh</a:t>
            </a:r>
            <a:endParaRPr lang="en-US" dirty="0">
              <a:solidFill>
                <a:schemeClr val="bg1"/>
              </a:solidFill>
              <a:latin typeface="Arial" pitchFamily="34" charset="0"/>
              <a:cs typeface="+mn-cs"/>
            </a:endParaRPr>
          </a:p>
        </p:txBody>
      </p:sp>
      <p:sp>
        <p:nvSpPr>
          <p:cNvPr id="15" name="Oval 16"/>
          <p:cNvSpPr>
            <a:spLocks noChangeArrowheads="1"/>
          </p:cNvSpPr>
          <p:nvPr/>
        </p:nvSpPr>
        <p:spPr bwMode="auto">
          <a:xfrm rot="21493437">
            <a:off x="2978150" y="4570413"/>
            <a:ext cx="674688" cy="317500"/>
          </a:xfrm>
          <a:prstGeom prst="ellipse">
            <a:avLst/>
          </a:prstGeom>
          <a:noFill/>
          <a:ln w="57150">
            <a:solidFill>
              <a:schemeClr val="accent2"/>
            </a:solidFill>
            <a:round/>
            <a:headEnd/>
            <a:tailEnd/>
          </a:ln>
          <a:effectLst>
            <a:outerShdw dist="35921" dir="2700000" algn="ctr" rotWithShape="0">
              <a:schemeClr val="tx1"/>
            </a:outerShdw>
          </a:effectLst>
        </p:spPr>
        <p:txBody>
          <a:bodyPr rot="10800000" vert="eaVert" anchor="ctr"/>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sp>
        <p:nvSpPr>
          <p:cNvPr id="16" name="Text Box 18"/>
          <p:cNvSpPr txBox="1">
            <a:spLocks noChangeArrowheads="1"/>
          </p:cNvSpPr>
          <p:nvPr/>
        </p:nvSpPr>
        <p:spPr bwMode="invGray">
          <a:xfrm>
            <a:off x="1905000" y="4800600"/>
            <a:ext cx="1927225" cy="525463"/>
          </a:xfrm>
          <a:prstGeom prst="rect">
            <a:avLst/>
          </a:prstGeom>
          <a:noFill/>
          <a:ln w="9525">
            <a:noFill/>
            <a:miter lim="800000"/>
            <a:headEnd type="none" w="sm" len="sm"/>
            <a:tailEnd type="none" w="sm" len="sm"/>
          </a:ln>
          <a:effectLst>
            <a:outerShdw dist="45791" dir="2021404"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400" dirty="0">
                <a:solidFill>
                  <a:schemeClr val="bg1"/>
                </a:solidFill>
                <a:effectLst>
                  <a:outerShdw blurRad="38100" dist="38100" dir="2700000" algn="tl">
                    <a:srgbClr val="000000"/>
                  </a:outerShdw>
                </a:effectLst>
                <a:latin typeface="Arial" pitchFamily="34" charset="0"/>
                <a:cs typeface="+mn-cs"/>
              </a:rPr>
              <a:t>Dutch Slough</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32"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strVal val="4*#ppt_w"/>
                                          </p:val>
                                        </p:tav>
                                        <p:tav tm="100000">
                                          <p:val>
                                            <p:strVal val="#ppt_w"/>
                                          </p:val>
                                        </p:tav>
                                      </p:tavLst>
                                    </p:anim>
                                    <p:anim calcmode="lin" valueType="num">
                                      <p:cBhvr>
                                        <p:cTn id="13" dur="500" fill="hold"/>
                                        <p:tgtEl>
                                          <p:spTgt spid="1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82599" name="Picture 1031" descr="D:\Documents and Settings\u07136\My Documents\My Pictures\Dutchslough.jpg"/>
          <p:cNvPicPr>
            <a:picLocks noChangeAspect="1" noChangeArrowheads="1"/>
          </p:cNvPicPr>
          <p:nvPr/>
        </p:nvPicPr>
        <p:blipFill>
          <a:blip r:embed="rId3"/>
          <a:srcRect/>
          <a:stretch>
            <a:fillRect/>
          </a:stretch>
        </p:blipFill>
        <p:spPr bwMode="ltGray">
          <a:xfrm>
            <a:off x="0" y="0"/>
            <a:ext cx="9144000" cy="6858000"/>
          </a:xfrm>
          <a:prstGeom prst="rect">
            <a:avLst/>
          </a:prstGeom>
          <a:noFill/>
          <a:ln w="9525">
            <a:noFill/>
            <a:miter lim="800000"/>
            <a:headEnd/>
            <a:tailEnd/>
          </a:ln>
          <a:effectLst>
            <a:outerShdw dist="71842" dir="2700000" algn="ctr" rotWithShape="0">
              <a:schemeClr val="tx1"/>
            </a:outerShdw>
          </a:effectLst>
        </p:spPr>
      </p:pic>
      <p:sp>
        <p:nvSpPr>
          <p:cNvPr id="6382597" name="Oval 1029"/>
          <p:cNvSpPr>
            <a:spLocks noChangeArrowheads="1"/>
          </p:cNvSpPr>
          <p:nvPr/>
        </p:nvSpPr>
        <p:spPr bwMode="auto">
          <a:xfrm rot="20015756">
            <a:off x="150813" y="3017838"/>
            <a:ext cx="7172325" cy="3975100"/>
          </a:xfrm>
          <a:custGeom>
            <a:avLst/>
            <a:gdLst>
              <a:gd name="connsiteX0" fmla="*/ 0 w 4530160"/>
              <a:gd name="connsiteY0" fmla="*/ 1244199 h 2488397"/>
              <a:gd name="connsiteX1" fmla="*/ 1174571 w 4530160"/>
              <a:gd name="connsiteY1" fmla="*/ 153690 h 2488397"/>
              <a:gd name="connsiteX2" fmla="*/ 2265082 w 4530160"/>
              <a:gd name="connsiteY2" fmla="*/ 3 h 2488397"/>
              <a:gd name="connsiteX3" fmla="*/ 3355594 w 4530160"/>
              <a:gd name="connsiteY3" fmla="*/ 153692 h 2488397"/>
              <a:gd name="connsiteX4" fmla="*/ 4530161 w 4530160"/>
              <a:gd name="connsiteY4" fmla="*/ 1244206 h 2488397"/>
              <a:gd name="connsiteX5" fmla="*/ 3355592 w 4530160"/>
              <a:gd name="connsiteY5" fmla="*/ 2334717 h 2488397"/>
              <a:gd name="connsiteX6" fmla="*/ 2265081 w 4530160"/>
              <a:gd name="connsiteY6" fmla="*/ 2488405 h 2488397"/>
              <a:gd name="connsiteX7" fmla="*/ 1174569 w 4530160"/>
              <a:gd name="connsiteY7" fmla="*/ 2334717 h 2488397"/>
              <a:gd name="connsiteX8" fmla="*/ 2 w 4530160"/>
              <a:gd name="connsiteY8" fmla="*/ 1244204 h 2488397"/>
              <a:gd name="connsiteX9" fmla="*/ 0 w 4530160"/>
              <a:gd name="connsiteY9" fmla="*/ 1244199 h 2488397"/>
              <a:gd name="connsiteX0" fmla="*/ 0 w 5331561"/>
              <a:gd name="connsiteY0" fmla="*/ 534236 h 2488402"/>
              <a:gd name="connsiteX1" fmla="*/ 1975969 w 5331561"/>
              <a:gd name="connsiteY1" fmla="*/ 153687 h 2488402"/>
              <a:gd name="connsiteX2" fmla="*/ 3066480 w 5331561"/>
              <a:gd name="connsiteY2" fmla="*/ 0 h 2488402"/>
              <a:gd name="connsiteX3" fmla="*/ 4156992 w 5331561"/>
              <a:gd name="connsiteY3" fmla="*/ 153689 h 2488402"/>
              <a:gd name="connsiteX4" fmla="*/ 5331559 w 5331561"/>
              <a:gd name="connsiteY4" fmla="*/ 1244203 h 2488402"/>
              <a:gd name="connsiteX5" fmla="*/ 4156990 w 5331561"/>
              <a:gd name="connsiteY5" fmla="*/ 2334714 h 2488402"/>
              <a:gd name="connsiteX6" fmla="*/ 3066479 w 5331561"/>
              <a:gd name="connsiteY6" fmla="*/ 2488402 h 2488402"/>
              <a:gd name="connsiteX7" fmla="*/ 1975967 w 5331561"/>
              <a:gd name="connsiteY7" fmla="*/ 2334714 h 2488402"/>
              <a:gd name="connsiteX8" fmla="*/ 801400 w 5331561"/>
              <a:gd name="connsiteY8" fmla="*/ 1244201 h 2488402"/>
              <a:gd name="connsiteX9" fmla="*/ 0 w 5331561"/>
              <a:gd name="connsiteY9" fmla="*/ 534236 h 2488402"/>
              <a:gd name="connsiteX0" fmla="*/ 0 w 6244830"/>
              <a:gd name="connsiteY0" fmla="*/ 534236 h 2488402"/>
              <a:gd name="connsiteX1" fmla="*/ 1975969 w 6244830"/>
              <a:gd name="connsiteY1" fmla="*/ 153687 h 2488402"/>
              <a:gd name="connsiteX2" fmla="*/ 3066480 w 6244830"/>
              <a:gd name="connsiteY2" fmla="*/ 0 h 2488402"/>
              <a:gd name="connsiteX3" fmla="*/ 4156992 w 6244830"/>
              <a:gd name="connsiteY3" fmla="*/ 153689 h 2488402"/>
              <a:gd name="connsiteX4" fmla="*/ 6244828 w 6244830"/>
              <a:gd name="connsiteY4" fmla="*/ 1798222 h 2488402"/>
              <a:gd name="connsiteX5" fmla="*/ 4156990 w 6244830"/>
              <a:gd name="connsiteY5" fmla="*/ 2334714 h 2488402"/>
              <a:gd name="connsiteX6" fmla="*/ 3066479 w 6244830"/>
              <a:gd name="connsiteY6" fmla="*/ 2488402 h 2488402"/>
              <a:gd name="connsiteX7" fmla="*/ 1975967 w 6244830"/>
              <a:gd name="connsiteY7" fmla="*/ 2334714 h 2488402"/>
              <a:gd name="connsiteX8" fmla="*/ 801400 w 6244830"/>
              <a:gd name="connsiteY8" fmla="*/ 1244201 h 2488402"/>
              <a:gd name="connsiteX9" fmla="*/ 0 w 6244830"/>
              <a:gd name="connsiteY9" fmla="*/ 534236 h 2488402"/>
              <a:gd name="connsiteX0" fmla="*/ 0 w 6244830"/>
              <a:gd name="connsiteY0" fmla="*/ 534236 h 2908564"/>
              <a:gd name="connsiteX1" fmla="*/ 1975969 w 6244830"/>
              <a:gd name="connsiteY1" fmla="*/ 153687 h 2908564"/>
              <a:gd name="connsiteX2" fmla="*/ 3066480 w 6244830"/>
              <a:gd name="connsiteY2" fmla="*/ 0 h 2908564"/>
              <a:gd name="connsiteX3" fmla="*/ 4156992 w 6244830"/>
              <a:gd name="connsiteY3" fmla="*/ 153689 h 2908564"/>
              <a:gd name="connsiteX4" fmla="*/ 6244828 w 6244830"/>
              <a:gd name="connsiteY4" fmla="*/ 1798222 h 2908564"/>
              <a:gd name="connsiteX5" fmla="*/ 4156990 w 6244830"/>
              <a:gd name="connsiteY5" fmla="*/ 2334714 h 2908564"/>
              <a:gd name="connsiteX6" fmla="*/ 3557451 w 6244830"/>
              <a:gd name="connsiteY6" fmla="*/ 2908564 h 2908564"/>
              <a:gd name="connsiteX7" fmla="*/ 1975967 w 6244830"/>
              <a:gd name="connsiteY7" fmla="*/ 2334714 h 2908564"/>
              <a:gd name="connsiteX8" fmla="*/ 801400 w 6244830"/>
              <a:gd name="connsiteY8" fmla="*/ 1244201 h 2908564"/>
              <a:gd name="connsiteX9" fmla="*/ 0 w 6244830"/>
              <a:gd name="connsiteY9" fmla="*/ 534236 h 2908564"/>
              <a:gd name="connsiteX0" fmla="*/ 0 w 6244830"/>
              <a:gd name="connsiteY0" fmla="*/ 534236 h 3548266"/>
              <a:gd name="connsiteX1" fmla="*/ 1975969 w 6244830"/>
              <a:gd name="connsiteY1" fmla="*/ 153687 h 3548266"/>
              <a:gd name="connsiteX2" fmla="*/ 3066480 w 6244830"/>
              <a:gd name="connsiteY2" fmla="*/ 0 h 3548266"/>
              <a:gd name="connsiteX3" fmla="*/ 4156992 w 6244830"/>
              <a:gd name="connsiteY3" fmla="*/ 153689 h 3548266"/>
              <a:gd name="connsiteX4" fmla="*/ 6244828 w 6244830"/>
              <a:gd name="connsiteY4" fmla="*/ 1798222 h 3548266"/>
              <a:gd name="connsiteX5" fmla="*/ 4156990 w 6244830"/>
              <a:gd name="connsiteY5" fmla="*/ 2334714 h 3548266"/>
              <a:gd name="connsiteX6" fmla="*/ 3557451 w 6244830"/>
              <a:gd name="connsiteY6" fmla="*/ 2908564 h 3548266"/>
              <a:gd name="connsiteX7" fmla="*/ 2971303 w 6244830"/>
              <a:gd name="connsiteY7" fmla="*/ 3447440 h 3548266"/>
              <a:gd name="connsiteX8" fmla="*/ 801400 w 6244830"/>
              <a:gd name="connsiteY8" fmla="*/ 1244201 h 3548266"/>
              <a:gd name="connsiteX9" fmla="*/ 0 w 6244830"/>
              <a:gd name="connsiteY9" fmla="*/ 534236 h 3548266"/>
              <a:gd name="connsiteX0" fmla="*/ 0 w 6244830"/>
              <a:gd name="connsiteY0" fmla="*/ 534236 h 3548266"/>
              <a:gd name="connsiteX1" fmla="*/ 1975969 w 6244830"/>
              <a:gd name="connsiteY1" fmla="*/ 153687 h 3548266"/>
              <a:gd name="connsiteX2" fmla="*/ 3066480 w 6244830"/>
              <a:gd name="connsiteY2" fmla="*/ 0 h 3548266"/>
              <a:gd name="connsiteX3" fmla="*/ 4156992 w 6244830"/>
              <a:gd name="connsiteY3" fmla="*/ 153689 h 3548266"/>
              <a:gd name="connsiteX4" fmla="*/ 6244828 w 6244830"/>
              <a:gd name="connsiteY4" fmla="*/ 1798222 h 3548266"/>
              <a:gd name="connsiteX5" fmla="*/ 4440231 w 6244830"/>
              <a:gd name="connsiteY5" fmla="*/ 2564528 h 3548266"/>
              <a:gd name="connsiteX6" fmla="*/ 3557451 w 6244830"/>
              <a:gd name="connsiteY6" fmla="*/ 2908564 h 3548266"/>
              <a:gd name="connsiteX7" fmla="*/ 2971303 w 6244830"/>
              <a:gd name="connsiteY7" fmla="*/ 3447440 h 3548266"/>
              <a:gd name="connsiteX8" fmla="*/ 801400 w 6244830"/>
              <a:gd name="connsiteY8" fmla="*/ 1244201 h 3548266"/>
              <a:gd name="connsiteX9" fmla="*/ 0 w 6244830"/>
              <a:gd name="connsiteY9" fmla="*/ 534236 h 3548266"/>
              <a:gd name="connsiteX0" fmla="*/ 0 w 6244830"/>
              <a:gd name="connsiteY0" fmla="*/ 534236 h 3548266"/>
              <a:gd name="connsiteX1" fmla="*/ 1975969 w 6244830"/>
              <a:gd name="connsiteY1" fmla="*/ 153687 h 3548266"/>
              <a:gd name="connsiteX2" fmla="*/ 3066480 w 6244830"/>
              <a:gd name="connsiteY2" fmla="*/ 0 h 3548266"/>
              <a:gd name="connsiteX3" fmla="*/ 4156992 w 6244830"/>
              <a:gd name="connsiteY3" fmla="*/ 153689 h 3548266"/>
              <a:gd name="connsiteX4" fmla="*/ 6244828 w 6244830"/>
              <a:gd name="connsiteY4" fmla="*/ 1798222 h 3548266"/>
              <a:gd name="connsiteX5" fmla="*/ 4440231 w 6244830"/>
              <a:gd name="connsiteY5" fmla="*/ 2564528 h 3548266"/>
              <a:gd name="connsiteX6" fmla="*/ 3738076 w 6244830"/>
              <a:gd name="connsiteY6" fmla="*/ 3002356 h 3548266"/>
              <a:gd name="connsiteX7" fmla="*/ 2971303 w 6244830"/>
              <a:gd name="connsiteY7" fmla="*/ 3447440 h 3548266"/>
              <a:gd name="connsiteX8" fmla="*/ 801400 w 6244830"/>
              <a:gd name="connsiteY8" fmla="*/ 1244201 h 3548266"/>
              <a:gd name="connsiteX9" fmla="*/ 0 w 6244830"/>
              <a:gd name="connsiteY9" fmla="*/ 534236 h 3548266"/>
              <a:gd name="connsiteX0" fmla="*/ 0 w 6244830"/>
              <a:gd name="connsiteY0" fmla="*/ 534236 h 3548266"/>
              <a:gd name="connsiteX1" fmla="*/ 1975969 w 6244830"/>
              <a:gd name="connsiteY1" fmla="*/ 153687 h 3548266"/>
              <a:gd name="connsiteX2" fmla="*/ 3066480 w 6244830"/>
              <a:gd name="connsiteY2" fmla="*/ 0 h 3548266"/>
              <a:gd name="connsiteX3" fmla="*/ 4156992 w 6244830"/>
              <a:gd name="connsiteY3" fmla="*/ 153689 h 3548266"/>
              <a:gd name="connsiteX4" fmla="*/ 6244828 w 6244830"/>
              <a:gd name="connsiteY4" fmla="*/ 1798222 h 3548266"/>
              <a:gd name="connsiteX5" fmla="*/ 4440231 w 6244830"/>
              <a:gd name="connsiteY5" fmla="*/ 2564528 h 3548266"/>
              <a:gd name="connsiteX6" fmla="*/ 3738076 w 6244830"/>
              <a:gd name="connsiteY6" fmla="*/ 3002356 h 3548266"/>
              <a:gd name="connsiteX7" fmla="*/ 2971303 w 6244830"/>
              <a:gd name="connsiteY7" fmla="*/ 3447440 h 3548266"/>
              <a:gd name="connsiteX8" fmla="*/ 801400 w 6244830"/>
              <a:gd name="connsiteY8" fmla="*/ 1244201 h 3548266"/>
              <a:gd name="connsiteX9" fmla="*/ 0 w 6244830"/>
              <a:gd name="connsiteY9" fmla="*/ 534236 h 3548266"/>
              <a:gd name="connsiteX0" fmla="*/ 0 w 6244830"/>
              <a:gd name="connsiteY0" fmla="*/ 534236 h 3548266"/>
              <a:gd name="connsiteX1" fmla="*/ 1975969 w 6244830"/>
              <a:gd name="connsiteY1" fmla="*/ 153687 h 3548266"/>
              <a:gd name="connsiteX2" fmla="*/ 3066480 w 6244830"/>
              <a:gd name="connsiteY2" fmla="*/ 0 h 3548266"/>
              <a:gd name="connsiteX3" fmla="*/ 4156992 w 6244830"/>
              <a:gd name="connsiteY3" fmla="*/ 153689 h 3548266"/>
              <a:gd name="connsiteX4" fmla="*/ 6244828 w 6244830"/>
              <a:gd name="connsiteY4" fmla="*/ 1798222 h 3548266"/>
              <a:gd name="connsiteX5" fmla="*/ 4440231 w 6244830"/>
              <a:gd name="connsiteY5" fmla="*/ 2564528 h 3548266"/>
              <a:gd name="connsiteX6" fmla="*/ 3738076 w 6244830"/>
              <a:gd name="connsiteY6" fmla="*/ 3002356 h 3548266"/>
              <a:gd name="connsiteX7" fmla="*/ 2971303 w 6244830"/>
              <a:gd name="connsiteY7" fmla="*/ 3447440 h 3548266"/>
              <a:gd name="connsiteX8" fmla="*/ 801400 w 6244830"/>
              <a:gd name="connsiteY8" fmla="*/ 1244201 h 3548266"/>
              <a:gd name="connsiteX9" fmla="*/ 0 w 6244830"/>
              <a:gd name="connsiteY9" fmla="*/ 534236 h 3548266"/>
              <a:gd name="connsiteX0" fmla="*/ 0 w 6244830"/>
              <a:gd name="connsiteY0" fmla="*/ 534236 h 3403898"/>
              <a:gd name="connsiteX1" fmla="*/ 1975969 w 6244830"/>
              <a:gd name="connsiteY1" fmla="*/ 153687 h 3403898"/>
              <a:gd name="connsiteX2" fmla="*/ 3066480 w 6244830"/>
              <a:gd name="connsiteY2" fmla="*/ 0 h 3403898"/>
              <a:gd name="connsiteX3" fmla="*/ 4156992 w 6244830"/>
              <a:gd name="connsiteY3" fmla="*/ 153689 h 3403898"/>
              <a:gd name="connsiteX4" fmla="*/ 6244828 w 6244830"/>
              <a:gd name="connsiteY4" fmla="*/ 1798222 h 3403898"/>
              <a:gd name="connsiteX5" fmla="*/ 4440231 w 6244830"/>
              <a:gd name="connsiteY5" fmla="*/ 2564528 h 3403898"/>
              <a:gd name="connsiteX6" fmla="*/ 3738076 w 6244830"/>
              <a:gd name="connsiteY6" fmla="*/ 3002356 h 3403898"/>
              <a:gd name="connsiteX7" fmla="*/ 3014948 w 6244830"/>
              <a:gd name="connsiteY7" fmla="*/ 3303072 h 3403898"/>
              <a:gd name="connsiteX8" fmla="*/ 801400 w 6244830"/>
              <a:gd name="connsiteY8" fmla="*/ 1244201 h 3403898"/>
              <a:gd name="connsiteX9" fmla="*/ 0 w 6244830"/>
              <a:gd name="connsiteY9" fmla="*/ 534236 h 3403898"/>
              <a:gd name="connsiteX0" fmla="*/ 0 w 6244830"/>
              <a:gd name="connsiteY0" fmla="*/ 534236 h 3403898"/>
              <a:gd name="connsiteX1" fmla="*/ 1975969 w 6244830"/>
              <a:gd name="connsiteY1" fmla="*/ 153687 h 3403898"/>
              <a:gd name="connsiteX2" fmla="*/ 3066480 w 6244830"/>
              <a:gd name="connsiteY2" fmla="*/ 0 h 3403898"/>
              <a:gd name="connsiteX3" fmla="*/ 4156992 w 6244830"/>
              <a:gd name="connsiteY3" fmla="*/ 153689 h 3403898"/>
              <a:gd name="connsiteX4" fmla="*/ 6244828 w 6244830"/>
              <a:gd name="connsiteY4" fmla="*/ 1798222 h 3403898"/>
              <a:gd name="connsiteX5" fmla="*/ 4440231 w 6244830"/>
              <a:gd name="connsiteY5" fmla="*/ 2564528 h 3403898"/>
              <a:gd name="connsiteX6" fmla="*/ 3738076 w 6244830"/>
              <a:gd name="connsiteY6" fmla="*/ 3002356 h 3403898"/>
              <a:gd name="connsiteX7" fmla="*/ 3014948 w 6244830"/>
              <a:gd name="connsiteY7" fmla="*/ 3303072 h 3403898"/>
              <a:gd name="connsiteX8" fmla="*/ 801400 w 6244830"/>
              <a:gd name="connsiteY8" fmla="*/ 1244201 h 3403898"/>
              <a:gd name="connsiteX9" fmla="*/ 0 w 6244830"/>
              <a:gd name="connsiteY9" fmla="*/ 534236 h 3403898"/>
              <a:gd name="connsiteX0" fmla="*/ 0 w 6244830"/>
              <a:gd name="connsiteY0" fmla="*/ 534236 h 3303072"/>
              <a:gd name="connsiteX1" fmla="*/ 1975969 w 6244830"/>
              <a:gd name="connsiteY1" fmla="*/ 153687 h 3303072"/>
              <a:gd name="connsiteX2" fmla="*/ 3066480 w 6244830"/>
              <a:gd name="connsiteY2" fmla="*/ 0 h 3303072"/>
              <a:gd name="connsiteX3" fmla="*/ 4156992 w 6244830"/>
              <a:gd name="connsiteY3" fmla="*/ 153689 h 3303072"/>
              <a:gd name="connsiteX4" fmla="*/ 6244828 w 6244830"/>
              <a:gd name="connsiteY4" fmla="*/ 1798222 h 3303072"/>
              <a:gd name="connsiteX5" fmla="*/ 4440231 w 6244830"/>
              <a:gd name="connsiteY5" fmla="*/ 2564528 h 3303072"/>
              <a:gd name="connsiteX6" fmla="*/ 3738076 w 6244830"/>
              <a:gd name="connsiteY6" fmla="*/ 3002356 h 3303072"/>
              <a:gd name="connsiteX7" fmla="*/ 3014948 w 6244830"/>
              <a:gd name="connsiteY7" fmla="*/ 3303072 h 3303072"/>
              <a:gd name="connsiteX8" fmla="*/ 801400 w 6244830"/>
              <a:gd name="connsiteY8" fmla="*/ 1244201 h 3303072"/>
              <a:gd name="connsiteX9" fmla="*/ 0 w 6244830"/>
              <a:gd name="connsiteY9" fmla="*/ 534236 h 3303072"/>
              <a:gd name="connsiteX0" fmla="*/ 0 w 6244830"/>
              <a:gd name="connsiteY0" fmla="*/ 534236 h 3444018"/>
              <a:gd name="connsiteX1" fmla="*/ 1975969 w 6244830"/>
              <a:gd name="connsiteY1" fmla="*/ 153687 h 3444018"/>
              <a:gd name="connsiteX2" fmla="*/ 3066480 w 6244830"/>
              <a:gd name="connsiteY2" fmla="*/ 0 h 3444018"/>
              <a:gd name="connsiteX3" fmla="*/ 4156992 w 6244830"/>
              <a:gd name="connsiteY3" fmla="*/ 153689 h 3444018"/>
              <a:gd name="connsiteX4" fmla="*/ 6244828 w 6244830"/>
              <a:gd name="connsiteY4" fmla="*/ 1798222 h 3444018"/>
              <a:gd name="connsiteX5" fmla="*/ 4440231 w 6244830"/>
              <a:gd name="connsiteY5" fmla="*/ 2564528 h 3444018"/>
              <a:gd name="connsiteX6" fmla="*/ 3738076 w 6244830"/>
              <a:gd name="connsiteY6" fmla="*/ 3002356 h 3444018"/>
              <a:gd name="connsiteX7" fmla="*/ 3038917 w 6244830"/>
              <a:gd name="connsiteY7" fmla="*/ 3444018 h 3444018"/>
              <a:gd name="connsiteX8" fmla="*/ 801400 w 6244830"/>
              <a:gd name="connsiteY8" fmla="*/ 1244201 h 3444018"/>
              <a:gd name="connsiteX9" fmla="*/ 0 w 6244830"/>
              <a:gd name="connsiteY9" fmla="*/ 534236 h 3444018"/>
              <a:gd name="connsiteX0" fmla="*/ 0 w 6244830"/>
              <a:gd name="connsiteY0" fmla="*/ 534236 h 3444018"/>
              <a:gd name="connsiteX1" fmla="*/ 1975969 w 6244830"/>
              <a:gd name="connsiteY1" fmla="*/ 153687 h 3444018"/>
              <a:gd name="connsiteX2" fmla="*/ 3066480 w 6244830"/>
              <a:gd name="connsiteY2" fmla="*/ 0 h 3444018"/>
              <a:gd name="connsiteX3" fmla="*/ 4156992 w 6244830"/>
              <a:gd name="connsiteY3" fmla="*/ 153689 h 3444018"/>
              <a:gd name="connsiteX4" fmla="*/ 6244828 w 6244830"/>
              <a:gd name="connsiteY4" fmla="*/ 1798222 h 3444018"/>
              <a:gd name="connsiteX5" fmla="*/ 4440231 w 6244830"/>
              <a:gd name="connsiteY5" fmla="*/ 2564528 h 3444018"/>
              <a:gd name="connsiteX6" fmla="*/ 3738076 w 6244830"/>
              <a:gd name="connsiteY6" fmla="*/ 3002356 h 3444018"/>
              <a:gd name="connsiteX7" fmla="*/ 3038917 w 6244830"/>
              <a:gd name="connsiteY7" fmla="*/ 3444018 h 3444018"/>
              <a:gd name="connsiteX8" fmla="*/ 801400 w 6244830"/>
              <a:gd name="connsiteY8" fmla="*/ 1244201 h 3444018"/>
              <a:gd name="connsiteX9" fmla="*/ 0 w 6244830"/>
              <a:gd name="connsiteY9" fmla="*/ 534236 h 3444018"/>
              <a:gd name="connsiteX0" fmla="*/ 0 w 6475472"/>
              <a:gd name="connsiteY0" fmla="*/ 534236 h 3444018"/>
              <a:gd name="connsiteX1" fmla="*/ 1975969 w 6475472"/>
              <a:gd name="connsiteY1" fmla="*/ 153687 h 3444018"/>
              <a:gd name="connsiteX2" fmla="*/ 3066480 w 6475472"/>
              <a:gd name="connsiteY2" fmla="*/ 0 h 3444018"/>
              <a:gd name="connsiteX3" fmla="*/ 4156992 w 6475472"/>
              <a:gd name="connsiteY3" fmla="*/ 153689 h 3444018"/>
              <a:gd name="connsiteX4" fmla="*/ 6244828 w 6475472"/>
              <a:gd name="connsiteY4" fmla="*/ 1798222 h 3444018"/>
              <a:gd name="connsiteX5" fmla="*/ 5117448 w 6475472"/>
              <a:gd name="connsiteY5" fmla="*/ 1858851 h 3444018"/>
              <a:gd name="connsiteX6" fmla="*/ 4440231 w 6475472"/>
              <a:gd name="connsiteY6" fmla="*/ 2564528 h 3444018"/>
              <a:gd name="connsiteX7" fmla="*/ 3738076 w 6475472"/>
              <a:gd name="connsiteY7" fmla="*/ 3002356 h 3444018"/>
              <a:gd name="connsiteX8" fmla="*/ 3038917 w 6475472"/>
              <a:gd name="connsiteY8" fmla="*/ 3444018 h 3444018"/>
              <a:gd name="connsiteX9" fmla="*/ 801400 w 6475472"/>
              <a:gd name="connsiteY9" fmla="*/ 1244201 h 3444018"/>
              <a:gd name="connsiteX10" fmla="*/ 0 w 6475472"/>
              <a:gd name="connsiteY10" fmla="*/ 534236 h 3444018"/>
              <a:gd name="connsiteX0" fmla="*/ 0 w 6475472"/>
              <a:gd name="connsiteY0" fmla="*/ 534236 h 3444018"/>
              <a:gd name="connsiteX1" fmla="*/ 1975969 w 6475472"/>
              <a:gd name="connsiteY1" fmla="*/ 153687 h 3444018"/>
              <a:gd name="connsiteX2" fmla="*/ 3066480 w 6475472"/>
              <a:gd name="connsiteY2" fmla="*/ 0 h 3444018"/>
              <a:gd name="connsiteX3" fmla="*/ 4156992 w 6475472"/>
              <a:gd name="connsiteY3" fmla="*/ 153689 h 3444018"/>
              <a:gd name="connsiteX4" fmla="*/ 6244828 w 6475472"/>
              <a:gd name="connsiteY4" fmla="*/ 1798222 h 3444018"/>
              <a:gd name="connsiteX5" fmla="*/ 5117448 w 6475472"/>
              <a:gd name="connsiteY5" fmla="*/ 1858851 h 3444018"/>
              <a:gd name="connsiteX6" fmla="*/ 4440231 w 6475472"/>
              <a:gd name="connsiteY6" fmla="*/ 2564528 h 3444018"/>
              <a:gd name="connsiteX7" fmla="*/ 3738076 w 6475472"/>
              <a:gd name="connsiteY7" fmla="*/ 3002356 h 3444018"/>
              <a:gd name="connsiteX8" fmla="*/ 3038917 w 6475472"/>
              <a:gd name="connsiteY8" fmla="*/ 3444018 h 3444018"/>
              <a:gd name="connsiteX9" fmla="*/ 801400 w 6475472"/>
              <a:gd name="connsiteY9" fmla="*/ 1244201 h 3444018"/>
              <a:gd name="connsiteX10" fmla="*/ 0 w 6475472"/>
              <a:gd name="connsiteY10" fmla="*/ 534236 h 3444018"/>
              <a:gd name="connsiteX0" fmla="*/ 0 w 6475472"/>
              <a:gd name="connsiteY0" fmla="*/ 481375 h 3391157"/>
              <a:gd name="connsiteX1" fmla="*/ 1975969 w 6475472"/>
              <a:gd name="connsiteY1" fmla="*/ 100826 h 3391157"/>
              <a:gd name="connsiteX2" fmla="*/ 3246260 w 6475472"/>
              <a:gd name="connsiteY2" fmla="*/ 97222 h 3391157"/>
              <a:gd name="connsiteX3" fmla="*/ 4156992 w 6475472"/>
              <a:gd name="connsiteY3" fmla="*/ 100828 h 3391157"/>
              <a:gd name="connsiteX4" fmla="*/ 6244828 w 6475472"/>
              <a:gd name="connsiteY4" fmla="*/ 1745361 h 3391157"/>
              <a:gd name="connsiteX5" fmla="*/ 5117448 w 6475472"/>
              <a:gd name="connsiteY5" fmla="*/ 1805990 h 3391157"/>
              <a:gd name="connsiteX6" fmla="*/ 4440231 w 6475472"/>
              <a:gd name="connsiteY6" fmla="*/ 2511667 h 3391157"/>
              <a:gd name="connsiteX7" fmla="*/ 3738076 w 6475472"/>
              <a:gd name="connsiteY7" fmla="*/ 2949495 h 3391157"/>
              <a:gd name="connsiteX8" fmla="*/ 3038917 w 6475472"/>
              <a:gd name="connsiteY8" fmla="*/ 3391157 h 3391157"/>
              <a:gd name="connsiteX9" fmla="*/ 801400 w 6475472"/>
              <a:gd name="connsiteY9" fmla="*/ 1191340 h 3391157"/>
              <a:gd name="connsiteX10" fmla="*/ 0 w 6475472"/>
              <a:gd name="connsiteY10" fmla="*/ 481375 h 3391157"/>
              <a:gd name="connsiteX0" fmla="*/ 0 w 7172636"/>
              <a:gd name="connsiteY0" fmla="*/ 260358 h 3974496"/>
              <a:gd name="connsiteX1" fmla="*/ 2673133 w 7172636"/>
              <a:gd name="connsiteY1" fmla="*/ 684165 h 3974496"/>
              <a:gd name="connsiteX2" fmla="*/ 3943424 w 7172636"/>
              <a:gd name="connsiteY2" fmla="*/ 680561 h 3974496"/>
              <a:gd name="connsiteX3" fmla="*/ 4854156 w 7172636"/>
              <a:gd name="connsiteY3" fmla="*/ 684167 h 3974496"/>
              <a:gd name="connsiteX4" fmla="*/ 6941992 w 7172636"/>
              <a:gd name="connsiteY4" fmla="*/ 2328700 h 3974496"/>
              <a:gd name="connsiteX5" fmla="*/ 5814612 w 7172636"/>
              <a:gd name="connsiteY5" fmla="*/ 2389329 h 3974496"/>
              <a:gd name="connsiteX6" fmla="*/ 5137395 w 7172636"/>
              <a:gd name="connsiteY6" fmla="*/ 3095006 h 3974496"/>
              <a:gd name="connsiteX7" fmla="*/ 4435240 w 7172636"/>
              <a:gd name="connsiteY7" fmla="*/ 3532834 h 3974496"/>
              <a:gd name="connsiteX8" fmla="*/ 3736081 w 7172636"/>
              <a:gd name="connsiteY8" fmla="*/ 3974496 h 3974496"/>
              <a:gd name="connsiteX9" fmla="*/ 1498564 w 7172636"/>
              <a:gd name="connsiteY9" fmla="*/ 1774679 h 3974496"/>
              <a:gd name="connsiteX10" fmla="*/ 0 w 7172636"/>
              <a:gd name="connsiteY10" fmla="*/ 260358 h 397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72636" h="3974496">
                <a:moveTo>
                  <a:pt x="0" y="260358"/>
                </a:moveTo>
                <a:cubicBezTo>
                  <a:pt x="1364126" y="0"/>
                  <a:pt x="1948731" y="902735"/>
                  <a:pt x="2673133" y="684165"/>
                </a:cubicBezTo>
                <a:cubicBezTo>
                  <a:pt x="3007297" y="583339"/>
                  <a:pt x="3562166" y="680561"/>
                  <a:pt x="3943424" y="680561"/>
                </a:cubicBezTo>
                <a:cubicBezTo>
                  <a:pt x="4324682" y="680561"/>
                  <a:pt x="4519992" y="583341"/>
                  <a:pt x="4854156" y="684167"/>
                </a:cubicBezTo>
                <a:cubicBezTo>
                  <a:pt x="5578559" y="902739"/>
                  <a:pt x="6375667" y="1682105"/>
                  <a:pt x="6941992" y="2328700"/>
                </a:cubicBezTo>
                <a:cubicBezTo>
                  <a:pt x="7172636" y="2686958"/>
                  <a:pt x="6115378" y="2261611"/>
                  <a:pt x="5814612" y="2389329"/>
                </a:cubicBezTo>
                <a:cubicBezTo>
                  <a:pt x="5513846" y="2517047"/>
                  <a:pt x="5437858" y="2978486"/>
                  <a:pt x="5137395" y="3095006"/>
                </a:cubicBezTo>
                <a:cubicBezTo>
                  <a:pt x="4832875" y="3279310"/>
                  <a:pt x="4668792" y="3386252"/>
                  <a:pt x="4435240" y="3532834"/>
                </a:cubicBezTo>
                <a:cubicBezTo>
                  <a:pt x="4201688" y="3679416"/>
                  <a:pt x="4573563" y="3441835"/>
                  <a:pt x="3736081" y="3974496"/>
                </a:cubicBezTo>
                <a:cubicBezTo>
                  <a:pt x="3026647" y="3434710"/>
                  <a:pt x="2510616" y="2889643"/>
                  <a:pt x="1498564" y="1774679"/>
                </a:cubicBezTo>
                <a:cubicBezTo>
                  <a:pt x="1498563" y="1774677"/>
                  <a:pt x="1" y="260360"/>
                  <a:pt x="0" y="260358"/>
                </a:cubicBezTo>
                <a:close/>
              </a:path>
            </a:pathLst>
          </a:custGeom>
          <a:noFill/>
          <a:ln w="76200">
            <a:solidFill>
              <a:srgbClr val="CC3300"/>
            </a:solidFill>
            <a:round/>
            <a:headEnd/>
            <a:tailEnd/>
          </a:ln>
          <a:effectLst>
            <a:outerShdw dist="53882" dir="2700000" algn="ctr" rotWithShape="0">
              <a:schemeClr val="tx1"/>
            </a:outerShdw>
          </a:effectLst>
        </p:spPr>
        <p:txBody>
          <a:bodyPr wrap="none" anchor="b"/>
          <a:lstStyle/>
          <a:p>
            <a:pPr>
              <a:defRPr/>
            </a:pPr>
            <a:endParaRPr lang="en-US"/>
          </a:p>
        </p:txBody>
      </p:sp>
      <p:pic>
        <p:nvPicPr>
          <p:cNvPr id="6382600" name="Picture 1032" descr="D:\Documents and Settings\u07136\My Documents\grafix\jpegs07-02\DutchSlough-EmersonParcel.jpg"/>
          <p:cNvPicPr>
            <a:picLocks noChangeAspect="1" noChangeArrowheads="1"/>
          </p:cNvPicPr>
          <p:nvPr/>
        </p:nvPicPr>
        <p:blipFill>
          <a:blip r:embed="rId4"/>
          <a:srcRect/>
          <a:stretch>
            <a:fillRect/>
          </a:stretch>
        </p:blipFill>
        <p:spPr bwMode="auto">
          <a:xfrm>
            <a:off x="5194300" y="5486400"/>
            <a:ext cx="3949700" cy="1371600"/>
          </a:xfrm>
          <a:prstGeom prst="rect">
            <a:avLst/>
          </a:prstGeom>
          <a:noFill/>
          <a:effectLst>
            <a:outerShdw dist="71842" dir="2700000" algn="ctr" rotWithShape="0">
              <a:schemeClr val="tx1"/>
            </a:outerShdw>
          </a:effectLst>
        </p:spPr>
      </p:pic>
      <p:pic>
        <p:nvPicPr>
          <p:cNvPr id="6382594" name="Picture 1026" descr="D:\Documents and Settings\u07136\My Documents\grafix\jpegs07-02\DutchSlough-channel.jpg"/>
          <p:cNvPicPr>
            <a:picLocks noChangeAspect="1" noChangeArrowheads="1"/>
          </p:cNvPicPr>
          <p:nvPr/>
        </p:nvPicPr>
        <p:blipFill>
          <a:blip r:embed="rId5"/>
          <a:srcRect/>
          <a:stretch>
            <a:fillRect/>
          </a:stretch>
        </p:blipFill>
        <p:spPr bwMode="auto">
          <a:xfrm>
            <a:off x="9525000" y="1676400"/>
            <a:ext cx="2133600" cy="1600200"/>
          </a:xfrm>
          <a:prstGeom prst="rect">
            <a:avLst/>
          </a:prstGeom>
          <a:noFill/>
          <a:ln w="9525">
            <a:noFill/>
            <a:miter lim="800000"/>
            <a:headEnd/>
            <a:tailEnd/>
          </a:ln>
          <a:effectLst>
            <a:outerShdw dist="71842" dir="2700000" algn="ctr" rotWithShape="0">
              <a:schemeClr val="tx1"/>
            </a:outerShdw>
          </a:effectLst>
        </p:spPr>
      </p:pic>
      <p:pic>
        <p:nvPicPr>
          <p:cNvPr id="56322" name="Picture 2" descr="http://www.dutchslough.org/Images/DS_Header2.jpg">
            <a:hlinkClick r:id="rId6"/>
          </p:cNvPr>
          <p:cNvPicPr>
            <a:picLocks noChangeAspect="1" noChangeArrowheads="1"/>
          </p:cNvPicPr>
          <p:nvPr/>
        </p:nvPicPr>
        <p:blipFill>
          <a:blip r:embed="rId7"/>
          <a:srcRect/>
          <a:stretch>
            <a:fillRect/>
          </a:stretch>
        </p:blipFill>
        <p:spPr bwMode="auto">
          <a:xfrm>
            <a:off x="228600" y="238125"/>
            <a:ext cx="4838700" cy="1514475"/>
          </a:xfrm>
          <a:prstGeom prst="rect">
            <a:avLst/>
          </a:prstGeom>
          <a:ln>
            <a:noFill/>
          </a:ln>
          <a:effectLst>
            <a:outerShdw blurRad="292100" dist="139700" dir="2700000" algn="tl" rotWithShape="0">
              <a:srgbClr val="333333">
                <a:alpha val="65000"/>
              </a:srgbClr>
            </a:outerShdw>
          </a:effectLst>
        </p:spPr>
      </p:pic>
      <p:sp>
        <p:nvSpPr>
          <p:cNvPr id="14" name="Text Box 18"/>
          <p:cNvSpPr txBox="1">
            <a:spLocks noChangeArrowheads="1"/>
          </p:cNvSpPr>
          <p:nvPr/>
        </p:nvSpPr>
        <p:spPr bwMode="invGray">
          <a:xfrm>
            <a:off x="3505200" y="4114800"/>
            <a:ext cx="1927225" cy="525463"/>
          </a:xfrm>
          <a:prstGeom prst="rect">
            <a:avLst/>
          </a:prstGeom>
          <a:noFill/>
          <a:ln w="9525">
            <a:noFill/>
            <a:miter lim="800000"/>
            <a:headEnd type="none" w="sm" len="sm"/>
            <a:tailEnd type="none" w="sm" len="sm"/>
          </a:ln>
          <a:effectLst>
            <a:outerShdw dist="45791" dir="2021404"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400" dirty="0">
                <a:solidFill>
                  <a:schemeClr val="bg1"/>
                </a:solidFill>
                <a:effectLst>
                  <a:outerShdw blurRad="38100" dist="38100" dir="2700000" algn="tl">
                    <a:srgbClr val="000000"/>
                  </a:outerShdw>
                </a:effectLst>
                <a:latin typeface="Arial" pitchFamily="34" charset="0"/>
                <a:cs typeface="+mn-cs"/>
              </a:rPr>
              <a:t>Dutch Slough</a:t>
            </a:r>
          </a:p>
        </p:txBody>
      </p:sp>
      <p:sp>
        <p:nvSpPr>
          <p:cNvPr id="15" name="Text Box 18"/>
          <p:cNvSpPr txBox="1">
            <a:spLocks noChangeArrowheads="1"/>
          </p:cNvSpPr>
          <p:nvPr/>
        </p:nvSpPr>
        <p:spPr bwMode="invGray">
          <a:xfrm>
            <a:off x="6553200" y="1752600"/>
            <a:ext cx="1927225" cy="525463"/>
          </a:xfrm>
          <a:prstGeom prst="rect">
            <a:avLst/>
          </a:prstGeom>
          <a:noFill/>
          <a:ln w="9525">
            <a:noFill/>
            <a:miter lim="800000"/>
            <a:headEnd type="none" w="sm" len="sm"/>
            <a:tailEnd type="none" w="sm" len="sm"/>
          </a:ln>
          <a:effectLst>
            <a:outerShdw dist="45791" dir="2021404"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400" dirty="0">
                <a:solidFill>
                  <a:schemeClr val="bg1"/>
                </a:solidFill>
                <a:effectLst>
                  <a:outerShdw blurRad="38100" dist="38100" dir="2700000" algn="tl">
                    <a:srgbClr val="000000"/>
                  </a:outerShdw>
                </a:effectLst>
                <a:latin typeface="Arial" pitchFamily="34" charset="0"/>
                <a:cs typeface="+mn-cs"/>
              </a:rPr>
              <a:t>Antioch</a:t>
            </a:r>
          </a:p>
        </p:txBody>
      </p:sp>
    </p:spTree>
  </p:cSld>
  <p:clrMapOvr>
    <a:masterClrMapping/>
  </p:clrMapOvr>
  <p:transition>
    <p:zoom/>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14342"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12" name="Freeform 1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grpSp>
      <p:sp>
        <p:nvSpPr>
          <p:cNvPr id="722979" name="Rectangle 35"/>
          <p:cNvSpPr>
            <a:spLocks noChangeArrowheads="1"/>
          </p:cNvSpPr>
          <p:nvPr/>
        </p:nvSpPr>
        <p:spPr bwMode="invGray">
          <a:xfrm>
            <a:off x="0" y="76200"/>
            <a:ext cx="9144000" cy="1143000"/>
          </a:xfrm>
          <a:prstGeom prst="rect">
            <a:avLst/>
          </a:prstGeom>
          <a:noFill/>
          <a:ln w="9525">
            <a:noFill/>
            <a:miter lim="800000"/>
            <a:headEnd/>
            <a:tailEnd/>
          </a:ln>
          <a:effectLst>
            <a:outerShdw dist="45791" dir="2021404" algn="ctr" rotWithShape="0">
              <a:srgbClr val="000000"/>
            </a:outerShdw>
          </a:effectLst>
        </p:spPr>
        <p:txBody>
          <a:bodyPr anchor="ctr"/>
          <a:lstStyle/>
          <a:p>
            <a:pPr algn="ctr" eaLnBrk="0" hangingPunct="0">
              <a:defRPr/>
            </a:pPr>
            <a:r>
              <a:rPr lang="en-US" sz="3400" dirty="0" smtClean="0">
                <a:solidFill>
                  <a:srgbClr val="FFFF00"/>
                </a:solidFill>
                <a:latin typeface="Arial" pitchFamily="34" charset="0"/>
              </a:rPr>
              <a:t>Near-Term </a:t>
            </a:r>
            <a:r>
              <a:rPr lang="en-US" sz="3400" dirty="0" smtClean="0">
                <a:solidFill>
                  <a:srgbClr val="FFFF00"/>
                </a:solidFill>
                <a:latin typeface="Arial" pitchFamily="34" charset="0"/>
                <a:cs typeface="+mn-cs"/>
              </a:rPr>
              <a:t>Restoration </a:t>
            </a:r>
            <a:r>
              <a:rPr lang="en-US" sz="3400" dirty="0">
                <a:solidFill>
                  <a:srgbClr val="FFFF00"/>
                </a:solidFill>
                <a:latin typeface="Arial" pitchFamily="34" charset="0"/>
                <a:cs typeface="+mn-cs"/>
              </a:rPr>
              <a:t>Projects</a:t>
            </a:r>
          </a:p>
          <a:p>
            <a:pPr algn="ctr" eaLnBrk="0" hangingPunct="0">
              <a:defRPr/>
            </a:pPr>
            <a:r>
              <a:rPr lang="en-US" kern="0" dirty="0">
                <a:solidFill>
                  <a:schemeClr val="bg1"/>
                </a:solidFill>
                <a:effectLst>
                  <a:outerShdw blurRad="38100" dist="38100" dir="2700000" algn="tl">
                    <a:srgbClr val="000000"/>
                  </a:outerShdw>
                </a:effectLst>
                <a:cs typeface="+mn-cs"/>
              </a:rPr>
              <a:t>Decker Island – Materials</a:t>
            </a:r>
            <a:endParaRPr lang="en-US" dirty="0">
              <a:solidFill>
                <a:schemeClr val="bg1"/>
              </a:solidFill>
              <a:latin typeface="Arial" pitchFamily="34" charset="0"/>
              <a:cs typeface="+mn-cs"/>
            </a:endParaRPr>
          </a:p>
        </p:txBody>
      </p:sp>
      <p:sp>
        <p:nvSpPr>
          <p:cNvPr id="15" name="Oval 16"/>
          <p:cNvSpPr>
            <a:spLocks noChangeArrowheads="1"/>
          </p:cNvSpPr>
          <p:nvPr/>
        </p:nvSpPr>
        <p:spPr bwMode="auto">
          <a:xfrm rot="21493437">
            <a:off x="2555875" y="4102100"/>
            <a:ext cx="865188" cy="327025"/>
          </a:xfrm>
          <a:prstGeom prst="ellipse">
            <a:avLst/>
          </a:prstGeom>
          <a:noFill/>
          <a:ln w="57150">
            <a:solidFill>
              <a:schemeClr val="accent2"/>
            </a:solidFill>
            <a:round/>
            <a:headEnd/>
            <a:tailEnd/>
          </a:ln>
          <a:effectLst>
            <a:outerShdw dist="35921" dir="2700000" algn="ctr" rotWithShape="0">
              <a:schemeClr val="tx1"/>
            </a:outerShdw>
          </a:effectLst>
        </p:spPr>
        <p:txBody>
          <a:bodyPr rot="10800000" vert="eaVert" anchor="ctr">
            <a:spAutoFit/>
          </a:bodyPr>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sp>
        <p:nvSpPr>
          <p:cNvPr id="16" name="Text Box 18"/>
          <p:cNvSpPr txBox="1">
            <a:spLocks noChangeArrowheads="1"/>
          </p:cNvSpPr>
          <p:nvPr/>
        </p:nvSpPr>
        <p:spPr bwMode="invGray">
          <a:xfrm>
            <a:off x="1752600" y="3200400"/>
            <a:ext cx="1927225" cy="525463"/>
          </a:xfrm>
          <a:prstGeom prst="rect">
            <a:avLst/>
          </a:prstGeom>
          <a:noFill/>
          <a:ln w="9525">
            <a:noFill/>
            <a:miter lim="800000"/>
            <a:headEnd type="none" w="sm" len="sm"/>
            <a:tailEnd type="none" w="sm" len="sm"/>
          </a:ln>
          <a:effectLst>
            <a:outerShdw dist="45791" dir="2021404"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400" dirty="0">
                <a:solidFill>
                  <a:schemeClr val="bg1"/>
                </a:solidFill>
                <a:effectLst>
                  <a:outerShdw blurRad="38100" dist="38100" dir="2700000" algn="tl">
                    <a:srgbClr val="000000"/>
                  </a:outerShdw>
                </a:effectLst>
                <a:latin typeface="Arial" pitchFamily="34" charset="0"/>
                <a:cs typeface="+mn-cs"/>
              </a:rPr>
              <a:t>Decker Island</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32"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strVal val="4*#ppt_w"/>
                                          </p:val>
                                        </p:tav>
                                        <p:tav tm="100000">
                                          <p:val>
                                            <p:strVal val="#ppt_w"/>
                                          </p:val>
                                        </p:tav>
                                      </p:tavLst>
                                    </p:anim>
                                    <p:anim calcmode="lin" valueType="num">
                                      <p:cBhvr>
                                        <p:cTn id="13" dur="500" fill="hold"/>
                                        <p:tgtEl>
                                          <p:spTgt spid="1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3"/>
          <p:cNvPicPr>
            <a:picLocks noChangeAspect="1" noChangeArrowheads="1"/>
          </p:cNvPicPr>
          <p:nvPr/>
        </p:nvPicPr>
        <p:blipFill>
          <a:blip r:embed="rId2"/>
          <a:srcRect/>
          <a:stretch>
            <a:fillRect/>
          </a:stretch>
        </p:blipFill>
        <p:spPr bwMode="gray">
          <a:xfrm>
            <a:off x="0" y="0"/>
            <a:ext cx="9144000" cy="6858000"/>
          </a:xfrm>
          <a:prstGeom prst="rect">
            <a:avLst/>
          </a:prstGeom>
          <a:noFill/>
          <a:ln w="9525">
            <a:noFill/>
            <a:miter lim="800000"/>
            <a:headEnd/>
            <a:tailEnd/>
          </a:ln>
        </p:spPr>
      </p:pic>
      <p:sp>
        <p:nvSpPr>
          <p:cNvPr id="3454980" name="Text Box 4"/>
          <p:cNvSpPr txBox="1">
            <a:spLocks noChangeArrowheads="1"/>
          </p:cNvSpPr>
          <p:nvPr/>
        </p:nvSpPr>
        <p:spPr bwMode="invGray">
          <a:xfrm>
            <a:off x="5638800" y="3443288"/>
            <a:ext cx="2590800" cy="519112"/>
          </a:xfrm>
          <a:prstGeom prst="rect">
            <a:avLst/>
          </a:prstGeom>
          <a:noFill/>
          <a:ln w="76200">
            <a:noFill/>
            <a:miter lim="800000"/>
            <a:headEnd/>
            <a:tailEnd/>
          </a:ln>
          <a:effectLst>
            <a:outerShdw dist="53882" dir="2700000" algn="ctr" rotWithShape="0">
              <a:schemeClr val="tx1"/>
            </a:outerShdw>
          </a:effectLst>
        </p:spPr>
        <p:txBody>
          <a:bodyPr>
            <a:spAutoFit/>
          </a:bodyPr>
          <a:lstStyle/>
          <a:p>
            <a:pPr>
              <a:defRPr/>
            </a:pPr>
            <a:r>
              <a:rPr lang="en-US" dirty="0"/>
              <a:t>Decker Island</a:t>
            </a:r>
          </a:p>
        </p:txBody>
      </p:sp>
      <p:sp>
        <p:nvSpPr>
          <p:cNvPr id="3454981" name="Line 5"/>
          <p:cNvSpPr>
            <a:spLocks noChangeShapeType="1"/>
          </p:cNvSpPr>
          <p:nvPr/>
        </p:nvSpPr>
        <p:spPr bwMode="auto">
          <a:xfrm flipH="1" flipV="1">
            <a:off x="5029200" y="2895600"/>
            <a:ext cx="1066800" cy="609600"/>
          </a:xfrm>
          <a:prstGeom prst="line">
            <a:avLst/>
          </a:prstGeom>
          <a:noFill/>
          <a:ln w="57150">
            <a:solidFill>
              <a:schemeClr val="bg1"/>
            </a:solidFill>
            <a:round/>
            <a:headEnd/>
            <a:tailEnd type="triangle" w="med" len="med"/>
          </a:ln>
          <a:effectLst>
            <a:outerShdw blurRad="50800" dist="38100" dir="2700000" algn="tl" rotWithShape="0">
              <a:prstClr val="black">
                <a:alpha val="40000"/>
              </a:prstClr>
            </a:outerShdw>
          </a:effectLst>
        </p:spPr>
        <p:txBody>
          <a:bodyPr/>
          <a:lstStyle/>
          <a:p>
            <a:pPr>
              <a:defRPr/>
            </a:pPr>
            <a:endParaRPr lang="en-US"/>
          </a:p>
        </p:txBody>
      </p:sp>
      <p:grpSp>
        <p:nvGrpSpPr>
          <p:cNvPr id="2" name="Group 10"/>
          <p:cNvGrpSpPr>
            <a:grpSpLocks/>
          </p:cNvGrpSpPr>
          <p:nvPr/>
        </p:nvGrpSpPr>
        <p:grpSpPr bwMode="auto">
          <a:xfrm>
            <a:off x="560388" y="5105400"/>
            <a:ext cx="7974012" cy="1600200"/>
            <a:chOff x="560388" y="4800600"/>
            <a:chExt cx="7974012" cy="1600200"/>
          </a:xfrm>
        </p:grpSpPr>
        <p:sp>
          <p:nvSpPr>
            <p:cNvPr id="8" name="Rectangle 37"/>
            <p:cNvSpPr>
              <a:spLocks noChangeArrowheads="1"/>
            </p:cNvSpPr>
            <p:nvPr/>
          </p:nvSpPr>
          <p:spPr bwMode="ltGray">
            <a:xfrm>
              <a:off x="560388" y="4800600"/>
              <a:ext cx="7974012" cy="1600200"/>
            </a:xfrm>
            <a:prstGeom prst="rect">
              <a:avLst/>
            </a:prstGeom>
            <a:solidFill>
              <a:srgbClr val="000000">
                <a:alpha val="50000"/>
              </a:srgbClr>
            </a:solidFill>
            <a:ln w="9525">
              <a:noFill/>
              <a:miter lim="800000"/>
              <a:headEnd/>
              <a:tailEnd/>
            </a:ln>
            <a:effectLst/>
          </p:spPr>
          <p:txBody>
            <a:bodyPr wrap="none" anchor="ctr"/>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sp>
          <p:nvSpPr>
            <p:cNvPr id="9" name="Rectangle 3"/>
            <p:cNvSpPr txBox="1">
              <a:spLocks noChangeArrowheads="1"/>
            </p:cNvSpPr>
            <p:nvPr/>
          </p:nvSpPr>
          <p:spPr bwMode="ltGray">
            <a:xfrm>
              <a:off x="584200" y="4876800"/>
              <a:ext cx="7937500" cy="1524000"/>
            </a:xfrm>
            <a:prstGeom prst="rect">
              <a:avLst/>
            </a:prstGeom>
            <a:effectLst>
              <a:outerShdw dist="35921" dir="2700000" algn="ctr" rotWithShape="0">
                <a:schemeClr val="tx1"/>
              </a:outerShdw>
            </a:effectLst>
          </p:spPr>
          <p:txBody>
            <a:bodyPr/>
            <a:lstStyle/>
            <a:p>
              <a:pPr marL="342900" indent="-342900" eaLnBrk="0" hangingPunct="0">
                <a:lnSpc>
                  <a:spcPct val="90000"/>
                </a:lnSpc>
                <a:spcAft>
                  <a:spcPts val="1200"/>
                </a:spcAft>
                <a:buClr>
                  <a:srgbClr val="FFFF00"/>
                </a:buClr>
                <a:buSzPct val="85000"/>
                <a:buFont typeface="Wingdings" pitchFamily="2" charset="2"/>
                <a:buChar char="n"/>
                <a:defRPr/>
              </a:pPr>
              <a:r>
                <a:rPr lang="en-US" sz="2400" kern="0" dirty="0">
                  <a:solidFill>
                    <a:schemeClr val="bg1"/>
                  </a:solidFill>
                  <a:effectLst>
                    <a:outerShdw blurRad="38100" dist="38100" dir="2700000" algn="tl">
                      <a:srgbClr val="000000"/>
                    </a:outerShdw>
                  </a:effectLst>
                  <a:latin typeface="+mn-lt"/>
                  <a:cs typeface="+mn-cs"/>
                </a:rPr>
                <a:t>Action</a:t>
              </a:r>
            </a:p>
            <a:p>
              <a:pPr marL="742950" lvl="1" indent="-285750" eaLnBrk="0" hangingPunct="0">
                <a:lnSpc>
                  <a:spcPct val="90000"/>
                </a:lnSpc>
                <a:spcAft>
                  <a:spcPts val="1200"/>
                </a:spcAft>
                <a:buFontTx/>
                <a:buChar char="–"/>
                <a:defRPr/>
              </a:pPr>
              <a:r>
                <a:rPr lang="en-US" sz="2400" kern="0" dirty="0">
                  <a:solidFill>
                    <a:srgbClr val="FF9900"/>
                  </a:solidFill>
                  <a:effectLst>
                    <a:outerShdw blurRad="38100" dist="38100" dir="2700000" algn="tl">
                      <a:srgbClr val="000000"/>
                    </a:outerShdw>
                  </a:effectLst>
                  <a:latin typeface="+mn-lt"/>
                  <a:cs typeface="+mn-cs"/>
                </a:rPr>
                <a:t>Excavate dredge spoils to reinforce Delta levees</a:t>
              </a:r>
            </a:p>
            <a:p>
              <a:pPr marL="742950" lvl="1" indent="-285750" eaLnBrk="0" hangingPunct="0">
                <a:lnSpc>
                  <a:spcPct val="90000"/>
                </a:lnSpc>
                <a:spcAft>
                  <a:spcPts val="1200"/>
                </a:spcAft>
                <a:buFontTx/>
                <a:buChar char="–"/>
                <a:defRPr/>
              </a:pPr>
              <a:r>
                <a:rPr lang="en-US" sz="2400" kern="0" dirty="0">
                  <a:solidFill>
                    <a:srgbClr val="FF9900"/>
                  </a:solidFill>
                  <a:effectLst>
                    <a:outerShdw blurRad="38100" dist="38100" dir="2700000" algn="tl">
                      <a:srgbClr val="000000"/>
                    </a:outerShdw>
                  </a:effectLst>
                  <a:latin typeface="+mn-lt"/>
                  <a:cs typeface="+mn-cs"/>
                </a:rPr>
                <a:t>Create tidal marsh for smelt, </a:t>
              </a:r>
              <a:r>
                <a:rPr lang="en-US" sz="2400" kern="0" dirty="0" err="1">
                  <a:solidFill>
                    <a:srgbClr val="FF9900"/>
                  </a:solidFill>
                  <a:effectLst>
                    <a:outerShdw blurRad="38100" dist="38100" dir="2700000" algn="tl">
                      <a:srgbClr val="000000"/>
                    </a:outerShdw>
                  </a:effectLst>
                  <a:latin typeface="+mn-lt"/>
                  <a:cs typeface="+mn-cs"/>
                </a:rPr>
                <a:t>splittail</a:t>
              </a:r>
              <a:r>
                <a:rPr lang="en-US" sz="2400" kern="0" dirty="0">
                  <a:solidFill>
                    <a:srgbClr val="FF9900"/>
                  </a:solidFill>
                  <a:effectLst>
                    <a:outerShdw blurRad="38100" dist="38100" dir="2700000" algn="tl">
                      <a:srgbClr val="000000"/>
                    </a:outerShdw>
                  </a:effectLst>
                  <a:latin typeface="+mn-lt"/>
                  <a:cs typeface="+mn-cs"/>
                </a:rPr>
                <a:t>, salmon</a:t>
              </a:r>
            </a:p>
          </p:txBody>
        </p:sp>
      </p:grpSp>
    </p:spTree>
  </p:cSld>
  <p:clrMapOvr>
    <a:masterClrMapping/>
  </p:clrMapOvr>
  <p:transition spd="med">
    <p:zoom/>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2" descr="http://graphics8.nytimes.com/images/2008/06/05/us/drought600.jpg"/>
          <p:cNvPicPr>
            <a:picLocks noChangeAspect="1" noChangeArrowheads="1"/>
          </p:cNvPicPr>
          <p:nvPr/>
        </p:nvPicPr>
        <p:blipFill>
          <a:blip r:embed="rId3">
            <a:lum bright="-10000"/>
          </a:blip>
          <a:srcRect l="11929" r="12515"/>
          <a:stretch>
            <a:fillRect/>
          </a:stretch>
        </p:blipFill>
        <p:spPr bwMode="auto">
          <a:xfrm>
            <a:off x="0" y="-1"/>
            <a:ext cx="9144000" cy="6823883"/>
          </a:xfrm>
          <a:prstGeom prst="roundRect">
            <a:avLst>
              <a:gd name="adj" fmla="val 0"/>
            </a:avLst>
          </a:prstGeom>
          <a:solidFill>
            <a:srgbClr val="FFFFFF">
              <a:shade val="85000"/>
            </a:srgbClr>
          </a:solidFill>
          <a:ln>
            <a:noFill/>
          </a:ln>
          <a:effectLst/>
        </p:spPr>
      </p:pic>
      <p:sp>
        <p:nvSpPr>
          <p:cNvPr id="14" name="Freeform 13"/>
          <p:cNvSpPr/>
          <p:nvPr/>
        </p:nvSpPr>
        <p:spPr bwMode="auto">
          <a:xfrm>
            <a:off x="631910" y="5745191"/>
            <a:ext cx="7977249" cy="1026543"/>
          </a:xfrm>
          <a:custGeom>
            <a:avLst/>
            <a:gdLst>
              <a:gd name="connsiteX0" fmla="*/ 0 w 6193766"/>
              <a:gd name="connsiteY0" fmla="*/ 0 h 2362537"/>
              <a:gd name="connsiteX1" fmla="*/ 6193766 w 6193766"/>
              <a:gd name="connsiteY1" fmla="*/ 0 h 2362537"/>
              <a:gd name="connsiteX2" fmla="*/ 6193766 w 6193766"/>
              <a:gd name="connsiteY2" fmla="*/ 1035170 h 2362537"/>
              <a:gd name="connsiteX3" fmla="*/ 6193766 w 6193766"/>
              <a:gd name="connsiteY3" fmla="*/ 2260121 h 2362537"/>
              <a:gd name="connsiteX4" fmla="*/ 5848709 w 6193766"/>
              <a:gd name="connsiteY4" fmla="*/ 2053087 h 2362537"/>
              <a:gd name="connsiteX5" fmla="*/ 5727939 w 6193766"/>
              <a:gd name="connsiteY5" fmla="*/ 2242868 h 2362537"/>
              <a:gd name="connsiteX6" fmla="*/ 5589917 w 6193766"/>
              <a:gd name="connsiteY6" fmla="*/ 2139351 h 2362537"/>
              <a:gd name="connsiteX7" fmla="*/ 5486400 w 6193766"/>
              <a:gd name="connsiteY7" fmla="*/ 2260121 h 2362537"/>
              <a:gd name="connsiteX8" fmla="*/ 5244860 w 6193766"/>
              <a:gd name="connsiteY8" fmla="*/ 2070340 h 2362537"/>
              <a:gd name="connsiteX9" fmla="*/ 5106837 w 6193766"/>
              <a:gd name="connsiteY9" fmla="*/ 2294626 h 2362537"/>
              <a:gd name="connsiteX10" fmla="*/ 4675517 w 6193766"/>
              <a:gd name="connsiteY10" fmla="*/ 1966823 h 2362537"/>
              <a:gd name="connsiteX11" fmla="*/ 4641011 w 6193766"/>
              <a:gd name="connsiteY11" fmla="*/ 2191109 h 2362537"/>
              <a:gd name="connsiteX12" fmla="*/ 4468483 w 6193766"/>
              <a:gd name="connsiteY12" fmla="*/ 2104845 h 2362537"/>
              <a:gd name="connsiteX13" fmla="*/ 4313207 w 6193766"/>
              <a:gd name="connsiteY13" fmla="*/ 2242868 h 2362537"/>
              <a:gd name="connsiteX14" fmla="*/ 4071668 w 6193766"/>
              <a:gd name="connsiteY14" fmla="*/ 2035834 h 2362537"/>
              <a:gd name="connsiteX15" fmla="*/ 3899139 w 6193766"/>
              <a:gd name="connsiteY15" fmla="*/ 2260121 h 2362537"/>
              <a:gd name="connsiteX16" fmla="*/ 3605841 w 6193766"/>
              <a:gd name="connsiteY16" fmla="*/ 2087593 h 2362537"/>
              <a:gd name="connsiteX17" fmla="*/ 3467819 w 6193766"/>
              <a:gd name="connsiteY17" fmla="*/ 2242868 h 2362537"/>
              <a:gd name="connsiteX18" fmla="*/ 3174520 w 6193766"/>
              <a:gd name="connsiteY18" fmla="*/ 2070340 h 2362537"/>
              <a:gd name="connsiteX19" fmla="*/ 3157268 w 6193766"/>
              <a:gd name="connsiteY19" fmla="*/ 2260121 h 2362537"/>
              <a:gd name="connsiteX20" fmla="*/ 3036498 w 6193766"/>
              <a:gd name="connsiteY20" fmla="*/ 1949570 h 2362537"/>
              <a:gd name="connsiteX21" fmla="*/ 2829464 w 6193766"/>
              <a:gd name="connsiteY21" fmla="*/ 2225615 h 2362537"/>
              <a:gd name="connsiteX22" fmla="*/ 2794958 w 6193766"/>
              <a:gd name="connsiteY22" fmla="*/ 2104845 h 2362537"/>
              <a:gd name="connsiteX23" fmla="*/ 2656936 w 6193766"/>
              <a:gd name="connsiteY23" fmla="*/ 2242868 h 2362537"/>
              <a:gd name="connsiteX24" fmla="*/ 2380890 w 6193766"/>
              <a:gd name="connsiteY24" fmla="*/ 2001328 h 2362537"/>
              <a:gd name="connsiteX25" fmla="*/ 2225615 w 6193766"/>
              <a:gd name="connsiteY25" fmla="*/ 2225615 h 2362537"/>
              <a:gd name="connsiteX26" fmla="*/ 2173856 w 6193766"/>
              <a:gd name="connsiteY26" fmla="*/ 2018581 h 2362537"/>
              <a:gd name="connsiteX27" fmla="*/ 1880558 w 6193766"/>
              <a:gd name="connsiteY27" fmla="*/ 2225615 h 2362537"/>
              <a:gd name="connsiteX28" fmla="*/ 1708030 w 6193766"/>
              <a:gd name="connsiteY28" fmla="*/ 2053087 h 2362537"/>
              <a:gd name="connsiteX29" fmla="*/ 1535502 w 6193766"/>
              <a:gd name="connsiteY29" fmla="*/ 2208362 h 2362537"/>
              <a:gd name="connsiteX30" fmla="*/ 1535502 w 6193766"/>
              <a:gd name="connsiteY30" fmla="*/ 2001328 h 2362537"/>
              <a:gd name="connsiteX31" fmla="*/ 1293962 w 6193766"/>
              <a:gd name="connsiteY31" fmla="*/ 2225615 h 2362537"/>
              <a:gd name="connsiteX32" fmla="*/ 1276709 w 6193766"/>
              <a:gd name="connsiteY32" fmla="*/ 2087593 h 2362537"/>
              <a:gd name="connsiteX33" fmla="*/ 1138687 w 6193766"/>
              <a:gd name="connsiteY33" fmla="*/ 2208362 h 2362537"/>
              <a:gd name="connsiteX34" fmla="*/ 914400 w 6193766"/>
              <a:gd name="connsiteY34" fmla="*/ 2035834 h 2362537"/>
              <a:gd name="connsiteX35" fmla="*/ 948905 w 6193766"/>
              <a:gd name="connsiteY35" fmla="*/ 2225615 h 2362537"/>
              <a:gd name="connsiteX36" fmla="*/ 707366 w 6193766"/>
              <a:gd name="connsiteY36" fmla="*/ 2104845 h 2362537"/>
              <a:gd name="connsiteX37" fmla="*/ 655607 w 6193766"/>
              <a:gd name="connsiteY37" fmla="*/ 2277374 h 2362537"/>
              <a:gd name="connsiteX38" fmla="*/ 517585 w 6193766"/>
              <a:gd name="connsiteY38" fmla="*/ 1897811 h 2362537"/>
              <a:gd name="connsiteX39" fmla="*/ 396815 w 6193766"/>
              <a:gd name="connsiteY39" fmla="*/ 2294626 h 2362537"/>
              <a:gd name="connsiteX40" fmla="*/ 276045 w 6193766"/>
              <a:gd name="connsiteY40" fmla="*/ 1932317 h 2362537"/>
              <a:gd name="connsiteX41" fmla="*/ 155275 w 6193766"/>
              <a:gd name="connsiteY41" fmla="*/ 2260121 h 2362537"/>
              <a:gd name="connsiteX42" fmla="*/ 69011 w 6193766"/>
              <a:gd name="connsiteY42" fmla="*/ 2122098 h 2362537"/>
              <a:gd name="connsiteX43" fmla="*/ 51758 w 6193766"/>
              <a:gd name="connsiteY43" fmla="*/ 2225615 h 2362537"/>
              <a:gd name="connsiteX44" fmla="*/ 0 w 6193766"/>
              <a:gd name="connsiteY44" fmla="*/ 2225615 h 2362537"/>
              <a:gd name="connsiteX45" fmla="*/ 0 w 6193766"/>
              <a:gd name="connsiteY45" fmla="*/ 0 h 23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193766" h="2362537">
                <a:moveTo>
                  <a:pt x="0" y="0"/>
                </a:moveTo>
                <a:lnTo>
                  <a:pt x="6193766" y="0"/>
                </a:lnTo>
                <a:lnTo>
                  <a:pt x="6193766" y="1035170"/>
                </a:lnTo>
                <a:lnTo>
                  <a:pt x="6193766" y="2260121"/>
                </a:lnTo>
                <a:lnTo>
                  <a:pt x="5848709" y="2053087"/>
                </a:lnTo>
                <a:lnTo>
                  <a:pt x="5727939" y="2242868"/>
                </a:lnTo>
                <a:lnTo>
                  <a:pt x="5589917" y="2139351"/>
                </a:lnTo>
                <a:lnTo>
                  <a:pt x="5486400" y="2260121"/>
                </a:lnTo>
                <a:lnTo>
                  <a:pt x="5244860" y="2070340"/>
                </a:lnTo>
                <a:lnTo>
                  <a:pt x="5106837" y="2294626"/>
                </a:lnTo>
                <a:cubicBezTo>
                  <a:pt x="4671026" y="1945977"/>
                  <a:pt x="4675517" y="1765450"/>
                  <a:pt x="4675517" y="1966823"/>
                </a:cubicBezTo>
                <a:cubicBezTo>
                  <a:pt x="4640198" y="2214055"/>
                  <a:pt x="4641011" y="2289692"/>
                  <a:pt x="4641011" y="2191109"/>
                </a:cubicBezTo>
                <a:lnTo>
                  <a:pt x="4468483" y="2104845"/>
                </a:lnTo>
                <a:lnTo>
                  <a:pt x="4313207" y="2242868"/>
                </a:lnTo>
                <a:cubicBezTo>
                  <a:pt x="4084694" y="2031933"/>
                  <a:pt x="4190665" y="2035834"/>
                  <a:pt x="4071668" y="2035834"/>
                </a:cubicBezTo>
                <a:lnTo>
                  <a:pt x="3899139" y="2260121"/>
                </a:lnTo>
                <a:lnTo>
                  <a:pt x="3605841" y="2087593"/>
                </a:lnTo>
                <a:lnTo>
                  <a:pt x="3467819" y="2242868"/>
                </a:lnTo>
                <a:lnTo>
                  <a:pt x="3174520" y="2070340"/>
                </a:lnTo>
                <a:lnTo>
                  <a:pt x="3157268" y="2260121"/>
                </a:lnTo>
                <a:lnTo>
                  <a:pt x="3036498" y="1949570"/>
                </a:lnTo>
                <a:cubicBezTo>
                  <a:pt x="2826147" y="2247566"/>
                  <a:pt x="2829464" y="2362537"/>
                  <a:pt x="2829464" y="2225615"/>
                </a:cubicBezTo>
                <a:cubicBezTo>
                  <a:pt x="2793139" y="2116642"/>
                  <a:pt x="2794958" y="2158470"/>
                  <a:pt x="2794958" y="2104845"/>
                </a:cubicBezTo>
                <a:lnTo>
                  <a:pt x="2656936" y="2242868"/>
                </a:lnTo>
                <a:cubicBezTo>
                  <a:pt x="2393939" y="1997404"/>
                  <a:pt x="2516143" y="2001328"/>
                  <a:pt x="2380890" y="2001328"/>
                </a:cubicBezTo>
                <a:lnTo>
                  <a:pt x="2225615" y="2225615"/>
                </a:lnTo>
                <a:lnTo>
                  <a:pt x="2173856" y="2018581"/>
                </a:lnTo>
                <a:lnTo>
                  <a:pt x="1880558" y="2225615"/>
                </a:lnTo>
                <a:cubicBezTo>
                  <a:pt x="1721436" y="2048812"/>
                  <a:pt x="1802654" y="2053087"/>
                  <a:pt x="1708030" y="2053087"/>
                </a:cubicBezTo>
                <a:lnTo>
                  <a:pt x="1535502" y="2208362"/>
                </a:lnTo>
                <a:lnTo>
                  <a:pt x="1535502" y="2001328"/>
                </a:lnTo>
                <a:lnTo>
                  <a:pt x="1293962" y="2225615"/>
                </a:lnTo>
                <a:lnTo>
                  <a:pt x="1276709" y="2087593"/>
                </a:lnTo>
                <a:lnTo>
                  <a:pt x="1138687" y="2208362"/>
                </a:lnTo>
                <a:cubicBezTo>
                  <a:pt x="909672" y="2049813"/>
                  <a:pt x="914400" y="2144017"/>
                  <a:pt x="914400" y="2035834"/>
                </a:cubicBezTo>
                <a:lnTo>
                  <a:pt x="948905" y="2225615"/>
                </a:lnTo>
                <a:lnTo>
                  <a:pt x="707366" y="2104845"/>
                </a:lnTo>
                <a:lnTo>
                  <a:pt x="655607" y="2277374"/>
                </a:lnTo>
                <a:lnTo>
                  <a:pt x="517585" y="1897811"/>
                </a:lnTo>
                <a:lnTo>
                  <a:pt x="396815" y="2294626"/>
                </a:lnTo>
                <a:lnTo>
                  <a:pt x="276045" y="1932317"/>
                </a:lnTo>
                <a:lnTo>
                  <a:pt x="155275" y="2260121"/>
                </a:lnTo>
                <a:lnTo>
                  <a:pt x="69011" y="2122098"/>
                </a:lnTo>
                <a:lnTo>
                  <a:pt x="51758" y="2225615"/>
                </a:lnTo>
                <a:lnTo>
                  <a:pt x="0" y="2225615"/>
                </a:lnTo>
                <a:lnTo>
                  <a:pt x="0" y="0"/>
                </a:lnTo>
                <a:close/>
              </a:path>
            </a:pathLst>
          </a:custGeom>
          <a:gradFill flip="none" rotWithShape="1">
            <a:gsLst>
              <a:gs pos="0">
                <a:schemeClr val="tx2">
                  <a:lumMod val="75000"/>
                  <a:lumOff val="25000"/>
                  <a:shade val="30000"/>
                  <a:satMod val="115000"/>
                </a:schemeClr>
              </a:gs>
              <a:gs pos="50000">
                <a:schemeClr val="tx2">
                  <a:lumMod val="75000"/>
                  <a:lumOff val="25000"/>
                  <a:shade val="67500"/>
                  <a:satMod val="115000"/>
                </a:schemeClr>
              </a:gs>
              <a:gs pos="100000">
                <a:schemeClr val="tx2">
                  <a:lumMod val="75000"/>
                  <a:lumOff val="25000"/>
                  <a:shade val="100000"/>
                  <a:satMod val="115000"/>
                </a:schemeClr>
              </a:gs>
            </a:gsLst>
            <a:lin ang="16200000" scaled="1"/>
            <a:tileRect/>
          </a:gradFill>
          <a:ln w="19050" cap="flat"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marL="0" marR="0" indent="0" algn="ctr" defTabSz="914400" eaLnBrk="0" latinLnBrk="0" hangingPunct="0">
              <a:lnSpc>
                <a:spcPct val="100000"/>
              </a:lnSpc>
              <a:buClrTx/>
              <a:buSzTx/>
              <a:buFontTx/>
              <a:buNone/>
              <a:tabLst/>
            </a:pPr>
            <a:endParaRPr lang="en-US" smtClean="0">
              <a:effectLst>
                <a:outerShdw blurRad="38100" dist="38100" dir="2700000" algn="tl">
                  <a:srgbClr val="000000">
                    <a:alpha val="43137"/>
                  </a:srgbClr>
                </a:outerShdw>
              </a:effectLst>
            </a:endParaRPr>
          </a:p>
        </p:txBody>
      </p:sp>
      <p:sp>
        <p:nvSpPr>
          <p:cNvPr id="13" name="Freeform 12"/>
          <p:cNvSpPr/>
          <p:nvPr/>
        </p:nvSpPr>
        <p:spPr bwMode="auto">
          <a:xfrm>
            <a:off x="273169" y="4137819"/>
            <a:ext cx="7887420" cy="1434844"/>
          </a:xfrm>
          <a:custGeom>
            <a:avLst/>
            <a:gdLst>
              <a:gd name="connsiteX0" fmla="*/ 0 w 6193766"/>
              <a:gd name="connsiteY0" fmla="*/ 0 h 2362537"/>
              <a:gd name="connsiteX1" fmla="*/ 6193766 w 6193766"/>
              <a:gd name="connsiteY1" fmla="*/ 0 h 2362537"/>
              <a:gd name="connsiteX2" fmla="*/ 6193766 w 6193766"/>
              <a:gd name="connsiteY2" fmla="*/ 1035170 h 2362537"/>
              <a:gd name="connsiteX3" fmla="*/ 6193766 w 6193766"/>
              <a:gd name="connsiteY3" fmla="*/ 2260121 h 2362537"/>
              <a:gd name="connsiteX4" fmla="*/ 5848709 w 6193766"/>
              <a:gd name="connsiteY4" fmla="*/ 2053087 h 2362537"/>
              <a:gd name="connsiteX5" fmla="*/ 5727939 w 6193766"/>
              <a:gd name="connsiteY5" fmla="*/ 2242868 h 2362537"/>
              <a:gd name="connsiteX6" fmla="*/ 5589917 w 6193766"/>
              <a:gd name="connsiteY6" fmla="*/ 2139351 h 2362537"/>
              <a:gd name="connsiteX7" fmla="*/ 5486400 w 6193766"/>
              <a:gd name="connsiteY7" fmla="*/ 2260121 h 2362537"/>
              <a:gd name="connsiteX8" fmla="*/ 5244860 w 6193766"/>
              <a:gd name="connsiteY8" fmla="*/ 2070340 h 2362537"/>
              <a:gd name="connsiteX9" fmla="*/ 5106837 w 6193766"/>
              <a:gd name="connsiteY9" fmla="*/ 2294626 h 2362537"/>
              <a:gd name="connsiteX10" fmla="*/ 4675517 w 6193766"/>
              <a:gd name="connsiteY10" fmla="*/ 1966823 h 2362537"/>
              <a:gd name="connsiteX11" fmla="*/ 4641011 w 6193766"/>
              <a:gd name="connsiteY11" fmla="*/ 2191109 h 2362537"/>
              <a:gd name="connsiteX12" fmla="*/ 4468483 w 6193766"/>
              <a:gd name="connsiteY12" fmla="*/ 2104845 h 2362537"/>
              <a:gd name="connsiteX13" fmla="*/ 4313207 w 6193766"/>
              <a:gd name="connsiteY13" fmla="*/ 2242868 h 2362537"/>
              <a:gd name="connsiteX14" fmla="*/ 4071668 w 6193766"/>
              <a:gd name="connsiteY14" fmla="*/ 2035834 h 2362537"/>
              <a:gd name="connsiteX15" fmla="*/ 3899139 w 6193766"/>
              <a:gd name="connsiteY15" fmla="*/ 2260121 h 2362537"/>
              <a:gd name="connsiteX16" fmla="*/ 3605841 w 6193766"/>
              <a:gd name="connsiteY16" fmla="*/ 2087593 h 2362537"/>
              <a:gd name="connsiteX17" fmla="*/ 3467819 w 6193766"/>
              <a:gd name="connsiteY17" fmla="*/ 2242868 h 2362537"/>
              <a:gd name="connsiteX18" fmla="*/ 3174520 w 6193766"/>
              <a:gd name="connsiteY18" fmla="*/ 2070340 h 2362537"/>
              <a:gd name="connsiteX19" fmla="*/ 3157268 w 6193766"/>
              <a:gd name="connsiteY19" fmla="*/ 2260121 h 2362537"/>
              <a:gd name="connsiteX20" fmla="*/ 3036498 w 6193766"/>
              <a:gd name="connsiteY20" fmla="*/ 1949570 h 2362537"/>
              <a:gd name="connsiteX21" fmla="*/ 2829464 w 6193766"/>
              <a:gd name="connsiteY21" fmla="*/ 2225615 h 2362537"/>
              <a:gd name="connsiteX22" fmla="*/ 2794958 w 6193766"/>
              <a:gd name="connsiteY22" fmla="*/ 2104845 h 2362537"/>
              <a:gd name="connsiteX23" fmla="*/ 2656936 w 6193766"/>
              <a:gd name="connsiteY23" fmla="*/ 2242868 h 2362537"/>
              <a:gd name="connsiteX24" fmla="*/ 2380890 w 6193766"/>
              <a:gd name="connsiteY24" fmla="*/ 2001328 h 2362537"/>
              <a:gd name="connsiteX25" fmla="*/ 2225615 w 6193766"/>
              <a:gd name="connsiteY25" fmla="*/ 2225615 h 2362537"/>
              <a:gd name="connsiteX26" fmla="*/ 2173856 w 6193766"/>
              <a:gd name="connsiteY26" fmla="*/ 2018581 h 2362537"/>
              <a:gd name="connsiteX27" fmla="*/ 1880558 w 6193766"/>
              <a:gd name="connsiteY27" fmla="*/ 2225615 h 2362537"/>
              <a:gd name="connsiteX28" fmla="*/ 1708030 w 6193766"/>
              <a:gd name="connsiteY28" fmla="*/ 2053087 h 2362537"/>
              <a:gd name="connsiteX29" fmla="*/ 1535502 w 6193766"/>
              <a:gd name="connsiteY29" fmla="*/ 2208362 h 2362537"/>
              <a:gd name="connsiteX30" fmla="*/ 1535502 w 6193766"/>
              <a:gd name="connsiteY30" fmla="*/ 2001328 h 2362537"/>
              <a:gd name="connsiteX31" fmla="*/ 1293962 w 6193766"/>
              <a:gd name="connsiteY31" fmla="*/ 2225615 h 2362537"/>
              <a:gd name="connsiteX32" fmla="*/ 1276709 w 6193766"/>
              <a:gd name="connsiteY32" fmla="*/ 2087593 h 2362537"/>
              <a:gd name="connsiteX33" fmla="*/ 1138687 w 6193766"/>
              <a:gd name="connsiteY33" fmla="*/ 2208362 h 2362537"/>
              <a:gd name="connsiteX34" fmla="*/ 914400 w 6193766"/>
              <a:gd name="connsiteY34" fmla="*/ 2035834 h 2362537"/>
              <a:gd name="connsiteX35" fmla="*/ 948905 w 6193766"/>
              <a:gd name="connsiteY35" fmla="*/ 2225615 h 2362537"/>
              <a:gd name="connsiteX36" fmla="*/ 707366 w 6193766"/>
              <a:gd name="connsiteY36" fmla="*/ 2104845 h 2362537"/>
              <a:gd name="connsiteX37" fmla="*/ 655607 w 6193766"/>
              <a:gd name="connsiteY37" fmla="*/ 2277374 h 2362537"/>
              <a:gd name="connsiteX38" fmla="*/ 517585 w 6193766"/>
              <a:gd name="connsiteY38" fmla="*/ 1897811 h 2362537"/>
              <a:gd name="connsiteX39" fmla="*/ 396815 w 6193766"/>
              <a:gd name="connsiteY39" fmla="*/ 2294626 h 2362537"/>
              <a:gd name="connsiteX40" fmla="*/ 276045 w 6193766"/>
              <a:gd name="connsiteY40" fmla="*/ 1932317 h 2362537"/>
              <a:gd name="connsiteX41" fmla="*/ 155275 w 6193766"/>
              <a:gd name="connsiteY41" fmla="*/ 2260121 h 2362537"/>
              <a:gd name="connsiteX42" fmla="*/ 69011 w 6193766"/>
              <a:gd name="connsiteY42" fmla="*/ 2122098 h 2362537"/>
              <a:gd name="connsiteX43" fmla="*/ 51758 w 6193766"/>
              <a:gd name="connsiteY43" fmla="*/ 2225615 h 2362537"/>
              <a:gd name="connsiteX44" fmla="*/ 0 w 6193766"/>
              <a:gd name="connsiteY44" fmla="*/ 2225615 h 2362537"/>
              <a:gd name="connsiteX45" fmla="*/ 0 w 6193766"/>
              <a:gd name="connsiteY45" fmla="*/ 0 h 23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193766" h="2362537">
                <a:moveTo>
                  <a:pt x="0" y="0"/>
                </a:moveTo>
                <a:lnTo>
                  <a:pt x="6193766" y="0"/>
                </a:lnTo>
                <a:lnTo>
                  <a:pt x="6193766" y="1035170"/>
                </a:lnTo>
                <a:lnTo>
                  <a:pt x="6193766" y="2260121"/>
                </a:lnTo>
                <a:lnTo>
                  <a:pt x="5848709" y="2053087"/>
                </a:lnTo>
                <a:lnTo>
                  <a:pt x="5727939" y="2242868"/>
                </a:lnTo>
                <a:lnTo>
                  <a:pt x="5589917" y="2139351"/>
                </a:lnTo>
                <a:lnTo>
                  <a:pt x="5486400" y="2260121"/>
                </a:lnTo>
                <a:lnTo>
                  <a:pt x="5244860" y="2070340"/>
                </a:lnTo>
                <a:lnTo>
                  <a:pt x="5106837" y="2294626"/>
                </a:lnTo>
                <a:cubicBezTo>
                  <a:pt x="4671026" y="1945977"/>
                  <a:pt x="4675517" y="1765450"/>
                  <a:pt x="4675517" y="1966823"/>
                </a:cubicBezTo>
                <a:cubicBezTo>
                  <a:pt x="4640198" y="2214055"/>
                  <a:pt x="4641011" y="2289692"/>
                  <a:pt x="4641011" y="2191109"/>
                </a:cubicBezTo>
                <a:lnTo>
                  <a:pt x="4468483" y="2104845"/>
                </a:lnTo>
                <a:lnTo>
                  <a:pt x="4313207" y="2242868"/>
                </a:lnTo>
                <a:cubicBezTo>
                  <a:pt x="4084694" y="2031933"/>
                  <a:pt x="4190665" y="2035834"/>
                  <a:pt x="4071668" y="2035834"/>
                </a:cubicBezTo>
                <a:lnTo>
                  <a:pt x="3899139" y="2260121"/>
                </a:lnTo>
                <a:lnTo>
                  <a:pt x="3605841" y="2087593"/>
                </a:lnTo>
                <a:lnTo>
                  <a:pt x="3467819" y="2242868"/>
                </a:lnTo>
                <a:lnTo>
                  <a:pt x="3174520" y="2070340"/>
                </a:lnTo>
                <a:lnTo>
                  <a:pt x="3157268" y="2260121"/>
                </a:lnTo>
                <a:lnTo>
                  <a:pt x="3036498" y="1949570"/>
                </a:lnTo>
                <a:cubicBezTo>
                  <a:pt x="2826147" y="2247566"/>
                  <a:pt x="2829464" y="2362537"/>
                  <a:pt x="2829464" y="2225615"/>
                </a:cubicBezTo>
                <a:cubicBezTo>
                  <a:pt x="2793139" y="2116642"/>
                  <a:pt x="2794958" y="2158470"/>
                  <a:pt x="2794958" y="2104845"/>
                </a:cubicBezTo>
                <a:lnTo>
                  <a:pt x="2656936" y="2242868"/>
                </a:lnTo>
                <a:cubicBezTo>
                  <a:pt x="2393939" y="1997404"/>
                  <a:pt x="2516143" y="2001328"/>
                  <a:pt x="2380890" y="2001328"/>
                </a:cubicBezTo>
                <a:lnTo>
                  <a:pt x="2225615" y="2225615"/>
                </a:lnTo>
                <a:lnTo>
                  <a:pt x="2173856" y="2018581"/>
                </a:lnTo>
                <a:lnTo>
                  <a:pt x="1880558" y="2225615"/>
                </a:lnTo>
                <a:cubicBezTo>
                  <a:pt x="1721436" y="2048812"/>
                  <a:pt x="1802654" y="2053087"/>
                  <a:pt x="1708030" y="2053087"/>
                </a:cubicBezTo>
                <a:lnTo>
                  <a:pt x="1535502" y="2208362"/>
                </a:lnTo>
                <a:lnTo>
                  <a:pt x="1535502" y="2001328"/>
                </a:lnTo>
                <a:lnTo>
                  <a:pt x="1293962" y="2225615"/>
                </a:lnTo>
                <a:lnTo>
                  <a:pt x="1276709" y="2087593"/>
                </a:lnTo>
                <a:lnTo>
                  <a:pt x="1138687" y="2208362"/>
                </a:lnTo>
                <a:cubicBezTo>
                  <a:pt x="909672" y="2049813"/>
                  <a:pt x="914400" y="2144017"/>
                  <a:pt x="914400" y="2035834"/>
                </a:cubicBezTo>
                <a:lnTo>
                  <a:pt x="948905" y="2225615"/>
                </a:lnTo>
                <a:lnTo>
                  <a:pt x="707366" y="2104845"/>
                </a:lnTo>
                <a:lnTo>
                  <a:pt x="655607" y="2277374"/>
                </a:lnTo>
                <a:lnTo>
                  <a:pt x="517585" y="1897811"/>
                </a:lnTo>
                <a:lnTo>
                  <a:pt x="396815" y="2294626"/>
                </a:lnTo>
                <a:lnTo>
                  <a:pt x="276045" y="1932317"/>
                </a:lnTo>
                <a:lnTo>
                  <a:pt x="155275" y="2260121"/>
                </a:lnTo>
                <a:lnTo>
                  <a:pt x="69011" y="2122098"/>
                </a:lnTo>
                <a:lnTo>
                  <a:pt x="51758" y="2225615"/>
                </a:lnTo>
                <a:lnTo>
                  <a:pt x="0" y="2225615"/>
                </a:lnTo>
                <a:lnTo>
                  <a:pt x="0" y="0"/>
                </a:lnTo>
                <a:close/>
              </a:path>
            </a:pathLst>
          </a:custGeom>
          <a:gradFill flip="none" rotWithShape="1">
            <a:gsLst>
              <a:gs pos="0">
                <a:schemeClr val="tx2">
                  <a:lumMod val="75000"/>
                  <a:lumOff val="25000"/>
                  <a:shade val="30000"/>
                  <a:satMod val="115000"/>
                </a:schemeClr>
              </a:gs>
              <a:gs pos="50000">
                <a:schemeClr val="tx2">
                  <a:lumMod val="75000"/>
                  <a:lumOff val="25000"/>
                  <a:shade val="67500"/>
                  <a:satMod val="115000"/>
                </a:schemeClr>
              </a:gs>
              <a:gs pos="100000">
                <a:schemeClr val="tx2">
                  <a:lumMod val="75000"/>
                  <a:lumOff val="25000"/>
                  <a:shade val="100000"/>
                  <a:satMod val="115000"/>
                </a:schemeClr>
              </a:gs>
            </a:gsLst>
            <a:lin ang="16200000" scaled="1"/>
            <a:tileRect/>
          </a:gradFill>
          <a:ln w="19050" cap="flat"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algn="ctr" eaLnBrk="0" hangingPunct="0"/>
            <a:endParaRPr lang="en-US" smtClean="0">
              <a:effectLst>
                <a:outerShdw blurRad="38100" dist="38100" dir="2700000" algn="tl">
                  <a:srgbClr val="000000">
                    <a:alpha val="43137"/>
                  </a:srgbClr>
                </a:outerShdw>
              </a:effectLst>
            </a:endParaRPr>
          </a:p>
        </p:txBody>
      </p:sp>
      <p:sp>
        <p:nvSpPr>
          <p:cNvPr id="12" name="Freeform 11"/>
          <p:cNvSpPr/>
          <p:nvPr/>
        </p:nvSpPr>
        <p:spPr bwMode="auto">
          <a:xfrm>
            <a:off x="1104178" y="3036585"/>
            <a:ext cx="7832785" cy="931654"/>
          </a:xfrm>
          <a:custGeom>
            <a:avLst/>
            <a:gdLst>
              <a:gd name="connsiteX0" fmla="*/ 0 w 6193766"/>
              <a:gd name="connsiteY0" fmla="*/ 0 h 2362537"/>
              <a:gd name="connsiteX1" fmla="*/ 6193766 w 6193766"/>
              <a:gd name="connsiteY1" fmla="*/ 0 h 2362537"/>
              <a:gd name="connsiteX2" fmla="*/ 6193766 w 6193766"/>
              <a:gd name="connsiteY2" fmla="*/ 1035170 h 2362537"/>
              <a:gd name="connsiteX3" fmla="*/ 6193766 w 6193766"/>
              <a:gd name="connsiteY3" fmla="*/ 2260121 h 2362537"/>
              <a:gd name="connsiteX4" fmla="*/ 5848709 w 6193766"/>
              <a:gd name="connsiteY4" fmla="*/ 2053087 h 2362537"/>
              <a:gd name="connsiteX5" fmla="*/ 5727939 w 6193766"/>
              <a:gd name="connsiteY5" fmla="*/ 2242868 h 2362537"/>
              <a:gd name="connsiteX6" fmla="*/ 5589917 w 6193766"/>
              <a:gd name="connsiteY6" fmla="*/ 2139351 h 2362537"/>
              <a:gd name="connsiteX7" fmla="*/ 5486400 w 6193766"/>
              <a:gd name="connsiteY7" fmla="*/ 2260121 h 2362537"/>
              <a:gd name="connsiteX8" fmla="*/ 5244860 w 6193766"/>
              <a:gd name="connsiteY8" fmla="*/ 2070340 h 2362537"/>
              <a:gd name="connsiteX9" fmla="*/ 5106837 w 6193766"/>
              <a:gd name="connsiteY9" fmla="*/ 2294626 h 2362537"/>
              <a:gd name="connsiteX10" fmla="*/ 4675517 w 6193766"/>
              <a:gd name="connsiteY10" fmla="*/ 1966823 h 2362537"/>
              <a:gd name="connsiteX11" fmla="*/ 4641011 w 6193766"/>
              <a:gd name="connsiteY11" fmla="*/ 2191109 h 2362537"/>
              <a:gd name="connsiteX12" fmla="*/ 4468483 w 6193766"/>
              <a:gd name="connsiteY12" fmla="*/ 2104845 h 2362537"/>
              <a:gd name="connsiteX13" fmla="*/ 4313207 w 6193766"/>
              <a:gd name="connsiteY13" fmla="*/ 2242868 h 2362537"/>
              <a:gd name="connsiteX14" fmla="*/ 4071668 w 6193766"/>
              <a:gd name="connsiteY14" fmla="*/ 2035834 h 2362537"/>
              <a:gd name="connsiteX15" fmla="*/ 3899139 w 6193766"/>
              <a:gd name="connsiteY15" fmla="*/ 2260121 h 2362537"/>
              <a:gd name="connsiteX16" fmla="*/ 3605841 w 6193766"/>
              <a:gd name="connsiteY16" fmla="*/ 2087593 h 2362537"/>
              <a:gd name="connsiteX17" fmla="*/ 3467819 w 6193766"/>
              <a:gd name="connsiteY17" fmla="*/ 2242868 h 2362537"/>
              <a:gd name="connsiteX18" fmla="*/ 3174520 w 6193766"/>
              <a:gd name="connsiteY18" fmla="*/ 2070340 h 2362537"/>
              <a:gd name="connsiteX19" fmla="*/ 3157268 w 6193766"/>
              <a:gd name="connsiteY19" fmla="*/ 2260121 h 2362537"/>
              <a:gd name="connsiteX20" fmla="*/ 3036498 w 6193766"/>
              <a:gd name="connsiteY20" fmla="*/ 1949570 h 2362537"/>
              <a:gd name="connsiteX21" fmla="*/ 2829464 w 6193766"/>
              <a:gd name="connsiteY21" fmla="*/ 2225615 h 2362537"/>
              <a:gd name="connsiteX22" fmla="*/ 2794958 w 6193766"/>
              <a:gd name="connsiteY22" fmla="*/ 2104845 h 2362537"/>
              <a:gd name="connsiteX23" fmla="*/ 2656936 w 6193766"/>
              <a:gd name="connsiteY23" fmla="*/ 2242868 h 2362537"/>
              <a:gd name="connsiteX24" fmla="*/ 2380890 w 6193766"/>
              <a:gd name="connsiteY24" fmla="*/ 2001328 h 2362537"/>
              <a:gd name="connsiteX25" fmla="*/ 2225615 w 6193766"/>
              <a:gd name="connsiteY25" fmla="*/ 2225615 h 2362537"/>
              <a:gd name="connsiteX26" fmla="*/ 2173856 w 6193766"/>
              <a:gd name="connsiteY26" fmla="*/ 2018581 h 2362537"/>
              <a:gd name="connsiteX27" fmla="*/ 1880558 w 6193766"/>
              <a:gd name="connsiteY27" fmla="*/ 2225615 h 2362537"/>
              <a:gd name="connsiteX28" fmla="*/ 1708030 w 6193766"/>
              <a:gd name="connsiteY28" fmla="*/ 2053087 h 2362537"/>
              <a:gd name="connsiteX29" fmla="*/ 1535502 w 6193766"/>
              <a:gd name="connsiteY29" fmla="*/ 2208362 h 2362537"/>
              <a:gd name="connsiteX30" fmla="*/ 1535502 w 6193766"/>
              <a:gd name="connsiteY30" fmla="*/ 2001328 h 2362537"/>
              <a:gd name="connsiteX31" fmla="*/ 1293962 w 6193766"/>
              <a:gd name="connsiteY31" fmla="*/ 2225615 h 2362537"/>
              <a:gd name="connsiteX32" fmla="*/ 1276709 w 6193766"/>
              <a:gd name="connsiteY32" fmla="*/ 2087593 h 2362537"/>
              <a:gd name="connsiteX33" fmla="*/ 1138687 w 6193766"/>
              <a:gd name="connsiteY33" fmla="*/ 2208362 h 2362537"/>
              <a:gd name="connsiteX34" fmla="*/ 914400 w 6193766"/>
              <a:gd name="connsiteY34" fmla="*/ 2035834 h 2362537"/>
              <a:gd name="connsiteX35" fmla="*/ 948905 w 6193766"/>
              <a:gd name="connsiteY35" fmla="*/ 2225615 h 2362537"/>
              <a:gd name="connsiteX36" fmla="*/ 707366 w 6193766"/>
              <a:gd name="connsiteY36" fmla="*/ 2104845 h 2362537"/>
              <a:gd name="connsiteX37" fmla="*/ 655607 w 6193766"/>
              <a:gd name="connsiteY37" fmla="*/ 2277374 h 2362537"/>
              <a:gd name="connsiteX38" fmla="*/ 517585 w 6193766"/>
              <a:gd name="connsiteY38" fmla="*/ 1897811 h 2362537"/>
              <a:gd name="connsiteX39" fmla="*/ 396815 w 6193766"/>
              <a:gd name="connsiteY39" fmla="*/ 2294626 h 2362537"/>
              <a:gd name="connsiteX40" fmla="*/ 276045 w 6193766"/>
              <a:gd name="connsiteY40" fmla="*/ 1932317 h 2362537"/>
              <a:gd name="connsiteX41" fmla="*/ 155275 w 6193766"/>
              <a:gd name="connsiteY41" fmla="*/ 2260121 h 2362537"/>
              <a:gd name="connsiteX42" fmla="*/ 69011 w 6193766"/>
              <a:gd name="connsiteY42" fmla="*/ 2122098 h 2362537"/>
              <a:gd name="connsiteX43" fmla="*/ 51758 w 6193766"/>
              <a:gd name="connsiteY43" fmla="*/ 2225615 h 2362537"/>
              <a:gd name="connsiteX44" fmla="*/ 0 w 6193766"/>
              <a:gd name="connsiteY44" fmla="*/ 2225615 h 2362537"/>
              <a:gd name="connsiteX45" fmla="*/ 0 w 6193766"/>
              <a:gd name="connsiteY45" fmla="*/ 0 h 23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193766" h="2362537">
                <a:moveTo>
                  <a:pt x="0" y="0"/>
                </a:moveTo>
                <a:lnTo>
                  <a:pt x="6193766" y="0"/>
                </a:lnTo>
                <a:lnTo>
                  <a:pt x="6193766" y="1035170"/>
                </a:lnTo>
                <a:lnTo>
                  <a:pt x="6193766" y="2260121"/>
                </a:lnTo>
                <a:lnTo>
                  <a:pt x="5848709" y="2053087"/>
                </a:lnTo>
                <a:lnTo>
                  <a:pt x="5727939" y="2242868"/>
                </a:lnTo>
                <a:lnTo>
                  <a:pt x="5589917" y="2139351"/>
                </a:lnTo>
                <a:lnTo>
                  <a:pt x="5486400" y="2260121"/>
                </a:lnTo>
                <a:lnTo>
                  <a:pt x="5244860" y="2070340"/>
                </a:lnTo>
                <a:lnTo>
                  <a:pt x="5106837" y="2294626"/>
                </a:lnTo>
                <a:cubicBezTo>
                  <a:pt x="4671026" y="1945977"/>
                  <a:pt x="4675517" y="1765450"/>
                  <a:pt x="4675517" y="1966823"/>
                </a:cubicBezTo>
                <a:cubicBezTo>
                  <a:pt x="4640198" y="2214055"/>
                  <a:pt x="4641011" y="2289692"/>
                  <a:pt x="4641011" y="2191109"/>
                </a:cubicBezTo>
                <a:lnTo>
                  <a:pt x="4468483" y="2104845"/>
                </a:lnTo>
                <a:lnTo>
                  <a:pt x="4313207" y="2242868"/>
                </a:lnTo>
                <a:cubicBezTo>
                  <a:pt x="4084694" y="2031933"/>
                  <a:pt x="4190665" y="2035834"/>
                  <a:pt x="4071668" y="2035834"/>
                </a:cubicBezTo>
                <a:lnTo>
                  <a:pt x="3899139" y="2260121"/>
                </a:lnTo>
                <a:lnTo>
                  <a:pt x="3605841" y="2087593"/>
                </a:lnTo>
                <a:lnTo>
                  <a:pt x="3467819" y="2242868"/>
                </a:lnTo>
                <a:lnTo>
                  <a:pt x="3174520" y="2070340"/>
                </a:lnTo>
                <a:lnTo>
                  <a:pt x="3157268" y="2260121"/>
                </a:lnTo>
                <a:lnTo>
                  <a:pt x="3036498" y="1949570"/>
                </a:lnTo>
                <a:cubicBezTo>
                  <a:pt x="2826147" y="2247566"/>
                  <a:pt x="2829464" y="2362537"/>
                  <a:pt x="2829464" y="2225615"/>
                </a:cubicBezTo>
                <a:cubicBezTo>
                  <a:pt x="2793139" y="2116642"/>
                  <a:pt x="2794958" y="2158470"/>
                  <a:pt x="2794958" y="2104845"/>
                </a:cubicBezTo>
                <a:lnTo>
                  <a:pt x="2656936" y="2242868"/>
                </a:lnTo>
                <a:cubicBezTo>
                  <a:pt x="2393939" y="1997404"/>
                  <a:pt x="2516143" y="2001328"/>
                  <a:pt x="2380890" y="2001328"/>
                </a:cubicBezTo>
                <a:lnTo>
                  <a:pt x="2225615" y="2225615"/>
                </a:lnTo>
                <a:lnTo>
                  <a:pt x="2173856" y="2018581"/>
                </a:lnTo>
                <a:lnTo>
                  <a:pt x="1880558" y="2225615"/>
                </a:lnTo>
                <a:cubicBezTo>
                  <a:pt x="1721436" y="2048812"/>
                  <a:pt x="1802654" y="2053087"/>
                  <a:pt x="1708030" y="2053087"/>
                </a:cubicBezTo>
                <a:lnTo>
                  <a:pt x="1535502" y="2208362"/>
                </a:lnTo>
                <a:lnTo>
                  <a:pt x="1535502" y="2001328"/>
                </a:lnTo>
                <a:lnTo>
                  <a:pt x="1293962" y="2225615"/>
                </a:lnTo>
                <a:lnTo>
                  <a:pt x="1276709" y="2087593"/>
                </a:lnTo>
                <a:lnTo>
                  <a:pt x="1138687" y="2208362"/>
                </a:lnTo>
                <a:cubicBezTo>
                  <a:pt x="909672" y="2049813"/>
                  <a:pt x="914400" y="2144017"/>
                  <a:pt x="914400" y="2035834"/>
                </a:cubicBezTo>
                <a:lnTo>
                  <a:pt x="948905" y="2225615"/>
                </a:lnTo>
                <a:lnTo>
                  <a:pt x="707366" y="2104845"/>
                </a:lnTo>
                <a:lnTo>
                  <a:pt x="655607" y="2277374"/>
                </a:lnTo>
                <a:lnTo>
                  <a:pt x="517585" y="1897811"/>
                </a:lnTo>
                <a:lnTo>
                  <a:pt x="396815" y="2294626"/>
                </a:lnTo>
                <a:lnTo>
                  <a:pt x="276045" y="1932317"/>
                </a:lnTo>
                <a:lnTo>
                  <a:pt x="155275" y="2260121"/>
                </a:lnTo>
                <a:lnTo>
                  <a:pt x="69011" y="2122098"/>
                </a:lnTo>
                <a:lnTo>
                  <a:pt x="51758" y="2225615"/>
                </a:lnTo>
                <a:lnTo>
                  <a:pt x="0" y="2225615"/>
                </a:lnTo>
                <a:lnTo>
                  <a:pt x="0" y="0"/>
                </a:lnTo>
                <a:close/>
              </a:path>
            </a:pathLst>
          </a:custGeom>
          <a:gradFill flip="none" rotWithShape="1">
            <a:gsLst>
              <a:gs pos="0">
                <a:schemeClr val="tx2">
                  <a:lumMod val="75000"/>
                  <a:lumOff val="25000"/>
                  <a:shade val="30000"/>
                  <a:satMod val="115000"/>
                </a:schemeClr>
              </a:gs>
              <a:gs pos="50000">
                <a:schemeClr val="tx2">
                  <a:lumMod val="75000"/>
                  <a:lumOff val="25000"/>
                  <a:shade val="67500"/>
                  <a:satMod val="115000"/>
                </a:schemeClr>
              </a:gs>
              <a:gs pos="100000">
                <a:schemeClr val="tx2">
                  <a:lumMod val="75000"/>
                  <a:lumOff val="25000"/>
                  <a:shade val="100000"/>
                  <a:satMod val="115000"/>
                </a:schemeClr>
              </a:gs>
            </a:gsLst>
            <a:lin ang="16200000" scaled="1"/>
            <a:tileRect/>
          </a:gradFill>
          <a:ln w="19050" cap="flat"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algn="ctr" eaLnBrk="0" hangingPunct="0"/>
            <a:endParaRPr lang="en-US" smtClean="0">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0"/>
          </p:nvPr>
        </p:nvSpPr>
        <p:spPr/>
        <p:txBody>
          <a:bodyPr/>
          <a:lstStyle/>
          <a:p>
            <a:pPr>
              <a:defRPr/>
            </a:pPr>
            <a:fld id="{76B46E81-CF58-4B2A-8ED7-E439FDC65372}" type="slidenum">
              <a:rPr lang="en-US"/>
              <a:pPr>
                <a:defRPr/>
              </a:pPr>
              <a:t>11</a:t>
            </a:fld>
            <a:endParaRPr lang="en-US" dirty="0"/>
          </a:p>
        </p:txBody>
      </p:sp>
      <p:sp>
        <p:nvSpPr>
          <p:cNvPr id="5" name="Title 5"/>
          <p:cNvSpPr>
            <a:spLocks noGrp="1"/>
          </p:cNvSpPr>
          <p:nvPr>
            <p:ph type="title"/>
          </p:nvPr>
        </p:nvSpPr>
        <p:spPr>
          <a:xfrm>
            <a:off x="621102" y="457200"/>
            <a:ext cx="8522898" cy="914400"/>
          </a:xfrm>
        </p:spPr>
        <p:txBody>
          <a:bodyPr/>
          <a:lstStyle/>
          <a:p>
            <a:pPr>
              <a:defRPr/>
            </a:pPr>
            <a:r>
              <a:rPr smtClean="0"/>
              <a:t>Headline News</a:t>
            </a:r>
            <a:br>
              <a:rPr smtClean="0"/>
            </a:br>
            <a:r>
              <a:rPr sz="2800" smtClean="0">
                <a:solidFill>
                  <a:schemeClr val="bg1"/>
                </a:solidFill>
              </a:rPr>
              <a:t>Across California</a:t>
            </a:r>
            <a:endParaRPr>
              <a:solidFill>
                <a:schemeClr val="bg1"/>
              </a:solidFill>
            </a:endParaRPr>
          </a:p>
        </p:txBody>
      </p:sp>
      <p:sp>
        <p:nvSpPr>
          <p:cNvPr id="15" name="Content Placeholder 2"/>
          <p:cNvSpPr txBox="1">
            <a:spLocks/>
          </p:cNvSpPr>
          <p:nvPr/>
        </p:nvSpPr>
        <p:spPr bwMode="invGray">
          <a:xfrm>
            <a:off x="655605" y="5832475"/>
            <a:ext cx="8229600" cy="958850"/>
          </a:xfrm>
          <a:prstGeom prst="rect">
            <a:avLst/>
          </a:prstGeom>
        </p:spPr>
        <p:txBody>
          <a:bodyPr/>
          <a:lstStyle/>
          <a:p>
            <a:pPr eaLnBrk="0" hangingPunct="0">
              <a:spcBef>
                <a:spcPts val="0"/>
              </a:spcBef>
              <a:buClr>
                <a:srgbClr val="FFFF00"/>
              </a:buClr>
              <a:buSzPct val="85000"/>
              <a:defRPr/>
            </a:pPr>
            <a:r>
              <a:rPr lang="en-US" sz="2400" i="1" dirty="0">
                <a:solidFill>
                  <a:srgbClr val="FFFF00"/>
                </a:solidFill>
                <a:effectLst>
                  <a:outerShdw blurRad="50800" dist="88900" dir="2700000" algn="tl" rotWithShape="0">
                    <a:prstClr val="black"/>
                  </a:outerShdw>
                </a:effectLst>
                <a:latin typeface="Calibri" pitchFamily="34" charset="0"/>
                <a:cs typeface="+mn-cs"/>
              </a:rPr>
              <a:t>"We're All Facing A Worrisome Water Picture"</a:t>
            </a:r>
          </a:p>
          <a:p>
            <a:pPr marL="736600" indent="-468313" eaLnBrk="0" hangingPunct="0">
              <a:spcBef>
                <a:spcPts val="0"/>
              </a:spcBef>
              <a:buClr>
                <a:srgbClr val="FFFF00"/>
              </a:buClr>
              <a:buSzPct val="85000"/>
              <a:defRPr/>
            </a:pPr>
            <a:r>
              <a:rPr lang="en-US" sz="2400" i="1" dirty="0">
                <a:solidFill>
                  <a:schemeClr val="bg1"/>
                </a:solidFill>
                <a:effectLst>
                  <a:outerShdw blurRad="50800" dist="88900" dir="2700000" algn="tl" rotWithShape="0">
                    <a:prstClr val="black"/>
                  </a:outerShdw>
                </a:effectLst>
                <a:latin typeface="Calibri" pitchFamily="34" charset="0"/>
                <a:cs typeface="+mn-cs"/>
              </a:rPr>
              <a:t>-- </a:t>
            </a:r>
            <a:r>
              <a:rPr lang="en-US" sz="2200" i="1" dirty="0">
                <a:solidFill>
                  <a:schemeClr val="bg1"/>
                </a:solidFill>
                <a:effectLst>
                  <a:outerShdw blurRad="50800" dist="88900" dir="2700000" algn="tl" rotWithShape="0">
                    <a:prstClr val="black"/>
                  </a:outerShdw>
                </a:effectLst>
                <a:latin typeface="Calibri" pitchFamily="34" charset="0"/>
              </a:rPr>
              <a:t>H. David </a:t>
            </a:r>
            <a:r>
              <a:rPr lang="en-US" sz="2200" i="1" dirty="0" err="1">
                <a:solidFill>
                  <a:schemeClr val="bg1"/>
                </a:solidFill>
                <a:effectLst>
                  <a:outerShdw blurRad="50800" dist="88900" dir="2700000" algn="tl" rotWithShape="0">
                    <a:prstClr val="black"/>
                  </a:outerShdw>
                </a:effectLst>
                <a:latin typeface="Calibri" pitchFamily="34" charset="0"/>
              </a:rPr>
              <a:t>Nahai</a:t>
            </a:r>
            <a:r>
              <a:rPr lang="en-US" sz="2200" i="1" dirty="0">
                <a:solidFill>
                  <a:schemeClr val="bg1"/>
                </a:solidFill>
                <a:effectLst>
                  <a:outerShdw blurRad="50800" dist="88900" dir="2700000" algn="tl" rotWithShape="0">
                    <a:prstClr val="black"/>
                  </a:outerShdw>
                </a:effectLst>
                <a:latin typeface="Calibri" pitchFamily="34" charset="0"/>
              </a:rPr>
              <a:t> , General Manager, </a:t>
            </a:r>
            <a:r>
              <a:rPr lang="en-US" sz="2200" i="1" dirty="0">
                <a:solidFill>
                  <a:schemeClr val="bg1"/>
                </a:solidFill>
                <a:effectLst>
                  <a:outerShdw blurRad="50800" dist="88900" dir="2700000" algn="tl" rotWithShape="0">
                    <a:prstClr val="black"/>
                  </a:outerShdw>
                </a:effectLst>
                <a:latin typeface="Calibri" pitchFamily="34" charset="0"/>
                <a:cs typeface="+mn-cs"/>
              </a:rPr>
              <a:t>LA Dept. of Water &amp; Power</a:t>
            </a:r>
            <a:endParaRPr lang="en-US" sz="2200" i="1" kern="0" dirty="0">
              <a:solidFill>
                <a:schemeClr val="bg1"/>
              </a:solidFill>
              <a:effectLst>
                <a:outerShdw blurRad="50800" dist="88900" dir="2700000" algn="tl" rotWithShape="0">
                  <a:prstClr val="black"/>
                </a:outerShdw>
              </a:effectLst>
              <a:latin typeface="Calibri" pitchFamily="34" charset="0"/>
              <a:cs typeface="+mn-cs"/>
            </a:endParaRPr>
          </a:p>
        </p:txBody>
      </p:sp>
      <p:sp>
        <p:nvSpPr>
          <p:cNvPr id="16" name="Content Placeholder 2"/>
          <p:cNvSpPr txBox="1">
            <a:spLocks/>
          </p:cNvSpPr>
          <p:nvPr/>
        </p:nvSpPr>
        <p:spPr bwMode="invGray">
          <a:xfrm>
            <a:off x="1109002" y="3026162"/>
            <a:ext cx="7724447" cy="958850"/>
          </a:xfrm>
          <a:prstGeom prst="rect">
            <a:avLst/>
          </a:prstGeom>
        </p:spPr>
        <p:txBody>
          <a:bodyPr/>
          <a:lstStyle/>
          <a:p>
            <a:pPr eaLnBrk="0" hangingPunct="0">
              <a:spcBef>
                <a:spcPts val="0"/>
              </a:spcBef>
              <a:buClr>
                <a:srgbClr val="FFFF00"/>
              </a:buClr>
              <a:buSzPct val="85000"/>
              <a:defRPr/>
            </a:pPr>
            <a:r>
              <a:rPr lang="en-US" sz="2400" i="1" dirty="0">
                <a:solidFill>
                  <a:srgbClr val="FFFF00"/>
                </a:solidFill>
                <a:effectLst>
                  <a:outerShdw blurRad="50800" dist="88900" dir="2700000" algn="tl" rotWithShape="0">
                    <a:prstClr val="black"/>
                  </a:outerShdw>
                </a:effectLst>
                <a:latin typeface="Calibri" pitchFamily="34" charset="0"/>
                <a:cs typeface="+mn-cs"/>
              </a:rPr>
              <a:t>"This Is The Worst Situation We've Seen In Almost 20 Years"</a:t>
            </a:r>
          </a:p>
          <a:p>
            <a:pPr marL="736600" indent="-468313" eaLnBrk="0" hangingPunct="0">
              <a:spcBef>
                <a:spcPts val="0"/>
              </a:spcBef>
              <a:buClr>
                <a:srgbClr val="FFFF00"/>
              </a:buClr>
              <a:buSzPct val="85000"/>
              <a:defRPr/>
            </a:pPr>
            <a:r>
              <a:rPr lang="en-US" sz="2400" i="1" dirty="0">
                <a:solidFill>
                  <a:schemeClr val="bg1"/>
                </a:solidFill>
                <a:effectLst>
                  <a:outerShdw blurRad="50800" dist="88900" dir="2700000" algn="tl" rotWithShape="0">
                    <a:prstClr val="black"/>
                  </a:outerShdw>
                </a:effectLst>
                <a:latin typeface="Calibri" pitchFamily="34" charset="0"/>
                <a:cs typeface="+mn-cs"/>
              </a:rPr>
              <a:t>-- </a:t>
            </a:r>
            <a:r>
              <a:rPr lang="en-US" sz="2200" i="1" dirty="0">
                <a:solidFill>
                  <a:schemeClr val="bg1"/>
                </a:solidFill>
                <a:effectLst>
                  <a:outerShdw blurRad="50800" dist="88900" dir="2700000" algn="tl" rotWithShape="0">
                    <a:prstClr val="black"/>
                  </a:outerShdw>
                </a:effectLst>
                <a:latin typeface="Calibri" pitchFamily="34" charset="0"/>
              </a:rPr>
              <a:t>Brian McCrea, East Bay Municipal Utility District</a:t>
            </a:r>
            <a:endParaRPr lang="en-US" sz="2200" i="1" kern="0" dirty="0">
              <a:solidFill>
                <a:schemeClr val="bg1"/>
              </a:solidFill>
              <a:effectLst>
                <a:outerShdw blurRad="50800" dist="88900" dir="2700000" algn="tl" rotWithShape="0">
                  <a:prstClr val="black"/>
                </a:outerShdw>
              </a:effectLst>
              <a:latin typeface="Calibri" pitchFamily="34" charset="0"/>
              <a:cs typeface="+mn-cs"/>
            </a:endParaRPr>
          </a:p>
        </p:txBody>
      </p:sp>
      <p:sp>
        <p:nvSpPr>
          <p:cNvPr id="17" name="Content Placeholder 2"/>
          <p:cNvSpPr txBox="1">
            <a:spLocks/>
          </p:cNvSpPr>
          <p:nvPr/>
        </p:nvSpPr>
        <p:spPr bwMode="invGray">
          <a:xfrm>
            <a:off x="192088" y="4189711"/>
            <a:ext cx="8003006" cy="958850"/>
          </a:xfrm>
          <a:prstGeom prst="rect">
            <a:avLst/>
          </a:prstGeom>
        </p:spPr>
        <p:txBody>
          <a:bodyPr/>
          <a:lstStyle/>
          <a:p>
            <a:pPr marL="120650" indent="-120650" eaLnBrk="0" hangingPunct="0">
              <a:spcBef>
                <a:spcPts val="0"/>
              </a:spcBef>
              <a:buClr>
                <a:srgbClr val="FFFF00"/>
              </a:buClr>
              <a:buSzPct val="85000"/>
              <a:defRPr/>
            </a:pPr>
            <a:r>
              <a:rPr lang="en-US" sz="2400" i="1" dirty="0">
                <a:solidFill>
                  <a:srgbClr val="FFFF00"/>
                </a:solidFill>
                <a:effectLst>
                  <a:outerShdw blurRad="50800" dist="88900" dir="2700000" algn="tl" rotWithShape="0">
                    <a:prstClr val="black"/>
                  </a:outerShdw>
                </a:effectLst>
                <a:latin typeface="Calibri" pitchFamily="34" charset="0"/>
                <a:cs typeface="+mn-cs"/>
              </a:rPr>
              <a:t>“Half the people in this room are going to go broke. </a:t>
            </a:r>
            <a:r>
              <a:rPr lang="en-US" sz="2400" i="1" dirty="0" smtClean="0">
                <a:solidFill>
                  <a:srgbClr val="FFFF00"/>
                </a:solidFill>
                <a:effectLst>
                  <a:outerShdw blurRad="50800" dist="88900" dir="2700000" algn="tl" rotWithShape="0">
                    <a:prstClr val="black"/>
                  </a:outerShdw>
                </a:effectLst>
                <a:latin typeface="Calibri" pitchFamily="34" charset="0"/>
                <a:cs typeface="+mn-cs"/>
              </a:rPr>
              <a:t>  This </a:t>
            </a:r>
            <a:r>
              <a:rPr lang="en-US" sz="2400" i="1" dirty="0">
                <a:solidFill>
                  <a:srgbClr val="FFFF00"/>
                </a:solidFill>
                <a:effectLst>
                  <a:outerShdw blurRad="50800" dist="88900" dir="2700000" algn="tl" rotWithShape="0">
                    <a:prstClr val="black"/>
                  </a:outerShdw>
                </a:effectLst>
                <a:latin typeface="Calibri" pitchFamily="34" charset="0"/>
                <a:cs typeface="+mn-cs"/>
              </a:rPr>
              <a:t>is </a:t>
            </a:r>
            <a:r>
              <a:rPr lang="en-US" sz="2400" i="1" dirty="0" smtClean="0">
                <a:solidFill>
                  <a:srgbClr val="FFFF00"/>
                </a:solidFill>
                <a:effectLst>
                  <a:outerShdw blurRad="50800" dist="88900" dir="2700000" algn="tl" rotWithShape="0">
                    <a:prstClr val="black"/>
                  </a:outerShdw>
                </a:effectLst>
                <a:latin typeface="Calibri" pitchFamily="34" charset="0"/>
                <a:cs typeface="+mn-cs"/>
              </a:rPr>
              <a:t>a  </a:t>
            </a:r>
            <a:r>
              <a:rPr lang="en-US" sz="2400" i="1" dirty="0">
                <a:solidFill>
                  <a:srgbClr val="FFFF00"/>
                </a:solidFill>
                <a:effectLst>
                  <a:outerShdw blurRad="50800" dist="88900" dir="2700000" algn="tl" rotWithShape="0">
                    <a:prstClr val="black"/>
                  </a:outerShdw>
                </a:effectLst>
                <a:latin typeface="Calibri" pitchFamily="34" charset="0"/>
                <a:cs typeface="+mn-cs"/>
              </a:rPr>
              <a:t>crisis that has to be fixed now!"</a:t>
            </a:r>
          </a:p>
          <a:p>
            <a:pPr marL="736600" indent="-468313" eaLnBrk="0" hangingPunct="0">
              <a:spcBef>
                <a:spcPts val="0"/>
              </a:spcBef>
              <a:buClr>
                <a:srgbClr val="FFFF00"/>
              </a:buClr>
              <a:buSzPct val="85000"/>
              <a:defRPr/>
            </a:pPr>
            <a:r>
              <a:rPr lang="en-US" sz="2400" i="1" dirty="0">
                <a:solidFill>
                  <a:schemeClr val="bg1"/>
                </a:solidFill>
                <a:effectLst>
                  <a:outerShdw blurRad="50800" dist="88900" dir="2700000" algn="tl" rotWithShape="0">
                    <a:prstClr val="black"/>
                  </a:outerShdw>
                </a:effectLst>
                <a:latin typeface="Calibri" pitchFamily="34" charset="0"/>
                <a:cs typeface="+mn-cs"/>
              </a:rPr>
              <a:t>-- </a:t>
            </a:r>
            <a:r>
              <a:rPr lang="en-US" sz="2200" i="1" dirty="0">
                <a:solidFill>
                  <a:schemeClr val="bg1"/>
                </a:solidFill>
                <a:effectLst>
                  <a:outerShdw blurRad="50800" dist="88900" dir="2700000" algn="tl" rotWithShape="0">
                    <a:prstClr val="black"/>
                  </a:outerShdw>
                </a:effectLst>
                <a:latin typeface="Calibri" pitchFamily="34" charset="0"/>
              </a:rPr>
              <a:t>Tom Birmingham, General Manager, Westlands Water District</a:t>
            </a:r>
            <a:endParaRPr lang="en-US" sz="2200" i="1" kern="0" dirty="0">
              <a:solidFill>
                <a:schemeClr val="bg1"/>
              </a:solidFill>
              <a:effectLst>
                <a:outerShdw blurRad="50800" dist="88900" dir="2700000" algn="tl" rotWithShape="0">
                  <a:prstClr val="black"/>
                </a:outerShdw>
              </a:effectLst>
              <a:latin typeface="Calibri" pitchFamily="34" charset="0"/>
              <a:cs typeface="+mn-cs"/>
            </a:endParaRPr>
          </a:p>
        </p:txBody>
      </p:sp>
      <p:sp>
        <p:nvSpPr>
          <p:cNvPr id="10" name="Freeform 9"/>
          <p:cNvSpPr/>
          <p:nvPr/>
        </p:nvSpPr>
        <p:spPr bwMode="auto">
          <a:xfrm>
            <a:off x="258793" y="1863300"/>
            <a:ext cx="8402128" cy="931654"/>
          </a:xfrm>
          <a:custGeom>
            <a:avLst/>
            <a:gdLst>
              <a:gd name="connsiteX0" fmla="*/ 0 w 6193766"/>
              <a:gd name="connsiteY0" fmla="*/ 0 h 2362537"/>
              <a:gd name="connsiteX1" fmla="*/ 6193766 w 6193766"/>
              <a:gd name="connsiteY1" fmla="*/ 0 h 2362537"/>
              <a:gd name="connsiteX2" fmla="*/ 6193766 w 6193766"/>
              <a:gd name="connsiteY2" fmla="*/ 1035170 h 2362537"/>
              <a:gd name="connsiteX3" fmla="*/ 6193766 w 6193766"/>
              <a:gd name="connsiteY3" fmla="*/ 2260121 h 2362537"/>
              <a:gd name="connsiteX4" fmla="*/ 5848709 w 6193766"/>
              <a:gd name="connsiteY4" fmla="*/ 2053087 h 2362537"/>
              <a:gd name="connsiteX5" fmla="*/ 5727939 w 6193766"/>
              <a:gd name="connsiteY5" fmla="*/ 2242868 h 2362537"/>
              <a:gd name="connsiteX6" fmla="*/ 5589917 w 6193766"/>
              <a:gd name="connsiteY6" fmla="*/ 2139351 h 2362537"/>
              <a:gd name="connsiteX7" fmla="*/ 5486400 w 6193766"/>
              <a:gd name="connsiteY7" fmla="*/ 2260121 h 2362537"/>
              <a:gd name="connsiteX8" fmla="*/ 5244860 w 6193766"/>
              <a:gd name="connsiteY8" fmla="*/ 2070340 h 2362537"/>
              <a:gd name="connsiteX9" fmla="*/ 5106837 w 6193766"/>
              <a:gd name="connsiteY9" fmla="*/ 2294626 h 2362537"/>
              <a:gd name="connsiteX10" fmla="*/ 4675517 w 6193766"/>
              <a:gd name="connsiteY10" fmla="*/ 1966823 h 2362537"/>
              <a:gd name="connsiteX11" fmla="*/ 4641011 w 6193766"/>
              <a:gd name="connsiteY11" fmla="*/ 2191109 h 2362537"/>
              <a:gd name="connsiteX12" fmla="*/ 4468483 w 6193766"/>
              <a:gd name="connsiteY12" fmla="*/ 2104845 h 2362537"/>
              <a:gd name="connsiteX13" fmla="*/ 4313207 w 6193766"/>
              <a:gd name="connsiteY13" fmla="*/ 2242868 h 2362537"/>
              <a:gd name="connsiteX14" fmla="*/ 4071668 w 6193766"/>
              <a:gd name="connsiteY14" fmla="*/ 2035834 h 2362537"/>
              <a:gd name="connsiteX15" fmla="*/ 3899139 w 6193766"/>
              <a:gd name="connsiteY15" fmla="*/ 2260121 h 2362537"/>
              <a:gd name="connsiteX16" fmla="*/ 3605841 w 6193766"/>
              <a:gd name="connsiteY16" fmla="*/ 2087593 h 2362537"/>
              <a:gd name="connsiteX17" fmla="*/ 3467819 w 6193766"/>
              <a:gd name="connsiteY17" fmla="*/ 2242868 h 2362537"/>
              <a:gd name="connsiteX18" fmla="*/ 3174520 w 6193766"/>
              <a:gd name="connsiteY18" fmla="*/ 2070340 h 2362537"/>
              <a:gd name="connsiteX19" fmla="*/ 3157268 w 6193766"/>
              <a:gd name="connsiteY19" fmla="*/ 2260121 h 2362537"/>
              <a:gd name="connsiteX20" fmla="*/ 3036498 w 6193766"/>
              <a:gd name="connsiteY20" fmla="*/ 1949570 h 2362537"/>
              <a:gd name="connsiteX21" fmla="*/ 2829464 w 6193766"/>
              <a:gd name="connsiteY21" fmla="*/ 2225615 h 2362537"/>
              <a:gd name="connsiteX22" fmla="*/ 2794958 w 6193766"/>
              <a:gd name="connsiteY22" fmla="*/ 2104845 h 2362537"/>
              <a:gd name="connsiteX23" fmla="*/ 2656936 w 6193766"/>
              <a:gd name="connsiteY23" fmla="*/ 2242868 h 2362537"/>
              <a:gd name="connsiteX24" fmla="*/ 2380890 w 6193766"/>
              <a:gd name="connsiteY24" fmla="*/ 2001328 h 2362537"/>
              <a:gd name="connsiteX25" fmla="*/ 2225615 w 6193766"/>
              <a:gd name="connsiteY25" fmla="*/ 2225615 h 2362537"/>
              <a:gd name="connsiteX26" fmla="*/ 2173856 w 6193766"/>
              <a:gd name="connsiteY26" fmla="*/ 2018581 h 2362537"/>
              <a:gd name="connsiteX27" fmla="*/ 1880558 w 6193766"/>
              <a:gd name="connsiteY27" fmla="*/ 2225615 h 2362537"/>
              <a:gd name="connsiteX28" fmla="*/ 1708030 w 6193766"/>
              <a:gd name="connsiteY28" fmla="*/ 2053087 h 2362537"/>
              <a:gd name="connsiteX29" fmla="*/ 1535502 w 6193766"/>
              <a:gd name="connsiteY29" fmla="*/ 2208362 h 2362537"/>
              <a:gd name="connsiteX30" fmla="*/ 1535502 w 6193766"/>
              <a:gd name="connsiteY30" fmla="*/ 2001328 h 2362537"/>
              <a:gd name="connsiteX31" fmla="*/ 1293962 w 6193766"/>
              <a:gd name="connsiteY31" fmla="*/ 2225615 h 2362537"/>
              <a:gd name="connsiteX32" fmla="*/ 1276709 w 6193766"/>
              <a:gd name="connsiteY32" fmla="*/ 2087593 h 2362537"/>
              <a:gd name="connsiteX33" fmla="*/ 1138687 w 6193766"/>
              <a:gd name="connsiteY33" fmla="*/ 2208362 h 2362537"/>
              <a:gd name="connsiteX34" fmla="*/ 914400 w 6193766"/>
              <a:gd name="connsiteY34" fmla="*/ 2035834 h 2362537"/>
              <a:gd name="connsiteX35" fmla="*/ 948905 w 6193766"/>
              <a:gd name="connsiteY35" fmla="*/ 2225615 h 2362537"/>
              <a:gd name="connsiteX36" fmla="*/ 707366 w 6193766"/>
              <a:gd name="connsiteY36" fmla="*/ 2104845 h 2362537"/>
              <a:gd name="connsiteX37" fmla="*/ 655607 w 6193766"/>
              <a:gd name="connsiteY37" fmla="*/ 2277374 h 2362537"/>
              <a:gd name="connsiteX38" fmla="*/ 517585 w 6193766"/>
              <a:gd name="connsiteY38" fmla="*/ 1897811 h 2362537"/>
              <a:gd name="connsiteX39" fmla="*/ 396815 w 6193766"/>
              <a:gd name="connsiteY39" fmla="*/ 2294626 h 2362537"/>
              <a:gd name="connsiteX40" fmla="*/ 276045 w 6193766"/>
              <a:gd name="connsiteY40" fmla="*/ 1932317 h 2362537"/>
              <a:gd name="connsiteX41" fmla="*/ 155275 w 6193766"/>
              <a:gd name="connsiteY41" fmla="*/ 2260121 h 2362537"/>
              <a:gd name="connsiteX42" fmla="*/ 69011 w 6193766"/>
              <a:gd name="connsiteY42" fmla="*/ 2122098 h 2362537"/>
              <a:gd name="connsiteX43" fmla="*/ 51758 w 6193766"/>
              <a:gd name="connsiteY43" fmla="*/ 2225615 h 2362537"/>
              <a:gd name="connsiteX44" fmla="*/ 0 w 6193766"/>
              <a:gd name="connsiteY44" fmla="*/ 2225615 h 2362537"/>
              <a:gd name="connsiteX45" fmla="*/ 0 w 6193766"/>
              <a:gd name="connsiteY45" fmla="*/ 0 h 23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193766" h="2362537">
                <a:moveTo>
                  <a:pt x="0" y="0"/>
                </a:moveTo>
                <a:lnTo>
                  <a:pt x="6193766" y="0"/>
                </a:lnTo>
                <a:lnTo>
                  <a:pt x="6193766" y="1035170"/>
                </a:lnTo>
                <a:lnTo>
                  <a:pt x="6193766" y="2260121"/>
                </a:lnTo>
                <a:lnTo>
                  <a:pt x="5848709" y="2053087"/>
                </a:lnTo>
                <a:lnTo>
                  <a:pt x="5727939" y="2242868"/>
                </a:lnTo>
                <a:lnTo>
                  <a:pt x="5589917" y="2139351"/>
                </a:lnTo>
                <a:lnTo>
                  <a:pt x="5486400" y="2260121"/>
                </a:lnTo>
                <a:lnTo>
                  <a:pt x="5244860" y="2070340"/>
                </a:lnTo>
                <a:lnTo>
                  <a:pt x="5106837" y="2294626"/>
                </a:lnTo>
                <a:cubicBezTo>
                  <a:pt x="4671026" y="1945977"/>
                  <a:pt x="4675517" y="1765450"/>
                  <a:pt x="4675517" y="1966823"/>
                </a:cubicBezTo>
                <a:cubicBezTo>
                  <a:pt x="4640198" y="2214055"/>
                  <a:pt x="4641011" y="2289692"/>
                  <a:pt x="4641011" y="2191109"/>
                </a:cubicBezTo>
                <a:lnTo>
                  <a:pt x="4468483" y="2104845"/>
                </a:lnTo>
                <a:lnTo>
                  <a:pt x="4313207" y="2242868"/>
                </a:lnTo>
                <a:cubicBezTo>
                  <a:pt x="4084694" y="2031933"/>
                  <a:pt x="4190665" y="2035834"/>
                  <a:pt x="4071668" y="2035834"/>
                </a:cubicBezTo>
                <a:lnTo>
                  <a:pt x="3899139" y="2260121"/>
                </a:lnTo>
                <a:lnTo>
                  <a:pt x="3605841" y="2087593"/>
                </a:lnTo>
                <a:lnTo>
                  <a:pt x="3467819" y="2242868"/>
                </a:lnTo>
                <a:lnTo>
                  <a:pt x="3174520" y="2070340"/>
                </a:lnTo>
                <a:lnTo>
                  <a:pt x="3157268" y="2260121"/>
                </a:lnTo>
                <a:lnTo>
                  <a:pt x="3036498" y="1949570"/>
                </a:lnTo>
                <a:cubicBezTo>
                  <a:pt x="2826147" y="2247566"/>
                  <a:pt x="2829464" y="2362537"/>
                  <a:pt x="2829464" y="2225615"/>
                </a:cubicBezTo>
                <a:cubicBezTo>
                  <a:pt x="2793139" y="2116642"/>
                  <a:pt x="2794958" y="2158470"/>
                  <a:pt x="2794958" y="2104845"/>
                </a:cubicBezTo>
                <a:lnTo>
                  <a:pt x="2656936" y="2242868"/>
                </a:lnTo>
                <a:cubicBezTo>
                  <a:pt x="2393939" y="1997404"/>
                  <a:pt x="2516143" y="2001328"/>
                  <a:pt x="2380890" y="2001328"/>
                </a:cubicBezTo>
                <a:lnTo>
                  <a:pt x="2225615" y="2225615"/>
                </a:lnTo>
                <a:lnTo>
                  <a:pt x="2173856" y="2018581"/>
                </a:lnTo>
                <a:lnTo>
                  <a:pt x="1880558" y="2225615"/>
                </a:lnTo>
                <a:cubicBezTo>
                  <a:pt x="1721436" y="2048812"/>
                  <a:pt x="1802654" y="2053087"/>
                  <a:pt x="1708030" y="2053087"/>
                </a:cubicBezTo>
                <a:lnTo>
                  <a:pt x="1535502" y="2208362"/>
                </a:lnTo>
                <a:lnTo>
                  <a:pt x="1535502" y="2001328"/>
                </a:lnTo>
                <a:lnTo>
                  <a:pt x="1293962" y="2225615"/>
                </a:lnTo>
                <a:lnTo>
                  <a:pt x="1276709" y="2087593"/>
                </a:lnTo>
                <a:lnTo>
                  <a:pt x="1138687" y="2208362"/>
                </a:lnTo>
                <a:cubicBezTo>
                  <a:pt x="909672" y="2049813"/>
                  <a:pt x="914400" y="2144017"/>
                  <a:pt x="914400" y="2035834"/>
                </a:cubicBezTo>
                <a:lnTo>
                  <a:pt x="948905" y="2225615"/>
                </a:lnTo>
                <a:lnTo>
                  <a:pt x="707366" y="2104845"/>
                </a:lnTo>
                <a:lnTo>
                  <a:pt x="655607" y="2277374"/>
                </a:lnTo>
                <a:lnTo>
                  <a:pt x="517585" y="1897811"/>
                </a:lnTo>
                <a:lnTo>
                  <a:pt x="396815" y="2294626"/>
                </a:lnTo>
                <a:lnTo>
                  <a:pt x="276045" y="1932317"/>
                </a:lnTo>
                <a:lnTo>
                  <a:pt x="155275" y="2260121"/>
                </a:lnTo>
                <a:lnTo>
                  <a:pt x="69011" y="2122098"/>
                </a:lnTo>
                <a:lnTo>
                  <a:pt x="51758" y="2225615"/>
                </a:lnTo>
                <a:lnTo>
                  <a:pt x="0" y="2225615"/>
                </a:lnTo>
                <a:lnTo>
                  <a:pt x="0" y="0"/>
                </a:lnTo>
                <a:close/>
              </a:path>
            </a:pathLst>
          </a:custGeom>
          <a:gradFill flip="none" rotWithShape="1">
            <a:gsLst>
              <a:gs pos="0">
                <a:schemeClr val="tx2">
                  <a:lumMod val="75000"/>
                  <a:lumOff val="25000"/>
                  <a:shade val="30000"/>
                  <a:satMod val="115000"/>
                </a:schemeClr>
              </a:gs>
              <a:gs pos="50000">
                <a:schemeClr val="tx2">
                  <a:lumMod val="75000"/>
                  <a:lumOff val="25000"/>
                  <a:shade val="67500"/>
                  <a:satMod val="115000"/>
                </a:schemeClr>
              </a:gs>
              <a:gs pos="100000">
                <a:schemeClr val="tx2">
                  <a:lumMod val="75000"/>
                  <a:lumOff val="25000"/>
                  <a:shade val="100000"/>
                  <a:satMod val="115000"/>
                </a:schemeClr>
              </a:gs>
            </a:gsLst>
            <a:lin ang="16200000" scaled="1"/>
            <a:tileRect/>
          </a:gradFill>
          <a:ln w="19050" cap="flat"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sp>
        <p:nvSpPr>
          <p:cNvPr id="3" name="Content Placeholder 2"/>
          <p:cNvSpPr>
            <a:spLocks noGrp="1"/>
          </p:cNvSpPr>
          <p:nvPr>
            <p:ph idx="1"/>
          </p:nvPr>
        </p:nvSpPr>
        <p:spPr>
          <a:xfrm>
            <a:off x="276076" y="1848534"/>
            <a:ext cx="8229600" cy="958850"/>
          </a:xfrm>
        </p:spPr>
        <p:txBody>
          <a:bodyPr/>
          <a:lstStyle/>
          <a:p>
            <a:pPr marL="0" indent="0">
              <a:spcBef>
                <a:spcPts val="0"/>
              </a:spcBef>
              <a:buFont typeface="Wingdings" pitchFamily="2" charset="2"/>
              <a:buNone/>
              <a:defRPr/>
            </a:pPr>
            <a:r>
              <a:rPr sz="2400" i="1" kern="1200">
                <a:solidFill>
                  <a:srgbClr val="FFFF00"/>
                </a:solidFill>
                <a:latin typeface="Calibri" pitchFamily="34" charset="0"/>
              </a:rPr>
              <a:t>"I Have Not Seen A More Serious Water Situation In My Career"</a:t>
            </a:r>
          </a:p>
          <a:p>
            <a:pPr marL="736600" indent="-468313">
              <a:spcBef>
                <a:spcPts val="0"/>
              </a:spcBef>
              <a:buFont typeface="Wingdings" pitchFamily="2" charset="2"/>
              <a:buNone/>
              <a:defRPr/>
            </a:pPr>
            <a:r>
              <a:rPr sz="2400" i="1" kern="1200">
                <a:latin typeface="Calibri" pitchFamily="34" charset="0"/>
              </a:rPr>
              <a:t>-- </a:t>
            </a:r>
            <a:r>
              <a:rPr sz="2200" i="1" kern="1200">
                <a:latin typeface="Calibri" pitchFamily="34" charset="0"/>
              </a:rPr>
              <a:t>Tim Quinn, Executive Director , Assoc. of Calif. Water Agencies </a:t>
            </a:r>
            <a:endParaRPr sz="2200" i="1">
              <a:latin typeface="Calibri"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fade">
                                      <p:cBhvr>
                                        <p:cTn id="10" dur="1000"/>
                                        <p:tgtEl>
                                          <p:spTgt spid="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fade">
                                      <p:cBhvr>
                                        <p:cTn id="15" dur="1000"/>
                                        <p:tgtEl>
                                          <p:spTgt spid="3">
                                            <p:txEl>
                                              <p:pRg st="1" end="1"/>
                                            </p:txEl>
                                          </p:spTgt>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2000"/>
                                        <p:tgtEl>
                                          <p:spTgt spid="1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6">
                                            <p:txEl>
                                              <p:pRg st="0" end="0"/>
                                            </p:txEl>
                                          </p:spTgt>
                                        </p:tgtEl>
                                        <p:attrNameLst>
                                          <p:attrName>style.visibility</p:attrName>
                                        </p:attrNameLst>
                                      </p:cBhvr>
                                      <p:to>
                                        <p:strVal val="visible"/>
                                      </p:to>
                                    </p:set>
                                    <p:animEffect transition="in" filter="fade">
                                      <p:cBhvr>
                                        <p:cTn id="22" dur="1000"/>
                                        <p:tgtEl>
                                          <p:spTgt spid="1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6">
                                            <p:txEl>
                                              <p:pRg st="1" end="1"/>
                                            </p:txEl>
                                          </p:spTgt>
                                        </p:tgtEl>
                                        <p:attrNameLst>
                                          <p:attrName>style.visibility</p:attrName>
                                        </p:attrNameLst>
                                      </p:cBhvr>
                                      <p:to>
                                        <p:strVal val="visible"/>
                                      </p:to>
                                    </p:set>
                                    <p:animEffect transition="in" filter="fade">
                                      <p:cBhvr>
                                        <p:cTn id="27" dur="1000"/>
                                        <p:tgtEl>
                                          <p:spTgt spid="16">
                                            <p:txEl>
                                              <p:pRg st="1" end="1"/>
                                            </p:txEl>
                                          </p:spTgt>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20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7">
                                            <p:txEl>
                                              <p:pRg st="0" end="0"/>
                                            </p:txEl>
                                          </p:spTgt>
                                        </p:tgtEl>
                                        <p:attrNameLst>
                                          <p:attrName>style.visibility</p:attrName>
                                        </p:attrNameLst>
                                      </p:cBhvr>
                                      <p:to>
                                        <p:strVal val="visible"/>
                                      </p:to>
                                    </p:set>
                                    <p:animEffect transition="in" filter="fade">
                                      <p:cBhvr>
                                        <p:cTn id="34" dur="1000"/>
                                        <p:tgtEl>
                                          <p:spTgt spid="17">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7">
                                            <p:txEl>
                                              <p:pRg st="1" end="1"/>
                                            </p:txEl>
                                          </p:spTgt>
                                        </p:tgtEl>
                                        <p:attrNameLst>
                                          <p:attrName>style.visibility</p:attrName>
                                        </p:attrNameLst>
                                      </p:cBhvr>
                                      <p:to>
                                        <p:strVal val="visible"/>
                                      </p:to>
                                    </p:set>
                                    <p:animEffect transition="in" filter="fade">
                                      <p:cBhvr>
                                        <p:cTn id="39" dur="1000"/>
                                        <p:tgtEl>
                                          <p:spTgt spid="17">
                                            <p:txEl>
                                              <p:pRg st="1" end="1"/>
                                            </p:txEl>
                                          </p:spTgt>
                                        </p:tgtEl>
                                      </p:cBhvr>
                                    </p:animEffect>
                                  </p:childTnLst>
                                </p:cTn>
                              </p:par>
                            </p:childTnLst>
                          </p:cTn>
                        </p:par>
                        <p:par>
                          <p:cTn id="40" fill="hold">
                            <p:stCondLst>
                              <p:cond delay="1000"/>
                            </p:stCondLst>
                            <p:childTnLst>
                              <p:par>
                                <p:cTn id="41" presetID="10" presetClass="entr" presetSubtype="0"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2000"/>
                                        <p:tgtEl>
                                          <p:spTgt spid="1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5">
                                            <p:txEl>
                                              <p:pRg st="0" end="0"/>
                                            </p:txEl>
                                          </p:spTgt>
                                        </p:tgtEl>
                                        <p:attrNameLst>
                                          <p:attrName>style.visibility</p:attrName>
                                        </p:attrNameLst>
                                      </p:cBhvr>
                                      <p:to>
                                        <p:strVal val="visible"/>
                                      </p:to>
                                    </p:set>
                                    <p:animEffect transition="in" filter="fade">
                                      <p:cBhvr>
                                        <p:cTn id="46" dur="1000"/>
                                        <p:tgtEl>
                                          <p:spTgt spid="15">
                                            <p:txEl>
                                              <p:pRg st="0" end="0"/>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5">
                                            <p:txEl>
                                              <p:pRg st="1" end="1"/>
                                            </p:txEl>
                                          </p:spTgt>
                                        </p:tgtEl>
                                        <p:attrNameLst>
                                          <p:attrName>style.visibility</p:attrName>
                                        </p:attrNameLst>
                                      </p:cBhvr>
                                      <p:to>
                                        <p:strVal val="visible"/>
                                      </p:to>
                                    </p:set>
                                    <p:animEffect transition="in" filter="fade">
                                      <p:cBhvr>
                                        <p:cTn id="51" dur="1000"/>
                                        <p:tgtEl>
                                          <p:spTgt spid="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3" grpId="0" animBg="1"/>
      <p:bldP spid="12" grpId="0" animBg="1"/>
      <p:bldP spid="15" grpId="0" build="p"/>
      <p:bldP spid="16" grpId="0" build="p"/>
      <p:bldP spid="17" grpId="0" build="p"/>
      <p:bldP spid="10" grpId="0" animBg="1"/>
      <p:bldP spid="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1537" name="Picture 1"/>
          <p:cNvPicPr>
            <a:picLocks noChangeAspect="1" noChangeArrowheads="1"/>
          </p:cNvPicPr>
          <p:nvPr/>
        </p:nvPicPr>
        <p:blipFill>
          <a:blip r:embed="rId3"/>
          <a:srcRect/>
          <a:stretch>
            <a:fillRect/>
          </a:stretch>
        </p:blipFill>
        <p:spPr bwMode="auto">
          <a:xfrm>
            <a:off x="4196964" y="1789973"/>
            <a:ext cx="4733366" cy="3657600"/>
          </a:xfrm>
          <a:prstGeom prst="rect">
            <a:avLst/>
          </a:prstGeom>
          <a:ln>
            <a:noFill/>
          </a:ln>
          <a:effectLst>
            <a:glow rad="228600">
              <a:schemeClr val="accent4">
                <a:satMod val="175000"/>
                <a:alpha val="40000"/>
              </a:schemeClr>
            </a:glow>
            <a:outerShdw blurRad="76200" dir="18900000" sy="23000" kx="-1200000" algn="bl" rotWithShape="0">
              <a:prstClr val="black">
                <a:alpha val="40000"/>
              </a:prstClr>
            </a:outerShdw>
            <a:reflection blurRad="12700" stA="30000" endPos="30000" dist="5000" dir="5400000" sy="-100000" algn="bl" rotWithShape="0"/>
          </a:effectLst>
          <a:scene3d>
            <a:camera prst="perspectiveContrastingLeftFacing">
              <a:rot lat="300000" lon="1800000" rev="0"/>
            </a:camera>
            <a:lightRig rig="threePt" dir="t">
              <a:rot lat="0" lon="0" rev="2700000"/>
            </a:lightRig>
          </a:scene3d>
          <a:sp3d>
            <a:bevelT w="63500" h="50800"/>
          </a:sp3d>
        </p:spPr>
      </p:pic>
      <p:sp>
        <p:nvSpPr>
          <p:cNvPr id="5" name="Title 4"/>
          <p:cNvSpPr>
            <a:spLocks noGrp="1"/>
          </p:cNvSpPr>
          <p:nvPr>
            <p:ph type="title"/>
          </p:nvPr>
        </p:nvSpPr>
        <p:spPr>
          <a:xfrm>
            <a:off x="0" y="395288"/>
            <a:ext cx="9144000" cy="914400"/>
          </a:xfrm>
        </p:spPr>
        <p:txBody>
          <a:bodyPr/>
          <a:lstStyle/>
          <a:p>
            <a:pPr>
              <a:defRPr/>
            </a:pPr>
            <a:r>
              <a:rPr smtClean="0"/>
              <a:t>Lake Oroville</a:t>
            </a:r>
            <a:endParaRPr dirty="0"/>
          </a:p>
        </p:txBody>
      </p:sp>
      <p:sp>
        <p:nvSpPr>
          <p:cNvPr id="4" name="Slide Number Placeholder 3"/>
          <p:cNvSpPr>
            <a:spLocks noGrp="1"/>
          </p:cNvSpPr>
          <p:nvPr>
            <p:ph type="sldNum" sz="quarter" idx="10"/>
          </p:nvPr>
        </p:nvSpPr>
        <p:spPr/>
        <p:txBody>
          <a:bodyPr/>
          <a:lstStyle/>
          <a:p>
            <a:pPr>
              <a:defRPr/>
            </a:pPr>
            <a:fld id="{172111A4-9688-40E4-9862-556BCA20B2F6}" type="slidenum">
              <a:rPr lang="en-US"/>
              <a:pPr>
                <a:defRPr/>
              </a:pPr>
              <a:t>12</a:t>
            </a:fld>
            <a:endParaRPr lang="en-US" dirty="0"/>
          </a:p>
        </p:txBody>
      </p:sp>
      <p:pic>
        <p:nvPicPr>
          <p:cNvPr id="966659" name="Picture 3"/>
          <p:cNvPicPr>
            <a:picLocks noChangeAspect="1" noChangeArrowheads="1"/>
          </p:cNvPicPr>
          <p:nvPr/>
        </p:nvPicPr>
        <p:blipFill>
          <a:blip r:embed="rId4"/>
          <a:srcRect/>
          <a:stretch>
            <a:fillRect/>
          </a:stretch>
        </p:blipFill>
        <p:spPr bwMode="auto">
          <a:xfrm>
            <a:off x="231973" y="1789973"/>
            <a:ext cx="4733365" cy="3657600"/>
          </a:xfrm>
          <a:prstGeom prst="rect">
            <a:avLst/>
          </a:prstGeom>
          <a:ln>
            <a:noFill/>
          </a:ln>
          <a:effectLst>
            <a:glow rad="228600">
              <a:schemeClr val="accent4">
                <a:satMod val="175000"/>
                <a:alpha val="40000"/>
              </a:schemeClr>
            </a:glow>
            <a:outerShdw blurRad="76200" dir="13500000" sy="23000" kx="1200000" algn="br" rotWithShape="0">
              <a:prstClr val="black">
                <a:alpha val="4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6" name="Text Box 7"/>
          <p:cNvSpPr txBox="1">
            <a:spLocks noChangeArrowheads="1"/>
          </p:cNvSpPr>
          <p:nvPr/>
        </p:nvSpPr>
        <p:spPr bwMode="invGray">
          <a:xfrm>
            <a:off x="1182688" y="5799138"/>
            <a:ext cx="2551112" cy="36195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ctr">
              <a:lnSpc>
                <a:spcPct val="90000"/>
              </a:lnSpc>
              <a:spcBef>
                <a:spcPct val="50000"/>
              </a:spcBef>
              <a:buClr>
                <a:schemeClr val="folHlink"/>
              </a:buClr>
              <a:buSzPct val="140000"/>
              <a:buFont typeface="Wingdings" pitchFamily="2" charset="2"/>
              <a:buNone/>
              <a:defRPr/>
            </a:pPr>
            <a:r>
              <a:rPr lang="en-US" sz="3200" dirty="0">
                <a:solidFill>
                  <a:schemeClr val="bg1"/>
                </a:solidFill>
                <a:effectLst>
                  <a:outerShdw blurRad="38100" dist="38100" dir="2700000" algn="tl">
                    <a:srgbClr val="000000"/>
                  </a:outerShdw>
                </a:effectLst>
              </a:rPr>
              <a:t>2005</a:t>
            </a:r>
          </a:p>
        </p:txBody>
      </p:sp>
      <p:sp>
        <p:nvSpPr>
          <p:cNvPr id="7" name="Text Box 7"/>
          <p:cNvSpPr txBox="1">
            <a:spLocks noChangeArrowheads="1"/>
          </p:cNvSpPr>
          <p:nvPr/>
        </p:nvSpPr>
        <p:spPr bwMode="invGray">
          <a:xfrm>
            <a:off x="5129213" y="5799138"/>
            <a:ext cx="2552700" cy="36195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ctr">
              <a:lnSpc>
                <a:spcPct val="90000"/>
              </a:lnSpc>
              <a:spcBef>
                <a:spcPct val="50000"/>
              </a:spcBef>
              <a:buClr>
                <a:schemeClr val="folHlink"/>
              </a:buClr>
              <a:buSzPct val="140000"/>
              <a:buFont typeface="Wingdings" pitchFamily="2" charset="2"/>
              <a:buNone/>
              <a:defRPr/>
            </a:pPr>
            <a:r>
              <a:rPr lang="en-US" sz="3200" dirty="0">
                <a:solidFill>
                  <a:schemeClr val="bg1"/>
                </a:solidFill>
                <a:effectLst>
                  <a:outerShdw blurRad="38100" dist="38100" dir="2700000" algn="tl">
                    <a:srgbClr val="000000"/>
                  </a:outerShdw>
                </a:effectLst>
              </a:rPr>
              <a:t>2008</a:t>
            </a:r>
          </a:p>
        </p:txBody>
      </p:sp>
    </p:spTree>
  </p:cSld>
  <p:clrMapOvr>
    <a:masterClrMapping/>
  </p:clrMapOvr>
  <p:transition>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707922" y="737412"/>
            <a:ext cx="8436077" cy="1153236"/>
          </a:xfrm>
        </p:spPr>
        <p:txBody>
          <a:bodyPr/>
          <a:lstStyle/>
          <a:p>
            <a:r>
              <a:rPr smtClean="0"/>
              <a:t>Water Supply Status</a:t>
            </a:r>
            <a:r>
              <a:rPr smtClean="0"/>
              <a:t/>
            </a:r>
            <a:br>
              <a:rPr smtClean="0"/>
            </a:br>
            <a:endParaRPr lang="en-US" dirty="0">
              <a:solidFill>
                <a:schemeClr val="bg1"/>
              </a:solidFill>
            </a:endParaRPr>
          </a:p>
        </p:txBody>
      </p:sp>
      <p:sp>
        <p:nvSpPr>
          <p:cNvPr id="2" name="Slide Number Placeholder 1"/>
          <p:cNvSpPr>
            <a:spLocks noGrp="1"/>
          </p:cNvSpPr>
          <p:nvPr>
            <p:ph type="sldNum" sz="quarter" idx="10"/>
          </p:nvPr>
        </p:nvSpPr>
        <p:spPr/>
        <p:txBody>
          <a:bodyPr/>
          <a:lstStyle/>
          <a:p>
            <a:pPr>
              <a:defRPr/>
            </a:pPr>
            <a:fld id="{E9AB0A71-DDC8-4D89-BD0D-E581C9D6A0C9}" type="slidenum">
              <a:rPr lang="en-US" smtClean="0"/>
              <a:pPr>
                <a:defRPr/>
              </a:pPr>
              <a:t>13</a:t>
            </a:fld>
            <a:endParaRPr lang="en-US" dirty="0"/>
          </a:p>
        </p:txBody>
      </p:sp>
      <p:pic>
        <p:nvPicPr>
          <p:cNvPr id="5" name="Picture 10" descr="Base Map Topo 2"/>
          <p:cNvPicPr>
            <a:picLocks noChangeAspect="1" noChangeArrowheads="1"/>
          </p:cNvPicPr>
          <p:nvPr/>
        </p:nvPicPr>
        <p:blipFill>
          <a:blip r:embed="rId2" cstate="print">
            <a:clrChange>
              <a:clrFrom>
                <a:srgbClr val="000000"/>
              </a:clrFrom>
              <a:clrTo>
                <a:srgbClr val="000000">
                  <a:alpha val="0"/>
                </a:srgbClr>
              </a:clrTo>
            </a:clrChange>
          </a:blip>
          <a:srcRect/>
          <a:stretch>
            <a:fillRect/>
          </a:stretch>
        </p:blipFill>
        <p:spPr bwMode="auto">
          <a:xfrm>
            <a:off x="166256" y="1"/>
            <a:ext cx="2065867" cy="2438400"/>
          </a:xfrm>
          <a:prstGeom prst="rect">
            <a:avLst/>
          </a:prstGeom>
          <a:noFill/>
          <a:effectLst>
            <a:outerShdw dist="132592" dir="6401955" algn="ctr" rotWithShape="0">
              <a:schemeClr val="tx1"/>
            </a:outerShdw>
          </a:effectLst>
        </p:spPr>
      </p:pic>
      <p:sp>
        <p:nvSpPr>
          <p:cNvPr id="4" name="Content Placeholder 3"/>
          <p:cNvSpPr>
            <a:spLocks noGrp="1"/>
          </p:cNvSpPr>
          <p:nvPr>
            <p:ph idx="1"/>
          </p:nvPr>
        </p:nvSpPr>
        <p:spPr>
          <a:xfrm>
            <a:off x="1312606" y="2905432"/>
            <a:ext cx="7450394" cy="3721282"/>
          </a:xfrm>
        </p:spPr>
        <p:txBody>
          <a:bodyPr/>
          <a:lstStyle/>
          <a:p>
            <a:pPr>
              <a:spcBef>
                <a:spcPts val="3000"/>
              </a:spcBef>
            </a:pPr>
            <a:r>
              <a:rPr smtClean="0"/>
              <a:t>2</a:t>
            </a:r>
            <a:r>
              <a:rPr baseline="30000" smtClean="0"/>
              <a:t>nd</a:t>
            </a:r>
            <a:r>
              <a:rPr smtClean="0"/>
              <a:t> year of </a:t>
            </a:r>
            <a:r>
              <a:rPr smtClean="0"/>
              <a:t>critical drought</a:t>
            </a:r>
            <a:endParaRPr smtClean="0"/>
          </a:p>
          <a:p>
            <a:pPr>
              <a:spcBef>
                <a:spcPts val="3000"/>
              </a:spcBef>
            </a:pPr>
            <a:r>
              <a:rPr smtClean="0"/>
              <a:t>Driest </a:t>
            </a:r>
            <a:r>
              <a:rPr/>
              <a:t>Spring on </a:t>
            </a:r>
            <a:r>
              <a:rPr smtClean="0"/>
              <a:t>record</a:t>
            </a:r>
            <a:endParaRPr/>
          </a:p>
          <a:p>
            <a:pPr>
              <a:spcBef>
                <a:spcPts val="3000"/>
              </a:spcBef>
            </a:pPr>
            <a:r>
              <a:rPr smtClean="0"/>
              <a:t>Reservoirs low – Oroville </a:t>
            </a:r>
            <a:r>
              <a:rPr/>
              <a:t>at 50%</a:t>
            </a:r>
          </a:p>
          <a:p>
            <a:pPr>
              <a:spcBef>
                <a:spcPts val="3000"/>
              </a:spcBef>
            </a:pPr>
            <a:r>
              <a:rPr/>
              <a:t>Snowmelt </a:t>
            </a:r>
            <a:r>
              <a:rPr smtClean="0"/>
              <a:t>runoff – 55</a:t>
            </a:r>
            <a:r>
              <a:rPr/>
              <a:t>% of </a:t>
            </a:r>
            <a:r>
              <a:rPr smtClean="0"/>
              <a:t>normal</a:t>
            </a:r>
            <a:endParaRPr/>
          </a:p>
        </p:txBody>
      </p:sp>
    </p:spTree>
  </p:cSld>
  <p:clrMapOvr>
    <a:masterClrMapping/>
  </p:clrMapOvr>
  <p:transition>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734207" y="457200"/>
            <a:ext cx="7409793" cy="914400"/>
          </a:xfrm>
        </p:spPr>
        <p:txBody>
          <a:bodyPr/>
          <a:lstStyle/>
          <a:p>
            <a:pPr>
              <a:defRPr/>
            </a:pPr>
            <a:r>
              <a:rPr sz="3600" smtClean="0"/>
              <a:t>Reallocation to the Environment</a:t>
            </a:r>
            <a:r>
              <a:rPr smtClean="0"/>
              <a:t/>
            </a:r>
            <a:br>
              <a:rPr smtClean="0"/>
            </a:br>
            <a:r>
              <a:rPr sz="2800" smtClean="0">
                <a:solidFill>
                  <a:schemeClr val="bg1"/>
                </a:solidFill>
              </a:rPr>
              <a:t>_________________________</a:t>
            </a:r>
            <a:endParaRPr>
              <a:solidFill>
                <a:schemeClr val="bg1"/>
              </a:solidFill>
            </a:endParaRPr>
          </a:p>
        </p:txBody>
      </p:sp>
      <p:sp>
        <p:nvSpPr>
          <p:cNvPr id="7" name="Content Placeholder 6"/>
          <p:cNvSpPr>
            <a:spLocks noGrp="1"/>
          </p:cNvSpPr>
          <p:nvPr>
            <p:ph idx="1"/>
          </p:nvPr>
        </p:nvSpPr>
        <p:spPr>
          <a:xfrm>
            <a:off x="426720" y="2380592"/>
            <a:ext cx="8717281" cy="4148795"/>
          </a:xfrm>
        </p:spPr>
        <p:txBody>
          <a:bodyPr/>
          <a:lstStyle/>
          <a:p>
            <a:pPr lvl="0">
              <a:spcBef>
                <a:spcPts val="1800"/>
              </a:spcBef>
            </a:pPr>
            <a:r>
              <a:rPr smtClean="0"/>
              <a:t> _____________________</a:t>
            </a:r>
          </a:p>
          <a:p>
            <a:pPr lvl="0">
              <a:spcBef>
                <a:spcPts val="1800"/>
              </a:spcBef>
            </a:pPr>
            <a:r>
              <a:rPr/>
              <a:t> </a:t>
            </a:r>
            <a:r>
              <a:rPr smtClean="0"/>
              <a:t>_____________________</a:t>
            </a:r>
            <a:endParaRPr/>
          </a:p>
          <a:p>
            <a:pPr>
              <a:spcBef>
                <a:spcPts val="1800"/>
              </a:spcBef>
            </a:pPr>
            <a:r>
              <a:rPr/>
              <a:t> _____________________</a:t>
            </a:r>
          </a:p>
          <a:p>
            <a:pPr>
              <a:spcBef>
                <a:spcPts val="1800"/>
              </a:spcBef>
            </a:pPr>
            <a:r>
              <a:rPr/>
              <a:t> _____________________</a:t>
            </a:r>
          </a:p>
          <a:p>
            <a:pPr lvl="0">
              <a:spcBef>
                <a:spcPts val="1800"/>
              </a:spcBef>
            </a:pPr>
            <a:endParaRPr/>
          </a:p>
        </p:txBody>
      </p:sp>
      <p:sp>
        <p:nvSpPr>
          <p:cNvPr id="5" name="Slide Number Placeholder 4"/>
          <p:cNvSpPr>
            <a:spLocks noGrp="1"/>
          </p:cNvSpPr>
          <p:nvPr>
            <p:ph type="sldNum" sz="quarter" idx="10"/>
          </p:nvPr>
        </p:nvSpPr>
        <p:spPr/>
        <p:txBody>
          <a:bodyPr/>
          <a:lstStyle/>
          <a:p>
            <a:pPr>
              <a:defRPr/>
            </a:pPr>
            <a:fld id="{B71B1484-486D-4544-AAED-934D08008F72}" type="slidenum">
              <a:rPr lang="en-US" smtClean="0"/>
              <a:pPr>
                <a:defRPr/>
              </a:pPr>
              <a:t>14</a:t>
            </a:fld>
            <a:endParaRPr lang="en-US" dirty="0"/>
          </a:p>
        </p:txBody>
      </p:sp>
      <p:grpSp>
        <p:nvGrpSpPr>
          <p:cNvPr id="2" name="Group 7"/>
          <p:cNvGrpSpPr/>
          <p:nvPr/>
        </p:nvGrpSpPr>
        <p:grpSpPr>
          <a:xfrm>
            <a:off x="593828" y="110362"/>
            <a:ext cx="1188720" cy="1188720"/>
            <a:chOff x="1019510" y="3352814"/>
            <a:chExt cx="1920240" cy="1920240"/>
          </a:xfrm>
        </p:grpSpPr>
        <p:sp>
          <p:nvSpPr>
            <p:cNvPr id="9" name="Oval 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0" name="Text Box 5"/>
            <p:cNvSpPr txBox="1">
              <a:spLocks noChangeArrowheads="1"/>
            </p:cNvSpPr>
            <p:nvPr/>
          </p:nvSpPr>
          <p:spPr bwMode="gray">
            <a:xfrm>
              <a:off x="1127844" y="3736751"/>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3" name="Group 10"/>
          <p:cNvGrpSpPr/>
          <p:nvPr/>
        </p:nvGrpSpPr>
        <p:grpSpPr>
          <a:xfrm>
            <a:off x="1087796" y="951165"/>
            <a:ext cx="1204228" cy="1188720"/>
            <a:chOff x="1828798" y="4713895"/>
            <a:chExt cx="1945291" cy="1920240"/>
          </a:xfrm>
        </p:grpSpPr>
        <p:sp>
          <p:nvSpPr>
            <p:cNvPr id="12" name="Oval 11"/>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3" name="Text Box 5"/>
            <p:cNvSpPr txBox="1">
              <a:spLocks noChangeArrowheads="1"/>
            </p:cNvSpPr>
            <p:nvPr/>
          </p:nvSpPr>
          <p:spPr bwMode="gray">
            <a:xfrm>
              <a:off x="1954401" y="5225899"/>
              <a:ext cx="1819688"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Narrow" pitchFamily="34" charset="0"/>
                </a:rPr>
                <a:t>Southern California</a:t>
              </a:r>
              <a:endParaRPr lang="en-US" sz="1400" dirty="0">
                <a:solidFill>
                  <a:srgbClr val="FFFF00"/>
                </a:solidFill>
                <a:effectLst>
                  <a:glow rad="139700">
                    <a:schemeClr val="accent4">
                      <a:satMod val="175000"/>
                      <a:alpha val="40000"/>
                    </a:schemeClr>
                  </a:glow>
                </a:effectLst>
                <a:latin typeface="Arial Narrow" pitchFamily="34" charset="0"/>
              </a:endParaRPr>
            </a:p>
          </p:txBody>
        </p:sp>
      </p:grpSp>
      <p:grpSp>
        <p:nvGrpSpPr>
          <p:cNvPr id="4" name="Group 13"/>
          <p:cNvGrpSpPr/>
          <p:nvPr/>
        </p:nvGrpSpPr>
        <p:grpSpPr>
          <a:xfrm>
            <a:off x="94596" y="951165"/>
            <a:ext cx="1188720" cy="1188720"/>
            <a:chOff x="204958" y="4729660"/>
            <a:chExt cx="1920240" cy="1920240"/>
          </a:xfrm>
        </p:grpSpPr>
        <p:sp>
          <p:nvSpPr>
            <p:cNvPr id="15" name="Oval 14"/>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16" name="Text Box 5"/>
            <p:cNvSpPr txBox="1">
              <a:spLocks noChangeArrowheads="1"/>
            </p:cNvSpPr>
            <p:nvPr/>
          </p:nvSpPr>
          <p:spPr bwMode="gray">
            <a:xfrm>
              <a:off x="248688" y="5294948"/>
              <a:ext cx="1809192"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4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Tree>
  </p:cSld>
  <p:clrMapOvr>
    <a:masterClrMapping/>
  </p:clrMapOvr>
  <p:transition>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119744" y="457200"/>
            <a:ext cx="7024255" cy="1153236"/>
          </a:xfrm>
        </p:spPr>
        <p:txBody>
          <a:bodyPr/>
          <a:lstStyle/>
          <a:p>
            <a:r>
              <a:rPr smtClean="0"/>
              <a:t>Water </a:t>
            </a:r>
            <a:r>
              <a:rPr smtClean="0"/>
              <a:t>Status</a:t>
            </a:r>
            <a:r>
              <a:rPr smtClean="0"/>
              <a:t/>
            </a:r>
            <a:br>
              <a:rPr smtClean="0"/>
            </a:br>
            <a:r>
              <a:rPr sz="3200" smtClean="0">
                <a:solidFill>
                  <a:schemeClr val="bg1"/>
                </a:solidFill>
              </a:rPr>
              <a:t>Storage &amp; </a:t>
            </a:r>
            <a:r>
              <a:rPr sz="3200" smtClean="0">
                <a:solidFill>
                  <a:schemeClr val="bg1"/>
                </a:solidFill>
              </a:rPr>
              <a:t>Supply Allocation</a:t>
            </a:r>
            <a:endParaRPr lang="en-US" dirty="0">
              <a:solidFill>
                <a:schemeClr val="bg1"/>
              </a:solidFill>
            </a:endParaRPr>
          </a:p>
        </p:txBody>
      </p:sp>
      <p:sp>
        <p:nvSpPr>
          <p:cNvPr id="2" name="Slide Number Placeholder 1"/>
          <p:cNvSpPr>
            <a:spLocks noGrp="1"/>
          </p:cNvSpPr>
          <p:nvPr>
            <p:ph type="sldNum" sz="quarter" idx="10"/>
          </p:nvPr>
        </p:nvSpPr>
        <p:spPr/>
        <p:txBody>
          <a:bodyPr/>
          <a:lstStyle/>
          <a:p>
            <a:pPr>
              <a:defRPr/>
            </a:pPr>
            <a:fld id="{E9AB0A71-DDC8-4D89-BD0D-E581C9D6A0C9}" type="slidenum">
              <a:rPr lang="en-US" smtClean="0"/>
              <a:pPr>
                <a:defRPr/>
              </a:pPr>
              <a:t>15</a:t>
            </a:fld>
            <a:endParaRPr lang="en-US" dirty="0"/>
          </a:p>
        </p:txBody>
      </p:sp>
      <p:sp>
        <p:nvSpPr>
          <p:cNvPr id="5" name="Content Placeholder 3"/>
          <p:cNvSpPr>
            <a:spLocks noGrp="1"/>
          </p:cNvSpPr>
          <p:nvPr>
            <p:ph idx="1"/>
          </p:nvPr>
        </p:nvSpPr>
        <p:spPr>
          <a:xfrm>
            <a:off x="5235677" y="2073264"/>
            <a:ext cx="3569109" cy="1593272"/>
          </a:xfrm>
        </p:spPr>
        <p:txBody>
          <a:bodyPr/>
          <a:lstStyle/>
          <a:p>
            <a:pPr>
              <a:spcBef>
                <a:spcPts val="3000"/>
              </a:spcBef>
              <a:tabLst>
                <a:tab pos="1538288" algn="l"/>
              </a:tabLst>
            </a:pPr>
            <a:r>
              <a:rPr smtClean="0"/>
              <a:t>CVP –	40% </a:t>
            </a:r>
            <a:r>
              <a:rPr smtClean="0"/>
              <a:t>Ag</a:t>
            </a:r>
            <a:br>
              <a:rPr smtClean="0"/>
            </a:br>
            <a:r>
              <a:rPr smtClean="0"/>
              <a:t>	75% Urban</a:t>
            </a:r>
            <a:endParaRPr smtClean="0"/>
          </a:p>
          <a:p>
            <a:pPr>
              <a:spcBef>
                <a:spcPts val="3000"/>
              </a:spcBef>
              <a:tabLst>
                <a:tab pos="1538288" algn="l"/>
              </a:tabLst>
            </a:pPr>
            <a:r>
              <a:rPr smtClean="0"/>
              <a:t>SWP –	35% </a:t>
            </a:r>
            <a:r>
              <a:rPr smtClean="0"/>
              <a:t>Ag</a:t>
            </a:r>
            <a:br>
              <a:rPr smtClean="0"/>
            </a:br>
            <a:r>
              <a:rPr smtClean="0"/>
              <a:t>	35% Urban</a:t>
            </a:r>
            <a:r>
              <a:rPr smtClean="0"/>
              <a:t/>
            </a:r>
            <a:br>
              <a:rPr smtClean="0"/>
            </a:br>
            <a:endParaRPr lang="en-US" dirty="0"/>
          </a:p>
        </p:txBody>
      </p:sp>
      <p:pic>
        <p:nvPicPr>
          <p:cNvPr id="7" name="Picture 6" descr="all-projects2 copy.gif"/>
          <p:cNvPicPr>
            <a:picLocks noChangeAspect="1"/>
          </p:cNvPicPr>
          <p:nvPr/>
        </p:nvPicPr>
        <p:blipFill>
          <a:blip r:embed="rId2"/>
          <a:stretch>
            <a:fillRect/>
          </a:stretch>
        </p:blipFill>
        <p:spPr>
          <a:xfrm>
            <a:off x="0" y="552305"/>
            <a:ext cx="5344956" cy="6305695"/>
          </a:xfrm>
          <a:prstGeom prst="rect">
            <a:avLst/>
          </a:prstGeom>
          <a:effectLst>
            <a:glow rad="228600">
              <a:schemeClr val="accent4">
                <a:satMod val="175000"/>
                <a:alpha val="40000"/>
              </a:schemeClr>
            </a:glow>
          </a:effectLst>
        </p:spPr>
      </p:pic>
      <p:grpSp>
        <p:nvGrpSpPr>
          <p:cNvPr id="6" name="Group 5"/>
          <p:cNvGrpSpPr/>
          <p:nvPr/>
        </p:nvGrpSpPr>
        <p:grpSpPr>
          <a:xfrm>
            <a:off x="861379" y="1320101"/>
            <a:ext cx="1645847" cy="1683655"/>
            <a:chOff x="861379" y="1320101"/>
            <a:chExt cx="1645847" cy="1683655"/>
          </a:xfrm>
        </p:grpSpPr>
        <p:grpSp>
          <p:nvGrpSpPr>
            <p:cNvPr id="8" name="Group 30"/>
            <p:cNvGrpSpPr/>
            <p:nvPr/>
          </p:nvGrpSpPr>
          <p:grpSpPr>
            <a:xfrm>
              <a:off x="1070511" y="1320101"/>
              <a:ext cx="667657" cy="1162728"/>
              <a:chOff x="1291776" y="1364345"/>
              <a:chExt cx="667657" cy="1162728"/>
            </a:xfrm>
          </p:grpSpPr>
          <p:sp>
            <p:nvSpPr>
              <p:cNvPr id="11" name="Rectangle 10"/>
              <p:cNvSpPr/>
              <p:nvPr/>
            </p:nvSpPr>
            <p:spPr bwMode="auto">
              <a:xfrm>
                <a:off x="1444176" y="1364345"/>
                <a:ext cx="362857" cy="1132114"/>
              </a:xfrm>
              <a:prstGeom prst="rect">
                <a:avLst/>
              </a:prstGeom>
              <a:solidFill>
                <a:schemeClr val="bg1"/>
              </a:solidFill>
              <a:ln w="19050" cap="flat" cmpd="sng" algn="ctr">
                <a:noFill/>
                <a:prstDash val="solid"/>
                <a:round/>
                <a:headEnd type="none" w="med" len="med"/>
                <a:tailEnd type="none" w="med" len="med"/>
              </a:ln>
              <a:effectLst>
                <a:glow rad="1397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sp>
            <p:nvSpPr>
              <p:cNvPr id="12" name="Rectangle 11"/>
              <p:cNvSpPr/>
              <p:nvPr/>
            </p:nvSpPr>
            <p:spPr bwMode="auto">
              <a:xfrm>
                <a:off x="1444176" y="1828800"/>
                <a:ext cx="362857" cy="667659"/>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08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cxnSp>
            <p:nvCxnSpPr>
              <p:cNvPr id="13" name="Straight Connector 12"/>
              <p:cNvCxnSpPr/>
              <p:nvPr/>
            </p:nvCxnSpPr>
            <p:spPr bwMode="auto">
              <a:xfrm>
                <a:off x="1291776" y="2525485"/>
                <a:ext cx="667657" cy="1588"/>
              </a:xfrm>
              <a:prstGeom prst="line">
                <a:avLst/>
              </a:prstGeom>
              <a:gradFill rotWithShape="0">
                <a:gsLst>
                  <a:gs pos="0">
                    <a:srgbClr val="003399">
                      <a:gamma/>
                      <a:shade val="15294"/>
                      <a:invGamma/>
                    </a:srgbClr>
                  </a:gs>
                  <a:gs pos="100000">
                    <a:srgbClr val="003399"/>
                  </a:gs>
                </a:gsLst>
                <a:lin ang="5400000" scaled="1"/>
              </a:gradFill>
              <a:ln w="57150" cap="flat" cmpd="sng" algn="ctr">
                <a:solidFill>
                  <a:schemeClr val="bg1"/>
                </a:solidFill>
                <a:prstDash val="solid"/>
                <a:round/>
                <a:headEnd type="none" w="med" len="med"/>
                <a:tailEnd type="none" w="med" len="med"/>
              </a:ln>
              <a:effectLst>
                <a:outerShdw blurRad="50800" dist="38100" dir="2700000" algn="tl" rotWithShape="0">
                  <a:prstClr val="black">
                    <a:alpha val="40000"/>
                  </a:prstClr>
                </a:outerShdw>
              </a:effectLst>
            </p:spPr>
          </p:cxnSp>
        </p:grpSp>
        <p:sp>
          <p:nvSpPr>
            <p:cNvPr id="9" name="Content Placeholder 3"/>
            <p:cNvSpPr txBox="1">
              <a:spLocks/>
            </p:cNvSpPr>
            <p:nvPr/>
          </p:nvSpPr>
          <p:spPr>
            <a:xfrm>
              <a:off x="1659667" y="1569483"/>
              <a:ext cx="847559" cy="548902"/>
            </a:xfrm>
            <a:prstGeom prst="rect">
              <a:avLst/>
            </a:prstGeom>
          </p:spPr>
          <p:txBody>
            <a:bodyPr/>
            <a:lstStyle/>
            <a:p>
              <a:pPr marL="342900" marR="0" lvl="0" indent="-342900" algn="l" defTabSz="914400" rtl="0" eaLnBrk="0" fontAlgn="base" latinLnBrk="0" hangingPunct="0">
                <a:lnSpc>
                  <a:spcPct val="100000"/>
                </a:lnSpc>
                <a:spcBef>
                  <a:spcPts val="3000"/>
                </a:spcBef>
                <a:spcAft>
                  <a:spcPct val="0"/>
                </a:spcAft>
                <a:buClr>
                  <a:srgbClr val="FFFF00"/>
                </a:buClr>
                <a:buSzPct val="85000"/>
                <a:tabLst>
                  <a:tab pos="1538288" algn="l"/>
                </a:tabLst>
                <a:defRPr/>
              </a:pPr>
              <a:r>
                <a:rPr lang="en-US" sz="2400" kern="0" dirty="0" smtClean="0">
                  <a:solidFill>
                    <a:schemeClr val="bg1"/>
                  </a:solidFill>
                  <a:effectLst>
                    <a:glow rad="228600">
                      <a:schemeClr val="accent4">
                        <a:satMod val="175000"/>
                        <a:alpha val="40000"/>
                      </a:schemeClr>
                    </a:glow>
                  </a:effectLst>
                  <a:cs typeface="+mn-cs"/>
                </a:rPr>
                <a:t>59</a:t>
              </a:r>
              <a: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effectLst>
                  <a:uLnTx/>
                  <a:uFillTx/>
                  <a:latin typeface="Arial" charset="0"/>
                  <a:ea typeface="+mn-ea"/>
                  <a:cs typeface="+mn-cs"/>
                </a:rPr>
                <a:t>%</a:t>
              </a:r>
              <a:b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effectLst>
                  <a:uLnTx/>
                  <a:uFillTx/>
                  <a:latin typeface="Arial" charset="0"/>
                  <a:ea typeface="+mn-ea"/>
                  <a:cs typeface="+mn-cs"/>
                </a:rPr>
              </a:br>
              <a:endParaRPr kumimoji="0" lang="en-US" sz="2400" b="1" i="0" u="none" strike="noStrike" kern="0" cap="none" spc="0" normalizeH="0" baseline="0" noProof="0" dirty="0">
                <a:ln>
                  <a:noFill/>
                </a:ln>
                <a:solidFill>
                  <a:schemeClr val="bg1"/>
                </a:solidFill>
                <a:effectLst>
                  <a:glow rad="228600">
                    <a:schemeClr val="accent4">
                      <a:satMod val="175000"/>
                      <a:alpha val="40000"/>
                    </a:schemeClr>
                  </a:glow>
                </a:effectLst>
                <a:uLnTx/>
                <a:uFillTx/>
                <a:latin typeface="Arial" charset="0"/>
                <a:ea typeface="+mn-ea"/>
                <a:cs typeface="+mn-cs"/>
              </a:endParaRPr>
            </a:p>
          </p:txBody>
        </p:sp>
        <p:sp>
          <p:nvSpPr>
            <p:cNvPr id="10" name="Content Placeholder 3"/>
            <p:cNvSpPr txBox="1">
              <a:spLocks/>
            </p:cNvSpPr>
            <p:nvPr/>
          </p:nvSpPr>
          <p:spPr>
            <a:xfrm>
              <a:off x="861379" y="2454854"/>
              <a:ext cx="1428325" cy="548902"/>
            </a:xfrm>
            <a:prstGeom prst="rect">
              <a:avLst/>
            </a:prstGeom>
          </p:spPr>
          <p:txBody>
            <a:bodyPr/>
            <a:lstStyle/>
            <a:p>
              <a:pPr marL="342900" marR="0" lvl="0" indent="-342900" algn="l" defTabSz="914400" rtl="0" eaLnBrk="0" fontAlgn="base" latinLnBrk="0" hangingPunct="0">
                <a:lnSpc>
                  <a:spcPct val="100000"/>
                </a:lnSpc>
                <a:spcBef>
                  <a:spcPts val="3000"/>
                </a:spcBef>
                <a:spcAft>
                  <a:spcPct val="0"/>
                </a:spcAft>
                <a:buClr>
                  <a:srgbClr val="FFFF00"/>
                </a:buClr>
                <a:buSzPct val="85000"/>
                <a:tabLst>
                  <a:tab pos="1538288" algn="l"/>
                </a:tabLst>
                <a:defRPr/>
              </a:pPr>
              <a:r>
                <a:rPr kumimoji="0" lang="en-US" sz="2400" b="1" i="0" u="none" strike="noStrike" kern="0" cap="none" spc="0" normalizeH="0" baseline="0" noProof="0" dirty="0" err="1" smtClean="0">
                  <a:ln>
                    <a:noFill/>
                  </a:ln>
                  <a:solidFill>
                    <a:schemeClr val="bg1"/>
                  </a:solidFill>
                  <a:effectLst>
                    <a:glow rad="228600">
                      <a:schemeClr val="accent4">
                        <a:satMod val="175000"/>
                        <a:alpha val="40000"/>
                      </a:schemeClr>
                    </a:glow>
                  </a:effectLst>
                  <a:uLnTx/>
                  <a:uFillTx/>
                  <a:latin typeface="Arial" charset="0"/>
                  <a:ea typeface="+mn-ea"/>
                  <a:cs typeface="+mn-cs"/>
                </a:rPr>
                <a:t>NorCal</a:t>
              </a:r>
              <a: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effectLst>
                  <a:uLnTx/>
                  <a:uFillTx/>
                  <a:latin typeface="Arial" charset="0"/>
                  <a:ea typeface="+mn-ea"/>
                  <a:cs typeface="+mn-cs"/>
                </a:rPr>
                <a:t/>
              </a:r>
              <a:b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effectLst>
                  <a:uLnTx/>
                  <a:uFillTx/>
                  <a:latin typeface="Arial" charset="0"/>
                  <a:ea typeface="+mn-ea"/>
                  <a:cs typeface="+mn-cs"/>
                </a:rPr>
              </a:br>
              <a:endParaRPr kumimoji="0" lang="en-US" sz="2400" b="1" i="0" u="none" strike="noStrike" kern="0" cap="none" spc="0" normalizeH="0" baseline="0" noProof="0" dirty="0">
                <a:ln>
                  <a:noFill/>
                </a:ln>
                <a:solidFill>
                  <a:schemeClr val="bg1"/>
                </a:solidFill>
                <a:effectLst>
                  <a:glow rad="228600">
                    <a:schemeClr val="accent4">
                      <a:satMod val="175000"/>
                      <a:alpha val="40000"/>
                    </a:schemeClr>
                  </a:glow>
                </a:effectLst>
                <a:uLnTx/>
                <a:uFillTx/>
                <a:latin typeface="Arial" charset="0"/>
                <a:ea typeface="+mn-ea"/>
                <a:cs typeface="+mn-cs"/>
              </a:endParaRPr>
            </a:p>
          </p:txBody>
        </p:sp>
      </p:grpSp>
      <p:grpSp>
        <p:nvGrpSpPr>
          <p:cNvPr id="14" name="Group 13"/>
          <p:cNvGrpSpPr/>
          <p:nvPr/>
        </p:nvGrpSpPr>
        <p:grpSpPr>
          <a:xfrm>
            <a:off x="2559551" y="3018272"/>
            <a:ext cx="1791224" cy="1814283"/>
            <a:chOff x="2559551" y="3018272"/>
            <a:chExt cx="1791224" cy="1814283"/>
          </a:xfrm>
        </p:grpSpPr>
        <p:grpSp>
          <p:nvGrpSpPr>
            <p:cNvPr id="15" name="Group 11"/>
            <p:cNvGrpSpPr/>
            <p:nvPr/>
          </p:nvGrpSpPr>
          <p:grpSpPr>
            <a:xfrm>
              <a:off x="2928340" y="3018272"/>
              <a:ext cx="667657" cy="1162728"/>
              <a:chOff x="3570515" y="1248231"/>
              <a:chExt cx="667657" cy="1162728"/>
            </a:xfrm>
          </p:grpSpPr>
          <p:sp>
            <p:nvSpPr>
              <p:cNvPr id="18" name="Rectangle 17"/>
              <p:cNvSpPr/>
              <p:nvPr/>
            </p:nvSpPr>
            <p:spPr bwMode="auto">
              <a:xfrm>
                <a:off x="3722915" y="1248231"/>
                <a:ext cx="362857" cy="1132114"/>
              </a:xfrm>
              <a:prstGeom prst="rect">
                <a:avLst/>
              </a:prstGeom>
              <a:solidFill>
                <a:schemeClr val="bg1"/>
              </a:solidFill>
              <a:ln w="19050" cap="flat" cmpd="sng" algn="ctr">
                <a:noFill/>
                <a:prstDash val="solid"/>
                <a:round/>
                <a:headEnd type="none" w="med" len="med"/>
                <a:tailEnd type="none" w="med" len="med"/>
              </a:ln>
              <a:effectLst>
                <a:glow rad="1397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sp>
            <p:nvSpPr>
              <p:cNvPr id="19" name="Rectangle 18"/>
              <p:cNvSpPr/>
              <p:nvPr/>
            </p:nvSpPr>
            <p:spPr bwMode="auto">
              <a:xfrm>
                <a:off x="3722915" y="1704770"/>
                <a:ext cx="362857" cy="675575"/>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08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cxnSp>
            <p:nvCxnSpPr>
              <p:cNvPr id="20" name="Straight Connector 19"/>
              <p:cNvCxnSpPr/>
              <p:nvPr/>
            </p:nvCxnSpPr>
            <p:spPr bwMode="auto">
              <a:xfrm>
                <a:off x="3570515" y="2409371"/>
                <a:ext cx="667657" cy="1588"/>
              </a:xfrm>
              <a:prstGeom prst="line">
                <a:avLst/>
              </a:prstGeom>
              <a:gradFill rotWithShape="0">
                <a:gsLst>
                  <a:gs pos="0">
                    <a:srgbClr val="003399">
                      <a:gamma/>
                      <a:shade val="15294"/>
                      <a:invGamma/>
                    </a:srgbClr>
                  </a:gs>
                  <a:gs pos="100000">
                    <a:srgbClr val="003399"/>
                  </a:gs>
                </a:gsLst>
                <a:lin ang="5400000" scaled="1"/>
              </a:gradFill>
              <a:ln w="57150" cap="flat" cmpd="sng" algn="ctr">
                <a:solidFill>
                  <a:schemeClr val="bg1"/>
                </a:solidFill>
                <a:prstDash val="solid"/>
                <a:round/>
                <a:headEnd type="none" w="med" len="med"/>
                <a:tailEnd type="none" w="med" len="med"/>
              </a:ln>
              <a:effectLst>
                <a:outerShdw blurRad="50800" dist="38100" dir="2700000" algn="tl" rotWithShape="0">
                  <a:prstClr val="black">
                    <a:alpha val="40000"/>
                  </a:prstClr>
                </a:outerShdw>
              </a:effectLst>
            </p:spPr>
          </p:cxnSp>
        </p:grpSp>
        <p:sp>
          <p:nvSpPr>
            <p:cNvPr id="16" name="Content Placeholder 3"/>
            <p:cNvSpPr txBox="1">
              <a:spLocks/>
            </p:cNvSpPr>
            <p:nvPr/>
          </p:nvSpPr>
          <p:spPr>
            <a:xfrm>
              <a:off x="2559551" y="4153024"/>
              <a:ext cx="1515414" cy="679531"/>
            </a:xfrm>
            <a:prstGeom prst="rect">
              <a:avLst/>
            </a:prstGeom>
          </p:spPr>
          <p:txBody>
            <a:bodyPr/>
            <a:lstStyle/>
            <a:p>
              <a:pPr marR="0" lvl="0" algn="ctr" defTabSz="914400" rtl="0" eaLnBrk="0" fontAlgn="base" latinLnBrk="0" hangingPunct="0">
                <a:lnSpc>
                  <a:spcPct val="90000"/>
                </a:lnSpc>
                <a:spcBef>
                  <a:spcPts val="0"/>
                </a:spcBef>
                <a:spcAft>
                  <a:spcPct val="0"/>
                </a:spcAft>
                <a:buClr>
                  <a:srgbClr val="FFFF00"/>
                </a:buClr>
                <a:buSzPct val="85000"/>
                <a:tabLst>
                  <a:tab pos="1538288" algn="l"/>
                </a:tabLst>
                <a:defRPr/>
              </a:pPr>
              <a:r>
                <a:rPr lang="en-US" sz="2400" kern="0" dirty="0" smtClean="0">
                  <a:solidFill>
                    <a:schemeClr val="bg1"/>
                  </a:solidFill>
                  <a:effectLst>
                    <a:glow rad="228600">
                      <a:schemeClr val="accent4">
                        <a:satMod val="175000"/>
                        <a:alpha val="40000"/>
                      </a:schemeClr>
                    </a:glow>
                    <a:outerShdw blurRad="38100" dist="38100" dir="2700000" algn="tl">
                      <a:srgbClr val="000000">
                        <a:alpha val="43137"/>
                      </a:srgbClr>
                    </a:outerShdw>
                  </a:effectLst>
                  <a:cs typeface="+mn-cs"/>
                </a:rPr>
                <a:t>San Joaquin</a:t>
              </a:r>
              <a: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rPr>
                <a:t/>
              </a:r>
              <a:b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rPr>
              </a:br>
              <a:endParaRPr kumimoji="0" lang="en-US" sz="2400" b="1" i="0" u="none" strike="noStrike" kern="0" cap="none" spc="0" normalizeH="0" baseline="0" noProof="0" dirty="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endParaRPr>
            </a:p>
          </p:txBody>
        </p:sp>
        <p:sp>
          <p:nvSpPr>
            <p:cNvPr id="17" name="Content Placeholder 3"/>
            <p:cNvSpPr txBox="1">
              <a:spLocks/>
            </p:cNvSpPr>
            <p:nvPr/>
          </p:nvSpPr>
          <p:spPr>
            <a:xfrm>
              <a:off x="3481211" y="3289426"/>
              <a:ext cx="869564" cy="548902"/>
            </a:xfrm>
            <a:prstGeom prst="rect">
              <a:avLst/>
            </a:prstGeom>
          </p:spPr>
          <p:txBody>
            <a:bodyPr/>
            <a:lstStyle/>
            <a:p>
              <a:pPr marL="342900" marR="0" lvl="0" indent="-342900" algn="l" defTabSz="914400" rtl="0" eaLnBrk="0" fontAlgn="base" latinLnBrk="0" hangingPunct="0">
                <a:lnSpc>
                  <a:spcPct val="100000"/>
                </a:lnSpc>
                <a:spcBef>
                  <a:spcPts val="3000"/>
                </a:spcBef>
                <a:spcAft>
                  <a:spcPct val="0"/>
                </a:spcAft>
                <a:buClr>
                  <a:srgbClr val="FFFF00"/>
                </a:buClr>
                <a:buSzPct val="85000"/>
                <a:tabLst>
                  <a:tab pos="1538288" algn="l"/>
                </a:tabLst>
                <a:defRPr/>
              </a:pPr>
              <a: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effectLst>
                  <a:uLnTx/>
                  <a:uFillTx/>
                  <a:latin typeface="Arial" charset="0"/>
                  <a:ea typeface="+mn-ea"/>
                  <a:cs typeface="+mn-cs"/>
                </a:rPr>
                <a:t>57%</a:t>
              </a:r>
              <a:b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effectLst>
                  <a:uLnTx/>
                  <a:uFillTx/>
                  <a:latin typeface="Arial" charset="0"/>
                  <a:ea typeface="+mn-ea"/>
                  <a:cs typeface="+mn-cs"/>
                </a:rPr>
              </a:br>
              <a:endParaRPr kumimoji="0" lang="en-US" sz="2400" b="1" i="0" u="none" strike="noStrike" kern="0" cap="none" spc="0" normalizeH="0" baseline="0" noProof="0" dirty="0">
                <a:ln>
                  <a:noFill/>
                </a:ln>
                <a:solidFill>
                  <a:schemeClr val="bg1"/>
                </a:solidFill>
                <a:effectLst>
                  <a:glow rad="228600">
                    <a:schemeClr val="accent4">
                      <a:satMod val="175000"/>
                      <a:alpha val="40000"/>
                    </a:schemeClr>
                  </a:glow>
                </a:effectLst>
                <a:uLnTx/>
                <a:uFillTx/>
                <a:latin typeface="Arial" charset="0"/>
                <a:ea typeface="+mn-ea"/>
                <a:cs typeface="+mn-cs"/>
              </a:endParaRPr>
            </a:p>
          </p:txBody>
        </p:sp>
      </p:grpSp>
      <p:grpSp>
        <p:nvGrpSpPr>
          <p:cNvPr id="21" name="Group 20"/>
          <p:cNvGrpSpPr/>
          <p:nvPr/>
        </p:nvGrpSpPr>
        <p:grpSpPr>
          <a:xfrm>
            <a:off x="2773525" y="5137357"/>
            <a:ext cx="3599973" cy="1574567"/>
            <a:chOff x="2773525" y="5137357"/>
            <a:chExt cx="3599973" cy="1574567"/>
          </a:xfrm>
        </p:grpSpPr>
        <p:grpSp>
          <p:nvGrpSpPr>
            <p:cNvPr id="22" name="Group 19"/>
            <p:cNvGrpSpPr/>
            <p:nvPr/>
          </p:nvGrpSpPr>
          <p:grpSpPr>
            <a:xfrm>
              <a:off x="3508928" y="5137357"/>
              <a:ext cx="667657" cy="1162728"/>
              <a:chOff x="3570515" y="1248231"/>
              <a:chExt cx="667657" cy="1162728"/>
            </a:xfrm>
          </p:grpSpPr>
          <p:sp>
            <p:nvSpPr>
              <p:cNvPr id="25" name="Rectangle 24"/>
              <p:cNvSpPr/>
              <p:nvPr/>
            </p:nvSpPr>
            <p:spPr bwMode="auto">
              <a:xfrm>
                <a:off x="3722915" y="1248231"/>
                <a:ext cx="362857" cy="1132114"/>
              </a:xfrm>
              <a:prstGeom prst="rect">
                <a:avLst/>
              </a:prstGeom>
              <a:solidFill>
                <a:schemeClr val="bg1"/>
              </a:solidFill>
              <a:ln w="19050" cap="flat" cmpd="sng" algn="ctr">
                <a:noFill/>
                <a:prstDash val="solid"/>
                <a:round/>
                <a:headEnd type="none" w="med" len="med"/>
                <a:tailEnd type="none" w="med" len="med"/>
              </a:ln>
              <a:effectLst>
                <a:glow rad="1397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sp>
            <p:nvSpPr>
              <p:cNvPr id="26" name="Rectangle 25"/>
              <p:cNvSpPr/>
              <p:nvPr/>
            </p:nvSpPr>
            <p:spPr bwMode="auto">
              <a:xfrm>
                <a:off x="3722915" y="1442194"/>
                <a:ext cx="362857" cy="938151"/>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08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cxnSp>
            <p:nvCxnSpPr>
              <p:cNvPr id="27" name="Straight Connector 26"/>
              <p:cNvCxnSpPr/>
              <p:nvPr/>
            </p:nvCxnSpPr>
            <p:spPr bwMode="auto">
              <a:xfrm>
                <a:off x="3570515" y="2409371"/>
                <a:ext cx="667657" cy="1588"/>
              </a:xfrm>
              <a:prstGeom prst="line">
                <a:avLst/>
              </a:prstGeom>
              <a:gradFill rotWithShape="0">
                <a:gsLst>
                  <a:gs pos="0">
                    <a:srgbClr val="003399">
                      <a:gamma/>
                      <a:shade val="15294"/>
                      <a:invGamma/>
                    </a:srgbClr>
                  </a:gs>
                  <a:gs pos="100000">
                    <a:srgbClr val="003399"/>
                  </a:gs>
                </a:gsLst>
                <a:lin ang="5400000" scaled="1"/>
              </a:gradFill>
              <a:ln w="57150" cap="flat" cmpd="sng" algn="ctr">
                <a:solidFill>
                  <a:schemeClr val="bg1"/>
                </a:solidFill>
                <a:prstDash val="solid"/>
                <a:round/>
                <a:headEnd type="none" w="med" len="med"/>
                <a:tailEnd type="none" w="med" len="med"/>
              </a:ln>
              <a:effectLst>
                <a:outerShdw blurRad="50800" dist="38100" dir="2700000" algn="tl" rotWithShape="0">
                  <a:prstClr val="black">
                    <a:alpha val="40000"/>
                  </a:prstClr>
                </a:outerShdw>
              </a:effectLst>
            </p:spPr>
          </p:cxnSp>
        </p:grpSp>
        <p:sp>
          <p:nvSpPr>
            <p:cNvPr id="23" name="Content Placeholder 3"/>
            <p:cNvSpPr txBox="1">
              <a:spLocks/>
            </p:cNvSpPr>
            <p:nvPr/>
          </p:nvSpPr>
          <p:spPr>
            <a:xfrm>
              <a:off x="2773525" y="6370838"/>
              <a:ext cx="2212099" cy="341086"/>
            </a:xfrm>
            <a:prstGeom prst="rect">
              <a:avLst/>
            </a:prstGeom>
          </p:spPr>
          <p:txBody>
            <a:bodyPr/>
            <a:lstStyle/>
            <a:p>
              <a:pPr marR="0" lvl="0" algn="ctr" defTabSz="914400" rtl="0" eaLnBrk="0" fontAlgn="base" latinLnBrk="0" hangingPunct="0">
                <a:lnSpc>
                  <a:spcPct val="90000"/>
                </a:lnSpc>
                <a:spcBef>
                  <a:spcPts val="0"/>
                </a:spcBef>
                <a:spcAft>
                  <a:spcPct val="0"/>
                </a:spcAft>
                <a:buClr>
                  <a:srgbClr val="FFFF00"/>
                </a:buClr>
                <a:buSzPct val="85000"/>
                <a:tabLst>
                  <a:tab pos="1538288" algn="l"/>
                </a:tabLst>
                <a:defRPr/>
              </a:pPr>
              <a:r>
                <a:rPr lang="en-US" sz="2400" kern="0" dirty="0" smtClean="0">
                  <a:solidFill>
                    <a:schemeClr val="bg1"/>
                  </a:solidFill>
                  <a:effectLst>
                    <a:glow rad="228600">
                      <a:schemeClr val="accent4">
                        <a:satMod val="175000"/>
                        <a:alpha val="40000"/>
                      </a:schemeClr>
                    </a:glow>
                    <a:outerShdw blurRad="38100" dist="38100" dir="2700000" algn="tl">
                      <a:srgbClr val="000000">
                        <a:alpha val="43137"/>
                      </a:srgbClr>
                    </a:outerShdw>
                  </a:effectLst>
                  <a:cs typeface="+mn-cs"/>
                </a:rPr>
                <a:t>Southern Cal</a:t>
              </a:r>
              <a: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rPr>
                <a:t/>
              </a:r>
              <a:b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rPr>
              </a:br>
              <a:endParaRPr kumimoji="0" lang="en-US" sz="2400" b="1" i="0" u="none" strike="noStrike" kern="0" cap="none" spc="0" normalizeH="0" baseline="0" noProof="0" dirty="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endParaRPr>
            </a:p>
          </p:txBody>
        </p:sp>
        <p:sp>
          <p:nvSpPr>
            <p:cNvPr id="24" name="Content Placeholder 3"/>
            <p:cNvSpPr txBox="1">
              <a:spLocks/>
            </p:cNvSpPr>
            <p:nvPr/>
          </p:nvSpPr>
          <p:spPr>
            <a:xfrm>
              <a:off x="4132373" y="5187498"/>
              <a:ext cx="2241125" cy="548902"/>
            </a:xfrm>
            <a:prstGeom prst="rect">
              <a:avLst/>
            </a:prstGeom>
          </p:spPr>
          <p:txBody>
            <a:bodyPr/>
            <a:lstStyle/>
            <a:p>
              <a:pPr marL="342900" marR="0" lvl="0" indent="-342900" algn="l" defTabSz="914400" rtl="0" eaLnBrk="0" fontAlgn="base" latinLnBrk="0" hangingPunct="0">
                <a:lnSpc>
                  <a:spcPct val="100000"/>
                </a:lnSpc>
                <a:spcBef>
                  <a:spcPts val="3000"/>
                </a:spcBef>
                <a:spcAft>
                  <a:spcPct val="0"/>
                </a:spcAft>
                <a:buClr>
                  <a:srgbClr val="FFFF00"/>
                </a:buClr>
                <a:buSzPct val="85000"/>
                <a:tabLst>
                  <a:tab pos="1538288" algn="l"/>
                </a:tabLst>
                <a:defRPr/>
              </a:pPr>
              <a: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rPr>
                <a:t>89% [CHECK]</a:t>
              </a:r>
              <a:b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rPr>
              </a:br>
              <a:endParaRPr kumimoji="0" lang="en-US" sz="2400" b="1" i="0" u="none" strike="noStrike" kern="0" cap="none" spc="0" normalizeH="0" baseline="0" noProof="0" dirty="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endParaRPr>
            </a:p>
          </p:txBody>
        </p:sp>
      </p:grpSp>
      <p:grpSp>
        <p:nvGrpSpPr>
          <p:cNvPr id="28" name="Group 27"/>
          <p:cNvGrpSpPr/>
          <p:nvPr/>
        </p:nvGrpSpPr>
        <p:grpSpPr>
          <a:xfrm>
            <a:off x="548515" y="3773019"/>
            <a:ext cx="1784744" cy="1886854"/>
            <a:chOff x="548515" y="3773019"/>
            <a:chExt cx="1784744" cy="1886854"/>
          </a:xfrm>
        </p:grpSpPr>
        <p:grpSp>
          <p:nvGrpSpPr>
            <p:cNvPr id="29" name="Group 15"/>
            <p:cNvGrpSpPr/>
            <p:nvPr/>
          </p:nvGrpSpPr>
          <p:grpSpPr>
            <a:xfrm>
              <a:off x="1302748" y="3773019"/>
              <a:ext cx="667657" cy="1162728"/>
              <a:chOff x="3570515" y="1248231"/>
              <a:chExt cx="667657" cy="1162728"/>
            </a:xfrm>
          </p:grpSpPr>
          <p:sp>
            <p:nvSpPr>
              <p:cNvPr id="32" name="Rectangle 16"/>
              <p:cNvSpPr/>
              <p:nvPr/>
            </p:nvSpPr>
            <p:spPr bwMode="auto">
              <a:xfrm>
                <a:off x="3722915" y="1248231"/>
                <a:ext cx="362857" cy="1132114"/>
              </a:xfrm>
              <a:prstGeom prst="rect">
                <a:avLst/>
              </a:prstGeom>
              <a:solidFill>
                <a:schemeClr val="bg1"/>
              </a:solidFill>
              <a:ln w="19050" cap="flat" cmpd="sng" algn="ctr">
                <a:noFill/>
                <a:prstDash val="solid"/>
                <a:round/>
                <a:headEnd type="none" w="med" len="med"/>
                <a:tailEnd type="none" w="med" len="med"/>
              </a:ln>
              <a:effectLst>
                <a:glow rad="1397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sp>
            <p:nvSpPr>
              <p:cNvPr id="33" name="Rectangle 32"/>
              <p:cNvSpPr/>
              <p:nvPr/>
            </p:nvSpPr>
            <p:spPr bwMode="auto">
              <a:xfrm>
                <a:off x="3722915" y="1799773"/>
                <a:ext cx="362857" cy="580572"/>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08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cxnSp>
            <p:nvCxnSpPr>
              <p:cNvPr id="34" name="Straight Connector 33"/>
              <p:cNvCxnSpPr/>
              <p:nvPr/>
            </p:nvCxnSpPr>
            <p:spPr bwMode="auto">
              <a:xfrm>
                <a:off x="3570515" y="2409371"/>
                <a:ext cx="667657" cy="1588"/>
              </a:xfrm>
              <a:prstGeom prst="line">
                <a:avLst/>
              </a:prstGeom>
              <a:gradFill rotWithShape="0">
                <a:gsLst>
                  <a:gs pos="0">
                    <a:srgbClr val="003399">
                      <a:gamma/>
                      <a:shade val="15294"/>
                      <a:invGamma/>
                    </a:srgbClr>
                  </a:gs>
                  <a:gs pos="100000">
                    <a:srgbClr val="003399"/>
                  </a:gs>
                </a:gsLst>
                <a:lin ang="5400000" scaled="1"/>
              </a:gradFill>
              <a:ln w="57150" cap="flat" cmpd="sng" algn="ctr">
                <a:solidFill>
                  <a:schemeClr val="bg1"/>
                </a:solidFill>
                <a:prstDash val="solid"/>
                <a:round/>
                <a:headEnd type="none" w="med" len="med"/>
                <a:tailEnd type="none" w="med" len="med"/>
              </a:ln>
              <a:effectLst>
                <a:outerShdw blurRad="50800" dist="38100" dir="2700000" algn="tl" rotWithShape="0">
                  <a:prstClr val="black">
                    <a:alpha val="40000"/>
                  </a:prstClr>
                </a:outerShdw>
              </a:effectLst>
            </p:spPr>
          </p:cxnSp>
        </p:grpSp>
        <p:sp>
          <p:nvSpPr>
            <p:cNvPr id="30" name="Content Placeholder 3"/>
            <p:cNvSpPr txBox="1">
              <a:spLocks/>
            </p:cNvSpPr>
            <p:nvPr/>
          </p:nvSpPr>
          <p:spPr>
            <a:xfrm>
              <a:off x="817845" y="4980342"/>
              <a:ext cx="1515414" cy="679531"/>
            </a:xfrm>
            <a:prstGeom prst="rect">
              <a:avLst/>
            </a:prstGeom>
          </p:spPr>
          <p:txBody>
            <a:bodyPr/>
            <a:lstStyle/>
            <a:p>
              <a:pPr marR="0" lvl="0" algn="ctr" defTabSz="914400" rtl="0" eaLnBrk="0" fontAlgn="base" latinLnBrk="0" hangingPunct="0">
                <a:lnSpc>
                  <a:spcPct val="90000"/>
                </a:lnSpc>
                <a:spcBef>
                  <a:spcPts val="0"/>
                </a:spcBef>
                <a:spcAft>
                  <a:spcPct val="0"/>
                </a:spcAft>
                <a:buClr>
                  <a:srgbClr val="FFFF00"/>
                </a:buClr>
                <a:buSzPct val="85000"/>
                <a:tabLst>
                  <a:tab pos="1538288" algn="l"/>
                </a:tabLst>
                <a:defRPr/>
              </a:pPr>
              <a:r>
                <a:rPr lang="en-US" sz="2400" kern="0" dirty="0" smtClean="0">
                  <a:solidFill>
                    <a:schemeClr val="bg1"/>
                  </a:solidFill>
                  <a:effectLst>
                    <a:glow rad="228600">
                      <a:schemeClr val="accent4">
                        <a:satMod val="175000"/>
                        <a:alpha val="40000"/>
                      </a:schemeClr>
                    </a:glow>
                    <a:outerShdw blurRad="38100" dist="38100" dir="2700000" algn="tl">
                      <a:srgbClr val="000000">
                        <a:alpha val="43137"/>
                      </a:srgbClr>
                    </a:outerShdw>
                  </a:effectLst>
                  <a:cs typeface="+mn-cs"/>
                </a:rPr>
                <a:t>Coastal</a:t>
              </a:r>
              <a: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rPr>
                <a:t/>
              </a:r>
              <a:b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rPr>
              </a:br>
              <a:endParaRPr kumimoji="0" lang="en-US" sz="2400" b="1" i="0" u="none" strike="noStrike" kern="0" cap="none" spc="0" normalizeH="0" baseline="0" noProof="0" dirty="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endParaRPr>
            </a:p>
          </p:txBody>
        </p:sp>
        <p:sp>
          <p:nvSpPr>
            <p:cNvPr id="31" name="Content Placeholder 3"/>
            <p:cNvSpPr txBox="1">
              <a:spLocks/>
            </p:cNvSpPr>
            <p:nvPr/>
          </p:nvSpPr>
          <p:spPr>
            <a:xfrm>
              <a:off x="548515" y="3845395"/>
              <a:ext cx="911575" cy="548902"/>
            </a:xfrm>
            <a:prstGeom prst="rect">
              <a:avLst/>
            </a:prstGeom>
          </p:spPr>
          <p:txBody>
            <a:bodyPr/>
            <a:lstStyle/>
            <a:p>
              <a:pPr marL="342900" marR="0" lvl="0" indent="-342900" algn="l" defTabSz="914400" rtl="0" eaLnBrk="0" fontAlgn="base" latinLnBrk="0" hangingPunct="0">
                <a:lnSpc>
                  <a:spcPct val="100000"/>
                </a:lnSpc>
                <a:spcBef>
                  <a:spcPts val="3000"/>
                </a:spcBef>
                <a:spcAft>
                  <a:spcPct val="0"/>
                </a:spcAft>
                <a:buClr>
                  <a:srgbClr val="FFFF00"/>
                </a:buClr>
                <a:buSzPct val="85000"/>
                <a:tabLst>
                  <a:tab pos="1538288" algn="l"/>
                </a:tabLst>
                <a:defRPr/>
              </a:pPr>
              <a:r>
                <a:rPr kumimoji="0" lang="en-US" sz="2400" b="1" i="0" u="none" strike="noStrike" kern="0" cap="none" spc="0" normalizeH="0" baseline="0" noProof="0" dirty="0" smtClean="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rPr>
                <a:t>XX%</a:t>
              </a:r>
              <a:endParaRPr kumimoji="0" lang="en-US" sz="2400" b="1" i="0" u="none" strike="noStrike" kern="0" cap="none" spc="0" normalizeH="0" baseline="0" noProof="0" dirty="0">
                <a:ln>
                  <a:noFill/>
                </a:ln>
                <a:solidFill>
                  <a:schemeClr val="bg1"/>
                </a:solidFill>
                <a:effectLst>
                  <a:glow rad="228600">
                    <a:schemeClr val="accent4">
                      <a:satMod val="175000"/>
                      <a:alpha val="40000"/>
                    </a:schemeClr>
                  </a:glow>
                  <a:outerShdw blurRad="38100" dist="38100" dir="2700000" algn="tl">
                    <a:srgbClr val="000000">
                      <a:alpha val="43137"/>
                    </a:srgbClr>
                  </a:outerShdw>
                </a:effectLst>
                <a:uLnTx/>
                <a:uFillTx/>
                <a:latin typeface="Arial" charset="0"/>
                <a:ea typeface="+mn-ea"/>
                <a:cs typeface="+mn-cs"/>
              </a:endParaRPr>
            </a:p>
          </p:txBody>
        </p:sp>
      </p:grpSp>
    </p:spTree>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105948" y="1062862"/>
            <a:ext cx="3751188" cy="315110"/>
          </a:xfrm>
        </p:spPr>
        <p:txBody>
          <a:bodyPr/>
          <a:lstStyle/>
          <a:p>
            <a:pPr>
              <a:buClr>
                <a:srgbClr val="33CC33"/>
              </a:buClr>
              <a:buSzPct val="100000"/>
              <a:buFont typeface="Wingdings 2" pitchFamily="18" charset="2"/>
              <a:buChar char=""/>
            </a:pPr>
            <a:r>
              <a:rPr sz="2400">
                <a:solidFill>
                  <a:srgbClr val="33CC33"/>
                </a:solidFill>
                <a:effectLst>
                  <a:glow rad="139700">
                    <a:schemeClr val="accent4">
                      <a:satMod val="175000"/>
                      <a:alpha val="40000"/>
                    </a:schemeClr>
                  </a:glow>
                  <a:outerShdw blurRad="50800" dist="38100" dir="2700000" algn="tl" rotWithShape="0">
                    <a:prstClr val="black"/>
                  </a:outerShdw>
                </a:effectLst>
                <a:cs typeface="Times New Roman" pitchFamily="18" charset="0"/>
              </a:rPr>
              <a:t>Baseline </a:t>
            </a:r>
            <a:r>
              <a:rPr sz="2400" smtClean="0">
                <a:solidFill>
                  <a:srgbClr val="33CC33"/>
                </a:solidFill>
                <a:effectLst>
                  <a:glow rad="139700">
                    <a:schemeClr val="accent4">
                      <a:satMod val="175000"/>
                      <a:alpha val="40000"/>
                    </a:schemeClr>
                  </a:glow>
                  <a:outerShdw blurRad="50800" dist="38100" dir="2700000" algn="tl" rotWithShape="0">
                    <a:prstClr val="black"/>
                  </a:outerShdw>
                </a:effectLst>
                <a:cs typeface="Times New Roman" pitchFamily="18" charset="0"/>
              </a:rPr>
              <a:t>Efficiency</a:t>
            </a:r>
            <a:br>
              <a:rPr sz="2400" smtClean="0">
                <a:solidFill>
                  <a:srgbClr val="33CC33"/>
                </a:solidFill>
                <a:effectLst>
                  <a:glow rad="139700">
                    <a:schemeClr val="accent4">
                      <a:satMod val="175000"/>
                      <a:alpha val="40000"/>
                    </a:schemeClr>
                  </a:glow>
                  <a:outerShdw blurRad="50800" dist="38100" dir="2700000" algn="tl" rotWithShape="0">
                    <a:prstClr val="black"/>
                  </a:outerShdw>
                </a:effectLst>
                <a:cs typeface="Times New Roman" pitchFamily="18" charset="0"/>
              </a:rPr>
            </a:br>
            <a:r>
              <a:rPr sz="2400" smtClean="0">
                <a:solidFill>
                  <a:srgbClr val="33CC33"/>
                </a:solidFill>
                <a:effectLst>
                  <a:glow rad="139700">
                    <a:schemeClr val="accent4">
                      <a:satMod val="175000"/>
                      <a:alpha val="40000"/>
                    </a:schemeClr>
                  </a:glow>
                  <a:outerShdw blurRad="50800" dist="38100" dir="2700000" algn="tl" rotWithShape="0">
                    <a:prstClr val="black"/>
                  </a:outerShdw>
                </a:effectLst>
                <a:cs typeface="Times New Roman" pitchFamily="18" charset="0"/>
              </a:rPr>
              <a:t> </a:t>
            </a:r>
            <a:endParaRPr sz="2400">
              <a:solidFill>
                <a:srgbClr val="33CC33"/>
              </a:solidFill>
              <a:effectLst>
                <a:glow rad="139700">
                  <a:schemeClr val="accent4">
                    <a:satMod val="175000"/>
                    <a:alpha val="40000"/>
                  </a:schemeClr>
                </a:glow>
                <a:outerShdw blurRad="50800" dist="38100" dir="2700000" algn="tl" rotWithShape="0">
                  <a:prstClr val="black"/>
                </a:outerShdw>
              </a:effectLst>
              <a:cs typeface="Times New Roman" pitchFamily="18" charset="0"/>
            </a:endParaRPr>
          </a:p>
        </p:txBody>
      </p:sp>
      <p:sp>
        <p:nvSpPr>
          <p:cNvPr id="4" name="Slide Number Placeholder 3"/>
          <p:cNvSpPr>
            <a:spLocks noGrp="1"/>
          </p:cNvSpPr>
          <p:nvPr>
            <p:ph type="sldNum" sz="quarter" idx="10"/>
          </p:nvPr>
        </p:nvSpPr>
        <p:spPr/>
        <p:txBody>
          <a:bodyPr/>
          <a:lstStyle/>
          <a:p>
            <a:pPr>
              <a:defRPr/>
            </a:pPr>
            <a:fld id="{F40D186B-4597-415A-B0DD-212070544B7A}" type="slidenum">
              <a:rPr lang="en-US" smtClean="0"/>
              <a:pPr>
                <a:defRPr/>
              </a:pPr>
              <a:t>16</a:t>
            </a:fld>
            <a:endParaRPr lang="en-US" dirty="0"/>
          </a:p>
        </p:txBody>
      </p:sp>
      <p:pic>
        <p:nvPicPr>
          <p:cNvPr id="5" name="Picture 4" descr="all-projects2 copy.gif"/>
          <p:cNvPicPr>
            <a:picLocks noChangeAspect="1"/>
          </p:cNvPicPr>
          <p:nvPr/>
        </p:nvPicPr>
        <p:blipFill>
          <a:blip r:embed="rId2">
            <a:duotone>
              <a:prstClr val="black"/>
              <a:schemeClr val="tx2">
                <a:tint val="45000"/>
                <a:satMod val="400000"/>
              </a:schemeClr>
            </a:duotone>
          </a:blip>
          <a:stretch>
            <a:fillRect/>
          </a:stretch>
        </p:blipFill>
        <p:spPr>
          <a:xfrm>
            <a:off x="1642736" y="412374"/>
            <a:ext cx="5344956" cy="6305695"/>
          </a:xfrm>
          <a:prstGeom prst="rect">
            <a:avLst/>
          </a:prstGeom>
          <a:effectLst>
            <a:glow rad="228600">
              <a:schemeClr val="accent4">
                <a:satMod val="175000"/>
                <a:alpha val="40000"/>
              </a:schemeClr>
            </a:glow>
          </a:effectLst>
        </p:spPr>
      </p:pic>
      <p:sp>
        <p:nvSpPr>
          <p:cNvPr id="7" name="Content Placeholder 2"/>
          <p:cNvSpPr txBox="1">
            <a:spLocks/>
          </p:cNvSpPr>
          <p:nvPr/>
        </p:nvSpPr>
        <p:spPr bwMode="invGray">
          <a:xfrm>
            <a:off x="5105948" y="1518598"/>
            <a:ext cx="3751188" cy="326397"/>
          </a:xfrm>
          <a:prstGeom prst="rect">
            <a:avLst/>
          </a:prstGeom>
        </p:spPr>
        <p:txBody>
          <a:bodyPr/>
          <a:lstStyle/>
          <a:p>
            <a:pPr marL="342900" marR="0" lvl="0" indent="-342900" algn="l" defTabSz="914400" rtl="0" eaLnBrk="0" fontAlgn="base" latinLnBrk="0" hangingPunct="0">
              <a:lnSpc>
                <a:spcPct val="100000"/>
              </a:lnSpc>
              <a:spcBef>
                <a:spcPts val="600"/>
              </a:spcBef>
              <a:spcAft>
                <a:spcPct val="0"/>
              </a:spcAft>
              <a:buClr>
                <a:srgbClr val="FFFF00"/>
              </a:buClr>
              <a:buSzPct val="100000"/>
              <a:buFont typeface="Wingdings 2" pitchFamily="18" charset="2"/>
              <a:buChar char=""/>
              <a:tabLst/>
              <a:defRPr/>
            </a:pPr>
            <a:r>
              <a:rPr kumimoji="0" lang="en-US" sz="2400" b="1" i="0" u="none" strike="noStrike" kern="0" cap="none" spc="0" normalizeH="0" baseline="0" noProof="0" dirty="0" smtClean="0">
                <a:ln>
                  <a:noFill/>
                </a:ln>
                <a:solidFill>
                  <a:srgbClr val="FFFF00"/>
                </a:solidFill>
                <a:effectLst>
                  <a:glow rad="1397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Voluntary Reductions</a:t>
            </a:r>
          </a:p>
        </p:txBody>
      </p:sp>
      <p:sp>
        <p:nvSpPr>
          <p:cNvPr id="9" name="Content Placeholder 2"/>
          <p:cNvSpPr txBox="1">
            <a:spLocks/>
          </p:cNvSpPr>
          <p:nvPr/>
        </p:nvSpPr>
        <p:spPr bwMode="invGray">
          <a:xfrm>
            <a:off x="5105948" y="1985621"/>
            <a:ext cx="3751188" cy="293434"/>
          </a:xfrm>
          <a:prstGeom prst="rect">
            <a:avLst/>
          </a:prstGeom>
        </p:spPr>
        <p:txBody>
          <a:bodyPr/>
          <a:lstStyle/>
          <a:p>
            <a:pPr marL="342900" marR="0" lvl="0" indent="-342900" algn="l" defTabSz="914400" rtl="0" eaLnBrk="0" fontAlgn="base" latinLnBrk="0" hangingPunct="0">
              <a:lnSpc>
                <a:spcPct val="100000"/>
              </a:lnSpc>
              <a:spcBef>
                <a:spcPts val="600"/>
              </a:spcBef>
              <a:spcAft>
                <a:spcPct val="0"/>
              </a:spcAft>
              <a:buClr>
                <a:srgbClr val="FF0000"/>
              </a:buClr>
              <a:buSzPct val="100000"/>
              <a:buFont typeface="Wingdings 2" pitchFamily="18" charset="2"/>
              <a:buChar char=""/>
              <a:tabLst/>
              <a:defRPr/>
            </a:pPr>
            <a:r>
              <a:rPr kumimoji="0" lang="en-US" sz="2400" b="1" i="0" u="none" strike="noStrike" kern="0" cap="none" spc="0" normalizeH="0" baseline="0" noProof="0" dirty="0" smtClean="0">
                <a:ln>
                  <a:noFill/>
                </a:ln>
                <a:solidFill>
                  <a:srgbClr val="FF0000"/>
                </a:solidFill>
                <a:effectLst>
                  <a:glow rad="1397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Mandatory Rationing</a:t>
            </a:r>
          </a:p>
        </p:txBody>
      </p:sp>
      <p:sp>
        <p:nvSpPr>
          <p:cNvPr id="41" name="Content Placeholder 2"/>
          <p:cNvSpPr txBox="1">
            <a:spLocks/>
          </p:cNvSpPr>
          <p:nvPr/>
        </p:nvSpPr>
        <p:spPr bwMode="invGray">
          <a:xfrm>
            <a:off x="2645495" y="2770096"/>
            <a:ext cx="519953" cy="476640"/>
          </a:xfrm>
          <a:prstGeom prst="rect">
            <a:avLst/>
          </a:prstGeom>
        </p:spPr>
        <p:txBody>
          <a:bodyPr/>
          <a:lstStyle/>
          <a:p>
            <a:pPr marL="342900" indent="-342900" eaLnBrk="0" hangingPunct="0">
              <a:spcBef>
                <a:spcPts val="600"/>
              </a:spcBef>
              <a:buClr>
                <a:srgbClr val="FFFF00"/>
              </a:buClr>
              <a:buSzPct val="100000"/>
              <a:buFont typeface="Wingdings 2" pitchFamily="18" charset="2"/>
              <a:buChar char=""/>
              <a:defRPr/>
            </a:pPr>
            <a:r>
              <a:rPr lang="en-US" sz="2400" b="0" kern="0" dirty="0" smtClean="0">
                <a:solidFill>
                  <a:srgbClr val="FF99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endParaRPr lang="en-US" sz="2200" b="0" kern="0" dirty="0" smtClean="0">
              <a:solidFill>
                <a:srgbClr val="FF9900"/>
              </a:solidFill>
              <a:effectLst>
                <a:glow rad="228600">
                  <a:schemeClr val="accent4">
                    <a:satMod val="175000"/>
                    <a:alpha val="40000"/>
                  </a:schemeClr>
                </a:glow>
                <a:outerShdw blurRad="50800" dist="38100" dir="2700000" algn="tl" rotWithShape="0">
                  <a:prstClr val="black"/>
                </a:outerShdw>
              </a:effectLst>
              <a:cs typeface="Times New Roman" pitchFamily="18" charset="0"/>
            </a:endParaRPr>
          </a:p>
        </p:txBody>
      </p:sp>
      <p:sp>
        <p:nvSpPr>
          <p:cNvPr id="10" name="Content Placeholder 2"/>
          <p:cNvSpPr txBox="1">
            <a:spLocks/>
          </p:cNvSpPr>
          <p:nvPr/>
        </p:nvSpPr>
        <p:spPr bwMode="invGray">
          <a:xfrm>
            <a:off x="2423661" y="5605929"/>
            <a:ext cx="2384602" cy="519953"/>
          </a:xfrm>
          <a:prstGeom prst="rect">
            <a:avLst/>
          </a:prstGeom>
        </p:spPr>
        <p:txBody>
          <a:bodyPr/>
          <a:lstStyle/>
          <a:p>
            <a:pPr marR="0" lvl="0" algn="ctr" defTabSz="914400" rtl="0" eaLnBrk="0" fontAlgn="base" latinLnBrk="0" hangingPunct="0">
              <a:lnSpc>
                <a:spcPct val="100000"/>
              </a:lnSpc>
              <a:spcBef>
                <a:spcPts val="600"/>
              </a:spcBef>
              <a:spcAft>
                <a:spcPct val="0"/>
              </a:spcAft>
              <a:buClr>
                <a:srgbClr val="FF9900"/>
              </a:buClr>
              <a:buSzPct val="100000"/>
              <a:tabLst/>
              <a:defRPr/>
            </a:pPr>
            <a:r>
              <a:rPr kumimoji="0" lang="en-US" sz="24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Los Angeles</a:t>
            </a:r>
          </a:p>
        </p:txBody>
      </p:sp>
      <p:sp>
        <p:nvSpPr>
          <p:cNvPr id="12" name="Content Placeholder 2"/>
          <p:cNvSpPr txBox="1">
            <a:spLocks/>
          </p:cNvSpPr>
          <p:nvPr/>
        </p:nvSpPr>
        <p:spPr bwMode="invGray">
          <a:xfrm>
            <a:off x="663320" y="3270882"/>
            <a:ext cx="1891559" cy="508376"/>
          </a:xfrm>
          <a:prstGeom prst="rect">
            <a:avLst/>
          </a:prstGeom>
        </p:spPr>
        <p:txBody>
          <a:bodyPr/>
          <a:lstStyle/>
          <a:p>
            <a:pPr marR="0" lvl="0" algn="ctr" defTabSz="914400" rtl="0" eaLnBrk="0" fontAlgn="base" latinLnBrk="0" hangingPunct="0">
              <a:lnSpc>
                <a:spcPct val="100000"/>
              </a:lnSpc>
              <a:spcBef>
                <a:spcPts val="600"/>
              </a:spcBef>
              <a:spcAft>
                <a:spcPct val="0"/>
              </a:spcAft>
              <a:buClr>
                <a:srgbClr val="FF0000"/>
              </a:buClr>
              <a:buSzPct val="100000"/>
              <a:tabLst/>
              <a:defRPr/>
            </a:pPr>
            <a:r>
              <a:rPr kumimoji="0" lang="en-US" sz="24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East Bay</a:t>
            </a:r>
          </a:p>
        </p:txBody>
      </p:sp>
      <p:sp>
        <p:nvSpPr>
          <p:cNvPr id="18" name="Content Placeholder 2"/>
          <p:cNvSpPr txBox="1">
            <a:spLocks/>
          </p:cNvSpPr>
          <p:nvPr/>
        </p:nvSpPr>
        <p:spPr bwMode="invGray">
          <a:xfrm>
            <a:off x="6335002" y="6947645"/>
            <a:ext cx="609642" cy="439271"/>
          </a:xfrm>
          <a:prstGeom prst="rect">
            <a:avLst/>
          </a:prstGeom>
        </p:spPr>
        <p:txBody>
          <a:bodyPr/>
          <a:lstStyle/>
          <a:p>
            <a:pPr lvl="0" algn="ctr" eaLnBrk="0" hangingPunct="0">
              <a:spcBef>
                <a:spcPts val="600"/>
              </a:spcBef>
              <a:buClr>
                <a:srgbClr val="FFFF00"/>
              </a:buClr>
              <a:buSzPct val="100000"/>
              <a:buFont typeface="Wingdings 2" pitchFamily="18" charset="2"/>
              <a:buChar char=""/>
            </a:pPr>
            <a:r>
              <a:rPr lang="en-US" sz="2400" kern="0" dirty="0" smtClean="0">
                <a:solidFill>
                  <a:srgbClr val="FFFF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r>
            <a:br>
              <a:rPr lang="en-US" sz="2400" kern="0" dirty="0" smtClean="0">
                <a:solidFill>
                  <a:srgbClr val="FFFF00"/>
                </a:solidFill>
                <a:effectLst>
                  <a:glow rad="228600">
                    <a:schemeClr val="accent4">
                      <a:satMod val="175000"/>
                      <a:alpha val="40000"/>
                    </a:schemeClr>
                  </a:glow>
                  <a:outerShdw blurRad="50800" dist="38100" dir="2700000" algn="tl" rotWithShape="0">
                    <a:prstClr val="black"/>
                  </a:outerShdw>
                </a:effectLst>
                <a:cs typeface="Times New Roman" pitchFamily="18" charset="0"/>
              </a:rPr>
            </a:br>
            <a:endParaRPr kumimoji="0" lang="en-US" sz="22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endParaRPr>
          </a:p>
        </p:txBody>
      </p:sp>
      <p:sp>
        <p:nvSpPr>
          <p:cNvPr id="19" name="Content Placeholder 2"/>
          <p:cNvSpPr txBox="1">
            <a:spLocks/>
          </p:cNvSpPr>
          <p:nvPr/>
        </p:nvSpPr>
        <p:spPr bwMode="invGray">
          <a:xfrm>
            <a:off x="7655816" y="6947645"/>
            <a:ext cx="537882" cy="481504"/>
          </a:xfrm>
          <a:prstGeom prst="rect">
            <a:avLst/>
          </a:prstGeom>
        </p:spPr>
        <p:txBody>
          <a:bodyPr/>
          <a:lstStyle/>
          <a:p>
            <a:pPr marL="342900" lvl="0" indent="-342900" eaLnBrk="0" hangingPunct="0">
              <a:spcBef>
                <a:spcPts val="600"/>
              </a:spcBef>
              <a:buClr>
                <a:srgbClr val="FF0000"/>
              </a:buClr>
              <a:buSzPct val="100000"/>
              <a:buFont typeface="Wingdings 2" pitchFamily="18" charset="2"/>
              <a:buChar char=""/>
              <a:defRPr/>
            </a:pPr>
            <a:r>
              <a:rPr lang="en-US" sz="2200" kern="0" dirty="0" smtClean="0">
                <a:solidFill>
                  <a:srgbClr val="FF00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p>
        </p:txBody>
      </p:sp>
      <p:sp>
        <p:nvSpPr>
          <p:cNvPr id="20" name="Content Placeholder 2"/>
          <p:cNvSpPr txBox="1">
            <a:spLocks/>
          </p:cNvSpPr>
          <p:nvPr/>
        </p:nvSpPr>
        <p:spPr bwMode="invGray">
          <a:xfrm>
            <a:off x="7040254" y="6947645"/>
            <a:ext cx="519953" cy="476640"/>
          </a:xfrm>
          <a:prstGeom prst="rect">
            <a:avLst/>
          </a:prstGeom>
        </p:spPr>
        <p:txBody>
          <a:bodyPr/>
          <a:lstStyle/>
          <a:p>
            <a:pPr marL="342900" marR="0" lvl="0" indent="-342900" algn="l" defTabSz="914400" rtl="0" eaLnBrk="0" fontAlgn="base" latinLnBrk="0" hangingPunct="0">
              <a:lnSpc>
                <a:spcPct val="100000"/>
              </a:lnSpc>
              <a:spcBef>
                <a:spcPts val="600"/>
              </a:spcBef>
              <a:spcAft>
                <a:spcPct val="0"/>
              </a:spcAft>
              <a:buClr>
                <a:srgbClr val="FF9900"/>
              </a:buClr>
              <a:buSzPct val="100000"/>
              <a:buFont typeface="Wingdings 2" pitchFamily="18" charset="2"/>
              <a:buChar char=""/>
              <a:tabLst/>
              <a:defRPr/>
            </a:pPr>
            <a:r>
              <a:rPr kumimoji="0" lang="en-US" sz="2400" b="1" i="0" u="none" strike="noStrike" kern="0" cap="none" spc="0" normalizeH="0" baseline="0" noProof="0" dirty="0" smtClean="0">
                <a:ln>
                  <a:noFill/>
                </a:ln>
                <a:solidFill>
                  <a:srgbClr val="FF99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 </a:t>
            </a:r>
            <a:endParaRPr kumimoji="0" lang="en-US" sz="2200" b="1" i="0" u="none" strike="noStrike" kern="0" cap="none" spc="0" normalizeH="0" baseline="0" noProof="0" dirty="0" smtClean="0">
              <a:ln>
                <a:noFill/>
              </a:ln>
              <a:solidFill>
                <a:srgbClr val="FF99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endParaRPr>
          </a:p>
        </p:txBody>
      </p:sp>
      <p:sp>
        <p:nvSpPr>
          <p:cNvPr id="21" name="Content Placeholder 2"/>
          <p:cNvSpPr txBox="1">
            <a:spLocks/>
          </p:cNvSpPr>
          <p:nvPr/>
        </p:nvSpPr>
        <p:spPr bwMode="invGray">
          <a:xfrm>
            <a:off x="5701467" y="6947645"/>
            <a:ext cx="537925" cy="537890"/>
          </a:xfrm>
          <a:prstGeom prst="rect">
            <a:avLst/>
          </a:prstGeom>
        </p:spPr>
        <p:txBody>
          <a:bodyPr/>
          <a:lstStyle/>
          <a:p>
            <a:pPr marL="342900" marR="0" lvl="0" indent="-342900" algn="l" defTabSz="914400" rtl="0" eaLnBrk="0" fontAlgn="base" latinLnBrk="0" hangingPunct="0">
              <a:lnSpc>
                <a:spcPct val="100000"/>
              </a:lnSpc>
              <a:spcBef>
                <a:spcPts val="600"/>
              </a:spcBef>
              <a:spcAft>
                <a:spcPct val="0"/>
              </a:spcAft>
              <a:buClr>
                <a:srgbClr val="33CC33"/>
              </a:buClr>
              <a:buSzPct val="100000"/>
              <a:buFont typeface="Wingdings 2" pitchFamily="18" charset="2"/>
              <a:buChar char=""/>
              <a:tabLst/>
              <a:defRPr/>
            </a:pPr>
            <a:r>
              <a:rPr kumimoji="0" lang="en-US" sz="2400" b="1" i="0" u="none" strike="noStrike" kern="0" cap="none" spc="0" normalizeH="0" baseline="0" noProof="0" dirty="0" smtClean="0">
                <a:ln>
                  <a:noFill/>
                </a:ln>
                <a:solidFill>
                  <a:srgbClr val="33CC33"/>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 </a:t>
            </a:r>
            <a:br>
              <a:rPr kumimoji="0" lang="en-US" sz="2400" b="1" i="0" u="none" strike="noStrike" kern="0" cap="none" spc="0" normalizeH="0" baseline="0" noProof="0" dirty="0" smtClean="0">
                <a:ln>
                  <a:noFill/>
                </a:ln>
                <a:solidFill>
                  <a:srgbClr val="33CC33"/>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br>
            <a:r>
              <a:rPr kumimoji="0" lang="en-US" sz="2400" b="1" i="0" u="none" strike="noStrike" kern="0" cap="none" spc="0" normalizeH="0" baseline="0" noProof="0" dirty="0" smtClean="0">
                <a:ln>
                  <a:noFill/>
                </a:ln>
                <a:solidFill>
                  <a:srgbClr val="33CC33"/>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 </a:t>
            </a:r>
          </a:p>
        </p:txBody>
      </p:sp>
      <p:sp>
        <p:nvSpPr>
          <p:cNvPr id="22" name="Content Placeholder 2"/>
          <p:cNvSpPr txBox="1">
            <a:spLocks/>
          </p:cNvSpPr>
          <p:nvPr/>
        </p:nvSpPr>
        <p:spPr bwMode="invGray">
          <a:xfrm>
            <a:off x="4101036" y="3776759"/>
            <a:ext cx="1425393" cy="508376"/>
          </a:xfrm>
          <a:prstGeom prst="rect">
            <a:avLst/>
          </a:prstGeom>
        </p:spPr>
        <p:txBody>
          <a:bodyPr/>
          <a:lstStyle/>
          <a:p>
            <a:pPr marR="0" lvl="0" algn="ctr" defTabSz="914400" rtl="0" eaLnBrk="0" fontAlgn="base" latinLnBrk="0" hangingPunct="0">
              <a:lnSpc>
                <a:spcPct val="100000"/>
              </a:lnSpc>
              <a:spcBef>
                <a:spcPts val="600"/>
              </a:spcBef>
              <a:spcAft>
                <a:spcPct val="0"/>
              </a:spcAft>
              <a:buClr>
                <a:srgbClr val="FF0000"/>
              </a:buClr>
              <a:buSzPct val="100000"/>
              <a:tabLst/>
              <a:defRPr/>
            </a:pPr>
            <a:r>
              <a:rPr kumimoji="0" lang="en-US" sz="24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Fresno</a:t>
            </a:r>
          </a:p>
        </p:txBody>
      </p:sp>
      <p:sp>
        <p:nvSpPr>
          <p:cNvPr id="23" name="Content Placeholder 2"/>
          <p:cNvSpPr txBox="1">
            <a:spLocks/>
          </p:cNvSpPr>
          <p:nvPr/>
        </p:nvSpPr>
        <p:spPr bwMode="invGray">
          <a:xfrm>
            <a:off x="4208627" y="4368429"/>
            <a:ext cx="1174382" cy="508376"/>
          </a:xfrm>
          <a:prstGeom prst="rect">
            <a:avLst/>
          </a:prstGeom>
        </p:spPr>
        <p:txBody>
          <a:bodyPr/>
          <a:lstStyle/>
          <a:p>
            <a:pPr marR="0" lvl="0" algn="ctr" defTabSz="914400" rtl="0" eaLnBrk="0" fontAlgn="base" latinLnBrk="0" hangingPunct="0">
              <a:lnSpc>
                <a:spcPct val="100000"/>
              </a:lnSpc>
              <a:spcBef>
                <a:spcPts val="600"/>
              </a:spcBef>
              <a:spcAft>
                <a:spcPct val="0"/>
              </a:spcAft>
              <a:buClr>
                <a:srgbClr val="FF0000"/>
              </a:buClr>
              <a:buSzPct val="100000"/>
              <a:tabLst/>
              <a:defRPr/>
            </a:pPr>
            <a:r>
              <a:rPr kumimoji="0" lang="en-US" sz="24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Kern</a:t>
            </a:r>
          </a:p>
        </p:txBody>
      </p:sp>
      <p:sp>
        <p:nvSpPr>
          <p:cNvPr id="24" name="Content Placeholder 2"/>
          <p:cNvSpPr txBox="1">
            <a:spLocks/>
          </p:cNvSpPr>
          <p:nvPr/>
        </p:nvSpPr>
        <p:spPr bwMode="invGray">
          <a:xfrm>
            <a:off x="4522443" y="5396790"/>
            <a:ext cx="519953" cy="476640"/>
          </a:xfrm>
          <a:prstGeom prst="rect">
            <a:avLst/>
          </a:prstGeom>
        </p:spPr>
        <p:txBody>
          <a:bodyPr/>
          <a:lstStyle/>
          <a:p>
            <a:pPr marL="342900" lvl="0" indent="-342900" eaLnBrk="0" hangingPunct="0">
              <a:spcBef>
                <a:spcPts val="600"/>
              </a:spcBef>
              <a:buClr>
                <a:srgbClr val="FFFF00"/>
              </a:buClr>
              <a:buSzPct val="100000"/>
              <a:buFont typeface="Wingdings 2" pitchFamily="18" charset="2"/>
              <a:buChar char=""/>
              <a:defRPr/>
            </a:pPr>
            <a:r>
              <a:rPr lang="en-US" sz="2400" kern="0" dirty="0" smtClean="0">
                <a:solidFill>
                  <a:srgbClr val="FF99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endParaRPr lang="en-US" sz="2200" kern="0" dirty="0" smtClean="0">
              <a:solidFill>
                <a:srgbClr val="FF9900"/>
              </a:solidFill>
              <a:effectLst>
                <a:glow rad="228600">
                  <a:schemeClr val="accent4">
                    <a:satMod val="175000"/>
                    <a:alpha val="40000"/>
                  </a:schemeClr>
                </a:glow>
                <a:outerShdw blurRad="50800" dist="38100" dir="2700000" algn="tl" rotWithShape="0">
                  <a:prstClr val="black"/>
                </a:outerShdw>
              </a:effectLst>
              <a:cs typeface="Times New Roman" pitchFamily="18" charset="0"/>
            </a:endParaRPr>
          </a:p>
        </p:txBody>
      </p:sp>
      <p:sp>
        <p:nvSpPr>
          <p:cNvPr id="25" name="Content Placeholder 2"/>
          <p:cNvSpPr txBox="1">
            <a:spLocks/>
          </p:cNvSpPr>
          <p:nvPr/>
        </p:nvSpPr>
        <p:spPr bwMode="invGray">
          <a:xfrm>
            <a:off x="4979592" y="5809130"/>
            <a:ext cx="537882" cy="481504"/>
          </a:xfrm>
          <a:prstGeom prst="rect">
            <a:avLst/>
          </a:prstGeom>
        </p:spPr>
        <p:txBody>
          <a:bodyPr/>
          <a:lstStyle/>
          <a:p>
            <a:pPr marL="342900" lvl="0" indent="-342900" eaLnBrk="0" hangingPunct="0">
              <a:spcBef>
                <a:spcPts val="600"/>
              </a:spcBef>
              <a:buClr>
                <a:srgbClr val="FF0000"/>
              </a:buClr>
              <a:buSzPct val="100000"/>
              <a:buFont typeface="Wingdings 2" pitchFamily="18" charset="2"/>
              <a:buChar char=""/>
              <a:defRPr/>
            </a:pPr>
            <a:r>
              <a:rPr lang="en-US" sz="2200" kern="0" dirty="0" smtClean="0">
                <a:solidFill>
                  <a:srgbClr val="FF00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p>
        </p:txBody>
      </p:sp>
      <p:sp>
        <p:nvSpPr>
          <p:cNvPr id="26" name="Content Placeholder 2"/>
          <p:cNvSpPr txBox="1">
            <a:spLocks/>
          </p:cNvSpPr>
          <p:nvPr/>
        </p:nvSpPr>
        <p:spPr bwMode="invGray">
          <a:xfrm>
            <a:off x="2792204" y="6017931"/>
            <a:ext cx="2286006" cy="508376"/>
          </a:xfrm>
          <a:prstGeom prst="rect">
            <a:avLst/>
          </a:prstGeom>
        </p:spPr>
        <p:txBody>
          <a:bodyPr/>
          <a:lstStyle/>
          <a:p>
            <a:pPr marR="0" lvl="0" algn="ctr" defTabSz="914400" rtl="0" eaLnBrk="0" fontAlgn="base" latinLnBrk="0" hangingPunct="0">
              <a:lnSpc>
                <a:spcPct val="100000"/>
              </a:lnSpc>
              <a:spcBef>
                <a:spcPts val="600"/>
              </a:spcBef>
              <a:spcAft>
                <a:spcPct val="0"/>
              </a:spcAft>
              <a:buClr>
                <a:srgbClr val="FF0000"/>
              </a:buClr>
              <a:buSzPct val="100000"/>
              <a:tabLst/>
              <a:defRPr/>
            </a:pPr>
            <a:r>
              <a:rPr kumimoji="0" lang="en-US" sz="24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Long Beach</a:t>
            </a:r>
          </a:p>
        </p:txBody>
      </p:sp>
      <p:sp>
        <p:nvSpPr>
          <p:cNvPr id="28" name="Content Placeholder 2"/>
          <p:cNvSpPr txBox="1">
            <a:spLocks/>
          </p:cNvSpPr>
          <p:nvPr/>
        </p:nvSpPr>
        <p:spPr bwMode="invGray">
          <a:xfrm>
            <a:off x="3823145" y="4321016"/>
            <a:ext cx="537882" cy="481504"/>
          </a:xfrm>
          <a:prstGeom prst="rect">
            <a:avLst/>
          </a:prstGeom>
        </p:spPr>
        <p:txBody>
          <a:bodyPr/>
          <a:lstStyle/>
          <a:p>
            <a:pPr marL="342900" lvl="0" indent="-342900" eaLnBrk="0" hangingPunct="0">
              <a:spcBef>
                <a:spcPts val="600"/>
              </a:spcBef>
              <a:buClr>
                <a:srgbClr val="FF0000"/>
              </a:buClr>
              <a:buSzPct val="100000"/>
              <a:buFont typeface="Wingdings 2" pitchFamily="18" charset="2"/>
              <a:buChar char=""/>
              <a:defRPr/>
            </a:pPr>
            <a:r>
              <a:rPr lang="en-US" sz="2200" kern="0" dirty="0" smtClean="0">
                <a:solidFill>
                  <a:srgbClr val="FF00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p>
        </p:txBody>
      </p:sp>
      <p:sp>
        <p:nvSpPr>
          <p:cNvPr id="29" name="Content Placeholder 2"/>
          <p:cNvSpPr txBox="1">
            <a:spLocks/>
          </p:cNvSpPr>
          <p:nvPr/>
        </p:nvSpPr>
        <p:spPr bwMode="invGray">
          <a:xfrm>
            <a:off x="3760397" y="3792114"/>
            <a:ext cx="537882" cy="481504"/>
          </a:xfrm>
          <a:prstGeom prst="rect">
            <a:avLst/>
          </a:prstGeom>
        </p:spPr>
        <p:txBody>
          <a:bodyPr/>
          <a:lstStyle/>
          <a:p>
            <a:pPr marL="342900" lvl="0" indent="-342900" eaLnBrk="0" hangingPunct="0">
              <a:spcBef>
                <a:spcPts val="600"/>
              </a:spcBef>
              <a:buClr>
                <a:srgbClr val="FF0000"/>
              </a:buClr>
              <a:buSzPct val="100000"/>
              <a:buFont typeface="Wingdings 2" pitchFamily="18" charset="2"/>
              <a:buChar char=""/>
              <a:defRPr/>
            </a:pPr>
            <a:r>
              <a:rPr lang="en-US" sz="2200" kern="0" dirty="0" smtClean="0">
                <a:solidFill>
                  <a:srgbClr val="FF00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p>
        </p:txBody>
      </p:sp>
      <p:sp>
        <p:nvSpPr>
          <p:cNvPr id="31" name="Content Placeholder 2"/>
          <p:cNvSpPr txBox="1">
            <a:spLocks/>
          </p:cNvSpPr>
          <p:nvPr/>
        </p:nvSpPr>
        <p:spPr bwMode="invGray">
          <a:xfrm>
            <a:off x="2693589" y="2967318"/>
            <a:ext cx="537882" cy="481504"/>
          </a:xfrm>
          <a:prstGeom prst="rect">
            <a:avLst/>
          </a:prstGeom>
        </p:spPr>
        <p:txBody>
          <a:bodyPr/>
          <a:lstStyle/>
          <a:p>
            <a:pPr marL="342900" lvl="0" indent="-342900" eaLnBrk="0" hangingPunct="0">
              <a:spcBef>
                <a:spcPts val="600"/>
              </a:spcBef>
              <a:buClr>
                <a:srgbClr val="FF0000"/>
              </a:buClr>
              <a:buSzPct val="100000"/>
              <a:buFont typeface="Wingdings 2" pitchFamily="18" charset="2"/>
              <a:buChar char=""/>
              <a:defRPr/>
            </a:pPr>
            <a:r>
              <a:rPr lang="en-US" sz="2200" kern="0" dirty="0" smtClean="0">
                <a:solidFill>
                  <a:srgbClr val="FF00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p>
        </p:txBody>
      </p:sp>
      <p:sp>
        <p:nvSpPr>
          <p:cNvPr id="32" name="Content Placeholder 2"/>
          <p:cNvSpPr txBox="1">
            <a:spLocks/>
          </p:cNvSpPr>
          <p:nvPr/>
        </p:nvSpPr>
        <p:spPr bwMode="invGray">
          <a:xfrm>
            <a:off x="67732" y="3667091"/>
            <a:ext cx="2466109" cy="471872"/>
          </a:xfrm>
          <a:prstGeom prst="rect">
            <a:avLst/>
          </a:prstGeom>
        </p:spPr>
        <p:txBody>
          <a:bodyPr/>
          <a:lstStyle/>
          <a:p>
            <a:pPr marR="0" lvl="0" algn="r" defTabSz="914400" rtl="0" eaLnBrk="0" fontAlgn="base" latinLnBrk="0" hangingPunct="0">
              <a:lnSpc>
                <a:spcPct val="100000"/>
              </a:lnSpc>
              <a:spcBef>
                <a:spcPts val="600"/>
              </a:spcBef>
              <a:spcAft>
                <a:spcPct val="0"/>
              </a:spcAft>
              <a:buClr>
                <a:srgbClr val="FFFF00"/>
              </a:buClr>
              <a:buSzPct val="100000"/>
              <a:tabLst/>
              <a:defRPr/>
            </a:pPr>
            <a:r>
              <a:rPr lang="en-US" sz="2400" kern="0" dirty="0" smtClean="0">
                <a:solidFill>
                  <a:srgbClr val="FFFF00"/>
                </a:solidFill>
                <a:effectLst>
                  <a:glow rad="228600">
                    <a:schemeClr val="accent4">
                      <a:satMod val="175000"/>
                      <a:alpha val="40000"/>
                    </a:schemeClr>
                  </a:glow>
                  <a:outerShdw blurRad="50800" dist="38100" dir="2700000" algn="tl" rotWithShape="0">
                    <a:prstClr val="black"/>
                  </a:outerShdw>
                </a:effectLst>
                <a:cs typeface="Times New Roman" pitchFamily="18" charset="0"/>
              </a:rPr>
              <a:t>San Francisco</a:t>
            </a:r>
          </a:p>
        </p:txBody>
      </p:sp>
      <p:sp>
        <p:nvSpPr>
          <p:cNvPr id="34" name="Content Placeholder 2"/>
          <p:cNvSpPr txBox="1">
            <a:spLocks/>
          </p:cNvSpPr>
          <p:nvPr/>
        </p:nvSpPr>
        <p:spPr bwMode="invGray">
          <a:xfrm>
            <a:off x="2603945" y="3379695"/>
            <a:ext cx="519953" cy="476640"/>
          </a:xfrm>
          <a:prstGeom prst="rect">
            <a:avLst/>
          </a:prstGeom>
        </p:spPr>
        <p:txBody>
          <a:bodyPr/>
          <a:lstStyle/>
          <a:p>
            <a:pPr marL="342900" marR="0" lvl="0" indent="-342900" algn="l" defTabSz="914400" rtl="0" eaLnBrk="0" fontAlgn="base" latinLnBrk="0" hangingPunct="0">
              <a:lnSpc>
                <a:spcPct val="100000"/>
              </a:lnSpc>
              <a:spcBef>
                <a:spcPts val="600"/>
              </a:spcBef>
              <a:spcAft>
                <a:spcPct val="0"/>
              </a:spcAft>
              <a:buClr>
                <a:srgbClr val="FFFF00"/>
              </a:buClr>
              <a:buSzPct val="100000"/>
              <a:buFont typeface="Wingdings 2" pitchFamily="18" charset="2"/>
              <a:buChar char=""/>
              <a:tabLst/>
              <a:defRPr/>
            </a:pPr>
            <a:r>
              <a:rPr kumimoji="0" lang="en-US" sz="2400" b="1" i="0" u="none" strike="noStrike" kern="0" cap="none" spc="0" normalizeH="0" baseline="0" noProof="0" dirty="0" smtClean="0">
                <a:ln>
                  <a:noFill/>
                </a:ln>
                <a:solidFill>
                  <a:srgbClr val="FF99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 </a:t>
            </a:r>
            <a:endParaRPr kumimoji="0" lang="en-US" sz="2200" b="1" i="0" u="none" strike="noStrike" kern="0" cap="none" spc="0" normalizeH="0" baseline="0" noProof="0" dirty="0" smtClean="0">
              <a:ln>
                <a:noFill/>
              </a:ln>
              <a:solidFill>
                <a:srgbClr val="FF99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endParaRPr>
          </a:p>
        </p:txBody>
      </p:sp>
      <p:sp>
        <p:nvSpPr>
          <p:cNvPr id="35" name="Content Placeholder 2"/>
          <p:cNvSpPr txBox="1">
            <a:spLocks/>
          </p:cNvSpPr>
          <p:nvPr/>
        </p:nvSpPr>
        <p:spPr bwMode="invGray">
          <a:xfrm>
            <a:off x="677369" y="4026798"/>
            <a:ext cx="1911891" cy="519953"/>
          </a:xfrm>
          <a:prstGeom prst="rect">
            <a:avLst/>
          </a:prstGeom>
        </p:spPr>
        <p:txBody>
          <a:bodyPr/>
          <a:lstStyle/>
          <a:p>
            <a:pPr marR="0" lvl="0" algn="r" defTabSz="914400" rtl="0" eaLnBrk="0" fontAlgn="base" latinLnBrk="0" hangingPunct="0">
              <a:lnSpc>
                <a:spcPct val="100000"/>
              </a:lnSpc>
              <a:spcBef>
                <a:spcPts val="600"/>
              </a:spcBef>
              <a:spcAft>
                <a:spcPct val="0"/>
              </a:spcAft>
              <a:buClr>
                <a:srgbClr val="FF9900"/>
              </a:buClr>
              <a:buSzPct val="100000"/>
              <a:tabLst/>
              <a:defRPr/>
            </a:pPr>
            <a:r>
              <a:rPr kumimoji="0" lang="en-US" sz="24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Santa Clara</a:t>
            </a:r>
          </a:p>
        </p:txBody>
      </p:sp>
      <p:sp>
        <p:nvSpPr>
          <p:cNvPr id="36" name="Content Placeholder 2"/>
          <p:cNvSpPr txBox="1">
            <a:spLocks/>
          </p:cNvSpPr>
          <p:nvPr/>
        </p:nvSpPr>
        <p:spPr bwMode="invGray">
          <a:xfrm>
            <a:off x="67732" y="2503391"/>
            <a:ext cx="2133600" cy="519953"/>
          </a:xfrm>
          <a:prstGeom prst="rect">
            <a:avLst/>
          </a:prstGeom>
        </p:spPr>
        <p:txBody>
          <a:bodyPr/>
          <a:lstStyle/>
          <a:p>
            <a:pPr marR="0" lvl="0" defTabSz="914400" rtl="0" eaLnBrk="0" fontAlgn="base" latinLnBrk="0" hangingPunct="0">
              <a:lnSpc>
                <a:spcPct val="100000"/>
              </a:lnSpc>
              <a:spcBef>
                <a:spcPts val="600"/>
              </a:spcBef>
              <a:spcAft>
                <a:spcPct val="0"/>
              </a:spcAft>
              <a:buClr>
                <a:srgbClr val="FF9900"/>
              </a:buClr>
              <a:buSzPct val="100000"/>
              <a:tabLst/>
              <a:defRPr/>
            </a:pPr>
            <a:r>
              <a:rPr kumimoji="0" lang="en-US" sz="24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Contra Costa</a:t>
            </a:r>
          </a:p>
        </p:txBody>
      </p:sp>
      <p:sp>
        <p:nvSpPr>
          <p:cNvPr id="30" name="Content Placeholder 2"/>
          <p:cNvSpPr txBox="1">
            <a:spLocks/>
          </p:cNvSpPr>
          <p:nvPr/>
        </p:nvSpPr>
        <p:spPr bwMode="invGray">
          <a:xfrm>
            <a:off x="3365142" y="2087147"/>
            <a:ext cx="1565563" cy="519953"/>
          </a:xfrm>
          <a:prstGeom prst="rect">
            <a:avLst/>
          </a:prstGeom>
        </p:spPr>
        <p:txBody>
          <a:bodyPr/>
          <a:lstStyle/>
          <a:p>
            <a:pPr marR="0" lvl="0" defTabSz="914400" rtl="0" eaLnBrk="0" fontAlgn="base" latinLnBrk="0" hangingPunct="0">
              <a:lnSpc>
                <a:spcPct val="100000"/>
              </a:lnSpc>
              <a:spcBef>
                <a:spcPts val="600"/>
              </a:spcBef>
              <a:spcAft>
                <a:spcPct val="0"/>
              </a:spcAft>
              <a:buClr>
                <a:srgbClr val="FF9900"/>
              </a:buClr>
              <a:buSzPct val="100000"/>
              <a:tabLst/>
              <a:defRPr/>
            </a:pPr>
            <a:r>
              <a:rPr kumimoji="0" lang="en-US" sz="24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Roseville</a:t>
            </a:r>
          </a:p>
        </p:txBody>
      </p:sp>
      <p:sp>
        <p:nvSpPr>
          <p:cNvPr id="37" name="Content Placeholder 2"/>
          <p:cNvSpPr txBox="1">
            <a:spLocks/>
          </p:cNvSpPr>
          <p:nvPr/>
        </p:nvSpPr>
        <p:spPr bwMode="invGray">
          <a:xfrm>
            <a:off x="3033445" y="2368311"/>
            <a:ext cx="519953" cy="476640"/>
          </a:xfrm>
          <a:prstGeom prst="rect">
            <a:avLst/>
          </a:prstGeom>
        </p:spPr>
        <p:txBody>
          <a:bodyPr/>
          <a:lstStyle/>
          <a:p>
            <a:pPr marL="342900" indent="-342900" eaLnBrk="0" hangingPunct="0">
              <a:spcBef>
                <a:spcPts val="600"/>
              </a:spcBef>
              <a:buClr>
                <a:srgbClr val="FFFF00"/>
              </a:buClr>
              <a:buSzPct val="100000"/>
              <a:buFont typeface="Wingdings 2" pitchFamily="18" charset="2"/>
              <a:buChar char=""/>
              <a:defRPr/>
            </a:pPr>
            <a:r>
              <a:rPr lang="en-US" sz="2400" kern="0" dirty="0" smtClean="0">
                <a:solidFill>
                  <a:srgbClr val="FF99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r>
              <a:rPr lang="en-US" sz="2000" kern="0" dirty="0" smtClean="0">
                <a:solidFill>
                  <a:srgbClr val="FF99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p>
          <a:p>
            <a:pPr marL="342900" lvl="0" indent="-342900" eaLnBrk="0" hangingPunct="0">
              <a:spcBef>
                <a:spcPts val="600"/>
              </a:spcBef>
              <a:buClr>
                <a:srgbClr val="FFFF00"/>
              </a:buClr>
              <a:buSzPct val="100000"/>
              <a:buFont typeface="Wingdings 2" pitchFamily="18" charset="2"/>
              <a:buChar char=""/>
              <a:defRPr/>
            </a:pPr>
            <a:endParaRPr lang="en-US" sz="2200" kern="0" dirty="0" smtClean="0">
              <a:solidFill>
                <a:srgbClr val="FF9900"/>
              </a:solidFill>
              <a:effectLst>
                <a:glow rad="228600">
                  <a:schemeClr val="accent4">
                    <a:satMod val="175000"/>
                    <a:alpha val="40000"/>
                  </a:schemeClr>
                </a:glow>
                <a:outerShdw blurRad="50800" dist="38100" dir="2700000" algn="tl" rotWithShape="0">
                  <a:prstClr val="black"/>
                </a:outerShdw>
              </a:effectLst>
              <a:cs typeface="Times New Roman" pitchFamily="18" charset="0"/>
            </a:endParaRPr>
          </a:p>
        </p:txBody>
      </p:sp>
      <p:sp>
        <p:nvSpPr>
          <p:cNvPr id="2" name="Title 1"/>
          <p:cNvSpPr>
            <a:spLocks noGrp="1"/>
          </p:cNvSpPr>
          <p:nvPr>
            <p:ph type="title"/>
          </p:nvPr>
        </p:nvSpPr>
        <p:spPr>
          <a:xfrm>
            <a:off x="4100052" y="241687"/>
            <a:ext cx="5043948" cy="831273"/>
          </a:xfrm>
        </p:spPr>
        <p:txBody>
          <a:bodyPr/>
          <a:lstStyle/>
          <a:p>
            <a:r>
              <a:rPr sz="3600" smtClean="0">
                <a:solidFill>
                  <a:schemeClr val="bg1"/>
                </a:solidFill>
                <a:effectLst>
                  <a:glow rad="139700">
                    <a:schemeClr val="accent4">
                      <a:satMod val="175000"/>
                      <a:alpha val="40000"/>
                    </a:schemeClr>
                  </a:glow>
                  <a:outerShdw blurRad="60007" dist="310007" dir="7680000" sy="30000" kx="1300200" algn="ctr" rotWithShape="0">
                    <a:prstClr val="black">
                      <a:alpha val="50000"/>
                    </a:prstClr>
                  </a:outerShdw>
                </a:effectLst>
              </a:rPr>
              <a:t>Local Supply Actions</a:t>
            </a:r>
            <a:endParaRPr lang="en-US" sz="3600" dirty="0">
              <a:solidFill>
                <a:schemeClr val="bg1"/>
              </a:solidFill>
              <a:effectLst>
                <a:glow rad="139700">
                  <a:schemeClr val="accent4">
                    <a:satMod val="175000"/>
                    <a:alpha val="40000"/>
                  </a:schemeClr>
                </a:glow>
                <a:outerShdw blurRad="60007" dist="310007" dir="7680000" sy="30000" kx="1300200" algn="ctr" rotWithShape="0">
                  <a:prstClr val="black">
                    <a:alpha val="50000"/>
                  </a:prstClr>
                </a:outerShdw>
              </a:effectLst>
            </a:endParaRPr>
          </a:p>
        </p:txBody>
      </p:sp>
      <p:sp>
        <p:nvSpPr>
          <p:cNvPr id="38" name="Content Placeholder 2"/>
          <p:cNvSpPr txBox="1">
            <a:spLocks/>
          </p:cNvSpPr>
          <p:nvPr/>
        </p:nvSpPr>
        <p:spPr bwMode="invGray">
          <a:xfrm>
            <a:off x="3323578" y="2599767"/>
            <a:ext cx="1995024" cy="519953"/>
          </a:xfrm>
          <a:prstGeom prst="rect">
            <a:avLst/>
          </a:prstGeom>
        </p:spPr>
        <p:txBody>
          <a:bodyPr/>
          <a:lstStyle/>
          <a:p>
            <a:pPr lvl="0" eaLnBrk="0" hangingPunct="0">
              <a:spcBef>
                <a:spcPts val="600"/>
              </a:spcBef>
              <a:buClr>
                <a:srgbClr val="FF9900"/>
              </a:buClr>
              <a:buSzPct val="100000"/>
              <a:defRPr/>
            </a:pPr>
            <a:r>
              <a:rPr lang="en-US" sz="2400" kern="0" dirty="0" smtClean="0">
                <a:solidFill>
                  <a:srgbClr val="FFFF00"/>
                </a:solidFill>
                <a:effectLst>
                  <a:glow rad="228600">
                    <a:schemeClr val="accent4">
                      <a:satMod val="175000"/>
                      <a:alpha val="40000"/>
                    </a:schemeClr>
                  </a:glow>
                  <a:outerShdw blurRad="50800" dist="38100" dir="2700000" algn="tl" rotWithShape="0">
                    <a:prstClr val="black"/>
                  </a:outerShdw>
                </a:effectLst>
                <a:cs typeface="Times New Roman" pitchFamily="18" charset="0"/>
              </a:rPr>
              <a:t>Sacramento </a:t>
            </a:r>
            <a:endParaRPr kumimoji="0" lang="en-US" sz="24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endParaRPr>
          </a:p>
        </p:txBody>
      </p:sp>
      <p:sp>
        <p:nvSpPr>
          <p:cNvPr id="39" name="Content Placeholder 2"/>
          <p:cNvSpPr txBox="1">
            <a:spLocks/>
          </p:cNvSpPr>
          <p:nvPr/>
        </p:nvSpPr>
        <p:spPr bwMode="invGray">
          <a:xfrm>
            <a:off x="2936455" y="2548421"/>
            <a:ext cx="519953" cy="476640"/>
          </a:xfrm>
          <a:prstGeom prst="rect">
            <a:avLst/>
          </a:prstGeom>
        </p:spPr>
        <p:txBody>
          <a:bodyPr/>
          <a:lstStyle/>
          <a:p>
            <a:pPr marL="342900" indent="-342900" algn="ctr" eaLnBrk="0" hangingPunct="0">
              <a:spcBef>
                <a:spcPts val="600"/>
              </a:spcBef>
              <a:buClr>
                <a:srgbClr val="FFFF00"/>
              </a:buClr>
              <a:buSzPct val="100000"/>
              <a:buFont typeface="Wingdings 2" pitchFamily="18" charset="2"/>
              <a:buChar char=""/>
              <a:defRPr/>
            </a:pPr>
            <a:r>
              <a:rPr lang="en-US" sz="2400" kern="0" dirty="0" smtClean="0">
                <a:solidFill>
                  <a:srgbClr val="FFFF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p>
        </p:txBody>
      </p:sp>
      <p:sp>
        <p:nvSpPr>
          <p:cNvPr id="40" name="Content Placeholder 2"/>
          <p:cNvSpPr txBox="1">
            <a:spLocks/>
          </p:cNvSpPr>
          <p:nvPr/>
        </p:nvSpPr>
        <p:spPr bwMode="invGray">
          <a:xfrm>
            <a:off x="67732" y="2911177"/>
            <a:ext cx="2382982" cy="471872"/>
          </a:xfrm>
          <a:prstGeom prst="rect">
            <a:avLst/>
          </a:prstGeom>
        </p:spPr>
        <p:txBody>
          <a:bodyPr/>
          <a:lstStyle/>
          <a:p>
            <a:pPr marR="0" lvl="0" algn="ctr" defTabSz="914400" rtl="0" eaLnBrk="0" fontAlgn="base" latinLnBrk="0" hangingPunct="0">
              <a:lnSpc>
                <a:spcPct val="100000"/>
              </a:lnSpc>
              <a:spcBef>
                <a:spcPts val="600"/>
              </a:spcBef>
              <a:spcAft>
                <a:spcPct val="0"/>
              </a:spcAft>
              <a:buClr>
                <a:srgbClr val="FFFF00"/>
              </a:buClr>
              <a:buSzPct val="100000"/>
              <a:tabLst/>
              <a:defRPr/>
            </a:pPr>
            <a:r>
              <a:rPr kumimoji="0" lang="en-US" sz="24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Alameda Cnty</a:t>
            </a:r>
            <a:endParaRPr kumimoji="0" lang="en-US" sz="22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endParaRPr>
          </a:p>
        </p:txBody>
      </p:sp>
      <p:sp>
        <p:nvSpPr>
          <p:cNvPr id="42" name="Content Placeholder 2"/>
          <p:cNvSpPr txBox="1">
            <a:spLocks/>
          </p:cNvSpPr>
          <p:nvPr/>
        </p:nvSpPr>
        <p:spPr bwMode="invGray">
          <a:xfrm>
            <a:off x="643465" y="2095605"/>
            <a:ext cx="1151466" cy="519953"/>
          </a:xfrm>
          <a:prstGeom prst="rect">
            <a:avLst/>
          </a:prstGeom>
        </p:spPr>
        <p:txBody>
          <a:bodyPr/>
          <a:lstStyle/>
          <a:p>
            <a:pPr marR="0" lvl="0" algn="r" defTabSz="914400" rtl="0" eaLnBrk="0" fontAlgn="base" latinLnBrk="0" hangingPunct="0">
              <a:lnSpc>
                <a:spcPct val="100000"/>
              </a:lnSpc>
              <a:spcBef>
                <a:spcPts val="600"/>
              </a:spcBef>
              <a:spcAft>
                <a:spcPct val="0"/>
              </a:spcAft>
              <a:buClr>
                <a:srgbClr val="FF9900"/>
              </a:buClr>
              <a:buSzPct val="100000"/>
              <a:tabLst/>
              <a:defRPr/>
            </a:pPr>
            <a:r>
              <a:rPr kumimoji="0" lang="en-US" sz="24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Marin</a:t>
            </a:r>
          </a:p>
        </p:txBody>
      </p:sp>
      <p:sp>
        <p:nvSpPr>
          <p:cNvPr id="43" name="Content Placeholder 2"/>
          <p:cNvSpPr txBox="1">
            <a:spLocks/>
          </p:cNvSpPr>
          <p:nvPr/>
        </p:nvSpPr>
        <p:spPr bwMode="invGray">
          <a:xfrm>
            <a:off x="2343803" y="2683888"/>
            <a:ext cx="519953" cy="476640"/>
          </a:xfrm>
          <a:prstGeom prst="rect">
            <a:avLst/>
          </a:prstGeom>
        </p:spPr>
        <p:txBody>
          <a:bodyPr/>
          <a:lstStyle/>
          <a:p>
            <a:pPr marL="342900" indent="-342900" eaLnBrk="0" hangingPunct="0">
              <a:spcBef>
                <a:spcPts val="600"/>
              </a:spcBef>
              <a:buClr>
                <a:srgbClr val="FFFF00"/>
              </a:buClr>
              <a:buSzPct val="100000"/>
              <a:buFont typeface="Wingdings 2" pitchFamily="18" charset="2"/>
              <a:buChar char=""/>
              <a:defRPr/>
            </a:pPr>
            <a:r>
              <a:rPr lang="en-US" sz="2400" kern="0" dirty="0" smtClean="0">
                <a:solidFill>
                  <a:srgbClr val="FF99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endParaRPr lang="en-US" sz="2200" kern="0" dirty="0" smtClean="0">
              <a:solidFill>
                <a:srgbClr val="FF9900"/>
              </a:solidFill>
              <a:effectLst>
                <a:glow rad="228600">
                  <a:schemeClr val="accent4">
                    <a:satMod val="175000"/>
                    <a:alpha val="40000"/>
                  </a:schemeClr>
                </a:glow>
                <a:outerShdw blurRad="50800" dist="38100" dir="2700000" algn="tl" rotWithShape="0">
                  <a:prstClr val="black"/>
                </a:outerShdw>
              </a:effectLst>
              <a:cs typeface="Times New Roman" pitchFamily="18" charset="0"/>
            </a:endParaRPr>
          </a:p>
        </p:txBody>
      </p:sp>
      <p:sp>
        <p:nvSpPr>
          <p:cNvPr id="44" name="Content Placeholder 2"/>
          <p:cNvSpPr txBox="1">
            <a:spLocks/>
          </p:cNvSpPr>
          <p:nvPr/>
        </p:nvSpPr>
        <p:spPr bwMode="invGray">
          <a:xfrm>
            <a:off x="2380583" y="2963333"/>
            <a:ext cx="537925" cy="537890"/>
          </a:xfrm>
          <a:prstGeom prst="rect">
            <a:avLst/>
          </a:prstGeom>
        </p:spPr>
        <p:txBody>
          <a:bodyPr/>
          <a:lstStyle/>
          <a:p>
            <a:pPr marL="342900" marR="0" lvl="0" indent="-342900" algn="l" defTabSz="914400" rtl="0" eaLnBrk="0" fontAlgn="base" latinLnBrk="0" hangingPunct="0">
              <a:lnSpc>
                <a:spcPct val="100000"/>
              </a:lnSpc>
              <a:spcBef>
                <a:spcPts val="600"/>
              </a:spcBef>
              <a:spcAft>
                <a:spcPct val="0"/>
              </a:spcAft>
              <a:buClr>
                <a:srgbClr val="FFFF00"/>
              </a:buClr>
              <a:buSzPct val="100000"/>
              <a:buFont typeface="Wingdings 2" pitchFamily="18" charset="2"/>
              <a:buChar char=""/>
              <a:tabLst/>
              <a:defRPr/>
            </a:pPr>
            <a:r>
              <a:rPr kumimoji="0" lang="en-US" sz="2400" b="1" i="0" u="none" strike="noStrike" kern="0" cap="none" spc="0" normalizeH="0" baseline="0" noProof="0" dirty="0" smtClean="0">
                <a:ln>
                  <a:noFill/>
                </a:ln>
                <a:solidFill>
                  <a:srgbClr val="33CC33"/>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 </a:t>
            </a:r>
            <a:br>
              <a:rPr kumimoji="0" lang="en-US" sz="2400" b="1" i="0" u="none" strike="noStrike" kern="0" cap="none" spc="0" normalizeH="0" baseline="0" noProof="0" dirty="0" smtClean="0">
                <a:ln>
                  <a:noFill/>
                </a:ln>
                <a:solidFill>
                  <a:srgbClr val="33CC33"/>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br>
            <a:r>
              <a:rPr kumimoji="0" lang="en-US" sz="2400" b="1" i="0" u="none" strike="noStrike" kern="0" cap="none" spc="0" normalizeH="0" baseline="0" noProof="0" dirty="0" smtClean="0">
                <a:ln>
                  <a:noFill/>
                </a:ln>
                <a:solidFill>
                  <a:srgbClr val="33CC33"/>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 </a:t>
            </a:r>
          </a:p>
        </p:txBody>
      </p:sp>
      <p:sp>
        <p:nvSpPr>
          <p:cNvPr id="47" name="Content Placeholder 2"/>
          <p:cNvSpPr txBox="1">
            <a:spLocks/>
          </p:cNvSpPr>
          <p:nvPr/>
        </p:nvSpPr>
        <p:spPr bwMode="invGray">
          <a:xfrm>
            <a:off x="5046118" y="4897713"/>
            <a:ext cx="2522267" cy="519953"/>
          </a:xfrm>
          <a:prstGeom prst="rect">
            <a:avLst/>
          </a:prstGeom>
        </p:spPr>
        <p:txBody>
          <a:bodyPr/>
          <a:lstStyle/>
          <a:p>
            <a:pPr lvl="0" algn="ctr" eaLnBrk="0" hangingPunct="0">
              <a:spcBef>
                <a:spcPts val="600"/>
              </a:spcBef>
              <a:buClr>
                <a:srgbClr val="FF9900"/>
              </a:buClr>
              <a:buSzPct val="100000"/>
              <a:defRPr/>
            </a:pPr>
            <a:r>
              <a:rPr lang="en-US" sz="2400" kern="0" dirty="0" smtClean="0">
                <a:solidFill>
                  <a:srgbClr val="FFFF00"/>
                </a:solidFill>
                <a:effectLst>
                  <a:glow rad="228600">
                    <a:schemeClr val="accent4">
                      <a:satMod val="175000"/>
                      <a:alpha val="40000"/>
                    </a:schemeClr>
                  </a:glow>
                  <a:outerShdw blurRad="50800" dist="38100" dir="2700000" algn="tl" rotWithShape="0">
                    <a:prstClr val="black"/>
                  </a:outerShdw>
                </a:effectLst>
                <a:cs typeface="Times New Roman" pitchFamily="18" charset="0"/>
              </a:rPr>
              <a:t>Inland Empire</a:t>
            </a:r>
            <a:endParaRPr kumimoji="0" lang="en-US" sz="24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endParaRPr>
          </a:p>
        </p:txBody>
      </p:sp>
      <p:sp>
        <p:nvSpPr>
          <p:cNvPr id="48" name="Rectangle 47"/>
          <p:cNvSpPr/>
          <p:nvPr/>
        </p:nvSpPr>
        <p:spPr>
          <a:xfrm>
            <a:off x="4934172" y="5199353"/>
            <a:ext cx="630301" cy="523220"/>
          </a:xfrm>
          <a:prstGeom prst="rect">
            <a:avLst/>
          </a:prstGeom>
        </p:spPr>
        <p:txBody>
          <a:bodyPr wrap="none">
            <a:spAutoFit/>
          </a:bodyPr>
          <a:lstStyle/>
          <a:p>
            <a:pPr marL="342900" lvl="0" indent="-342900" eaLnBrk="0" hangingPunct="0">
              <a:spcBef>
                <a:spcPts val="600"/>
              </a:spcBef>
              <a:buClr>
                <a:srgbClr val="FFFF00"/>
              </a:buClr>
              <a:buSzPct val="100000"/>
              <a:buFont typeface="Wingdings 2" pitchFamily="18" charset="2"/>
              <a:buChar char=""/>
              <a:defRPr/>
            </a:pPr>
            <a:r>
              <a:rPr lang="en-US" kern="0" dirty="0" smtClean="0">
                <a:solidFill>
                  <a:srgbClr val="FF99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t>
            </a:r>
          </a:p>
        </p:txBody>
      </p:sp>
      <p:sp>
        <p:nvSpPr>
          <p:cNvPr id="50" name="Content Placeholder 2"/>
          <p:cNvSpPr txBox="1">
            <a:spLocks/>
          </p:cNvSpPr>
          <p:nvPr/>
        </p:nvSpPr>
        <p:spPr bwMode="invGray">
          <a:xfrm>
            <a:off x="1710263" y="6349624"/>
            <a:ext cx="3621943" cy="508376"/>
          </a:xfrm>
          <a:prstGeom prst="rect">
            <a:avLst/>
          </a:prstGeom>
        </p:spPr>
        <p:txBody>
          <a:bodyPr/>
          <a:lstStyle/>
          <a:p>
            <a:pPr marR="0" lvl="0" algn="r" defTabSz="914400" rtl="0" eaLnBrk="0" fontAlgn="base" latinLnBrk="0" hangingPunct="0">
              <a:lnSpc>
                <a:spcPct val="100000"/>
              </a:lnSpc>
              <a:spcBef>
                <a:spcPts val="600"/>
              </a:spcBef>
              <a:spcAft>
                <a:spcPct val="0"/>
              </a:spcAft>
              <a:buClr>
                <a:srgbClr val="FF0000"/>
              </a:buClr>
              <a:buSzPct val="100000"/>
              <a:tabLst/>
              <a:defRPr/>
            </a:pPr>
            <a:r>
              <a:rPr kumimoji="0" lang="en-US" sz="24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San Diego </a:t>
            </a:r>
            <a:r>
              <a:rPr kumimoji="0" lang="en-US" sz="20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a:t>
            </a:r>
            <a:r>
              <a:rPr kumimoji="0" lang="en-US" sz="20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Urban</a:t>
            </a:r>
            <a:r>
              <a:rPr kumimoji="0" lang="en-US" sz="20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 &amp; Ag)</a:t>
            </a:r>
            <a:endParaRPr kumimoji="0" lang="en-US" sz="24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endParaRPr>
          </a:p>
        </p:txBody>
      </p:sp>
      <p:sp>
        <p:nvSpPr>
          <p:cNvPr id="51" name="Content Placeholder 2"/>
          <p:cNvSpPr txBox="1">
            <a:spLocks/>
          </p:cNvSpPr>
          <p:nvPr/>
        </p:nvSpPr>
        <p:spPr bwMode="invGray">
          <a:xfrm>
            <a:off x="1577788" y="7174376"/>
            <a:ext cx="2840040" cy="508376"/>
          </a:xfrm>
          <a:prstGeom prst="rect">
            <a:avLst/>
          </a:prstGeom>
        </p:spPr>
        <p:txBody>
          <a:bodyPr/>
          <a:lstStyle/>
          <a:p>
            <a:pPr marR="0" lvl="0" algn="r" defTabSz="914400" rtl="0" eaLnBrk="0" fontAlgn="base" latinLnBrk="0" hangingPunct="0">
              <a:lnSpc>
                <a:spcPct val="100000"/>
              </a:lnSpc>
              <a:spcBef>
                <a:spcPts val="600"/>
              </a:spcBef>
              <a:spcAft>
                <a:spcPct val="0"/>
              </a:spcAft>
              <a:buClr>
                <a:srgbClr val="FF0000"/>
              </a:buClr>
              <a:buSzPct val="100000"/>
              <a:tabLst/>
              <a:defRPr/>
            </a:pPr>
            <a:r>
              <a:rPr kumimoji="0" lang="en-US" sz="24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MWD </a:t>
            </a:r>
            <a:r>
              <a:rPr kumimoji="0" lang="en-US" sz="20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a:t>
            </a:r>
            <a:r>
              <a:rPr kumimoji="0" lang="en-US" sz="20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Urban</a:t>
            </a:r>
            <a:r>
              <a:rPr kumimoji="0" lang="en-US" sz="20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 &amp; Ag)</a:t>
            </a:r>
            <a:endParaRPr kumimoji="0" lang="en-US" sz="2400" b="1" i="0" u="none" strike="noStrike" kern="0" cap="none" spc="0" normalizeH="0" baseline="0" noProof="0" dirty="0" smtClean="0">
              <a:ln>
                <a:noFill/>
              </a:ln>
              <a:solidFill>
                <a:srgbClr val="FF00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endParaRPr>
          </a:p>
        </p:txBody>
      </p:sp>
      <p:sp>
        <p:nvSpPr>
          <p:cNvPr id="52" name="Content Placeholder 2"/>
          <p:cNvSpPr txBox="1">
            <a:spLocks/>
          </p:cNvSpPr>
          <p:nvPr/>
        </p:nvSpPr>
        <p:spPr bwMode="invGray">
          <a:xfrm>
            <a:off x="1954302" y="1414284"/>
            <a:ext cx="1577792" cy="519953"/>
          </a:xfrm>
          <a:prstGeom prst="rect">
            <a:avLst/>
          </a:prstGeom>
        </p:spPr>
        <p:txBody>
          <a:bodyPr/>
          <a:lstStyle/>
          <a:p>
            <a:pPr marR="0" lvl="0" algn="r" defTabSz="914400" rtl="0" eaLnBrk="0" fontAlgn="base" latinLnBrk="0" hangingPunct="0">
              <a:lnSpc>
                <a:spcPct val="100000"/>
              </a:lnSpc>
              <a:spcBef>
                <a:spcPts val="600"/>
              </a:spcBef>
              <a:spcAft>
                <a:spcPct val="0"/>
              </a:spcAft>
              <a:buClr>
                <a:srgbClr val="FF9900"/>
              </a:buClr>
              <a:buSzPct val="100000"/>
              <a:tabLst/>
              <a:defRPr/>
            </a:pPr>
            <a:r>
              <a:rPr kumimoji="0" lang="en-US" sz="24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rPr>
              <a:t>Redding</a:t>
            </a:r>
          </a:p>
        </p:txBody>
      </p:sp>
      <p:sp>
        <p:nvSpPr>
          <p:cNvPr id="53" name="Content Placeholder 2"/>
          <p:cNvSpPr txBox="1">
            <a:spLocks/>
          </p:cNvSpPr>
          <p:nvPr/>
        </p:nvSpPr>
        <p:spPr bwMode="invGray">
          <a:xfrm>
            <a:off x="2417425" y="1107146"/>
            <a:ext cx="609642" cy="439271"/>
          </a:xfrm>
          <a:prstGeom prst="rect">
            <a:avLst/>
          </a:prstGeom>
        </p:spPr>
        <p:txBody>
          <a:bodyPr/>
          <a:lstStyle/>
          <a:p>
            <a:pPr lvl="0" algn="ctr" eaLnBrk="0" hangingPunct="0">
              <a:spcBef>
                <a:spcPts val="600"/>
              </a:spcBef>
              <a:buClr>
                <a:srgbClr val="FFFF00"/>
              </a:buClr>
              <a:buSzPct val="100000"/>
              <a:buFont typeface="Wingdings 2" pitchFamily="18" charset="2"/>
              <a:buChar char=""/>
            </a:pPr>
            <a:r>
              <a:rPr lang="en-US" sz="2400" kern="0" dirty="0" smtClean="0">
                <a:solidFill>
                  <a:srgbClr val="FFFF00"/>
                </a:solidFill>
                <a:effectLst>
                  <a:glow rad="228600">
                    <a:schemeClr val="accent4">
                      <a:satMod val="175000"/>
                      <a:alpha val="40000"/>
                    </a:schemeClr>
                  </a:glow>
                  <a:outerShdw blurRad="50800" dist="38100" dir="2700000" algn="tl" rotWithShape="0">
                    <a:prstClr val="black"/>
                  </a:outerShdw>
                </a:effectLst>
                <a:cs typeface="Times New Roman" pitchFamily="18" charset="0"/>
              </a:rPr>
              <a:t/>
            </a:r>
            <a:br>
              <a:rPr lang="en-US" sz="2400" kern="0" dirty="0" smtClean="0">
                <a:solidFill>
                  <a:srgbClr val="FFFF00"/>
                </a:solidFill>
                <a:effectLst>
                  <a:glow rad="228600">
                    <a:schemeClr val="accent4">
                      <a:satMod val="175000"/>
                      <a:alpha val="40000"/>
                    </a:schemeClr>
                  </a:glow>
                  <a:outerShdw blurRad="50800" dist="38100" dir="2700000" algn="tl" rotWithShape="0">
                    <a:prstClr val="black"/>
                  </a:outerShdw>
                </a:effectLst>
                <a:cs typeface="Times New Roman" pitchFamily="18" charset="0"/>
              </a:rPr>
            </a:br>
            <a:endParaRPr kumimoji="0" lang="en-US" sz="2200" b="1" i="0" u="none" strike="noStrike" kern="0" cap="none" spc="0" normalizeH="0" baseline="0" noProof="0" dirty="0" smtClean="0">
              <a:ln>
                <a:noFill/>
              </a:ln>
              <a:solidFill>
                <a:srgbClr val="FFFF00"/>
              </a:solidFill>
              <a:effectLst>
                <a:glow rad="228600">
                  <a:schemeClr val="accent4">
                    <a:satMod val="175000"/>
                    <a:alpha val="40000"/>
                  </a:schemeClr>
                </a:glow>
                <a:outerShdw blurRad="50800" dist="38100" dir="2700000" algn="tl" rotWithShape="0">
                  <a:prstClr val="black"/>
                </a:outerShdw>
              </a:effectLst>
              <a:uLnTx/>
              <a:uFillTx/>
              <a:latin typeface="Arial" charset="0"/>
              <a:ea typeface="+mn-ea"/>
              <a:cs typeface="Times New Roman" pitchFamily="18" charset="0"/>
            </a:endParaRPr>
          </a:p>
        </p:txBody>
      </p:sp>
    </p:spTree>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nvPr>
        </p:nvGraphicFramePr>
        <p:xfrm>
          <a:off x="0" y="2050010"/>
          <a:ext cx="5169310" cy="3803445"/>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p:cNvSpPr>
            <a:spLocks noGrp="1"/>
          </p:cNvSpPr>
          <p:nvPr>
            <p:ph type="sldNum" sz="quarter" idx="10"/>
          </p:nvPr>
        </p:nvSpPr>
        <p:spPr/>
        <p:txBody>
          <a:bodyPr/>
          <a:lstStyle/>
          <a:p>
            <a:pPr>
              <a:defRPr/>
            </a:pPr>
            <a:fld id="{F40D186B-4597-415A-B0DD-212070544B7A}" type="slidenum">
              <a:rPr lang="en-US" smtClean="0"/>
              <a:pPr>
                <a:defRPr/>
              </a:pPr>
              <a:t>17</a:t>
            </a:fld>
            <a:endParaRPr lang="en-US" dirty="0"/>
          </a:p>
        </p:txBody>
      </p:sp>
      <p:sp>
        <p:nvSpPr>
          <p:cNvPr id="6" name="Rectangle 2"/>
          <p:cNvSpPr>
            <a:spLocks noGrp="1" noChangeArrowheads="1"/>
          </p:cNvSpPr>
          <p:nvPr>
            <p:ph type="title" idx="4294967295"/>
          </p:nvPr>
        </p:nvSpPr>
        <p:spPr>
          <a:xfrm>
            <a:off x="1327354" y="380999"/>
            <a:ext cx="7816645" cy="1170709"/>
          </a:xfrm>
          <a:prstGeom prst="rect">
            <a:avLst/>
          </a:prstGeom>
          <a:effectLst>
            <a:outerShdw blurRad="50800" dist="38100" dir="2700000" algn="tl" rotWithShape="0">
              <a:prstClr val="black"/>
            </a:outerShdw>
          </a:effectLst>
        </p:spPr>
        <p:txBody>
          <a:bodyPr/>
          <a:lstStyle/>
          <a:p>
            <a:pPr>
              <a:defRPr/>
            </a:pPr>
            <a:r>
              <a:rPr lang="en-US" sz="3600" dirty="0" smtClean="0">
                <a:latin typeface="+mj-lt"/>
              </a:rPr>
              <a:t>Bay Area Storage Trends </a:t>
            </a:r>
            <a:br>
              <a:rPr lang="en-US" sz="3600" dirty="0" smtClean="0">
                <a:latin typeface="+mj-lt"/>
              </a:rPr>
            </a:br>
            <a:r>
              <a:rPr lang="en-US" sz="2800" dirty="0" smtClean="0">
                <a:solidFill>
                  <a:schemeClr val="bg1"/>
                </a:solidFill>
                <a:latin typeface="+mj-lt"/>
              </a:rPr>
              <a:t>Normal &amp; Dry-Year Scenarios</a:t>
            </a:r>
            <a:endParaRPr lang="en-US" dirty="0">
              <a:solidFill>
                <a:schemeClr val="bg1"/>
              </a:solidFill>
              <a:latin typeface="+mj-lt"/>
            </a:endParaRPr>
          </a:p>
        </p:txBody>
      </p:sp>
      <p:grpSp>
        <p:nvGrpSpPr>
          <p:cNvPr id="3" name="Group 29"/>
          <p:cNvGrpSpPr/>
          <p:nvPr/>
        </p:nvGrpSpPr>
        <p:grpSpPr>
          <a:xfrm>
            <a:off x="659044" y="2290430"/>
            <a:ext cx="3553451" cy="4207755"/>
            <a:chOff x="659044" y="1641518"/>
            <a:chExt cx="3553451" cy="4207755"/>
          </a:xfrm>
        </p:grpSpPr>
        <p:sp>
          <p:nvSpPr>
            <p:cNvPr id="12" name="TextBox 11"/>
            <p:cNvSpPr txBox="1"/>
            <p:nvPr/>
          </p:nvSpPr>
          <p:spPr>
            <a:xfrm rot="19627604">
              <a:off x="724397" y="3072763"/>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13" name="TextBox 12"/>
            <p:cNvSpPr txBox="1"/>
            <p:nvPr/>
          </p:nvSpPr>
          <p:spPr>
            <a:xfrm rot="19627604">
              <a:off x="1860019" y="3308728"/>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14" name="TextBox 13"/>
            <p:cNvSpPr txBox="1"/>
            <p:nvPr/>
          </p:nvSpPr>
          <p:spPr>
            <a:xfrm rot="19627604">
              <a:off x="2980898" y="3529945"/>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17" name="TextBox 16"/>
            <p:cNvSpPr txBox="1"/>
            <p:nvPr/>
          </p:nvSpPr>
          <p:spPr>
            <a:xfrm>
              <a:off x="814971" y="1641518"/>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18" name="TextBox 17"/>
            <p:cNvSpPr txBox="1"/>
            <p:nvPr/>
          </p:nvSpPr>
          <p:spPr>
            <a:xfrm>
              <a:off x="1950598" y="2260951"/>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19" name="TextBox 18"/>
            <p:cNvSpPr txBox="1"/>
            <p:nvPr/>
          </p:nvSpPr>
          <p:spPr>
            <a:xfrm>
              <a:off x="3115720" y="2909879"/>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23" name="TextBox 22"/>
            <p:cNvSpPr txBox="1"/>
            <p:nvPr/>
          </p:nvSpPr>
          <p:spPr>
            <a:xfrm>
              <a:off x="2014463"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2009</a:t>
              </a:r>
              <a:endParaRPr lang="en-US" sz="2200" dirty="0">
                <a:solidFill>
                  <a:schemeClr val="bg1"/>
                </a:solidFill>
                <a:effectLst>
                  <a:glow rad="101600">
                    <a:schemeClr val="accent4">
                      <a:satMod val="175000"/>
                      <a:alpha val="40000"/>
                    </a:schemeClr>
                  </a:glow>
                </a:effectLst>
              </a:endParaRPr>
            </a:p>
          </p:txBody>
        </p:sp>
        <p:sp>
          <p:nvSpPr>
            <p:cNvPr id="24" name="TextBox 23"/>
            <p:cNvSpPr txBox="1"/>
            <p:nvPr/>
          </p:nvSpPr>
          <p:spPr>
            <a:xfrm>
              <a:off x="3150088"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2010</a:t>
              </a:r>
              <a:endParaRPr lang="en-US" sz="2200" dirty="0">
                <a:solidFill>
                  <a:schemeClr val="bg1"/>
                </a:solidFill>
                <a:effectLst>
                  <a:glow rad="101600">
                    <a:schemeClr val="accent4">
                      <a:satMod val="175000"/>
                      <a:alpha val="40000"/>
                    </a:schemeClr>
                  </a:glow>
                </a:effectLst>
              </a:endParaRPr>
            </a:p>
          </p:txBody>
        </p:sp>
        <p:cxnSp>
          <p:nvCxnSpPr>
            <p:cNvPr id="25" name="Straight Connector 24"/>
            <p:cNvCxnSpPr/>
            <p:nvPr/>
          </p:nvCxnSpPr>
          <p:spPr bwMode="auto">
            <a:xfrm>
              <a:off x="678426" y="4881716"/>
              <a:ext cx="3480619" cy="1588"/>
            </a:xfrm>
            <a:prstGeom prst="line">
              <a:avLst/>
            </a:prstGeom>
            <a:gradFill rotWithShape="0">
              <a:gsLst>
                <a:gs pos="0">
                  <a:srgbClr val="003399">
                    <a:gamma/>
                    <a:shade val="15294"/>
                    <a:invGamma/>
                  </a:srgbClr>
                </a:gs>
                <a:gs pos="100000">
                  <a:srgbClr val="003399"/>
                </a:gs>
              </a:gsLst>
              <a:lin ang="5400000" scaled="1"/>
            </a:gradFill>
            <a:ln w="57150" cap="flat" cmpd="sng" algn="ctr">
              <a:solidFill>
                <a:schemeClr val="bg1"/>
              </a:solidFill>
              <a:prstDash val="solid"/>
              <a:round/>
              <a:headEnd type="none" w="med" len="med"/>
              <a:tailEnd type="none" w="med" len="med"/>
            </a:ln>
            <a:effectLst>
              <a:glow rad="228600">
                <a:schemeClr val="accent4">
                  <a:satMod val="175000"/>
                  <a:alpha val="40000"/>
                </a:schemeClr>
              </a:glow>
            </a:effectLst>
          </p:spPr>
        </p:cxnSp>
        <p:sp>
          <p:nvSpPr>
            <p:cNvPr id="11" name="TextBox 10"/>
            <p:cNvSpPr txBox="1"/>
            <p:nvPr/>
          </p:nvSpPr>
          <p:spPr>
            <a:xfrm rot="19627604">
              <a:off x="659044" y="436629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26" name="TextBox 25"/>
            <p:cNvSpPr txBox="1"/>
            <p:nvPr/>
          </p:nvSpPr>
          <p:spPr>
            <a:xfrm rot="19627604">
              <a:off x="1779921" y="4395797"/>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27" name="TextBox 26"/>
            <p:cNvSpPr txBox="1"/>
            <p:nvPr/>
          </p:nvSpPr>
          <p:spPr>
            <a:xfrm rot="19627604">
              <a:off x="2915548" y="438104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28" name="TextBox 27"/>
            <p:cNvSpPr txBox="1"/>
            <p:nvPr/>
          </p:nvSpPr>
          <p:spPr>
            <a:xfrm>
              <a:off x="873965"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2008</a:t>
              </a:r>
              <a:endParaRPr lang="en-US" sz="2200" dirty="0">
                <a:solidFill>
                  <a:schemeClr val="bg1"/>
                </a:solidFill>
                <a:effectLst>
                  <a:glow rad="101600">
                    <a:schemeClr val="accent4">
                      <a:satMod val="175000"/>
                      <a:alpha val="40000"/>
                    </a:schemeClr>
                  </a:glow>
                </a:effectLst>
              </a:endParaRPr>
            </a:p>
          </p:txBody>
        </p:sp>
        <p:sp>
          <p:nvSpPr>
            <p:cNvPr id="31" name="TextBox 30"/>
            <p:cNvSpPr txBox="1"/>
            <p:nvPr/>
          </p:nvSpPr>
          <p:spPr>
            <a:xfrm>
              <a:off x="844468" y="5387608"/>
              <a:ext cx="3052310" cy="461665"/>
            </a:xfrm>
            <a:prstGeom prst="rect">
              <a:avLst/>
            </a:prstGeom>
            <a:noFill/>
          </p:spPr>
          <p:txBody>
            <a:bodyPr wrap="none">
              <a:spAutoFit/>
            </a:bodyPr>
            <a:lstStyle/>
            <a:p>
              <a:pPr>
                <a:defRPr/>
              </a:pPr>
              <a:r>
                <a:rPr lang="en-US" sz="2400" dirty="0" smtClean="0">
                  <a:solidFill>
                    <a:srgbClr val="FFFF00"/>
                  </a:solidFill>
                  <a:effectLst>
                    <a:glow rad="101600">
                      <a:schemeClr val="accent4">
                        <a:satMod val="175000"/>
                        <a:alpha val="40000"/>
                      </a:schemeClr>
                    </a:glow>
                    <a:outerShdw blurRad="38100" dist="38100" dir="2700000" algn="tl">
                      <a:srgbClr val="000000">
                        <a:alpha val="43137"/>
                      </a:srgbClr>
                    </a:outerShdw>
                  </a:effectLst>
                </a:rPr>
                <a:t>Normal-Year Runoff</a:t>
              </a:r>
              <a:endParaRPr lang="en-US" sz="2400" dirty="0">
                <a:solidFill>
                  <a:srgbClr val="FFFF00"/>
                </a:solidFill>
                <a:effectLst>
                  <a:glow rad="101600">
                    <a:schemeClr val="accent4">
                      <a:satMod val="175000"/>
                      <a:alpha val="40000"/>
                    </a:schemeClr>
                  </a:glow>
                  <a:outerShdw blurRad="38100" dist="38100" dir="2700000" algn="tl">
                    <a:srgbClr val="000000">
                      <a:alpha val="43137"/>
                    </a:srgbClr>
                  </a:outerShdw>
                </a:effectLst>
              </a:endParaRPr>
            </a:p>
          </p:txBody>
        </p:sp>
      </p:grpSp>
      <p:graphicFrame>
        <p:nvGraphicFramePr>
          <p:cNvPr id="32" name="Content Placeholder 4"/>
          <p:cNvGraphicFramePr>
            <a:graphicFrameLocks/>
          </p:cNvGraphicFramePr>
          <p:nvPr/>
        </p:nvGraphicFramePr>
        <p:xfrm>
          <a:off x="4409768" y="2094271"/>
          <a:ext cx="5169310" cy="3803445"/>
        </p:xfrm>
        <a:graphic>
          <a:graphicData uri="http://schemas.openxmlformats.org/drawingml/2006/chart">
            <c:chart xmlns:c="http://schemas.openxmlformats.org/drawingml/2006/chart" xmlns:r="http://schemas.openxmlformats.org/officeDocument/2006/relationships" r:id="rId3"/>
          </a:graphicData>
        </a:graphic>
      </p:graphicFrame>
      <p:grpSp>
        <p:nvGrpSpPr>
          <p:cNvPr id="4" name="Group 32"/>
          <p:cNvGrpSpPr/>
          <p:nvPr/>
        </p:nvGrpSpPr>
        <p:grpSpPr>
          <a:xfrm>
            <a:off x="5068812" y="2290447"/>
            <a:ext cx="3545639" cy="4237251"/>
            <a:chOff x="659044" y="1641518"/>
            <a:chExt cx="3545639" cy="4237251"/>
          </a:xfrm>
        </p:grpSpPr>
        <p:sp>
          <p:nvSpPr>
            <p:cNvPr id="34" name="TextBox 33"/>
            <p:cNvSpPr txBox="1"/>
            <p:nvPr/>
          </p:nvSpPr>
          <p:spPr>
            <a:xfrm rot="19627604">
              <a:off x="724397" y="3072763"/>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35" name="TextBox 34"/>
            <p:cNvSpPr txBox="1"/>
            <p:nvPr/>
          </p:nvSpPr>
          <p:spPr>
            <a:xfrm rot="19627604">
              <a:off x="1860019" y="3308728"/>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37" name="TextBox 36"/>
            <p:cNvSpPr txBox="1"/>
            <p:nvPr/>
          </p:nvSpPr>
          <p:spPr>
            <a:xfrm>
              <a:off x="814971" y="1641518"/>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38" name="TextBox 37"/>
            <p:cNvSpPr txBox="1"/>
            <p:nvPr/>
          </p:nvSpPr>
          <p:spPr>
            <a:xfrm>
              <a:off x="1950598" y="2585416"/>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39" name="TextBox 38"/>
            <p:cNvSpPr txBox="1"/>
            <p:nvPr/>
          </p:nvSpPr>
          <p:spPr>
            <a:xfrm>
              <a:off x="3100971" y="3499814"/>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40" name="TextBox 39"/>
            <p:cNvSpPr txBox="1"/>
            <p:nvPr/>
          </p:nvSpPr>
          <p:spPr>
            <a:xfrm>
              <a:off x="2014463"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2009</a:t>
              </a:r>
              <a:endParaRPr lang="en-US" sz="2200" dirty="0">
                <a:solidFill>
                  <a:schemeClr val="bg1"/>
                </a:solidFill>
                <a:effectLst>
                  <a:glow rad="101600">
                    <a:schemeClr val="accent4">
                      <a:satMod val="175000"/>
                      <a:alpha val="40000"/>
                    </a:schemeClr>
                  </a:glow>
                </a:effectLst>
              </a:endParaRPr>
            </a:p>
          </p:txBody>
        </p:sp>
        <p:sp>
          <p:nvSpPr>
            <p:cNvPr id="41" name="TextBox 40"/>
            <p:cNvSpPr txBox="1"/>
            <p:nvPr/>
          </p:nvSpPr>
          <p:spPr>
            <a:xfrm>
              <a:off x="3150088"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2010</a:t>
              </a:r>
              <a:endParaRPr lang="en-US" sz="2200" dirty="0">
                <a:solidFill>
                  <a:schemeClr val="bg1"/>
                </a:solidFill>
                <a:effectLst>
                  <a:glow rad="101600">
                    <a:schemeClr val="accent4">
                      <a:satMod val="175000"/>
                      <a:alpha val="40000"/>
                    </a:schemeClr>
                  </a:glow>
                </a:effectLst>
              </a:endParaRPr>
            </a:p>
          </p:txBody>
        </p:sp>
        <p:cxnSp>
          <p:nvCxnSpPr>
            <p:cNvPr id="42" name="Straight Connector 41"/>
            <p:cNvCxnSpPr/>
            <p:nvPr/>
          </p:nvCxnSpPr>
          <p:spPr bwMode="auto">
            <a:xfrm>
              <a:off x="678426" y="4881716"/>
              <a:ext cx="3480619" cy="1588"/>
            </a:xfrm>
            <a:prstGeom prst="line">
              <a:avLst/>
            </a:prstGeom>
            <a:gradFill rotWithShape="0">
              <a:gsLst>
                <a:gs pos="0">
                  <a:srgbClr val="003399">
                    <a:gamma/>
                    <a:shade val="15294"/>
                    <a:invGamma/>
                  </a:srgbClr>
                </a:gs>
                <a:gs pos="100000">
                  <a:srgbClr val="003399"/>
                </a:gs>
              </a:gsLst>
              <a:lin ang="5400000" scaled="1"/>
            </a:gradFill>
            <a:ln w="57150" cap="flat" cmpd="sng" algn="ctr">
              <a:solidFill>
                <a:schemeClr val="bg1"/>
              </a:solidFill>
              <a:prstDash val="solid"/>
              <a:round/>
              <a:headEnd type="none" w="med" len="med"/>
              <a:tailEnd type="none" w="med" len="med"/>
            </a:ln>
            <a:effectLst>
              <a:glow rad="228600">
                <a:schemeClr val="accent4">
                  <a:satMod val="175000"/>
                  <a:alpha val="40000"/>
                </a:schemeClr>
              </a:glow>
            </a:effectLst>
          </p:spPr>
        </p:cxnSp>
        <p:sp>
          <p:nvSpPr>
            <p:cNvPr id="43" name="TextBox 42"/>
            <p:cNvSpPr txBox="1"/>
            <p:nvPr/>
          </p:nvSpPr>
          <p:spPr>
            <a:xfrm rot="19627604">
              <a:off x="659044" y="436629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44" name="TextBox 43"/>
            <p:cNvSpPr txBox="1"/>
            <p:nvPr/>
          </p:nvSpPr>
          <p:spPr>
            <a:xfrm rot="19627604">
              <a:off x="1779921" y="4395797"/>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45" name="TextBox 44"/>
            <p:cNvSpPr txBox="1"/>
            <p:nvPr/>
          </p:nvSpPr>
          <p:spPr>
            <a:xfrm rot="19627604">
              <a:off x="2915548" y="438104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46" name="TextBox 45"/>
            <p:cNvSpPr txBox="1"/>
            <p:nvPr/>
          </p:nvSpPr>
          <p:spPr>
            <a:xfrm>
              <a:off x="873965"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2008</a:t>
              </a:r>
              <a:endParaRPr lang="en-US" sz="2200" dirty="0">
                <a:solidFill>
                  <a:schemeClr val="bg1"/>
                </a:solidFill>
                <a:effectLst>
                  <a:glow rad="101600">
                    <a:schemeClr val="accent4">
                      <a:satMod val="175000"/>
                      <a:alpha val="40000"/>
                    </a:schemeClr>
                  </a:glow>
                </a:effectLst>
              </a:endParaRPr>
            </a:p>
          </p:txBody>
        </p:sp>
        <p:sp>
          <p:nvSpPr>
            <p:cNvPr id="47" name="TextBox 46"/>
            <p:cNvSpPr txBox="1"/>
            <p:nvPr/>
          </p:nvSpPr>
          <p:spPr>
            <a:xfrm>
              <a:off x="1198429" y="5417104"/>
              <a:ext cx="2528897" cy="461665"/>
            </a:xfrm>
            <a:prstGeom prst="rect">
              <a:avLst/>
            </a:prstGeom>
            <a:noFill/>
          </p:spPr>
          <p:txBody>
            <a:bodyPr wrap="none">
              <a:spAutoFit/>
            </a:bodyPr>
            <a:lstStyle/>
            <a:p>
              <a:pPr>
                <a:defRPr/>
              </a:pPr>
              <a:r>
                <a:rPr lang="en-US" sz="2400" dirty="0" smtClean="0">
                  <a:solidFill>
                    <a:srgbClr val="FFFF00"/>
                  </a:solidFill>
                  <a:effectLst>
                    <a:glow rad="101600">
                      <a:schemeClr val="accent4">
                        <a:satMod val="175000"/>
                        <a:alpha val="40000"/>
                      </a:schemeClr>
                    </a:glow>
                    <a:outerShdw blurRad="38100" dist="38100" dir="2700000" algn="tl">
                      <a:srgbClr val="000000">
                        <a:alpha val="43137"/>
                      </a:srgbClr>
                    </a:outerShdw>
                  </a:effectLst>
                </a:rPr>
                <a:t>Dry-Year Runoff</a:t>
              </a:r>
              <a:endParaRPr lang="en-US" sz="2400" dirty="0">
                <a:solidFill>
                  <a:srgbClr val="FFFF00"/>
                </a:solidFill>
                <a:effectLst>
                  <a:glow rad="101600">
                    <a:schemeClr val="accent4">
                      <a:satMod val="175000"/>
                      <a:alpha val="40000"/>
                    </a:schemeClr>
                  </a:glow>
                  <a:outerShdw blurRad="38100" dist="38100" dir="2700000" algn="tl">
                    <a:srgbClr val="000000">
                      <a:alpha val="43137"/>
                    </a:srgbClr>
                  </a:outerShdw>
                </a:effectLst>
              </a:endParaRPr>
            </a:p>
          </p:txBody>
        </p:sp>
      </p:grpSp>
      <p:grpSp>
        <p:nvGrpSpPr>
          <p:cNvPr id="7" name="Group 7"/>
          <p:cNvGrpSpPr/>
          <p:nvPr/>
        </p:nvGrpSpPr>
        <p:grpSpPr>
          <a:xfrm>
            <a:off x="593828" y="110361"/>
            <a:ext cx="1188720" cy="1188720"/>
            <a:chOff x="1019510" y="3352814"/>
            <a:chExt cx="1920240" cy="1920240"/>
          </a:xfrm>
        </p:grpSpPr>
        <p:sp>
          <p:nvSpPr>
            <p:cNvPr id="49" name="Oval 4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666699"/>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50" name="Text Box 5"/>
            <p:cNvSpPr txBox="1">
              <a:spLocks noChangeArrowheads="1"/>
            </p:cNvSpPr>
            <p:nvPr/>
          </p:nvSpPr>
          <p:spPr bwMode="gray">
            <a:xfrm>
              <a:off x="1127844" y="3736752"/>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8" name="Group 10"/>
          <p:cNvGrpSpPr/>
          <p:nvPr/>
        </p:nvGrpSpPr>
        <p:grpSpPr>
          <a:xfrm>
            <a:off x="1087796" y="951165"/>
            <a:ext cx="1204228" cy="1188720"/>
            <a:chOff x="1828798" y="4713895"/>
            <a:chExt cx="1945291" cy="1920240"/>
          </a:xfrm>
        </p:grpSpPr>
        <p:sp>
          <p:nvSpPr>
            <p:cNvPr id="52" name="Oval 51"/>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53" name="Text Box 5"/>
            <p:cNvSpPr txBox="1">
              <a:spLocks noChangeArrowheads="1"/>
            </p:cNvSpPr>
            <p:nvPr/>
          </p:nvSpPr>
          <p:spPr bwMode="gray">
            <a:xfrm>
              <a:off x="1954401" y="5116486"/>
              <a:ext cx="1819688"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666699"/>
                  </a:solidFill>
                  <a:effectLst>
                    <a:glow rad="139700">
                      <a:schemeClr val="accent4">
                        <a:satMod val="175000"/>
                        <a:alpha val="40000"/>
                      </a:schemeClr>
                    </a:glow>
                  </a:effectLst>
                  <a:latin typeface="Arial Narrow" pitchFamily="34" charset="0"/>
                </a:rPr>
                <a:t>Southern California</a:t>
              </a:r>
              <a:endParaRPr lang="en-US" sz="1600" dirty="0">
                <a:solidFill>
                  <a:srgbClr val="666699"/>
                </a:solidFill>
                <a:effectLst>
                  <a:glow rad="139700">
                    <a:schemeClr val="accent4">
                      <a:satMod val="175000"/>
                      <a:alpha val="40000"/>
                    </a:schemeClr>
                  </a:glow>
                </a:effectLst>
                <a:latin typeface="Arial Narrow" pitchFamily="34" charset="0"/>
              </a:endParaRPr>
            </a:p>
          </p:txBody>
        </p:sp>
      </p:grpSp>
      <p:grpSp>
        <p:nvGrpSpPr>
          <p:cNvPr id="9" name="Group 13"/>
          <p:cNvGrpSpPr/>
          <p:nvPr/>
        </p:nvGrpSpPr>
        <p:grpSpPr>
          <a:xfrm>
            <a:off x="84665" y="951165"/>
            <a:ext cx="1198651" cy="1188720"/>
            <a:chOff x="188914" y="4729660"/>
            <a:chExt cx="1936284" cy="1920240"/>
          </a:xfrm>
        </p:grpSpPr>
        <p:sp>
          <p:nvSpPr>
            <p:cNvPr id="55" name="Oval 54"/>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666699"/>
                </a:solidFill>
                <a:effectLst>
                  <a:outerShdw blurRad="38100" dist="38100" dir="2700000" algn="tl">
                    <a:srgbClr val="000000">
                      <a:alpha val="43137"/>
                    </a:srgbClr>
                  </a:outerShdw>
                </a:effectLst>
                <a:latin typeface="Arial Narrow" pitchFamily="34" charset="0"/>
              </a:endParaRPr>
            </a:p>
          </p:txBody>
        </p:sp>
        <p:sp>
          <p:nvSpPr>
            <p:cNvPr id="56" name="Text Box 5"/>
            <p:cNvSpPr txBox="1">
              <a:spLocks noChangeArrowheads="1"/>
            </p:cNvSpPr>
            <p:nvPr/>
          </p:nvSpPr>
          <p:spPr bwMode="gray">
            <a:xfrm>
              <a:off x="188914" y="5183153"/>
              <a:ext cx="1809194" cy="999327"/>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800" dirty="0" smtClean="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800" dirty="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
        <p:nvSpPr>
          <p:cNvPr id="51" name="TextBox 50"/>
          <p:cNvSpPr txBox="1"/>
          <p:nvPr/>
        </p:nvSpPr>
        <p:spPr>
          <a:xfrm rot="3275129">
            <a:off x="6531543" y="1127950"/>
            <a:ext cx="3038011" cy="523220"/>
          </a:xfrm>
          <a:prstGeom prst="rect">
            <a:avLst/>
          </a:prstGeom>
          <a:solidFill>
            <a:srgbClr val="C00000"/>
          </a:solidFill>
        </p:spPr>
        <p:txBody>
          <a:bodyPr wrap="none" rtlCol="0">
            <a:spAutoFit/>
          </a:bodyPr>
          <a:lstStyle/>
          <a:p>
            <a:r>
              <a:rPr lang="en-US" dirty="0" smtClean="0">
                <a:solidFill>
                  <a:schemeClr val="bg1"/>
                </a:solidFill>
              </a:rPr>
              <a:t>SAMPLE CHART</a:t>
            </a:r>
            <a:endParaRPr lang="en-US" dirty="0">
              <a:solidFill>
                <a:schemeClr val="bg1"/>
              </a:solidFill>
            </a:endParaRPr>
          </a:p>
        </p:txBody>
      </p:sp>
    </p:spTree>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6" name="Content Placeholder 4"/>
          <p:cNvGraphicFramePr>
            <a:graphicFrameLocks/>
          </p:cNvGraphicFramePr>
          <p:nvPr/>
        </p:nvGraphicFramePr>
        <p:xfrm>
          <a:off x="4409768" y="2094271"/>
          <a:ext cx="5169310" cy="3803445"/>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p:cNvSpPr>
            <a:spLocks noGrp="1"/>
          </p:cNvSpPr>
          <p:nvPr>
            <p:ph type="sldNum" sz="quarter" idx="10"/>
          </p:nvPr>
        </p:nvSpPr>
        <p:spPr/>
        <p:txBody>
          <a:bodyPr/>
          <a:lstStyle/>
          <a:p>
            <a:pPr>
              <a:defRPr/>
            </a:pPr>
            <a:fld id="{F40D186B-4597-415A-B0DD-212070544B7A}" type="slidenum">
              <a:rPr lang="en-US" smtClean="0"/>
              <a:pPr>
                <a:defRPr/>
              </a:pPr>
              <a:t>18</a:t>
            </a:fld>
            <a:endParaRPr lang="en-US" dirty="0"/>
          </a:p>
        </p:txBody>
      </p:sp>
      <p:sp>
        <p:nvSpPr>
          <p:cNvPr id="6" name="Rectangle 2"/>
          <p:cNvSpPr>
            <a:spLocks noGrp="1" noChangeArrowheads="1"/>
          </p:cNvSpPr>
          <p:nvPr>
            <p:ph type="title" idx="4294967295"/>
          </p:nvPr>
        </p:nvSpPr>
        <p:spPr>
          <a:xfrm>
            <a:off x="1327354" y="380999"/>
            <a:ext cx="7816645" cy="1170709"/>
          </a:xfrm>
          <a:prstGeom prst="rect">
            <a:avLst/>
          </a:prstGeom>
          <a:effectLst>
            <a:outerShdw blurRad="50800" dist="38100" dir="2700000" algn="tl" rotWithShape="0">
              <a:prstClr val="black"/>
            </a:outerShdw>
          </a:effectLst>
        </p:spPr>
        <p:txBody>
          <a:bodyPr/>
          <a:lstStyle/>
          <a:p>
            <a:pPr>
              <a:defRPr/>
            </a:pPr>
            <a:r>
              <a:rPr lang="en-US" sz="3600" dirty="0" smtClean="0">
                <a:latin typeface="+mj-lt"/>
              </a:rPr>
              <a:t>Central Valley Storage Trends </a:t>
            </a:r>
            <a:br>
              <a:rPr lang="en-US" sz="3600" dirty="0" smtClean="0">
                <a:latin typeface="+mj-lt"/>
              </a:rPr>
            </a:br>
            <a:r>
              <a:rPr lang="en-US" sz="2800" dirty="0" smtClean="0">
                <a:solidFill>
                  <a:schemeClr val="bg1"/>
                </a:solidFill>
                <a:latin typeface="+mj-lt"/>
              </a:rPr>
              <a:t>Normal &amp; Dry-Year Scenarios</a:t>
            </a:r>
            <a:endParaRPr lang="en-US" dirty="0">
              <a:solidFill>
                <a:schemeClr val="bg1"/>
              </a:solidFill>
              <a:latin typeface="+mj-lt"/>
            </a:endParaRPr>
          </a:p>
        </p:txBody>
      </p:sp>
      <p:grpSp>
        <p:nvGrpSpPr>
          <p:cNvPr id="7" name="Group 7"/>
          <p:cNvGrpSpPr/>
          <p:nvPr/>
        </p:nvGrpSpPr>
        <p:grpSpPr>
          <a:xfrm>
            <a:off x="593828" y="110361"/>
            <a:ext cx="1188720" cy="1188720"/>
            <a:chOff x="1019510" y="3352814"/>
            <a:chExt cx="1920240" cy="1920240"/>
          </a:xfrm>
        </p:grpSpPr>
        <p:sp>
          <p:nvSpPr>
            <p:cNvPr id="49" name="Oval 4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666699"/>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50" name="Text Box 5"/>
            <p:cNvSpPr txBox="1">
              <a:spLocks noChangeArrowheads="1"/>
            </p:cNvSpPr>
            <p:nvPr/>
          </p:nvSpPr>
          <p:spPr bwMode="gray">
            <a:xfrm>
              <a:off x="1127844" y="3736752"/>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666699"/>
                  </a:solidFill>
                  <a:effectLst>
                    <a:glow rad="139700">
                      <a:schemeClr val="accent4">
                        <a:satMod val="175000"/>
                        <a:alpha val="40000"/>
                      </a:schemeClr>
                    </a:glow>
                  </a:effectLst>
                  <a:latin typeface="Arial" charset="0"/>
                </a:rPr>
                <a:t>Bay Area &amp; Central Coast</a:t>
              </a:r>
              <a:endParaRPr lang="en-US" sz="1400" dirty="0">
                <a:solidFill>
                  <a:srgbClr val="666699"/>
                </a:solidFill>
                <a:effectLst>
                  <a:glow rad="139700">
                    <a:schemeClr val="accent4">
                      <a:satMod val="175000"/>
                      <a:alpha val="40000"/>
                    </a:schemeClr>
                  </a:glow>
                </a:effectLst>
                <a:latin typeface="Arial" charset="0"/>
              </a:endParaRPr>
            </a:p>
          </p:txBody>
        </p:sp>
      </p:grpSp>
      <p:grpSp>
        <p:nvGrpSpPr>
          <p:cNvPr id="8" name="Group 10"/>
          <p:cNvGrpSpPr/>
          <p:nvPr/>
        </p:nvGrpSpPr>
        <p:grpSpPr>
          <a:xfrm>
            <a:off x="1087796" y="951165"/>
            <a:ext cx="1204228" cy="1188720"/>
            <a:chOff x="1828798" y="4713895"/>
            <a:chExt cx="1945291" cy="1920240"/>
          </a:xfrm>
        </p:grpSpPr>
        <p:sp>
          <p:nvSpPr>
            <p:cNvPr id="52" name="Oval 51"/>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53" name="Text Box 5"/>
            <p:cNvSpPr txBox="1">
              <a:spLocks noChangeArrowheads="1"/>
            </p:cNvSpPr>
            <p:nvPr/>
          </p:nvSpPr>
          <p:spPr bwMode="gray">
            <a:xfrm>
              <a:off x="1954401" y="5116486"/>
              <a:ext cx="1819688"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666699"/>
                  </a:solidFill>
                  <a:effectLst>
                    <a:glow rad="139700">
                      <a:schemeClr val="accent4">
                        <a:satMod val="175000"/>
                        <a:alpha val="40000"/>
                      </a:schemeClr>
                    </a:glow>
                  </a:effectLst>
                  <a:latin typeface="Arial Narrow" pitchFamily="34" charset="0"/>
                </a:rPr>
                <a:t>Southern California</a:t>
              </a:r>
              <a:endParaRPr lang="en-US" sz="1600" dirty="0">
                <a:solidFill>
                  <a:srgbClr val="666699"/>
                </a:solidFill>
                <a:effectLst>
                  <a:glow rad="139700">
                    <a:schemeClr val="accent4">
                      <a:satMod val="175000"/>
                      <a:alpha val="40000"/>
                    </a:schemeClr>
                  </a:glow>
                </a:effectLst>
                <a:latin typeface="Arial Narrow" pitchFamily="34" charset="0"/>
              </a:endParaRPr>
            </a:p>
          </p:txBody>
        </p:sp>
      </p:grpSp>
      <p:grpSp>
        <p:nvGrpSpPr>
          <p:cNvPr id="9" name="Group 13"/>
          <p:cNvGrpSpPr/>
          <p:nvPr/>
        </p:nvGrpSpPr>
        <p:grpSpPr>
          <a:xfrm>
            <a:off x="84665" y="951165"/>
            <a:ext cx="1198651" cy="1188720"/>
            <a:chOff x="188914" y="4729660"/>
            <a:chExt cx="1936284" cy="1920240"/>
          </a:xfrm>
        </p:grpSpPr>
        <p:sp>
          <p:nvSpPr>
            <p:cNvPr id="55" name="Oval 54"/>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666699"/>
                </a:solidFill>
                <a:effectLst>
                  <a:outerShdw blurRad="38100" dist="38100" dir="2700000" algn="tl">
                    <a:srgbClr val="000000">
                      <a:alpha val="43137"/>
                    </a:srgbClr>
                  </a:outerShdw>
                </a:effectLst>
                <a:latin typeface="Arial Narrow" pitchFamily="34" charset="0"/>
              </a:endParaRPr>
            </a:p>
          </p:txBody>
        </p:sp>
        <p:sp>
          <p:nvSpPr>
            <p:cNvPr id="56" name="Text Box 5"/>
            <p:cNvSpPr txBox="1">
              <a:spLocks noChangeArrowheads="1"/>
            </p:cNvSpPr>
            <p:nvPr/>
          </p:nvSpPr>
          <p:spPr bwMode="gray">
            <a:xfrm>
              <a:off x="188914" y="5183153"/>
              <a:ext cx="1809194" cy="999327"/>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8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8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
        <p:nvSpPr>
          <p:cNvPr id="48" name="TextBox 47"/>
          <p:cNvSpPr txBox="1"/>
          <p:nvPr/>
        </p:nvSpPr>
        <p:spPr>
          <a:xfrm rot="3275129">
            <a:off x="6531543" y="1127950"/>
            <a:ext cx="3038011" cy="523220"/>
          </a:xfrm>
          <a:prstGeom prst="rect">
            <a:avLst/>
          </a:prstGeom>
          <a:solidFill>
            <a:srgbClr val="C00000"/>
          </a:solidFill>
        </p:spPr>
        <p:txBody>
          <a:bodyPr wrap="none" rtlCol="0">
            <a:spAutoFit/>
          </a:bodyPr>
          <a:lstStyle/>
          <a:p>
            <a:r>
              <a:rPr lang="en-US" dirty="0" smtClean="0">
                <a:solidFill>
                  <a:schemeClr val="bg1"/>
                </a:solidFill>
              </a:rPr>
              <a:t>SAMPLE CHART</a:t>
            </a:r>
            <a:endParaRPr lang="en-US" dirty="0">
              <a:solidFill>
                <a:schemeClr val="bg1"/>
              </a:solidFill>
            </a:endParaRPr>
          </a:p>
        </p:txBody>
      </p:sp>
      <p:graphicFrame>
        <p:nvGraphicFramePr>
          <p:cNvPr id="54" name="Content Placeholder 4"/>
          <p:cNvGraphicFramePr>
            <a:graphicFrameLocks noGrp="1"/>
          </p:cNvGraphicFramePr>
          <p:nvPr>
            <p:ph idx="1"/>
          </p:nvPr>
        </p:nvGraphicFramePr>
        <p:xfrm>
          <a:off x="0" y="2050010"/>
          <a:ext cx="5169310" cy="3803445"/>
        </p:xfrm>
        <a:graphic>
          <a:graphicData uri="http://schemas.openxmlformats.org/drawingml/2006/chart">
            <c:chart xmlns:c="http://schemas.openxmlformats.org/drawingml/2006/chart" xmlns:r="http://schemas.openxmlformats.org/officeDocument/2006/relationships" r:id="rId3"/>
          </a:graphicData>
        </a:graphic>
      </p:graphicFrame>
      <p:grpSp>
        <p:nvGrpSpPr>
          <p:cNvPr id="57" name="Group 29"/>
          <p:cNvGrpSpPr/>
          <p:nvPr/>
        </p:nvGrpSpPr>
        <p:grpSpPr>
          <a:xfrm>
            <a:off x="659044" y="2290430"/>
            <a:ext cx="3553451" cy="4207755"/>
            <a:chOff x="659044" y="1641518"/>
            <a:chExt cx="3553451" cy="4207755"/>
          </a:xfrm>
        </p:grpSpPr>
        <p:sp>
          <p:nvSpPr>
            <p:cNvPr id="58" name="TextBox 57"/>
            <p:cNvSpPr txBox="1"/>
            <p:nvPr/>
          </p:nvSpPr>
          <p:spPr>
            <a:xfrm rot="19627604">
              <a:off x="724397" y="3072763"/>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59" name="TextBox 58"/>
            <p:cNvSpPr txBox="1"/>
            <p:nvPr/>
          </p:nvSpPr>
          <p:spPr>
            <a:xfrm rot="19627604">
              <a:off x="1860019" y="3308728"/>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60" name="TextBox 59"/>
            <p:cNvSpPr txBox="1"/>
            <p:nvPr/>
          </p:nvSpPr>
          <p:spPr>
            <a:xfrm rot="19627604">
              <a:off x="2980898" y="3529945"/>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61" name="TextBox 60"/>
            <p:cNvSpPr txBox="1"/>
            <p:nvPr/>
          </p:nvSpPr>
          <p:spPr>
            <a:xfrm>
              <a:off x="814971" y="1641518"/>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62" name="TextBox 61"/>
            <p:cNvSpPr txBox="1"/>
            <p:nvPr/>
          </p:nvSpPr>
          <p:spPr>
            <a:xfrm>
              <a:off x="1950598" y="2260951"/>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63" name="TextBox 62"/>
            <p:cNvSpPr txBox="1"/>
            <p:nvPr/>
          </p:nvSpPr>
          <p:spPr>
            <a:xfrm>
              <a:off x="3115720" y="2909879"/>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64" name="TextBox 63"/>
            <p:cNvSpPr txBox="1"/>
            <p:nvPr/>
          </p:nvSpPr>
          <p:spPr>
            <a:xfrm>
              <a:off x="2014463"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2009</a:t>
              </a:r>
              <a:endParaRPr lang="en-US" sz="2200" dirty="0">
                <a:solidFill>
                  <a:schemeClr val="bg1"/>
                </a:solidFill>
                <a:effectLst>
                  <a:glow rad="101600">
                    <a:schemeClr val="accent4">
                      <a:satMod val="175000"/>
                      <a:alpha val="40000"/>
                    </a:schemeClr>
                  </a:glow>
                </a:effectLst>
              </a:endParaRPr>
            </a:p>
          </p:txBody>
        </p:sp>
        <p:sp>
          <p:nvSpPr>
            <p:cNvPr id="65" name="TextBox 64"/>
            <p:cNvSpPr txBox="1"/>
            <p:nvPr/>
          </p:nvSpPr>
          <p:spPr>
            <a:xfrm>
              <a:off x="3150088"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2010</a:t>
              </a:r>
              <a:endParaRPr lang="en-US" sz="2200" dirty="0">
                <a:solidFill>
                  <a:schemeClr val="bg1"/>
                </a:solidFill>
                <a:effectLst>
                  <a:glow rad="101600">
                    <a:schemeClr val="accent4">
                      <a:satMod val="175000"/>
                      <a:alpha val="40000"/>
                    </a:schemeClr>
                  </a:glow>
                </a:effectLst>
              </a:endParaRPr>
            </a:p>
          </p:txBody>
        </p:sp>
        <p:cxnSp>
          <p:nvCxnSpPr>
            <p:cNvPr id="66" name="Straight Connector 65"/>
            <p:cNvCxnSpPr/>
            <p:nvPr/>
          </p:nvCxnSpPr>
          <p:spPr bwMode="auto">
            <a:xfrm>
              <a:off x="678426" y="4881716"/>
              <a:ext cx="3480619" cy="1588"/>
            </a:xfrm>
            <a:prstGeom prst="line">
              <a:avLst/>
            </a:prstGeom>
            <a:gradFill rotWithShape="0">
              <a:gsLst>
                <a:gs pos="0">
                  <a:srgbClr val="003399">
                    <a:gamma/>
                    <a:shade val="15294"/>
                    <a:invGamma/>
                  </a:srgbClr>
                </a:gs>
                <a:gs pos="100000">
                  <a:srgbClr val="003399"/>
                </a:gs>
              </a:gsLst>
              <a:lin ang="5400000" scaled="1"/>
            </a:gradFill>
            <a:ln w="57150" cap="flat" cmpd="sng" algn="ctr">
              <a:solidFill>
                <a:schemeClr val="bg1"/>
              </a:solidFill>
              <a:prstDash val="solid"/>
              <a:round/>
              <a:headEnd type="none" w="med" len="med"/>
              <a:tailEnd type="none" w="med" len="med"/>
            </a:ln>
            <a:effectLst>
              <a:glow rad="228600">
                <a:schemeClr val="accent4">
                  <a:satMod val="175000"/>
                  <a:alpha val="40000"/>
                </a:schemeClr>
              </a:glow>
            </a:effectLst>
          </p:spPr>
        </p:cxnSp>
        <p:sp>
          <p:nvSpPr>
            <p:cNvPr id="67" name="TextBox 66"/>
            <p:cNvSpPr txBox="1"/>
            <p:nvPr/>
          </p:nvSpPr>
          <p:spPr>
            <a:xfrm rot="19627604">
              <a:off x="659044" y="436629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68" name="TextBox 67"/>
            <p:cNvSpPr txBox="1"/>
            <p:nvPr/>
          </p:nvSpPr>
          <p:spPr>
            <a:xfrm rot="19627604">
              <a:off x="1779921" y="4395797"/>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69" name="TextBox 68"/>
            <p:cNvSpPr txBox="1"/>
            <p:nvPr/>
          </p:nvSpPr>
          <p:spPr>
            <a:xfrm rot="19627604">
              <a:off x="2915548" y="438104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70" name="TextBox 69"/>
            <p:cNvSpPr txBox="1"/>
            <p:nvPr/>
          </p:nvSpPr>
          <p:spPr>
            <a:xfrm>
              <a:off x="873965"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2008</a:t>
              </a:r>
              <a:endParaRPr lang="en-US" sz="2200" dirty="0">
                <a:solidFill>
                  <a:schemeClr val="bg1"/>
                </a:solidFill>
                <a:effectLst>
                  <a:glow rad="101600">
                    <a:schemeClr val="accent4">
                      <a:satMod val="175000"/>
                      <a:alpha val="40000"/>
                    </a:schemeClr>
                  </a:glow>
                </a:effectLst>
              </a:endParaRPr>
            </a:p>
          </p:txBody>
        </p:sp>
        <p:sp>
          <p:nvSpPr>
            <p:cNvPr id="71" name="TextBox 70"/>
            <p:cNvSpPr txBox="1"/>
            <p:nvPr/>
          </p:nvSpPr>
          <p:spPr>
            <a:xfrm>
              <a:off x="844468" y="5387608"/>
              <a:ext cx="3052310" cy="461665"/>
            </a:xfrm>
            <a:prstGeom prst="rect">
              <a:avLst/>
            </a:prstGeom>
            <a:noFill/>
          </p:spPr>
          <p:txBody>
            <a:bodyPr wrap="none">
              <a:spAutoFit/>
            </a:bodyPr>
            <a:lstStyle/>
            <a:p>
              <a:pPr>
                <a:defRPr/>
              </a:pPr>
              <a:r>
                <a:rPr lang="en-US" sz="2400" dirty="0" smtClean="0">
                  <a:solidFill>
                    <a:srgbClr val="FFFF00"/>
                  </a:solidFill>
                  <a:effectLst>
                    <a:glow rad="101600">
                      <a:schemeClr val="accent4">
                        <a:satMod val="175000"/>
                        <a:alpha val="40000"/>
                      </a:schemeClr>
                    </a:glow>
                    <a:outerShdw blurRad="38100" dist="38100" dir="2700000" algn="tl">
                      <a:srgbClr val="000000">
                        <a:alpha val="43137"/>
                      </a:srgbClr>
                    </a:outerShdw>
                  </a:effectLst>
                </a:rPr>
                <a:t>Normal-Year Runoff</a:t>
              </a:r>
              <a:endParaRPr lang="en-US" sz="2400" dirty="0">
                <a:solidFill>
                  <a:srgbClr val="FFFF00"/>
                </a:solidFill>
                <a:effectLst>
                  <a:glow rad="101600">
                    <a:schemeClr val="accent4">
                      <a:satMod val="175000"/>
                      <a:alpha val="40000"/>
                    </a:schemeClr>
                  </a:glow>
                  <a:outerShdw blurRad="38100" dist="38100" dir="2700000" algn="tl">
                    <a:srgbClr val="000000">
                      <a:alpha val="43137"/>
                    </a:srgbClr>
                  </a:outerShdw>
                </a:effectLst>
              </a:endParaRPr>
            </a:p>
          </p:txBody>
        </p:sp>
      </p:grpSp>
      <p:grpSp>
        <p:nvGrpSpPr>
          <p:cNvPr id="72" name="Group 32"/>
          <p:cNvGrpSpPr/>
          <p:nvPr/>
        </p:nvGrpSpPr>
        <p:grpSpPr>
          <a:xfrm>
            <a:off x="5068812" y="2290447"/>
            <a:ext cx="3545639" cy="4237251"/>
            <a:chOff x="659044" y="1641518"/>
            <a:chExt cx="3545639" cy="4237251"/>
          </a:xfrm>
        </p:grpSpPr>
        <p:sp>
          <p:nvSpPr>
            <p:cNvPr id="73" name="TextBox 72"/>
            <p:cNvSpPr txBox="1"/>
            <p:nvPr/>
          </p:nvSpPr>
          <p:spPr>
            <a:xfrm rot="19627604">
              <a:off x="724397" y="3072763"/>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74" name="TextBox 73"/>
            <p:cNvSpPr txBox="1"/>
            <p:nvPr/>
          </p:nvSpPr>
          <p:spPr>
            <a:xfrm rot="19627604">
              <a:off x="1860019" y="3308728"/>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75" name="TextBox 74"/>
            <p:cNvSpPr txBox="1"/>
            <p:nvPr/>
          </p:nvSpPr>
          <p:spPr>
            <a:xfrm>
              <a:off x="814971" y="1641518"/>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76" name="TextBox 75"/>
            <p:cNvSpPr txBox="1"/>
            <p:nvPr/>
          </p:nvSpPr>
          <p:spPr>
            <a:xfrm>
              <a:off x="1950598" y="2585416"/>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77" name="TextBox 76"/>
            <p:cNvSpPr txBox="1"/>
            <p:nvPr/>
          </p:nvSpPr>
          <p:spPr>
            <a:xfrm>
              <a:off x="3100971" y="3499814"/>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78" name="TextBox 77"/>
            <p:cNvSpPr txBox="1"/>
            <p:nvPr/>
          </p:nvSpPr>
          <p:spPr>
            <a:xfrm>
              <a:off x="2014463"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2009</a:t>
              </a:r>
              <a:endParaRPr lang="en-US" sz="2200" dirty="0">
                <a:solidFill>
                  <a:schemeClr val="bg1"/>
                </a:solidFill>
                <a:effectLst>
                  <a:glow rad="101600">
                    <a:schemeClr val="accent4">
                      <a:satMod val="175000"/>
                      <a:alpha val="40000"/>
                    </a:schemeClr>
                  </a:glow>
                </a:effectLst>
              </a:endParaRPr>
            </a:p>
          </p:txBody>
        </p:sp>
        <p:sp>
          <p:nvSpPr>
            <p:cNvPr id="79" name="TextBox 78"/>
            <p:cNvSpPr txBox="1"/>
            <p:nvPr/>
          </p:nvSpPr>
          <p:spPr>
            <a:xfrm>
              <a:off x="3150088"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2010</a:t>
              </a:r>
              <a:endParaRPr lang="en-US" sz="2200" dirty="0">
                <a:solidFill>
                  <a:schemeClr val="bg1"/>
                </a:solidFill>
                <a:effectLst>
                  <a:glow rad="101600">
                    <a:schemeClr val="accent4">
                      <a:satMod val="175000"/>
                      <a:alpha val="40000"/>
                    </a:schemeClr>
                  </a:glow>
                </a:effectLst>
              </a:endParaRPr>
            </a:p>
          </p:txBody>
        </p:sp>
        <p:cxnSp>
          <p:nvCxnSpPr>
            <p:cNvPr id="80" name="Straight Connector 79"/>
            <p:cNvCxnSpPr/>
            <p:nvPr/>
          </p:nvCxnSpPr>
          <p:spPr bwMode="auto">
            <a:xfrm>
              <a:off x="678426" y="4881716"/>
              <a:ext cx="3480619" cy="1588"/>
            </a:xfrm>
            <a:prstGeom prst="line">
              <a:avLst/>
            </a:prstGeom>
            <a:gradFill rotWithShape="0">
              <a:gsLst>
                <a:gs pos="0">
                  <a:srgbClr val="003399">
                    <a:gamma/>
                    <a:shade val="15294"/>
                    <a:invGamma/>
                  </a:srgbClr>
                </a:gs>
                <a:gs pos="100000">
                  <a:srgbClr val="003399"/>
                </a:gs>
              </a:gsLst>
              <a:lin ang="5400000" scaled="1"/>
            </a:gradFill>
            <a:ln w="57150" cap="flat" cmpd="sng" algn="ctr">
              <a:solidFill>
                <a:schemeClr val="bg1"/>
              </a:solidFill>
              <a:prstDash val="solid"/>
              <a:round/>
              <a:headEnd type="none" w="med" len="med"/>
              <a:tailEnd type="none" w="med" len="med"/>
            </a:ln>
            <a:effectLst>
              <a:glow rad="228600">
                <a:schemeClr val="accent4">
                  <a:satMod val="175000"/>
                  <a:alpha val="40000"/>
                </a:schemeClr>
              </a:glow>
            </a:effectLst>
          </p:spPr>
        </p:cxnSp>
        <p:sp>
          <p:nvSpPr>
            <p:cNvPr id="81" name="TextBox 80"/>
            <p:cNvSpPr txBox="1"/>
            <p:nvPr/>
          </p:nvSpPr>
          <p:spPr>
            <a:xfrm rot="19627604">
              <a:off x="659044" y="436629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82" name="TextBox 81"/>
            <p:cNvSpPr txBox="1"/>
            <p:nvPr/>
          </p:nvSpPr>
          <p:spPr>
            <a:xfrm rot="19627604">
              <a:off x="1779921" y="4395797"/>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83" name="TextBox 82"/>
            <p:cNvSpPr txBox="1"/>
            <p:nvPr/>
          </p:nvSpPr>
          <p:spPr>
            <a:xfrm rot="19627604">
              <a:off x="2915548" y="438104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84" name="TextBox 83"/>
            <p:cNvSpPr txBox="1"/>
            <p:nvPr/>
          </p:nvSpPr>
          <p:spPr>
            <a:xfrm>
              <a:off x="873965"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2008</a:t>
              </a:r>
              <a:endParaRPr lang="en-US" sz="2200" dirty="0">
                <a:solidFill>
                  <a:schemeClr val="bg1"/>
                </a:solidFill>
                <a:effectLst>
                  <a:glow rad="101600">
                    <a:schemeClr val="accent4">
                      <a:satMod val="175000"/>
                      <a:alpha val="40000"/>
                    </a:schemeClr>
                  </a:glow>
                </a:effectLst>
              </a:endParaRPr>
            </a:p>
          </p:txBody>
        </p:sp>
        <p:sp>
          <p:nvSpPr>
            <p:cNvPr id="85" name="TextBox 84"/>
            <p:cNvSpPr txBox="1"/>
            <p:nvPr/>
          </p:nvSpPr>
          <p:spPr>
            <a:xfrm>
              <a:off x="1198429" y="5417104"/>
              <a:ext cx="2528897" cy="461665"/>
            </a:xfrm>
            <a:prstGeom prst="rect">
              <a:avLst/>
            </a:prstGeom>
            <a:noFill/>
          </p:spPr>
          <p:txBody>
            <a:bodyPr wrap="none">
              <a:spAutoFit/>
            </a:bodyPr>
            <a:lstStyle/>
            <a:p>
              <a:pPr>
                <a:defRPr/>
              </a:pPr>
              <a:r>
                <a:rPr lang="en-US" sz="2400" dirty="0" smtClean="0">
                  <a:solidFill>
                    <a:srgbClr val="FFFF00"/>
                  </a:solidFill>
                  <a:effectLst>
                    <a:glow rad="101600">
                      <a:schemeClr val="accent4">
                        <a:satMod val="175000"/>
                        <a:alpha val="40000"/>
                      </a:schemeClr>
                    </a:glow>
                    <a:outerShdw blurRad="38100" dist="38100" dir="2700000" algn="tl">
                      <a:srgbClr val="000000">
                        <a:alpha val="43137"/>
                      </a:srgbClr>
                    </a:outerShdw>
                  </a:effectLst>
                </a:rPr>
                <a:t>Dry-Year Runoff</a:t>
              </a:r>
              <a:endParaRPr lang="en-US" sz="2400" dirty="0">
                <a:solidFill>
                  <a:srgbClr val="FFFF00"/>
                </a:solidFill>
                <a:effectLst>
                  <a:glow rad="101600">
                    <a:schemeClr val="accent4">
                      <a:satMod val="175000"/>
                      <a:alpha val="40000"/>
                    </a:schemeClr>
                  </a:glow>
                  <a:outerShdw blurRad="38100" dist="38100" dir="2700000" algn="tl">
                    <a:srgbClr val="000000">
                      <a:alpha val="43137"/>
                    </a:srgbClr>
                  </a:outerShdw>
                </a:effectLst>
              </a:endParaRPr>
            </a:p>
          </p:txBody>
        </p:sp>
      </p:grpSp>
    </p:spTree>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a:defRPr/>
            </a:pPr>
            <a:fld id="{F40D186B-4597-415A-B0DD-212070544B7A}" type="slidenum">
              <a:rPr lang="en-US" smtClean="0"/>
              <a:pPr>
                <a:defRPr/>
              </a:pPr>
              <a:t>19</a:t>
            </a:fld>
            <a:endParaRPr lang="en-US" dirty="0"/>
          </a:p>
        </p:txBody>
      </p:sp>
      <p:sp>
        <p:nvSpPr>
          <p:cNvPr id="6" name="Rectangle 2"/>
          <p:cNvSpPr>
            <a:spLocks noGrp="1" noChangeArrowheads="1"/>
          </p:cNvSpPr>
          <p:nvPr>
            <p:ph type="title" idx="4294967295"/>
          </p:nvPr>
        </p:nvSpPr>
        <p:spPr>
          <a:xfrm>
            <a:off x="1327354" y="380999"/>
            <a:ext cx="7816645" cy="1170709"/>
          </a:xfrm>
          <a:prstGeom prst="rect">
            <a:avLst/>
          </a:prstGeom>
          <a:effectLst>
            <a:outerShdw blurRad="50800" dist="38100" dir="2700000" algn="tl" rotWithShape="0">
              <a:prstClr val="black"/>
            </a:outerShdw>
          </a:effectLst>
        </p:spPr>
        <p:txBody>
          <a:bodyPr/>
          <a:lstStyle/>
          <a:p>
            <a:pPr>
              <a:defRPr/>
            </a:pPr>
            <a:r>
              <a:rPr lang="en-US" sz="3600" dirty="0" smtClean="0">
                <a:latin typeface="+mj-lt"/>
              </a:rPr>
              <a:t>Southern Cal Storage Trends </a:t>
            </a:r>
            <a:br>
              <a:rPr lang="en-US" sz="3600" dirty="0" smtClean="0">
                <a:latin typeface="+mj-lt"/>
              </a:rPr>
            </a:br>
            <a:r>
              <a:rPr lang="en-US" sz="2800" dirty="0" smtClean="0">
                <a:solidFill>
                  <a:schemeClr val="bg1"/>
                </a:solidFill>
                <a:latin typeface="+mj-lt"/>
              </a:rPr>
              <a:t>Normal &amp; Dry-Year Scenarios</a:t>
            </a:r>
            <a:endParaRPr lang="en-US" dirty="0">
              <a:solidFill>
                <a:schemeClr val="bg1"/>
              </a:solidFill>
              <a:latin typeface="+mj-lt"/>
            </a:endParaRPr>
          </a:p>
        </p:txBody>
      </p:sp>
      <p:grpSp>
        <p:nvGrpSpPr>
          <p:cNvPr id="48" name="Group 7"/>
          <p:cNvGrpSpPr/>
          <p:nvPr/>
        </p:nvGrpSpPr>
        <p:grpSpPr>
          <a:xfrm>
            <a:off x="593828" y="110361"/>
            <a:ext cx="1188720" cy="1188720"/>
            <a:chOff x="1019510" y="3352814"/>
            <a:chExt cx="1920240" cy="1920240"/>
          </a:xfrm>
        </p:grpSpPr>
        <p:sp>
          <p:nvSpPr>
            <p:cNvPr id="49" name="Oval 4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666699"/>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50" name="Text Box 5"/>
            <p:cNvSpPr txBox="1">
              <a:spLocks noChangeArrowheads="1"/>
            </p:cNvSpPr>
            <p:nvPr/>
          </p:nvSpPr>
          <p:spPr bwMode="gray">
            <a:xfrm>
              <a:off x="1127844" y="3736752"/>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666699"/>
                  </a:solidFill>
                  <a:effectLst>
                    <a:glow rad="139700">
                      <a:schemeClr val="accent4">
                        <a:satMod val="175000"/>
                        <a:alpha val="40000"/>
                      </a:schemeClr>
                    </a:glow>
                  </a:effectLst>
                  <a:latin typeface="Arial" charset="0"/>
                </a:rPr>
                <a:t>Bay Area &amp; Central Coast</a:t>
              </a:r>
              <a:endParaRPr lang="en-US" sz="1400" dirty="0">
                <a:solidFill>
                  <a:srgbClr val="666699"/>
                </a:solidFill>
                <a:effectLst>
                  <a:glow rad="139700">
                    <a:schemeClr val="accent4">
                      <a:satMod val="175000"/>
                      <a:alpha val="40000"/>
                    </a:schemeClr>
                  </a:glow>
                </a:effectLst>
                <a:latin typeface="Arial" charset="0"/>
              </a:endParaRPr>
            </a:p>
          </p:txBody>
        </p:sp>
      </p:grpSp>
      <p:grpSp>
        <p:nvGrpSpPr>
          <p:cNvPr id="51" name="Group 10"/>
          <p:cNvGrpSpPr/>
          <p:nvPr/>
        </p:nvGrpSpPr>
        <p:grpSpPr>
          <a:xfrm>
            <a:off x="1087796" y="951165"/>
            <a:ext cx="1204228" cy="1188720"/>
            <a:chOff x="1828798" y="4713895"/>
            <a:chExt cx="1945291" cy="1920240"/>
          </a:xfrm>
        </p:grpSpPr>
        <p:sp>
          <p:nvSpPr>
            <p:cNvPr id="52" name="Oval 51"/>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53" name="Text Box 5"/>
            <p:cNvSpPr txBox="1">
              <a:spLocks noChangeArrowheads="1"/>
            </p:cNvSpPr>
            <p:nvPr/>
          </p:nvSpPr>
          <p:spPr bwMode="gray">
            <a:xfrm>
              <a:off x="1954401" y="5116486"/>
              <a:ext cx="1819688"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effectLst>
                  <a:latin typeface="Arial Narrow" pitchFamily="34" charset="0"/>
                </a:rPr>
                <a:t>Southern California</a:t>
              </a:r>
              <a:endParaRPr lang="en-US" sz="1600" dirty="0">
                <a:solidFill>
                  <a:srgbClr val="FFFF00"/>
                </a:solidFill>
                <a:effectLst>
                  <a:glow rad="139700">
                    <a:schemeClr val="accent4">
                      <a:satMod val="175000"/>
                      <a:alpha val="40000"/>
                    </a:schemeClr>
                  </a:glow>
                </a:effectLst>
                <a:latin typeface="Arial Narrow" pitchFamily="34" charset="0"/>
              </a:endParaRPr>
            </a:p>
          </p:txBody>
        </p:sp>
      </p:grpSp>
      <p:grpSp>
        <p:nvGrpSpPr>
          <p:cNvPr id="54" name="Group 13"/>
          <p:cNvGrpSpPr/>
          <p:nvPr/>
        </p:nvGrpSpPr>
        <p:grpSpPr>
          <a:xfrm>
            <a:off x="84665" y="951165"/>
            <a:ext cx="1198651" cy="1188720"/>
            <a:chOff x="188914" y="4729660"/>
            <a:chExt cx="1936284" cy="1920240"/>
          </a:xfrm>
        </p:grpSpPr>
        <p:sp>
          <p:nvSpPr>
            <p:cNvPr id="55" name="Oval 54"/>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666699"/>
                </a:solidFill>
                <a:effectLst>
                  <a:outerShdw blurRad="38100" dist="38100" dir="2700000" algn="tl">
                    <a:srgbClr val="000000">
                      <a:alpha val="43137"/>
                    </a:srgbClr>
                  </a:outerShdw>
                </a:effectLst>
                <a:latin typeface="Arial Narrow" pitchFamily="34" charset="0"/>
              </a:endParaRPr>
            </a:p>
          </p:txBody>
        </p:sp>
        <p:sp>
          <p:nvSpPr>
            <p:cNvPr id="56" name="Text Box 5"/>
            <p:cNvSpPr txBox="1">
              <a:spLocks noChangeArrowheads="1"/>
            </p:cNvSpPr>
            <p:nvPr/>
          </p:nvSpPr>
          <p:spPr bwMode="gray">
            <a:xfrm>
              <a:off x="188914" y="5183153"/>
              <a:ext cx="1809194" cy="999327"/>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800" dirty="0" smtClean="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800" dirty="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graphicFrame>
        <p:nvGraphicFramePr>
          <p:cNvPr id="59" name="Content Placeholder 4"/>
          <p:cNvGraphicFramePr>
            <a:graphicFrameLocks/>
          </p:cNvGraphicFramePr>
          <p:nvPr/>
        </p:nvGraphicFramePr>
        <p:xfrm>
          <a:off x="4409768" y="2094271"/>
          <a:ext cx="5169310" cy="380344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0" name="Content Placeholder 4"/>
          <p:cNvGraphicFramePr>
            <a:graphicFrameLocks noGrp="1"/>
          </p:cNvGraphicFramePr>
          <p:nvPr>
            <p:ph idx="1"/>
          </p:nvPr>
        </p:nvGraphicFramePr>
        <p:xfrm>
          <a:off x="0" y="2050010"/>
          <a:ext cx="5169310" cy="3803445"/>
        </p:xfrm>
        <a:graphic>
          <a:graphicData uri="http://schemas.openxmlformats.org/drawingml/2006/chart">
            <c:chart xmlns:c="http://schemas.openxmlformats.org/drawingml/2006/chart" xmlns:r="http://schemas.openxmlformats.org/officeDocument/2006/relationships" r:id="rId3"/>
          </a:graphicData>
        </a:graphic>
      </p:graphicFrame>
      <p:grpSp>
        <p:nvGrpSpPr>
          <p:cNvPr id="61" name="Group 29"/>
          <p:cNvGrpSpPr/>
          <p:nvPr/>
        </p:nvGrpSpPr>
        <p:grpSpPr>
          <a:xfrm>
            <a:off x="659044" y="2290430"/>
            <a:ext cx="3553451" cy="4207755"/>
            <a:chOff x="659044" y="1641518"/>
            <a:chExt cx="3553451" cy="4207755"/>
          </a:xfrm>
        </p:grpSpPr>
        <p:sp>
          <p:nvSpPr>
            <p:cNvPr id="62" name="TextBox 61"/>
            <p:cNvSpPr txBox="1"/>
            <p:nvPr/>
          </p:nvSpPr>
          <p:spPr>
            <a:xfrm rot="19627604">
              <a:off x="724397" y="3072763"/>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63" name="TextBox 62"/>
            <p:cNvSpPr txBox="1"/>
            <p:nvPr/>
          </p:nvSpPr>
          <p:spPr>
            <a:xfrm rot="19627604">
              <a:off x="1860019" y="3308728"/>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64" name="TextBox 63"/>
            <p:cNvSpPr txBox="1"/>
            <p:nvPr/>
          </p:nvSpPr>
          <p:spPr>
            <a:xfrm rot="19627604">
              <a:off x="2980898" y="3529945"/>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65" name="TextBox 64"/>
            <p:cNvSpPr txBox="1"/>
            <p:nvPr/>
          </p:nvSpPr>
          <p:spPr>
            <a:xfrm>
              <a:off x="814971" y="1641518"/>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66" name="TextBox 65"/>
            <p:cNvSpPr txBox="1"/>
            <p:nvPr/>
          </p:nvSpPr>
          <p:spPr>
            <a:xfrm>
              <a:off x="1950598" y="2260951"/>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67" name="TextBox 66"/>
            <p:cNvSpPr txBox="1"/>
            <p:nvPr/>
          </p:nvSpPr>
          <p:spPr>
            <a:xfrm>
              <a:off x="3115720" y="2909879"/>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68" name="TextBox 67"/>
            <p:cNvSpPr txBox="1"/>
            <p:nvPr/>
          </p:nvSpPr>
          <p:spPr>
            <a:xfrm>
              <a:off x="2014463"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2009</a:t>
              </a:r>
              <a:endParaRPr lang="en-US" sz="2200" dirty="0">
                <a:solidFill>
                  <a:schemeClr val="bg1"/>
                </a:solidFill>
                <a:effectLst>
                  <a:glow rad="101600">
                    <a:schemeClr val="accent4">
                      <a:satMod val="175000"/>
                      <a:alpha val="40000"/>
                    </a:schemeClr>
                  </a:glow>
                </a:effectLst>
              </a:endParaRPr>
            </a:p>
          </p:txBody>
        </p:sp>
        <p:sp>
          <p:nvSpPr>
            <p:cNvPr id="69" name="TextBox 68"/>
            <p:cNvSpPr txBox="1"/>
            <p:nvPr/>
          </p:nvSpPr>
          <p:spPr>
            <a:xfrm>
              <a:off x="3150088"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2010</a:t>
              </a:r>
              <a:endParaRPr lang="en-US" sz="2200" dirty="0">
                <a:solidFill>
                  <a:schemeClr val="bg1"/>
                </a:solidFill>
                <a:effectLst>
                  <a:glow rad="101600">
                    <a:schemeClr val="accent4">
                      <a:satMod val="175000"/>
                      <a:alpha val="40000"/>
                    </a:schemeClr>
                  </a:glow>
                </a:effectLst>
              </a:endParaRPr>
            </a:p>
          </p:txBody>
        </p:sp>
        <p:cxnSp>
          <p:nvCxnSpPr>
            <p:cNvPr id="70" name="Straight Connector 69"/>
            <p:cNvCxnSpPr/>
            <p:nvPr/>
          </p:nvCxnSpPr>
          <p:spPr bwMode="auto">
            <a:xfrm>
              <a:off x="678426" y="4881716"/>
              <a:ext cx="3480619" cy="1588"/>
            </a:xfrm>
            <a:prstGeom prst="line">
              <a:avLst/>
            </a:prstGeom>
            <a:gradFill rotWithShape="0">
              <a:gsLst>
                <a:gs pos="0">
                  <a:srgbClr val="003399">
                    <a:gamma/>
                    <a:shade val="15294"/>
                    <a:invGamma/>
                  </a:srgbClr>
                </a:gs>
                <a:gs pos="100000">
                  <a:srgbClr val="003399"/>
                </a:gs>
              </a:gsLst>
              <a:lin ang="5400000" scaled="1"/>
            </a:gradFill>
            <a:ln w="57150" cap="flat" cmpd="sng" algn="ctr">
              <a:solidFill>
                <a:schemeClr val="bg1"/>
              </a:solidFill>
              <a:prstDash val="solid"/>
              <a:round/>
              <a:headEnd type="none" w="med" len="med"/>
              <a:tailEnd type="none" w="med" len="med"/>
            </a:ln>
            <a:effectLst>
              <a:glow rad="228600">
                <a:schemeClr val="accent4">
                  <a:satMod val="175000"/>
                  <a:alpha val="40000"/>
                </a:schemeClr>
              </a:glow>
            </a:effectLst>
          </p:spPr>
        </p:cxnSp>
        <p:sp>
          <p:nvSpPr>
            <p:cNvPr id="71" name="TextBox 70"/>
            <p:cNvSpPr txBox="1"/>
            <p:nvPr/>
          </p:nvSpPr>
          <p:spPr>
            <a:xfrm rot="19627604">
              <a:off x="659044" y="436629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72" name="TextBox 71"/>
            <p:cNvSpPr txBox="1"/>
            <p:nvPr/>
          </p:nvSpPr>
          <p:spPr>
            <a:xfrm rot="19627604">
              <a:off x="1779921" y="4395797"/>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73" name="TextBox 72"/>
            <p:cNvSpPr txBox="1"/>
            <p:nvPr/>
          </p:nvSpPr>
          <p:spPr>
            <a:xfrm rot="19627604">
              <a:off x="2915548" y="438104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74" name="TextBox 73"/>
            <p:cNvSpPr txBox="1"/>
            <p:nvPr/>
          </p:nvSpPr>
          <p:spPr>
            <a:xfrm>
              <a:off x="873965"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2008</a:t>
              </a:r>
              <a:endParaRPr lang="en-US" sz="2200" dirty="0">
                <a:solidFill>
                  <a:schemeClr val="bg1"/>
                </a:solidFill>
                <a:effectLst>
                  <a:glow rad="101600">
                    <a:schemeClr val="accent4">
                      <a:satMod val="175000"/>
                      <a:alpha val="40000"/>
                    </a:schemeClr>
                  </a:glow>
                </a:effectLst>
              </a:endParaRPr>
            </a:p>
          </p:txBody>
        </p:sp>
        <p:sp>
          <p:nvSpPr>
            <p:cNvPr id="75" name="TextBox 74"/>
            <p:cNvSpPr txBox="1"/>
            <p:nvPr/>
          </p:nvSpPr>
          <p:spPr>
            <a:xfrm>
              <a:off x="844468" y="5387608"/>
              <a:ext cx="3052310" cy="461665"/>
            </a:xfrm>
            <a:prstGeom prst="rect">
              <a:avLst/>
            </a:prstGeom>
            <a:noFill/>
          </p:spPr>
          <p:txBody>
            <a:bodyPr wrap="none">
              <a:spAutoFit/>
            </a:bodyPr>
            <a:lstStyle/>
            <a:p>
              <a:pPr>
                <a:defRPr/>
              </a:pPr>
              <a:r>
                <a:rPr lang="en-US" sz="2400" dirty="0" smtClean="0">
                  <a:solidFill>
                    <a:srgbClr val="FFFF00"/>
                  </a:solidFill>
                  <a:effectLst>
                    <a:glow rad="101600">
                      <a:schemeClr val="accent4">
                        <a:satMod val="175000"/>
                        <a:alpha val="40000"/>
                      </a:schemeClr>
                    </a:glow>
                    <a:outerShdw blurRad="38100" dist="38100" dir="2700000" algn="tl">
                      <a:srgbClr val="000000">
                        <a:alpha val="43137"/>
                      </a:srgbClr>
                    </a:outerShdw>
                  </a:effectLst>
                </a:rPr>
                <a:t>Normal-Year Runoff</a:t>
              </a:r>
              <a:endParaRPr lang="en-US" sz="2400" dirty="0">
                <a:solidFill>
                  <a:srgbClr val="FFFF00"/>
                </a:solidFill>
                <a:effectLst>
                  <a:glow rad="101600">
                    <a:schemeClr val="accent4">
                      <a:satMod val="175000"/>
                      <a:alpha val="40000"/>
                    </a:schemeClr>
                  </a:glow>
                  <a:outerShdw blurRad="38100" dist="38100" dir="2700000" algn="tl">
                    <a:srgbClr val="000000">
                      <a:alpha val="43137"/>
                    </a:srgbClr>
                  </a:outerShdw>
                </a:effectLst>
              </a:endParaRPr>
            </a:p>
          </p:txBody>
        </p:sp>
      </p:grpSp>
      <p:grpSp>
        <p:nvGrpSpPr>
          <p:cNvPr id="76" name="Group 32"/>
          <p:cNvGrpSpPr/>
          <p:nvPr/>
        </p:nvGrpSpPr>
        <p:grpSpPr>
          <a:xfrm>
            <a:off x="5068812" y="2290447"/>
            <a:ext cx="3545639" cy="4237251"/>
            <a:chOff x="659044" y="1641518"/>
            <a:chExt cx="3545639" cy="4237251"/>
          </a:xfrm>
        </p:grpSpPr>
        <p:sp>
          <p:nvSpPr>
            <p:cNvPr id="77" name="TextBox 76"/>
            <p:cNvSpPr txBox="1"/>
            <p:nvPr/>
          </p:nvSpPr>
          <p:spPr>
            <a:xfrm rot="19627604">
              <a:off x="724397" y="3072763"/>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78" name="TextBox 77"/>
            <p:cNvSpPr txBox="1"/>
            <p:nvPr/>
          </p:nvSpPr>
          <p:spPr>
            <a:xfrm rot="19627604">
              <a:off x="1860019" y="3308728"/>
              <a:ext cx="1197764" cy="369332"/>
            </a:xfrm>
            <a:prstGeom prst="rect">
              <a:avLst/>
            </a:prstGeom>
            <a:noFill/>
          </p:spPr>
          <p:txBody>
            <a:bodyPr wrap="none">
              <a:spAutoFit/>
            </a:bodyPr>
            <a:lstStyle/>
            <a:p>
              <a:pPr>
                <a:defRPr/>
              </a:pPr>
              <a:r>
                <a:rPr lang="en-US" sz="1800" dirty="0" smtClean="0">
                  <a:solidFill>
                    <a:schemeClr val="bg1"/>
                  </a:solidFill>
                  <a:effectLst>
                    <a:glow rad="101600">
                      <a:schemeClr val="accent4">
                        <a:satMod val="175000"/>
                        <a:alpha val="40000"/>
                      </a:schemeClr>
                    </a:glow>
                  </a:effectLst>
                </a:rPr>
                <a:t>Seasonal</a:t>
              </a:r>
              <a:endParaRPr lang="en-US" sz="1800" dirty="0">
                <a:solidFill>
                  <a:schemeClr val="bg1"/>
                </a:solidFill>
                <a:effectLst>
                  <a:glow rad="101600">
                    <a:schemeClr val="accent4">
                      <a:satMod val="175000"/>
                      <a:alpha val="40000"/>
                    </a:schemeClr>
                  </a:glow>
                </a:effectLst>
              </a:endParaRPr>
            </a:p>
          </p:txBody>
        </p:sp>
        <p:sp>
          <p:nvSpPr>
            <p:cNvPr id="79" name="TextBox 78"/>
            <p:cNvSpPr txBox="1"/>
            <p:nvPr/>
          </p:nvSpPr>
          <p:spPr>
            <a:xfrm>
              <a:off x="814971" y="1641518"/>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80" name="TextBox 79"/>
            <p:cNvSpPr txBox="1"/>
            <p:nvPr/>
          </p:nvSpPr>
          <p:spPr>
            <a:xfrm>
              <a:off x="1950598" y="2585416"/>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81" name="TextBox 80"/>
            <p:cNvSpPr txBox="1"/>
            <p:nvPr/>
          </p:nvSpPr>
          <p:spPr>
            <a:xfrm>
              <a:off x="3100971" y="3499814"/>
              <a:ext cx="1096775"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xx MAF</a:t>
              </a:r>
              <a:endParaRPr lang="en-US" sz="2000" dirty="0">
                <a:solidFill>
                  <a:schemeClr val="bg1"/>
                </a:solidFill>
                <a:effectLst>
                  <a:glow rad="101600">
                    <a:schemeClr val="accent4">
                      <a:satMod val="175000"/>
                      <a:alpha val="40000"/>
                    </a:schemeClr>
                  </a:glow>
                </a:effectLst>
              </a:endParaRPr>
            </a:p>
          </p:txBody>
        </p:sp>
        <p:sp>
          <p:nvSpPr>
            <p:cNvPr id="82" name="TextBox 81"/>
            <p:cNvSpPr txBox="1"/>
            <p:nvPr/>
          </p:nvSpPr>
          <p:spPr>
            <a:xfrm>
              <a:off x="2014463"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2009</a:t>
              </a:r>
              <a:endParaRPr lang="en-US" sz="2200" dirty="0">
                <a:solidFill>
                  <a:schemeClr val="bg1"/>
                </a:solidFill>
                <a:effectLst>
                  <a:glow rad="101600">
                    <a:schemeClr val="accent4">
                      <a:satMod val="175000"/>
                      <a:alpha val="40000"/>
                    </a:schemeClr>
                  </a:glow>
                </a:effectLst>
              </a:endParaRPr>
            </a:p>
          </p:txBody>
        </p:sp>
        <p:sp>
          <p:nvSpPr>
            <p:cNvPr id="83" name="TextBox 82"/>
            <p:cNvSpPr txBox="1"/>
            <p:nvPr/>
          </p:nvSpPr>
          <p:spPr>
            <a:xfrm>
              <a:off x="3150088"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2010</a:t>
              </a:r>
              <a:endParaRPr lang="en-US" sz="2200" dirty="0">
                <a:solidFill>
                  <a:schemeClr val="bg1"/>
                </a:solidFill>
                <a:effectLst>
                  <a:glow rad="101600">
                    <a:schemeClr val="accent4">
                      <a:satMod val="175000"/>
                      <a:alpha val="40000"/>
                    </a:schemeClr>
                  </a:glow>
                </a:effectLst>
              </a:endParaRPr>
            </a:p>
          </p:txBody>
        </p:sp>
        <p:cxnSp>
          <p:nvCxnSpPr>
            <p:cNvPr id="84" name="Straight Connector 83"/>
            <p:cNvCxnSpPr/>
            <p:nvPr/>
          </p:nvCxnSpPr>
          <p:spPr bwMode="auto">
            <a:xfrm>
              <a:off x="678426" y="4881716"/>
              <a:ext cx="3480619" cy="1588"/>
            </a:xfrm>
            <a:prstGeom prst="line">
              <a:avLst/>
            </a:prstGeom>
            <a:gradFill rotWithShape="0">
              <a:gsLst>
                <a:gs pos="0">
                  <a:srgbClr val="003399">
                    <a:gamma/>
                    <a:shade val="15294"/>
                    <a:invGamma/>
                  </a:srgbClr>
                </a:gs>
                <a:gs pos="100000">
                  <a:srgbClr val="003399"/>
                </a:gs>
              </a:gsLst>
              <a:lin ang="5400000" scaled="1"/>
            </a:gradFill>
            <a:ln w="57150" cap="flat" cmpd="sng" algn="ctr">
              <a:solidFill>
                <a:schemeClr val="bg1"/>
              </a:solidFill>
              <a:prstDash val="solid"/>
              <a:round/>
              <a:headEnd type="none" w="med" len="med"/>
              <a:tailEnd type="none" w="med" len="med"/>
            </a:ln>
            <a:effectLst>
              <a:glow rad="228600">
                <a:schemeClr val="accent4">
                  <a:satMod val="175000"/>
                  <a:alpha val="40000"/>
                </a:schemeClr>
              </a:glow>
            </a:effectLst>
          </p:spPr>
        </p:cxnSp>
        <p:sp>
          <p:nvSpPr>
            <p:cNvPr id="85" name="TextBox 84"/>
            <p:cNvSpPr txBox="1"/>
            <p:nvPr/>
          </p:nvSpPr>
          <p:spPr>
            <a:xfrm rot="19627604">
              <a:off x="659044" y="436629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86" name="TextBox 85"/>
            <p:cNvSpPr txBox="1"/>
            <p:nvPr/>
          </p:nvSpPr>
          <p:spPr>
            <a:xfrm rot="19627604">
              <a:off x="1779921" y="4395797"/>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87" name="TextBox 86"/>
            <p:cNvSpPr txBox="1"/>
            <p:nvPr/>
          </p:nvSpPr>
          <p:spPr>
            <a:xfrm rot="19627604">
              <a:off x="2915548" y="4381049"/>
              <a:ext cx="1289135" cy="338554"/>
            </a:xfrm>
            <a:prstGeom prst="rect">
              <a:avLst/>
            </a:prstGeom>
            <a:noFill/>
          </p:spPr>
          <p:txBody>
            <a:bodyPr wrap="none">
              <a:spAutoFit/>
            </a:bodyPr>
            <a:lstStyle/>
            <a:p>
              <a:pPr>
                <a:defRPr/>
              </a:pPr>
              <a:r>
                <a:rPr lang="en-US" sz="1600" dirty="0" smtClean="0">
                  <a:solidFill>
                    <a:schemeClr val="bg1"/>
                  </a:solidFill>
                  <a:effectLst>
                    <a:glow rad="101600">
                      <a:schemeClr val="accent4">
                        <a:satMod val="175000"/>
                        <a:alpha val="40000"/>
                      </a:schemeClr>
                    </a:glow>
                  </a:effectLst>
                </a:rPr>
                <a:t>Emergency</a:t>
              </a:r>
              <a:endParaRPr lang="en-US" sz="1600" dirty="0">
                <a:solidFill>
                  <a:schemeClr val="bg1"/>
                </a:solidFill>
                <a:effectLst>
                  <a:glow rad="101600">
                    <a:schemeClr val="accent4">
                      <a:satMod val="175000"/>
                      <a:alpha val="40000"/>
                    </a:schemeClr>
                  </a:glow>
                </a:effectLst>
              </a:endParaRPr>
            </a:p>
          </p:txBody>
        </p:sp>
        <p:sp>
          <p:nvSpPr>
            <p:cNvPr id="88" name="TextBox 87"/>
            <p:cNvSpPr txBox="1"/>
            <p:nvPr/>
          </p:nvSpPr>
          <p:spPr>
            <a:xfrm>
              <a:off x="873965" y="4994321"/>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2008</a:t>
              </a:r>
              <a:endParaRPr lang="en-US" sz="2200" dirty="0">
                <a:solidFill>
                  <a:schemeClr val="bg1"/>
                </a:solidFill>
                <a:effectLst>
                  <a:glow rad="101600">
                    <a:schemeClr val="accent4">
                      <a:satMod val="175000"/>
                      <a:alpha val="40000"/>
                    </a:schemeClr>
                  </a:glow>
                </a:effectLst>
              </a:endParaRPr>
            </a:p>
          </p:txBody>
        </p:sp>
        <p:sp>
          <p:nvSpPr>
            <p:cNvPr id="89" name="TextBox 88"/>
            <p:cNvSpPr txBox="1"/>
            <p:nvPr/>
          </p:nvSpPr>
          <p:spPr>
            <a:xfrm>
              <a:off x="1198429" y="5417104"/>
              <a:ext cx="2528897" cy="461665"/>
            </a:xfrm>
            <a:prstGeom prst="rect">
              <a:avLst/>
            </a:prstGeom>
            <a:noFill/>
          </p:spPr>
          <p:txBody>
            <a:bodyPr wrap="none">
              <a:spAutoFit/>
            </a:bodyPr>
            <a:lstStyle/>
            <a:p>
              <a:pPr>
                <a:defRPr/>
              </a:pPr>
              <a:r>
                <a:rPr lang="en-US" sz="2400" dirty="0" smtClean="0">
                  <a:solidFill>
                    <a:srgbClr val="FFFF00"/>
                  </a:solidFill>
                  <a:effectLst>
                    <a:glow rad="101600">
                      <a:schemeClr val="accent4">
                        <a:satMod val="175000"/>
                        <a:alpha val="40000"/>
                      </a:schemeClr>
                    </a:glow>
                    <a:outerShdw blurRad="38100" dist="38100" dir="2700000" algn="tl">
                      <a:srgbClr val="000000">
                        <a:alpha val="43137"/>
                      </a:srgbClr>
                    </a:outerShdw>
                  </a:effectLst>
                </a:rPr>
                <a:t>Dry-Year Runoff</a:t>
              </a:r>
              <a:endParaRPr lang="en-US" sz="2400" dirty="0">
                <a:solidFill>
                  <a:srgbClr val="FFFF00"/>
                </a:solidFill>
                <a:effectLst>
                  <a:glow rad="101600">
                    <a:schemeClr val="accent4">
                      <a:satMod val="175000"/>
                      <a:alpha val="40000"/>
                    </a:schemeClr>
                  </a:glow>
                  <a:outerShdw blurRad="38100" dist="38100" dir="2700000" algn="tl">
                    <a:srgbClr val="000000">
                      <a:alpha val="43137"/>
                    </a:srgbClr>
                  </a:outerShdw>
                </a:effectLst>
              </a:endParaRPr>
            </a:p>
          </p:txBody>
        </p:sp>
      </p:grpSp>
      <p:sp>
        <p:nvSpPr>
          <p:cNvPr id="45" name="TextBox 44"/>
          <p:cNvSpPr txBox="1"/>
          <p:nvPr/>
        </p:nvSpPr>
        <p:spPr>
          <a:xfrm rot="3275129">
            <a:off x="6531543" y="1127950"/>
            <a:ext cx="3038011" cy="523220"/>
          </a:xfrm>
          <a:prstGeom prst="rect">
            <a:avLst/>
          </a:prstGeom>
          <a:solidFill>
            <a:srgbClr val="C00000"/>
          </a:solidFill>
        </p:spPr>
        <p:txBody>
          <a:bodyPr wrap="none" rtlCol="0">
            <a:spAutoFit/>
          </a:bodyPr>
          <a:lstStyle/>
          <a:p>
            <a:r>
              <a:rPr lang="en-US" dirty="0" smtClean="0">
                <a:solidFill>
                  <a:schemeClr val="bg1"/>
                </a:solidFill>
              </a:rPr>
              <a:t>SAMPLE CHART</a:t>
            </a:r>
            <a:endParaRPr lang="en-US" dirty="0">
              <a:solidFill>
                <a:schemeClr val="bg1"/>
              </a:solidFill>
            </a:endParaRPr>
          </a:p>
        </p:txBody>
      </p:sp>
    </p:spTree>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98" name="Object 2"/>
          <p:cNvGraphicFramePr>
            <a:graphicFrameLocks noChangeAspect="1"/>
          </p:cNvGraphicFramePr>
          <p:nvPr/>
        </p:nvGraphicFramePr>
        <p:xfrm>
          <a:off x="0" y="0"/>
          <a:ext cx="9144000" cy="6858000"/>
        </p:xfrm>
        <a:graphic>
          <a:graphicData uri="http://schemas.openxmlformats.org/presentationml/2006/ole">
            <p:oleObj spid="_x0000_s954370" name="Photo Editor Photo" r:id="rId4" imgW="8745171" imgH="8209524" progId="">
              <p:embed/>
            </p:oleObj>
          </a:graphicData>
        </a:graphic>
      </p:graphicFrame>
      <p:sp>
        <p:nvSpPr>
          <p:cNvPr id="7" name="Rectangle 3"/>
          <p:cNvSpPr>
            <a:spLocks noChangeArrowheads="1"/>
          </p:cNvSpPr>
          <p:nvPr/>
        </p:nvSpPr>
        <p:spPr bwMode="invGray">
          <a:xfrm>
            <a:off x="0" y="848595"/>
            <a:ext cx="9144000" cy="1447800"/>
          </a:xfrm>
          <a:prstGeom prst="rect">
            <a:avLst/>
          </a:prstGeom>
          <a:noFill/>
          <a:ln w="9525">
            <a:noFill/>
            <a:miter lim="800000"/>
            <a:headEnd/>
            <a:tailEnd/>
          </a:ln>
          <a:effectLst>
            <a:glow rad="139700">
              <a:schemeClr val="accent4">
                <a:satMod val="175000"/>
                <a:alpha val="40000"/>
              </a:schemeClr>
            </a:glow>
          </a:effectLst>
        </p:spPr>
        <p:txBody>
          <a:bodyPr/>
          <a:lstStyle/>
          <a:p>
            <a:pPr algn="ctr" eaLnBrk="0" hangingPunct="0">
              <a:lnSpc>
                <a:spcPct val="110000"/>
              </a:lnSpc>
              <a:tabLst>
                <a:tab pos="7204075" algn="l"/>
              </a:tabLst>
              <a:defRPr/>
            </a:pPr>
            <a:r>
              <a:rPr lang="en-US" sz="4000" dirty="0" smtClean="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Assessing Water Supply Futures</a:t>
            </a:r>
          </a:p>
          <a:p>
            <a:pPr algn="ctr" eaLnBrk="0" hangingPunct="0">
              <a:lnSpc>
                <a:spcPct val="110000"/>
              </a:lnSpc>
              <a:defRPr/>
            </a:pPr>
            <a:r>
              <a:rPr lang="en-US" sz="3000" dirty="0" smtClean="0">
                <a:solidFill>
                  <a:schemeClr val="bg1"/>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Bay Area, Central Coast, Central Valley &amp; Southern Cal</a:t>
            </a:r>
            <a:r>
              <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
            </a:r>
            <a:br>
              <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br>
            <a:endPar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endParaRPr>
          </a:p>
        </p:txBody>
      </p:sp>
      <p:grpSp>
        <p:nvGrpSpPr>
          <p:cNvPr id="14" name="Group 13"/>
          <p:cNvGrpSpPr/>
          <p:nvPr/>
        </p:nvGrpSpPr>
        <p:grpSpPr>
          <a:xfrm>
            <a:off x="1019510" y="3352814"/>
            <a:ext cx="1920240" cy="1920240"/>
            <a:chOff x="3273973" y="1135107"/>
            <a:chExt cx="2286000" cy="2286000"/>
          </a:xfrm>
        </p:grpSpPr>
        <p:sp>
          <p:nvSpPr>
            <p:cNvPr id="15" name="Oval 14"/>
            <p:cNvSpPr>
              <a:spLocks noChangeAspect="1"/>
            </p:cNvSpPr>
            <p:nvPr/>
          </p:nvSpPr>
          <p:spPr bwMode="auto">
            <a:xfrm>
              <a:off x="3273973" y="1135107"/>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16" name="Text Box 5"/>
            <p:cNvSpPr txBox="1">
              <a:spLocks noChangeArrowheads="1"/>
            </p:cNvSpPr>
            <p:nvPr/>
          </p:nvSpPr>
          <p:spPr bwMode="gray">
            <a:xfrm>
              <a:off x="3433262" y="1734950"/>
              <a:ext cx="2049340" cy="115416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Bay Area &amp; Central Coast</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grpSp>
        <p:nvGrpSpPr>
          <p:cNvPr id="17" name="Group 16"/>
          <p:cNvGrpSpPr/>
          <p:nvPr/>
        </p:nvGrpSpPr>
        <p:grpSpPr>
          <a:xfrm>
            <a:off x="1828798" y="4713895"/>
            <a:ext cx="1920240" cy="1920240"/>
            <a:chOff x="4335517" y="2795742"/>
            <a:chExt cx="2286000" cy="2286000"/>
          </a:xfrm>
        </p:grpSpPr>
        <p:sp>
          <p:nvSpPr>
            <p:cNvPr id="18" name="Oval 17"/>
            <p:cNvSpPr>
              <a:spLocks noChangeAspect="1"/>
            </p:cNvSpPr>
            <p:nvPr/>
          </p:nvSpPr>
          <p:spPr bwMode="auto">
            <a:xfrm>
              <a:off x="4335517" y="2795742"/>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19" name="Text Box 5"/>
            <p:cNvSpPr txBox="1">
              <a:spLocks noChangeArrowheads="1"/>
            </p:cNvSpPr>
            <p:nvPr/>
          </p:nvSpPr>
          <p:spPr bwMode="gray">
            <a:xfrm>
              <a:off x="4378471" y="3508537"/>
              <a:ext cx="2166295" cy="806081"/>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Southern California</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grpSp>
        <p:nvGrpSpPr>
          <p:cNvPr id="20" name="Group 19"/>
          <p:cNvGrpSpPr/>
          <p:nvPr/>
        </p:nvGrpSpPr>
        <p:grpSpPr>
          <a:xfrm>
            <a:off x="204958" y="4729660"/>
            <a:ext cx="1920240" cy="1920240"/>
            <a:chOff x="2443655" y="2811507"/>
            <a:chExt cx="2286000" cy="2286000"/>
          </a:xfrm>
        </p:grpSpPr>
        <p:sp>
          <p:nvSpPr>
            <p:cNvPr id="21" name="Oval 20"/>
            <p:cNvSpPr>
              <a:spLocks noChangeAspect="1"/>
            </p:cNvSpPr>
            <p:nvPr/>
          </p:nvSpPr>
          <p:spPr bwMode="auto">
            <a:xfrm>
              <a:off x="2443655" y="2811507"/>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22" name="Text Box 5"/>
            <p:cNvSpPr txBox="1">
              <a:spLocks noChangeArrowheads="1"/>
            </p:cNvSpPr>
            <p:nvPr/>
          </p:nvSpPr>
          <p:spPr bwMode="gray">
            <a:xfrm>
              <a:off x="2495715" y="3508542"/>
              <a:ext cx="2153800" cy="806081"/>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Central Valley</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sp>
        <p:nvSpPr>
          <p:cNvPr id="23" name="Rectangle 4"/>
          <p:cNvSpPr>
            <a:spLocks noChangeArrowheads="1"/>
          </p:cNvSpPr>
          <p:nvPr/>
        </p:nvSpPr>
        <p:spPr bwMode="blackWhite">
          <a:xfrm>
            <a:off x="5307097" y="6237843"/>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buFont typeface="Wingdings" pitchFamily="2" charset="2"/>
              <a:buNone/>
              <a:defRPr/>
            </a:pPr>
            <a:r>
              <a:rPr lang="en-US" sz="2000" dirty="0" smtClean="0">
                <a:solidFill>
                  <a:schemeClr val="bg1"/>
                </a:solidFill>
                <a:effectLst>
                  <a:outerShdw blurRad="38100" dist="38100" dir="2700000" algn="tl">
                    <a:srgbClr val="000000"/>
                  </a:outerShdw>
                </a:effectLst>
              </a:rPr>
              <a:t>Recommendations</a:t>
            </a:r>
            <a:endParaRPr lang="en-US" sz="2000" dirty="0">
              <a:solidFill>
                <a:schemeClr val="bg1"/>
              </a:solidFill>
              <a:effectLst>
                <a:outerShdw blurRad="38100" dist="38100" dir="2700000" algn="tl">
                  <a:srgbClr val="000000"/>
                </a:outerShdw>
              </a:effectLst>
            </a:endParaRPr>
          </a:p>
        </p:txBody>
      </p:sp>
      <p:sp>
        <p:nvSpPr>
          <p:cNvPr id="24" name="Rectangle 5"/>
          <p:cNvSpPr>
            <a:spLocks noChangeArrowheads="1"/>
          </p:cNvSpPr>
          <p:nvPr/>
        </p:nvSpPr>
        <p:spPr bwMode="blackWhite">
          <a:xfrm>
            <a:off x="5307097" y="5693237"/>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buFont typeface="Wingdings" pitchFamily="2" charset="2"/>
              <a:buNone/>
              <a:defRPr/>
            </a:pPr>
            <a:r>
              <a:rPr lang="en-US" sz="2000" dirty="0" smtClean="0">
                <a:solidFill>
                  <a:schemeClr val="bg1"/>
                </a:solidFill>
                <a:effectLst>
                  <a:outerShdw blurRad="38100" dist="38100" dir="2700000" algn="tl">
                    <a:srgbClr val="000000"/>
                  </a:outerShdw>
                </a:effectLst>
              </a:rPr>
              <a:t>Drought Sharing Provisions</a:t>
            </a:r>
            <a:endParaRPr lang="en-US" sz="2000" dirty="0">
              <a:solidFill>
                <a:schemeClr val="bg1"/>
              </a:solidFill>
              <a:effectLst>
                <a:outerShdw blurRad="38100" dist="38100" dir="2700000" algn="tl">
                  <a:srgbClr val="000000"/>
                </a:outerShdw>
              </a:effectLst>
            </a:endParaRPr>
          </a:p>
        </p:txBody>
      </p:sp>
      <p:sp>
        <p:nvSpPr>
          <p:cNvPr id="25" name="Rectangle 5"/>
          <p:cNvSpPr>
            <a:spLocks noChangeArrowheads="1"/>
          </p:cNvSpPr>
          <p:nvPr/>
        </p:nvSpPr>
        <p:spPr bwMode="blackWhite">
          <a:xfrm>
            <a:off x="5307097" y="5148630"/>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defRPr/>
            </a:pPr>
            <a:r>
              <a:rPr lang="en-US" sz="2000" dirty="0" smtClean="0">
                <a:solidFill>
                  <a:schemeClr val="bg1"/>
                </a:solidFill>
                <a:effectLst>
                  <a:outerShdw blurRad="38100" dist="38100" dir="2700000" algn="tl">
                    <a:srgbClr val="000000"/>
                  </a:outerShdw>
                </a:effectLst>
              </a:rPr>
              <a:t>Water Supply Status</a:t>
            </a:r>
            <a:endParaRPr lang="en-US" sz="2000" dirty="0">
              <a:solidFill>
                <a:schemeClr val="bg1"/>
              </a:solidFill>
              <a:effectLst>
                <a:outerShdw blurRad="38100" dist="38100" dir="2700000" algn="tl">
                  <a:srgbClr val="000000"/>
                </a:outerShdw>
              </a:effectLst>
            </a:endParaRPr>
          </a:p>
        </p:txBody>
      </p:sp>
    </p:spTree>
  </p:cSld>
  <p:clrMapOvr>
    <a:masterClrMapping/>
  </p:clrMapOvr>
  <p:transition spd="med">
    <p:randomBar dir="vert"/>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bwMode="auto">
          <a:xfrm>
            <a:off x="307445" y="2625214"/>
            <a:ext cx="8438349" cy="1137850"/>
          </a:xfrm>
          <a:custGeom>
            <a:avLst/>
            <a:gdLst>
              <a:gd name="connsiteX0" fmla="*/ 0 w 6193766"/>
              <a:gd name="connsiteY0" fmla="*/ 0 h 2362537"/>
              <a:gd name="connsiteX1" fmla="*/ 6193766 w 6193766"/>
              <a:gd name="connsiteY1" fmla="*/ 0 h 2362537"/>
              <a:gd name="connsiteX2" fmla="*/ 6193766 w 6193766"/>
              <a:gd name="connsiteY2" fmla="*/ 1035170 h 2362537"/>
              <a:gd name="connsiteX3" fmla="*/ 6193766 w 6193766"/>
              <a:gd name="connsiteY3" fmla="*/ 2260121 h 2362537"/>
              <a:gd name="connsiteX4" fmla="*/ 5848709 w 6193766"/>
              <a:gd name="connsiteY4" fmla="*/ 2053087 h 2362537"/>
              <a:gd name="connsiteX5" fmla="*/ 5727939 w 6193766"/>
              <a:gd name="connsiteY5" fmla="*/ 2242868 h 2362537"/>
              <a:gd name="connsiteX6" fmla="*/ 5589917 w 6193766"/>
              <a:gd name="connsiteY6" fmla="*/ 2139351 h 2362537"/>
              <a:gd name="connsiteX7" fmla="*/ 5486400 w 6193766"/>
              <a:gd name="connsiteY7" fmla="*/ 2260121 h 2362537"/>
              <a:gd name="connsiteX8" fmla="*/ 5244860 w 6193766"/>
              <a:gd name="connsiteY8" fmla="*/ 2070340 h 2362537"/>
              <a:gd name="connsiteX9" fmla="*/ 5106837 w 6193766"/>
              <a:gd name="connsiteY9" fmla="*/ 2294626 h 2362537"/>
              <a:gd name="connsiteX10" fmla="*/ 4675517 w 6193766"/>
              <a:gd name="connsiteY10" fmla="*/ 1966823 h 2362537"/>
              <a:gd name="connsiteX11" fmla="*/ 4641011 w 6193766"/>
              <a:gd name="connsiteY11" fmla="*/ 2191109 h 2362537"/>
              <a:gd name="connsiteX12" fmla="*/ 4468483 w 6193766"/>
              <a:gd name="connsiteY12" fmla="*/ 2104845 h 2362537"/>
              <a:gd name="connsiteX13" fmla="*/ 4313207 w 6193766"/>
              <a:gd name="connsiteY13" fmla="*/ 2242868 h 2362537"/>
              <a:gd name="connsiteX14" fmla="*/ 4071668 w 6193766"/>
              <a:gd name="connsiteY14" fmla="*/ 2035834 h 2362537"/>
              <a:gd name="connsiteX15" fmla="*/ 3899139 w 6193766"/>
              <a:gd name="connsiteY15" fmla="*/ 2260121 h 2362537"/>
              <a:gd name="connsiteX16" fmla="*/ 3605841 w 6193766"/>
              <a:gd name="connsiteY16" fmla="*/ 2087593 h 2362537"/>
              <a:gd name="connsiteX17" fmla="*/ 3467819 w 6193766"/>
              <a:gd name="connsiteY17" fmla="*/ 2242868 h 2362537"/>
              <a:gd name="connsiteX18" fmla="*/ 3174520 w 6193766"/>
              <a:gd name="connsiteY18" fmla="*/ 2070340 h 2362537"/>
              <a:gd name="connsiteX19" fmla="*/ 3157268 w 6193766"/>
              <a:gd name="connsiteY19" fmla="*/ 2260121 h 2362537"/>
              <a:gd name="connsiteX20" fmla="*/ 3036498 w 6193766"/>
              <a:gd name="connsiteY20" fmla="*/ 1949570 h 2362537"/>
              <a:gd name="connsiteX21" fmla="*/ 2829464 w 6193766"/>
              <a:gd name="connsiteY21" fmla="*/ 2225615 h 2362537"/>
              <a:gd name="connsiteX22" fmla="*/ 2794958 w 6193766"/>
              <a:gd name="connsiteY22" fmla="*/ 2104845 h 2362537"/>
              <a:gd name="connsiteX23" fmla="*/ 2656936 w 6193766"/>
              <a:gd name="connsiteY23" fmla="*/ 2242868 h 2362537"/>
              <a:gd name="connsiteX24" fmla="*/ 2380890 w 6193766"/>
              <a:gd name="connsiteY24" fmla="*/ 2001328 h 2362537"/>
              <a:gd name="connsiteX25" fmla="*/ 2225615 w 6193766"/>
              <a:gd name="connsiteY25" fmla="*/ 2225615 h 2362537"/>
              <a:gd name="connsiteX26" fmla="*/ 2173856 w 6193766"/>
              <a:gd name="connsiteY26" fmla="*/ 2018581 h 2362537"/>
              <a:gd name="connsiteX27" fmla="*/ 1880558 w 6193766"/>
              <a:gd name="connsiteY27" fmla="*/ 2225615 h 2362537"/>
              <a:gd name="connsiteX28" fmla="*/ 1708030 w 6193766"/>
              <a:gd name="connsiteY28" fmla="*/ 2053087 h 2362537"/>
              <a:gd name="connsiteX29" fmla="*/ 1535502 w 6193766"/>
              <a:gd name="connsiteY29" fmla="*/ 2208362 h 2362537"/>
              <a:gd name="connsiteX30" fmla="*/ 1535502 w 6193766"/>
              <a:gd name="connsiteY30" fmla="*/ 2001328 h 2362537"/>
              <a:gd name="connsiteX31" fmla="*/ 1293962 w 6193766"/>
              <a:gd name="connsiteY31" fmla="*/ 2225615 h 2362537"/>
              <a:gd name="connsiteX32" fmla="*/ 1276709 w 6193766"/>
              <a:gd name="connsiteY32" fmla="*/ 2087593 h 2362537"/>
              <a:gd name="connsiteX33" fmla="*/ 1138687 w 6193766"/>
              <a:gd name="connsiteY33" fmla="*/ 2208362 h 2362537"/>
              <a:gd name="connsiteX34" fmla="*/ 914400 w 6193766"/>
              <a:gd name="connsiteY34" fmla="*/ 2035834 h 2362537"/>
              <a:gd name="connsiteX35" fmla="*/ 948905 w 6193766"/>
              <a:gd name="connsiteY35" fmla="*/ 2225615 h 2362537"/>
              <a:gd name="connsiteX36" fmla="*/ 707366 w 6193766"/>
              <a:gd name="connsiteY36" fmla="*/ 2104845 h 2362537"/>
              <a:gd name="connsiteX37" fmla="*/ 655607 w 6193766"/>
              <a:gd name="connsiteY37" fmla="*/ 2277374 h 2362537"/>
              <a:gd name="connsiteX38" fmla="*/ 517585 w 6193766"/>
              <a:gd name="connsiteY38" fmla="*/ 1897811 h 2362537"/>
              <a:gd name="connsiteX39" fmla="*/ 396815 w 6193766"/>
              <a:gd name="connsiteY39" fmla="*/ 2294626 h 2362537"/>
              <a:gd name="connsiteX40" fmla="*/ 276045 w 6193766"/>
              <a:gd name="connsiteY40" fmla="*/ 1932317 h 2362537"/>
              <a:gd name="connsiteX41" fmla="*/ 155275 w 6193766"/>
              <a:gd name="connsiteY41" fmla="*/ 2260121 h 2362537"/>
              <a:gd name="connsiteX42" fmla="*/ 69011 w 6193766"/>
              <a:gd name="connsiteY42" fmla="*/ 2122098 h 2362537"/>
              <a:gd name="connsiteX43" fmla="*/ 51758 w 6193766"/>
              <a:gd name="connsiteY43" fmla="*/ 2225615 h 2362537"/>
              <a:gd name="connsiteX44" fmla="*/ 0 w 6193766"/>
              <a:gd name="connsiteY44" fmla="*/ 2225615 h 2362537"/>
              <a:gd name="connsiteX45" fmla="*/ 0 w 6193766"/>
              <a:gd name="connsiteY45" fmla="*/ 0 h 23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193766" h="2362537">
                <a:moveTo>
                  <a:pt x="0" y="0"/>
                </a:moveTo>
                <a:lnTo>
                  <a:pt x="6193766" y="0"/>
                </a:lnTo>
                <a:lnTo>
                  <a:pt x="6193766" y="1035170"/>
                </a:lnTo>
                <a:lnTo>
                  <a:pt x="6193766" y="2260121"/>
                </a:lnTo>
                <a:lnTo>
                  <a:pt x="5848709" y="2053087"/>
                </a:lnTo>
                <a:lnTo>
                  <a:pt x="5727939" y="2242868"/>
                </a:lnTo>
                <a:lnTo>
                  <a:pt x="5589917" y="2139351"/>
                </a:lnTo>
                <a:lnTo>
                  <a:pt x="5486400" y="2260121"/>
                </a:lnTo>
                <a:lnTo>
                  <a:pt x="5244860" y="2070340"/>
                </a:lnTo>
                <a:lnTo>
                  <a:pt x="5106837" y="2294626"/>
                </a:lnTo>
                <a:cubicBezTo>
                  <a:pt x="4671026" y="1945977"/>
                  <a:pt x="4675517" y="1765450"/>
                  <a:pt x="4675517" y="1966823"/>
                </a:cubicBezTo>
                <a:cubicBezTo>
                  <a:pt x="4640198" y="2214055"/>
                  <a:pt x="4641011" y="2289692"/>
                  <a:pt x="4641011" y="2191109"/>
                </a:cubicBezTo>
                <a:lnTo>
                  <a:pt x="4468483" y="2104845"/>
                </a:lnTo>
                <a:lnTo>
                  <a:pt x="4313207" y="2242868"/>
                </a:lnTo>
                <a:cubicBezTo>
                  <a:pt x="4084694" y="2031933"/>
                  <a:pt x="4190665" y="2035834"/>
                  <a:pt x="4071668" y="2035834"/>
                </a:cubicBezTo>
                <a:lnTo>
                  <a:pt x="3899139" y="2260121"/>
                </a:lnTo>
                <a:lnTo>
                  <a:pt x="3605841" y="2087593"/>
                </a:lnTo>
                <a:lnTo>
                  <a:pt x="3467819" y="2242868"/>
                </a:lnTo>
                <a:lnTo>
                  <a:pt x="3174520" y="2070340"/>
                </a:lnTo>
                <a:lnTo>
                  <a:pt x="3157268" y="2260121"/>
                </a:lnTo>
                <a:lnTo>
                  <a:pt x="3036498" y="1949570"/>
                </a:lnTo>
                <a:cubicBezTo>
                  <a:pt x="2826147" y="2247566"/>
                  <a:pt x="2829464" y="2362537"/>
                  <a:pt x="2829464" y="2225615"/>
                </a:cubicBezTo>
                <a:cubicBezTo>
                  <a:pt x="2793139" y="2116642"/>
                  <a:pt x="2794958" y="2158470"/>
                  <a:pt x="2794958" y="2104845"/>
                </a:cubicBezTo>
                <a:lnTo>
                  <a:pt x="2656936" y="2242868"/>
                </a:lnTo>
                <a:cubicBezTo>
                  <a:pt x="2393939" y="1997404"/>
                  <a:pt x="2516143" y="2001328"/>
                  <a:pt x="2380890" y="2001328"/>
                </a:cubicBezTo>
                <a:lnTo>
                  <a:pt x="2225615" y="2225615"/>
                </a:lnTo>
                <a:lnTo>
                  <a:pt x="2173856" y="2018581"/>
                </a:lnTo>
                <a:lnTo>
                  <a:pt x="1880558" y="2225615"/>
                </a:lnTo>
                <a:cubicBezTo>
                  <a:pt x="1721436" y="2048812"/>
                  <a:pt x="1802654" y="2053087"/>
                  <a:pt x="1708030" y="2053087"/>
                </a:cubicBezTo>
                <a:lnTo>
                  <a:pt x="1535502" y="2208362"/>
                </a:lnTo>
                <a:lnTo>
                  <a:pt x="1535502" y="2001328"/>
                </a:lnTo>
                <a:lnTo>
                  <a:pt x="1293962" y="2225615"/>
                </a:lnTo>
                <a:lnTo>
                  <a:pt x="1276709" y="2087593"/>
                </a:lnTo>
                <a:lnTo>
                  <a:pt x="1138687" y="2208362"/>
                </a:lnTo>
                <a:cubicBezTo>
                  <a:pt x="909672" y="2049813"/>
                  <a:pt x="914400" y="2144017"/>
                  <a:pt x="914400" y="2035834"/>
                </a:cubicBezTo>
                <a:lnTo>
                  <a:pt x="948905" y="2225615"/>
                </a:lnTo>
                <a:lnTo>
                  <a:pt x="707366" y="2104845"/>
                </a:lnTo>
                <a:lnTo>
                  <a:pt x="655607" y="2277374"/>
                </a:lnTo>
                <a:lnTo>
                  <a:pt x="517585" y="1897811"/>
                </a:lnTo>
                <a:lnTo>
                  <a:pt x="396815" y="2294626"/>
                </a:lnTo>
                <a:lnTo>
                  <a:pt x="276045" y="1932317"/>
                </a:lnTo>
                <a:lnTo>
                  <a:pt x="155275" y="2260121"/>
                </a:lnTo>
                <a:lnTo>
                  <a:pt x="69011" y="2122098"/>
                </a:lnTo>
                <a:lnTo>
                  <a:pt x="51758" y="2225615"/>
                </a:lnTo>
                <a:lnTo>
                  <a:pt x="0" y="2225615"/>
                </a:lnTo>
                <a:lnTo>
                  <a:pt x="0" y="0"/>
                </a:lnTo>
                <a:close/>
              </a:path>
            </a:pathLst>
          </a:custGeom>
          <a:solidFill>
            <a:schemeClr val="accent6">
              <a:lumMod val="50000"/>
            </a:schemeClr>
          </a:solidFill>
          <a:ln w="19050" cap="flat"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marL="0" marR="0" indent="0" algn="ctr" defTabSz="914400" eaLnBrk="0" latinLnBrk="0" hangingPunct="0">
              <a:lnSpc>
                <a:spcPct val="100000"/>
              </a:lnSpc>
              <a:buClrTx/>
              <a:buSzTx/>
              <a:buFontTx/>
              <a:buNone/>
              <a:tabLst/>
            </a:pPr>
            <a:endParaRPr lang="en-US" smtClean="0">
              <a:effectLst>
                <a:outerShdw blurRad="38100" dist="38100" dir="2700000" algn="tl">
                  <a:srgbClr val="000000">
                    <a:alpha val="43137"/>
                  </a:srgbClr>
                </a:outerShdw>
              </a:effectLst>
            </a:endParaRPr>
          </a:p>
        </p:txBody>
      </p:sp>
      <p:sp>
        <p:nvSpPr>
          <p:cNvPr id="2" name="Title 1"/>
          <p:cNvSpPr>
            <a:spLocks noGrp="1"/>
          </p:cNvSpPr>
          <p:nvPr>
            <p:ph type="title"/>
          </p:nvPr>
        </p:nvSpPr>
        <p:spPr>
          <a:xfrm>
            <a:off x="0" y="2772697"/>
            <a:ext cx="9144000" cy="1153236"/>
          </a:xfrm>
        </p:spPr>
        <p:txBody>
          <a:bodyPr/>
          <a:lstStyle/>
          <a:p>
            <a:r>
              <a:rPr smtClean="0"/>
              <a:t>What has changed since the last drought?</a:t>
            </a:r>
            <a:endParaRPr lang="en-US" dirty="0"/>
          </a:p>
        </p:txBody>
      </p:sp>
      <p:sp>
        <p:nvSpPr>
          <p:cNvPr id="4" name="Slide Number Placeholder 3"/>
          <p:cNvSpPr>
            <a:spLocks noGrp="1"/>
          </p:cNvSpPr>
          <p:nvPr>
            <p:ph type="sldNum" sz="quarter" idx="10"/>
          </p:nvPr>
        </p:nvSpPr>
        <p:spPr/>
        <p:txBody>
          <a:bodyPr/>
          <a:lstStyle/>
          <a:p>
            <a:pPr>
              <a:defRPr/>
            </a:pPr>
            <a:fld id="{F40D186B-4597-415A-B0DD-212070544B7A}" type="slidenum">
              <a:rPr lang="en-US" smtClean="0"/>
              <a:pPr>
                <a:defRPr/>
              </a:pPr>
              <a:t>20</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734207" y="457200"/>
            <a:ext cx="7409793" cy="914400"/>
          </a:xfrm>
        </p:spPr>
        <p:txBody>
          <a:bodyPr/>
          <a:lstStyle/>
          <a:p>
            <a:pPr>
              <a:defRPr/>
            </a:pPr>
            <a:r>
              <a:rPr sz="3600" smtClean="0"/>
              <a:t>Reallocation to the Environment</a:t>
            </a:r>
            <a:r>
              <a:rPr smtClean="0"/>
              <a:t/>
            </a:r>
            <a:br>
              <a:rPr smtClean="0"/>
            </a:br>
            <a:r>
              <a:rPr sz="2800" smtClean="0">
                <a:solidFill>
                  <a:schemeClr val="bg1"/>
                </a:solidFill>
              </a:rPr>
              <a:t>_________________________</a:t>
            </a:r>
            <a:endParaRPr>
              <a:solidFill>
                <a:schemeClr val="bg1"/>
              </a:solidFill>
            </a:endParaRPr>
          </a:p>
        </p:txBody>
      </p:sp>
      <p:sp>
        <p:nvSpPr>
          <p:cNvPr id="7" name="Content Placeholder 6"/>
          <p:cNvSpPr>
            <a:spLocks noGrp="1"/>
          </p:cNvSpPr>
          <p:nvPr>
            <p:ph idx="1"/>
          </p:nvPr>
        </p:nvSpPr>
        <p:spPr>
          <a:xfrm>
            <a:off x="426720" y="2380592"/>
            <a:ext cx="8717281" cy="4148795"/>
          </a:xfrm>
        </p:spPr>
        <p:txBody>
          <a:bodyPr/>
          <a:lstStyle/>
          <a:p>
            <a:pPr lvl="0">
              <a:spcBef>
                <a:spcPts val="1800"/>
              </a:spcBef>
            </a:pPr>
            <a:r>
              <a:rPr smtClean="0"/>
              <a:t> _____________________</a:t>
            </a:r>
          </a:p>
          <a:p>
            <a:pPr lvl="0">
              <a:spcBef>
                <a:spcPts val="1800"/>
              </a:spcBef>
            </a:pPr>
            <a:r>
              <a:rPr/>
              <a:t> </a:t>
            </a:r>
            <a:r>
              <a:rPr smtClean="0"/>
              <a:t>_____________________</a:t>
            </a:r>
            <a:endParaRPr/>
          </a:p>
          <a:p>
            <a:pPr>
              <a:spcBef>
                <a:spcPts val="1800"/>
              </a:spcBef>
            </a:pPr>
            <a:r>
              <a:rPr/>
              <a:t> _____________________</a:t>
            </a:r>
          </a:p>
          <a:p>
            <a:pPr>
              <a:spcBef>
                <a:spcPts val="1800"/>
              </a:spcBef>
            </a:pPr>
            <a:r>
              <a:rPr/>
              <a:t> _____________________</a:t>
            </a:r>
          </a:p>
          <a:p>
            <a:pPr lvl="0">
              <a:spcBef>
                <a:spcPts val="1800"/>
              </a:spcBef>
            </a:pPr>
            <a:endParaRPr/>
          </a:p>
        </p:txBody>
      </p:sp>
      <p:sp>
        <p:nvSpPr>
          <p:cNvPr id="5" name="Slide Number Placeholder 4"/>
          <p:cNvSpPr>
            <a:spLocks noGrp="1"/>
          </p:cNvSpPr>
          <p:nvPr>
            <p:ph type="sldNum" sz="quarter" idx="10"/>
          </p:nvPr>
        </p:nvSpPr>
        <p:spPr/>
        <p:txBody>
          <a:bodyPr/>
          <a:lstStyle/>
          <a:p>
            <a:pPr>
              <a:defRPr/>
            </a:pPr>
            <a:fld id="{B71B1484-486D-4544-AAED-934D08008F72}" type="slidenum">
              <a:rPr lang="en-US" smtClean="0"/>
              <a:pPr>
                <a:defRPr/>
              </a:pPr>
              <a:t>21</a:t>
            </a:fld>
            <a:endParaRPr lang="en-US" dirty="0"/>
          </a:p>
        </p:txBody>
      </p:sp>
      <p:grpSp>
        <p:nvGrpSpPr>
          <p:cNvPr id="2" name="Group 7"/>
          <p:cNvGrpSpPr/>
          <p:nvPr/>
        </p:nvGrpSpPr>
        <p:grpSpPr>
          <a:xfrm>
            <a:off x="593828" y="110362"/>
            <a:ext cx="1188720" cy="1188720"/>
            <a:chOff x="1019510" y="3352814"/>
            <a:chExt cx="1920240" cy="1920240"/>
          </a:xfrm>
        </p:grpSpPr>
        <p:sp>
          <p:nvSpPr>
            <p:cNvPr id="9" name="Oval 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0" name="Text Box 5"/>
            <p:cNvSpPr txBox="1">
              <a:spLocks noChangeArrowheads="1"/>
            </p:cNvSpPr>
            <p:nvPr/>
          </p:nvSpPr>
          <p:spPr bwMode="gray">
            <a:xfrm>
              <a:off x="1127844" y="3736751"/>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3" name="Group 10"/>
          <p:cNvGrpSpPr/>
          <p:nvPr/>
        </p:nvGrpSpPr>
        <p:grpSpPr>
          <a:xfrm>
            <a:off x="1087796" y="951165"/>
            <a:ext cx="1204228" cy="1188720"/>
            <a:chOff x="1828798" y="4713895"/>
            <a:chExt cx="1945291" cy="1920240"/>
          </a:xfrm>
        </p:grpSpPr>
        <p:sp>
          <p:nvSpPr>
            <p:cNvPr id="12" name="Oval 11"/>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3" name="Text Box 5"/>
            <p:cNvSpPr txBox="1">
              <a:spLocks noChangeArrowheads="1"/>
            </p:cNvSpPr>
            <p:nvPr/>
          </p:nvSpPr>
          <p:spPr bwMode="gray">
            <a:xfrm>
              <a:off x="1954401" y="5225899"/>
              <a:ext cx="1819688"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Narrow" pitchFamily="34" charset="0"/>
                </a:rPr>
                <a:t>Southern California</a:t>
              </a:r>
              <a:endParaRPr lang="en-US" sz="1400" dirty="0">
                <a:solidFill>
                  <a:srgbClr val="FFFF00"/>
                </a:solidFill>
                <a:effectLst>
                  <a:glow rad="139700">
                    <a:schemeClr val="accent4">
                      <a:satMod val="175000"/>
                      <a:alpha val="40000"/>
                    </a:schemeClr>
                  </a:glow>
                </a:effectLst>
                <a:latin typeface="Arial Narrow" pitchFamily="34" charset="0"/>
              </a:endParaRPr>
            </a:p>
          </p:txBody>
        </p:sp>
      </p:grpSp>
      <p:grpSp>
        <p:nvGrpSpPr>
          <p:cNvPr id="4" name="Group 13"/>
          <p:cNvGrpSpPr/>
          <p:nvPr/>
        </p:nvGrpSpPr>
        <p:grpSpPr>
          <a:xfrm>
            <a:off x="94596" y="951165"/>
            <a:ext cx="1188720" cy="1188720"/>
            <a:chOff x="204958" y="4729660"/>
            <a:chExt cx="1920240" cy="1920240"/>
          </a:xfrm>
        </p:grpSpPr>
        <p:sp>
          <p:nvSpPr>
            <p:cNvPr id="15" name="Oval 14"/>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16" name="Text Box 5"/>
            <p:cNvSpPr txBox="1">
              <a:spLocks noChangeArrowheads="1"/>
            </p:cNvSpPr>
            <p:nvPr/>
          </p:nvSpPr>
          <p:spPr bwMode="gray">
            <a:xfrm>
              <a:off x="248688" y="5294948"/>
              <a:ext cx="1809192"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4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Tree>
  </p:cSld>
  <p:clrMapOvr>
    <a:masterClrMapping/>
  </p:clrMapOvr>
  <p:transition>
    <p:fad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7197" name="Picture 44" descr="\\USMWD108\FSDStWtrPrj\shared\Bay-Delta\Presentations &amp; Photos\3D Oblique Maps &amp; Animation\Oblique Maps &amp; Animations\Delta\Delta 3-D Map w-no blue sky 5-5-05.gif"/>
            <p:cNvPicPr>
              <a:picLocks noChangeAspect="1" noChangeArrowheads="1"/>
            </p:cNvPicPr>
            <p:nvPr/>
          </p:nvPicPr>
          <p:blipFill>
            <a:blip r:embed="rId4"/>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grpSp>
      <p:grpSp>
        <p:nvGrpSpPr>
          <p:cNvPr id="3" name="Group 49"/>
          <p:cNvGrpSpPr>
            <a:grpSpLocks/>
          </p:cNvGrpSpPr>
          <p:nvPr/>
        </p:nvGrpSpPr>
        <p:grpSpPr bwMode="auto">
          <a:xfrm>
            <a:off x="2590800" y="1739900"/>
            <a:ext cx="2795588" cy="2616200"/>
            <a:chOff x="1632" y="1096"/>
            <a:chExt cx="1761" cy="1648"/>
          </a:xfrm>
        </p:grpSpPr>
        <p:sp>
          <p:nvSpPr>
            <p:cNvPr id="32"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33"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sp>
        <p:nvSpPr>
          <p:cNvPr id="29" name="Text Box 16"/>
          <p:cNvSpPr txBox="1">
            <a:spLocks noChangeArrowheads="1"/>
          </p:cNvSpPr>
          <p:nvPr/>
        </p:nvSpPr>
        <p:spPr bwMode="invGray">
          <a:xfrm>
            <a:off x="1655763" y="6081713"/>
            <a:ext cx="2209800" cy="3968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dirty="0">
                <a:solidFill>
                  <a:schemeClr val="bg1"/>
                </a:solidFill>
                <a:effectLst>
                  <a:outerShdw blurRad="38100" dist="38100" dir="2700000" algn="tl">
                    <a:srgbClr val="000000"/>
                  </a:outerShdw>
                </a:effectLst>
                <a:cs typeface="+mn-cs"/>
              </a:rPr>
              <a:t>SWP Pumps</a:t>
            </a:r>
          </a:p>
        </p:txBody>
      </p:sp>
      <p:sp>
        <p:nvSpPr>
          <p:cNvPr id="30" name="Text Box 16"/>
          <p:cNvSpPr txBox="1">
            <a:spLocks noChangeArrowheads="1"/>
          </p:cNvSpPr>
          <p:nvPr/>
        </p:nvSpPr>
        <p:spPr bwMode="invGray">
          <a:xfrm>
            <a:off x="2438400" y="6400800"/>
            <a:ext cx="2209800" cy="396875"/>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effectLst>
                  <a:outerShdw blurRad="38100" dist="38100" dir="2700000" algn="tl">
                    <a:srgbClr val="000000"/>
                  </a:outerShdw>
                </a:effectLst>
                <a:cs typeface="+mn-cs"/>
              </a:rPr>
              <a:t>CVP Pumps</a:t>
            </a:r>
          </a:p>
        </p:txBody>
      </p:sp>
      <p:sp>
        <p:nvSpPr>
          <p:cNvPr id="7178" name="Oval 17"/>
          <p:cNvSpPr>
            <a:spLocks noChangeArrowheads="1"/>
          </p:cNvSpPr>
          <p:nvPr/>
        </p:nvSpPr>
        <p:spPr bwMode="invGray">
          <a:xfrm>
            <a:off x="3657600" y="59436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7179"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46102"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eaLnBrk="0" hangingPunct="0">
              <a:defRPr/>
            </a:pPr>
            <a:fld id="{E8EDE69D-1CCB-45B5-81FE-B4A6A3C0C733}" type="slidenum">
              <a:rPr lang="en-US" sz="2000">
                <a:effectLst>
                  <a:outerShdw blurRad="38100" dist="38100" dir="2700000" algn="tl">
                    <a:srgbClr val="000000">
                      <a:alpha val="43137"/>
                    </a:srgbClr>
                  </a:outerShdw>
                </a:effectLst>
                <a:cs typeface="+mn-cs"/>
              </a:rPr>
              <a:pPr algn="ctr" eaLnBrk="0" hangingPunct="0">
                <a:defRPr/>
              </a:pPr>
              <a:t>22</a:t>
            </a:fld>
            <a:endParaRPr lang="en-US" sz="2000" dirty="0">
              <a:effectLst>
                <a:outerShdw blurRad="38100" dist="38100" dir="2700000" algn="tl">
                  <a:srgbClr val="000000">
                    <a:alpha val="43137"/>
                  </a:srgbClr>
                </a:outerShdw>
              </a:effectLst>
              <a:cs typeface="+mn-cs"/>
            </a:endParaRPr>
          </a:p>
        </p:txBody>
      </p:sp>
      <p:pic>
        <p:nvPicPr>
          <p:cNvPr id="31" name="Picture 35"/>
          <p:cNvPicPr>
            <a:picLocks noChangeAspect="1" noChangeArrowheads="1"/>
          </p:cNvPicPr>
          <p:nvPr/>
        </p:nvPicPr>
        <p:blipFill>
          <a:blip r:embed="rId5"/>
          <a:srcRect/>
          <a:stretch>
            <a:fillRect/>
          </a:stretch>
        </p:blipFill>
        <p:spPr bwMode="invGray">
          <a:xfrm>
            <a:off x="4340225" y="4953000"/>
            <a:ext cx="841375" cy="322263"/>
          </a:xfrm>
          <a:prstGeom prst="rect">
            <a:avLst/>
          </a:prstGeom>
          <a:noFill/>
          <a:ln w="19050">
            <a:noFill/>
            <a:miter lim="800000"/>
            <a:headEnd/>
            <a:tailEnd/>
          </a:ln>
        </p:spPr>
      </p:pic>
      <p:pic>
        <p:nvPicPr>
          <p:cNvPr id="34" name="Picture 35"/>
          <p:cNvPicPr>
            <a:picLocks noChangeAspect="1" noChangeArrowheads="1"/>
          </p:cNvPicPr>
          <p:nvPr/>
        </p:nvPicPr>
        <p:blipFill>
          <a:blip r:embed="rId5"/>
          <a:srcRect/>
          <a:stretch>
            <a:fillRect/>
          </a:stretch>
        </p:blipFill>
        <p:spPr bwMode="invGray">
          <a:xfrm>
            <a:off x="3578225" y="5446713"/>
            <a:ext cx="841375" cy="323850"/>
          </a:xfrm>
          <a:prstGeom prst="rect">
            <a:avLst/>
          </a:prstGeom>
          <a:noFill/>
          <a:ln w="19050">
            <a:noFill/>
            <a:miter lim="800000"/>
            <a:headEnd/>
            <a:tailEnd/>
          </a:ln>
        </p:spPr>
      </p:pic>
      <p:pic>
        <p:nvPicPr>
          <p:cNvPr id="36" name="Picture 35"/>
          <p:cNvPicPr>
            <a:picLocks noChangeAspect="1" noChangeArrowheads="1"/>
          </p:cNvPicPr>
          <p:nvPr/>
        </p:nvPicPr>
        <p:blipFill>
          <a:blip r:embed="rId5"/>
          <a:srcRect/>
          <a:stretch>
            <a:fillRect/>
          </a:stretch>
        </p:blipFill>
        <p:spPr bwMode="invGray">
          <a:xfrm>
            <a:off x="4111625" y="5257800"/>
            <a:ext cx="841375" cy="322263"/>
          </a:xfrm>
          <a:prstGeom prst="rect">
            <a:avLst/>
          </a:prstGeom>
          <a:noFill/>
          <a:ln w="19050">
            <a:noFill/>
            <a:miter lim="800000"/>
            <a:headEnd/>
            <a:tailEnd/>
          </a:ln>
        </p:spPr>
      </p:pic>
      <p:pic>
        <p:nvPicPr>
          <p:cNvPr id="40" name="Picture 35"/>
          <p:cNvPicPr>
            <a:picLocks noChangeAspect="1" noChangeArrowheads="1"/>
          </p:cNvPicPr>
          <p:nvPr/>
        </p:nvPicPr>
        <p:blipFill>
          <a:blip r:embed="rId5"/>
          <a:srcRect/>
          <a:stretch>
            <a:fillRect/>
          </a:stretch>
        </p:blipFill>
        <p:spPr bwMode="invGray">
          <a:xfrm>
            <a:off x="3276600" y="4495800"/>
            <a:ext cx="841375" cy="322263"/>
          </a:xfrm>
          <a:prstGeom prst="rect">
            <a:avLst/>
          </a:prstGeom>
          <a:noFill/>
          <a:ln w="19050">
            <a:noFill/>
            <a:miter lim="800000"/>
            <a:headEnd/>
            <a:tailEnd/>
          </a:ln>
        </p:spPr>
      </p:pic>
      <p:pic>
        <p:nvPicPr>
          <p:cNvPr id="9251" name="Picture 35"/>
          <p:cNvPicPr>
            <a:picLocks noChangeAspect="1" noChangeArrowheads="1"/>
          </p:cNvPicPr>
          <p:nvPr/>
        </p:nvPicPr>
        <p:blipFill>
          <a:blip r:embed="rId5"/>
          <a:srcRect/>
          <a:stretch>
            <a:fillRect/>
          </a:stretch>
        </p:blipFill>
        <p:spPr bwMode="invGray">
          <a:xfrm>
            <a:off x="4035425" y="4648200"/>
            <a:ext cx="841375" cy="322263"/>
          </a:xfrm>
          <a:prstGeom prst="rect">
            <a:avLst/>
          </a:prstGeom>
          <a:noFill/>
          <a:ln w="19050">
            <a:noFill/>
            <a:miter lim="800000"/>
            <a:headEnd/>
            <a:tailEnd/>
          </a:ln>
        </p:spPr>
      </p:pic>
      <p:pic>
        <p:nvPicPr>
          <p:cNvPr id="39" name="Picture 35"/>
          <p:cNvPicPr>
            <a:picLocks noChangeAspect="1" noChangeArrowheads="1"/>
          </p:cNvPicPr>
          <p:nvPr/>
        </p:nvPicPr>
        <p:blipFill>
          <a:blip r:embed="rId5"/>
          <a:srcRect/>
          <a:stretch>
            <a:fillRect/>
          </a:stretch>
        </p:blipFill>
        <p:spPr bwMode="invGray">
          <a:xfrm>
            <a:off x="3200400" y="4953000"/>
            <a:ext cx="841375" cy="322263"/>
          </a:xfrm>
          <a:prstGeom prst="rect">
            <a:avLst/>
          </a:prstGeom>
          <a:noFill/>
          <a:ln w="19050">
            <a:noFill/>
            <a:miter lim="800000"/>
            <a:headEnd/>
            <a:tailEnd/>
          </a:ln>
        </p:spPr>
      </p:pic>
      <p:sp>
        <p:nvSpPr>
          <p:cNvPr id="41" name="Rectangle 48"/>
          <p:cNvSpPr>
            <a:spLocks noChangeArrowheads="1"/>
          </p:cNvSpPr>
          <p:nvPr/>
        </p:nvSpPr>
        <p:spPr bwMode="invGray">
          <a:xfrm>
            <a:off x="0" y="304800"/>
            <a:ext cx="8953500" cy="914400"/>
          </a:xfrm>
          <a:prstGeom prst="rect">
            <a:avLst/>
          </a:prstGeom>
          <a:noFill/>
          <a:ln w="9525">
            <a:noFill/>
            <a:miter lim="800000"/>
            <a:headEnd/>
            <a:tailEnd/>
          </a:ln>
          <a:effectLst>
            <a:outerShdw dist="71842" dir="2700000" algn="ctr" rotWithShape="0">
              <a:schemeClr val="tx1"/>
            </a:outerShdw>
          </a:effectLst>
        </p:spPr>
        <p:txBody>
          <a:bodyPr anchor="ctr"/>
          <a:lstStyle/>
          <a:p>
            <a:pPr algn="r" eaLnBrk="0" hangingPunct="0">
              <a:defRPr/>
            </a:pPr>
            <a:r>
              <a:rPr lang="en-US" sz="4000" dirty="0" smtClean="0">
                <a:solidFill>
                  <a:srgbClr val="FFFF00"/>
                </a:solidFill>
                <a:cs typeface="+mn-cs"/>
              </a:rPr>
              <a:t>More Regulation </a:t>
            </a:r>
          </a:p>
          <a:p>
            <a:pPr algn="r" eaLnBrk="0" hangingPunct="0">
              <a:defRPr/>
            </a:pPr>
            <a:r>
              <a:rPr lang="en-US" sz="3000" dirty="0" smtClean="0">
                <a:solidFill>
                  <a:schemeClr val="bg1"/>
                </a:solidFill>
                <a:cs typeface="+mn-cs"/>
              </a:rPr>
              <a:t>Court restricts conveyance when smelt present</a:t>
            </a:r>
            <a:endParaRPr lang="en-US" sz="3000" dirty="0">
              <a:solidFill>
                <a:schemeClr val="bg1"/>
              </a:solidFill>
              <a:cs typeface="+mn-cs"/>
            </a:endParaRPr>
          </a:p>
        </p:txBody>
      </p:sp>
      <p:grpSp>
        <p:nvGrpSpPr>
          <p:cNvPr id="4" name="Group 22"/>
          <p:cNvGrpSpPr>
            <a:grpSpLocks/>
          </p:cNvGrpSpPr>
          <p:nvPr/>
        </p:nvGrpSpPr>
        <p:grpSpPr bwMode="auto">
          <a:xfrm>
            <a:off x="4275138" y="3759200"/>
            <a:ext cx="1368425" cy="2127250"/>
            <a:chOff x="2693" y="2368"/>
            <a:chExt cx="862" cy="1340"/>
          </a:xfrm>
          <a:effectLst>
            <a:glow rad="101600">
              <a:schemeClr val="accent4">
                <a:satMod val="175000"/>
                <a:alpha val="40000"/>
              </a:schemeClr>
            </a:glow>
          </a:effectLst>
        </p:grpSpPr>
        <p:sp>
          <p:nvSpPr>
            <p:cNvPr id="43" name="Freeform 23"/>
            <p:cNvSpPr>
              <a:spLocks/>
            </p:cNvSpPr>
            <p:nvPr/>
          </p:nvSpPr>
          <p:spPr bwMode="invGray">
            <a:xfrm>
              <a:off x="2828" y="2396"/>
              <a:ext cx="727" cy="1312"/>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38100" cap="flat" cmpd="sng">
              <a:solidFill>
                <a:srgbClr val="00CCFF"/>
              </a:solidFill>
              <a:prstDash val="solid"/>
              <a:round/>
              <a:headEnd type="none" w="med" len="med"/>
              <a:tailEnd type="triangl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4" name="Freeform 24"/>
            <p:cNvSpPr>
              <a:spLocks/>
            </p:cNvSpPr>
            <p:nvPr/>
          </p:nvSpPr>
          <p:spPr bwMode="invGray">
            <a:xfrm>
              <a:off x="2693" y="2368"/>
              <a:ext cx="728" cy="1308"/>
            </a:xfrm>
            <a:custGeom>
              <a:avLst/>
              <a:gdLst/>
              <a:ahLst/>
              <a:cxnLst>
                <a:cxn ang="0">
                  <a:pos x="659" y="0"/>
                </a:cxn>
                <a:cxn ang="0">
                  <a:pos x="723" y="8"/>
                </a:cxn>
                <a:cxn ang="0">
                  <a:pos x="719" y="24"/>
                </a:cxn>
                <a:cxn ang="0">
                  <a:pos x="695" y="32"/>
                </a:cxn>
                <a:cxn ang="0">
                  <a:pos x="683" y="44"/>
                </a:cxn>
                <a:cxn ang="0">
                  <a:pos x="667" y="48"/>
                </a:cxn>
                <a:cxn ang="0">
                  <a:pos x="691" y="60"/>
                </a:cxn>
                <a:cxn ang="0">
                  <a:pos x="563" y="100"/>
                </a:cxn>
                <a:cxn ang="0">
                  <a:pos x="563" y="128"/>
                </a:cxn>
                <a:cxn ang="0">
                  <a:pos x="551" y="168"/>
                </a:cxn>
                <a:cxn ang="0">
                  <a:pos x="527" y="172"/>
                </a:cxn>
                <a:cxn ang="0">
                  <a:pos x="503" y="188"/>
                </a:cxn>
                <a:cxn ang="0">
                  <a:pos x="491" y="196"/>
                </a:cxn>
                <a:cxn ang="0">
                  <a:pos x="487" y="208"/>
                </a:cxn>
                <a:cxn ang="0">
                  <a:pos x="343" y="220"/>
                </a:cxn>
                <a:cxn ang="0">
                  <a:pos x="171" y="260"/>
                </a:cxn>
                <a:cxn ang="0">
                  <a:pos x="159" y="292"/>
                </a:cxn>
                <a:cxn ang="0">
                  <a:pos x="231" y="296"/>
                </a:cxn>
                <a:cxn ang="0">
                  <a:pos x="255" y="304"/>
                </a:cxn>
                <a:cxn ang="0">
                  <a:pos x="263" y="328"/>
                </a:cxn>
                <a:cxn ang="0">
                  <a:pos x="267" y="340"/>
                </a:cxn>
                <a:cxn ang="0">
                  <a:pos x="231" y="356"/>
                </a:cxn>
                <a:cxn ang="0">
                  <a:pos x="211" y="400"/>
                </a:cxn>
                <a:cxn ang="0">
                  <a:pos x="155" y="424"/>
                </a:cxn>
                <a:cxn ang="0">
                  <a:pos x="131" y="456"/>
                </a:cxn>
                <a:cxn ang="0">
                  <a:pos x="111" y="532"/>
                </a:cxn>
                <a:cxn ang="0">
                  <a:pos x="123" y="652"/>
                </a:cxn>
                <a:cxn ang="0">
                  <a:pos x="99" y="684"/>
                </a:cxn>
                <a:cxn ang="0">
                  <a:pos x="155" y="708"/>
                </a:cxn>
                <a:cxn ang="0">
                  <a:pos x="143" y="756"/>
                </a:cxn>
                <a:cxn ang="0">
                  <a:pos x="155" y="760"/>
                </a:cxn>
                <a:cxn ang="0">
                  <a:pos x="199" y="776"/>
                </a:cxn>
                <a:cxn ang="0">
                  <a:pos x="135" y="796"/>
                </a:cxn>
                <a:cxn ang="0">
                  <a:pos x="195" y="820"/>
                </a:cxn>
                <a:cxn ang="0">
                  <a:pos x="171" y="852"/>
                </a:cxn>
                <a:cxn ang="0">
                  <a:pos x="219" y="872"/>
                </a:cxn>
                <a:cxn ang="0">
                  <a:pos x="223" y="884"/>
                </a:cxn>
                <a:cxn ang="0">
                  <a:pos x="235" y="892"/>
                </a:cxn>
                <a:cxn ang="0">
                  <a:pos x="243" y="932"/>
                </a:cxn>
                <a:cxn ang="0">
                  <a:pos x="191" y="956"/>
                </a:cxn>
                <a:cxn ang="0">
                  <a:pos x="199" y="992"/>
                </a:cxn>
                <a:cxn ang="0">
                  <a:pos x="111" y="1016"/>
                </a:cxn>
                <a:cxn ang="0">
                  <a:pos x="147" y="1040"/>
                </a:cxn>
                <a:cxn ang="0">
                  <a:pos x="91" y="1084"/>
                </a:cxn>
                <a:cxn ang="0">
                  <a:pos x="67" y="1092"/>
                </a:cxn>
                <a:cxn ang="0">
                  <a:pos x="55" y="1116"/>
                </a:cxn>
                <a:cxn ang="0">
                  <a:pos x="19" y="1148"/>
                </a:cxn>
                <a:cxn ang="0">
                  <a:pos x="3" y="1172"/>
                </a:cxn>
                <a:cxn ang="0">
                  <a:pos x="15" y="1180"/>
                </a:cxn>
                <a:cxn ang="0">
                  <a:pos x="39" y="1188"/>
                </a:cxn>
                <a:cxn ang="0">
                  <a:pos x="119" y="1224"/>
                </a:cxn>
                <a:cxn ang="0">
                  <a:pos x="111" y="1308"/>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38100" cap="flat" cmpd="sng">
              <a:solidFill>
                <a:srgbClr val="00CCFF"/>
              </a:solidFill>
              <a:prstDash val="solid"/>
              <a:round/>
              <a:headEnd type="none" w="med" len="med"/>
              <a:tailEnd type="triangl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5" name="Freeform 25"/>
            <p:cNvSpPr>
              <a:spLocks/>
            </p:cNvSpPr>
            <p:nvPr/>
          </p:nvSpPr>
          <p:spPr bwMode="invGray">
            <a:xfrm>
              <a:off x="2807" y="2392"/>
              <a:ext cx="497" cy="260"/>
            </a:xfrm>
            <a:custGeom>
              <a:avLst/>
              <a:gdLst/>
              <a:ahLst/>
              <a:cxnLst>
                <a:cxn ang="0">
                  <a:pos x="497" y="0"/>
                </a:cxn>
                <a:cxn ang="0">
                  <a:pos x="393" y="24"/>
                </a:cxn>
                <a:cxn ang="0">
                  <a:pos x="257" y="80"/>
                </a:cxn>
                <a:cxn ang="0">
                  <a:pos x="197" y="92"/>
                </a:cxn>
                <a:cxn ang="0">
                  <a:pos x="173" y="100"/>
                </a:cxn>
                <a:cxn ang="0">
                  <a:pos x="153" y="104"/>
                </a:cxn>
                <a:cxn ang="0">
                  <a:pos x="129" y="112"/>
                </a:cxn>
                <a:cxn ang="0">
                  <a:pos x="81" y="148"/>
                </a:cxn>
                <a:cxn ang="0">
                  <a:pos x="25" y="156"/>
                </a:cxn>
                <a:cxn ang="0">
                  <a:pos x="21" y="180"/>
                </a:cxn>
                <a:cxn ang="0">
                  <a:pos x="13" y="196"/>
                </a:cxn>
                <a:cxn ang="0">
                  <a:pos x="25" y="220"/>
                </a:cxn>
                <a:cxn ang="0">
                  <a:pos x="45" y="260"/>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38100" cap="flat" cmpd="sng">
              <a:solidFill>
                <a:srgbClr val="00CC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grpSp>
        <p:nvGrpSpPr>
          <p:cNvPr id="5" name="Group 44"/>
          <p:cNvGrpSpPr>
            <a:grpSpLocks/>
          </p:cNvGrpSpPr>
          <p:nvPr/>
        </p:nvGrpSpPr>
        <p:grpSpPr bwMode="auto">
          <a:xfrm>
            <a:off x="3962400" y="4724400"/>
            <a:ext cx="1371600" cy="838200"/>
            <a:chOff x="2544" y="2976"/>
            <a:chExt cx="912" cy="720"/>
          </a:xfrm>
        </p:grpSpPr>
        <p:sp>
          <p:nvSpPr>
            <p:cNvPr id="273450" name="Line 42"/>
            <p:cNvSpPr>
              <a:spLocks noChangeShapeType="1"/>
            </p:cNvSpPr>
            <p:nvPr/>
          </p:nvSpPr>
          <p:spPr bwMode="invGray">
            <a:xfrm>
              <a:off x="2696" y="3056"/>
              <a:ext cx="570" cy="559"/>
            </a:xfrm>
            <a:prstGeom prst="line">
              <a:avLst/>
            </a:prstGeom>
            <a:noFill/>
            <a:ln w="101600">
              <a:solidFill>
                <a:srgbClr val="FF0000"/>
              </a:solidFill>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273449" name="Oval 41"/>
            <p:cNvSpPr>
              <a:spLocks noChangeArrowheads="1"/>
            </p:cNvSpPr>
            <p:nvPr/>
          </p:nvSpPr>
          <p:spPr bwMode="invGray">
            <a:xfrm>
              <a:off x="2544" y="2976"/>
              <a:ext cx="912" cy="720"/>
            </a:xfrm>
            <a:prstGeom prst="ellipse">
              <a:avLst/>
            </a:prstGeom>
            <a:noFill/>
            <a:ln w="101600">
              <a:solidFill>
                <a:srgbClr val="FF0000"/>
              </a:solidFill>
              <a:round/>
              <a:headEnd/>
              <a:tailEnd/>
            </a:ln>
            <a:effectLst>
              <a:outerShdw dist="35921" dir="2700000" algn="ctr" rotWithShape="0">
                <a:schemeClr val="tx1"/>
              </a:outerShdw>
            </a:effectLst>
          </p:spPr>
          <p:txBody>
            <a:bodyPr wrap="none" anchor="ctr"/>
            <a:lstStyle/>
            <a:p>
              <a:pPr algn="ctr" eaLnBrk="0" hangingPunct="0">
                <a:defRPr/>
              </a:pPr>
              <a:endParaRPr lang="en-US">
                <a:cs typeface="+mn-cs"/>
              </a:endParaRPr>
            </a:p>
          </p:txBody>
        </p:sp>
      </p:grpSp>
      <p:grpSp>
        <p:nvGrpSpPr>
          <p:cNvPr id="6" name="Group 13"/>
          <p:cNvGrpSpPr>
            <a:grpSpLocks/>
          </p:cNvGrpSpPr>
          <p:nvPr/>
        </p:nvGrpSpPr>
        <p:grpSpPr bwMode="auto">
          <a:xfrm>
            <a:off x="23329" y="1676400"/>
            <a:ext cx="2757196" cy="2167812"/>
            <a:chOff x="1905000" y="1001713"/>
            <a:chExt cx="4660900" cy="2905125"/>
          </a:xfrm>
        </p:grpSpPr>
        <p:grpSp>
          <p:nvGrpSpPr>
            <p:cNvPr id="7" name="Group 14"/>
            <p:cNvGrpSpPr>
              <a:grpSpLocks/>
            </p:cNvGrpSpPr>
            <p:nvPr/>
          </p:nvGrpSpPr>
          <p:grpSpPr bwMode="auto">
            <a:xfrm>
              <a:off x="1905000" y="1001713"/>
              <a:ext cx="4660900" cy="2905125"/>
              <a:chOff x="1200" y="631"/>
              <a:chExt cx="2936" cy="1830"/>
            </a:xfrm>
          </p:grpSpPr>
          <p:graphicFrame>
            <p:nvGraphicFramePr>
              <p:cNvPr id="7171" name="Object 8"/>
              <p:cNvGraphicFramePr>
                <a:graphicFrameLocks noChangeAspect="1"/>
              </p:cNvGraphicFramePr>
              <p:nvPr/>
            </p:nvGraphicFramePr>
            <p:xfrm>
              <a:off x="1200" y="631"/>
              <a:ext cx="2936" cy="1830"/>
            </p:xfrm>
            <a:graphic>
              <a:graphicData uri="http://schemas.openxmlformats.org/presentationml/2006/ole">
                <p:oleObj spid="_x0000_s958467" r:id="rId6" imgW="3426249" imgH="2145978" progId="Excel.Sheet.8">
                  <p:embed/>
                </p:oleObj>
              </a:graphicData>
            </a:graphic>
          </p:graphicFrame>
          <p:sp>
            <p:nvSpPr>
              <p:cNvPr id="50" name="Text Box 9"/>
              <p:cNvSpPr txBox="1">
                <a:spLocks noChangeArrowheads="1"/>
              </p:cNvSpPr>
              <p:nvPr/>
            </p:nvSpPr>
            <p:spPr bwMode="invGray">
              <a:xfrm>
                <a:off x="2157" y="836"/>
                <a:ext cx="1850" cy="365"/>
              </a:xfrm>
              <a:prstGeom prst="rect">
                <a:avLst/>
              </a:prstGeom>
              <a:noFill/>
              <a:ln w="9525">
                <a:noFill/>
                <a:miter lim="800000"/>
                <a:headEnd/>
                <a:tailEnd/>
              </a:ln>
              <a:effectLst>
                <a:outerShdw dist="35921" dir="2700000" algn="ctr" rotWithShape="0">
                  <a:schemeClr val="tx1"/>
                </a:outerShdw>
              </a:effectLst>
            </p:spPr>
            <p:txBody>
              <a:bodyPr>
                <a:spAutoFit/>
              </a:bodyPr>
              <a:lstStyle/>
              <a:p>
                <a:pPr algn="r">
                  <a:spcBef>
                    <a:spcPct val="50000"/>
                  </a:spcBef>
                  <a:defRPr/>
                </a:pPr>
                <a:r>
                  <a:rPr lang="en-US" sz="2200">
                    <a:solidFill>
                      <a:schemeClr val="bg1"/>
                    </a:solidFill>
                    <a:effectLst>
                      <a:outerShdw blurRad="38100" dist="38100" dir="2700000" algn="tl">
                        <a:srgbClr val="000000"/>
                      </a:outerShdw>
                    </a:effectLst>
                    <a:cs typeface="+mn-cs"/>
                  </a:rPr>
                  <a:t>Delta smelt</a:t>
                </a:r>
              </a:p>
            </p:txBody>
          </p:sp>
        </p:grpSp>
        <p:graphicFrame>
          <p:nvGraphicFramePr>
            <p:cNvPr id="7170" name="Object 5"/>
            <p:cNvGraphicFramePr>
              <a:graphicFrameLocks noChangeAspect="1"/>
            </p:cNvGraphicFramePr>
            <p:nvPr/>
          </p:nvGraphicFramePr>
          <p:xfrm>
            <a:off x="3657600" y="2133600"/>
            <a:ext cx="2322513" cy="725487"/>
          </p:xfrm>
          <a:graphic>
            <a:graphicData uri="http://schemas.openxmlformats.org/presentationml/2006/ole">
              <p:oleObj spid="_x0000_s958466" name="Photo Editor Photo" r:id="rId7" imgW="2715004" imgH="847843" progId="">
                <p:embed/>
              </p:oleObj>
            </a:graphicData>
          </a:graphic>
        </p:graphicFrame>
      </p:grpSp>
      <p:sp>
        <p:nvSpPr>
          <p:cNvPr id="3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sp>
        <p:nvSpPr>
          <p:cNvPr id="37"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2000"/>
                                        <p:tgtEl>
                                          <p:spTgt spid="6"/>
                                        </p:tgtEl>
                                      </p:cBhvr>
                                    </p:animEffect>
                                  </p:childTnLst>
                                </p:cTn>
                              </p:par>
                              <p:par>
                                <p:cTn id="13" presetID="29" presetClass="entr" presetSubtype="0" fill="hold" nodeType="withEffect">
                                  <p:stCondLst>
                                    <p:cond delay="0"/>
                                  </p:stCondLst>
                                  <p:iterate type="lt">
                                    <p:tmPct val="0"/>
                                  </p:iterate>
                                  <p:childTnLst>
                                    <p:set>
                                      <p:cBhvr>
                                        <p:cTn id="14" dur="1" fill="hold">
                                          <p:stCondLst>
                                            <p:cond delay="0"/>
                                          </p:stCondLst>
                                        </p:cTn>
                                        <p:tgtEl>
                                          <p:spTgt spid="31"/>
                                        </p:tgtEl>
                                        <p:attrNameLst>
                                          <p:attrName>style.visibility</p:attrName>
                                        </p:attrNameLst>
                                      </p:cBhvr>
                                      <p:to>
                                        <p:strVal val="visible"/>
                                      </p:to>
                                    </p:set>
                                    <p:anim calcmode="lin" valueType="num">
                                      <p:cBhvr>
                                        <p:cTn id="15" dur="1000" fill="hold"/>
                                        <p:tgtEl>
                                          <p:spTgt spid="31"/>
                                        </p:tgtEl>
                                        <p:attrNameLst>
                                          <p:attrName>ppt_x</p:attrName>
                                        </p:attrNameLst>
                                      </p:cBhvr>
                                      <p:tavLst>
                                        <p:tav tm="0">
                                          <p:val>
                                            <p:strVal val="#ppt_x-.2"/>
                                          </p:val>
                                        </p:tav>
                                        <p:tav tm="100000">
                                          <p:val>
                                            <p:strVal val="#ppt_x"/>
                                          </p:val>
                                        </p:tav>
                                      </p:tavLst>
                                    </p:anim>
                                    <p:anim calcmode="lin" valueType="num">
                                      <p:cBhvr>
                                        <p:cTn id="16" dur="1000" fill="hold"/>
                                        <p:tgtEl>
                                          <p:spTgt spid="31"/>
                                        </p:tgtEl>
                                        <p:attrNameLst>
                                          <p:attrName>ppt_y</p:attrName>
                                        </p:attrNameLst>
                                      </p:cBhvr>
                                      <p:tavLst>
                                        <p:tav tm="0">
                                          <p:val>
                                            <p:strVal val="#ppt_y"/>
                                          </p:val>
                                        </p:tav>
                                        <p:tav tm="100000">
                                          <p:val>
                                            <p:strVal val="#ppt_y"/>
                                          </p:val>
                                        </p:tav>
                                      </p:tavLst>
                                    </p:anim>
                                    <p:animEffect transition="in" filter="wipe(right)" prLst="gradientSize: 0.1">
                                      <p:cBhvr>
                                        <p:cTn id="17" dur="1000"/>
                                        <p:tgtEl>
                                          <p:spTgt spid="31"/>
                                        </p:tgtEl>
                                      </p:cBhvr>
                                    </p:animEffect>
                                  </p:childTnLst>
                                </p:cTn>
                              </p:par>
                              <p:par>
                                <p:cTn id="18" presetID="29" presetClass="entr" presetSubtype="0" fill="hold" nodeType="withEffect">
                                  <p:stCondLst>
                                    <p:cond delay="0"/>
                                  </p:stCondLst>
                                  <p:iterate type="lt">
                                    <p:tmPct val="0"/>
                                  </p:iterate>
                                  <p:childTnLst>
                                    <p:set>
                                      <p:cBhvr>
                                        <p:cTn id="19" dur="1" fill="hold">
                                          <p:stCondLst>
                                            <p:cond delay="0"/>
                                          </p:stCondLst>
                                        </p:cTn>
                                        <p:tgtEl>
                                          <p:spTgt spid="34"/>
                                        </p:tgtEl>
                                        <p:attrNameLst>
                                          <p:attrName>style.visibility</p:attrName>
                                        </p:attrNameLst>
                                      </p:cBhvr>
                                      <p:to>
                                        <p:strVal val="visible"/>
                                      </p:to>
                                    </p:set>
                                    <p:anim calcmode="lin" valueType="num">
                                      <p:cBhvr>
                                        <p:cTn id="20" dur="1000" fill="hold"/>
                                        <p:tgtEl>
                                          <p:spTgt spid="34"/>
                                        </p:tgtEl>
                                        <p:attrNameLst>
                                          <p:attrName>ppt_x</p:attrName>
                                        </p:attrNameLst>
                                      </p:cBhvr>
                                      <p:tavLst>
                                        <p:tav tm="0">
                                          <p:val>
                                            <p:strVal val="#ppt_x-.2"/>
                                          </p:val>
                                        </p:tav>
                                        <p:tav tm="100000">
                                          <p:val>
                                            <p:strVal val="#ppt_x"/>
                                          </p:val>
                                        </p:tav>
                                      </p:tavLst>
                                    </p:anim>
                                    <p:anim calcmode="lin" valueType="num">
                                      <p:cBhvr>
                                        <p:cTn id="21" dur="1000" fill="hold"/>
                                        <p:tgtEl>
                                          <p:spTgt spid="34"/>
                                        </p:tgtEl>
                                        <p:attrNameLst>
                                          <p:attrName>ppt_y</p:attrName>
                                        </p:attrNameLst>
                                      </p:cBhvr>
                                      <p:tavLst>
                                        <p:tav tm="0">
                                          <p:val>
                                            <p:strVal val="#ppt_y"/>
                                          </p:val>
                                        </p:tav>
                                        <p:tav tm="100000">
                                          <p:val>
                                            <p:strVal val="#ppt_y"/>
                                          </p:val>
                                        </p:tav>
                                      </p:tavLst>
                                    </p:anim>
                                    <p:animEffect transition="in" filter="wipe(right)" prLst="gradientSize: 0.1">
                                      <p:cBhvr>
                                        <p:cTn id="22" dur="1000"/>
                                        <p:tgtEl>
                                          <p:spTgt spid="34"/>
                                        </p:tgtEl>
                                      </p:cBhvr>
                                    </p:animEffect>
                                  </p:childTnLst>
                                </p:cTn>
                              </p:par>
                              <p:par>
                                <p:cTn id="23" presetID="29" presetClass="entr" presetSubtype="0" fill="hold" nodeType="withEffect">
                                  <p:stCondLst>
                                    <p:cond delay="0"/>
                                  </p:stCondLst>
                                  <p:iterate type="lt">
                                    <p:tmPct val="0"/>
                                  </p:iterate>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ppt_x</p:attrName>
                                        </p:attrNameLst>
                                      </p:cBhvr>
                                      <p:tavLst>
                                        <p:tav tm="0">
                                          <p:val>
                                            <p:strVal val="#ppt_x-.2"/>
                                          </p:val>
                                        </p:tav>
                                        <p:tav tm="100000">
                                          <p:val>
                                            <p:strVal val="#ppt_x"/>
                                          </p:val>
                                        </p:tav>
                                      </p:tavLst>
                                    </p:anim>
                                    <p:anim calcmode="lin" valueType="num">
                                      <p:cBhvr>
                                        <p:cTn id="26" dur="1000" fill="hold"/>
                                        <p:tgtEl>
                                          <p:spTgt spid="36"/>
                                        </p:tgtEl>
                                        <p:attrNameLst>
                                          <p:attrName>ppt_y</p:attrName>
                                        </p:attrNameLst>
                                      </p:cBhvr>
                                      <p:tavLst>
                                        <p:tav tm="0">
                                          <p:val>
                                            <p:strVal val="#ppt_y"/>
                                          </p:val>
                                        </p:tav>
                                        <p:tav tm="100000">
                                          <p:val>
                                            <p:strVal val="#ppt_y"/>
                                          </p:val>
                                        </p:tav>
                                      </p:tavLst>
                                    </p:anim>
                                    <p:animEffect transition="in" filter="wipe(right)" prLst="gradientSize: 0.1">
                                      <p:cBhvr>
                                        <p:cTn id="27" dur="1000"/>
                                        <p:tgtEl>
                                          <p:spTgt spid="36"/>
                                        </p:tgtEl>
                                      </p:cBhvr>
                                    </p:animEffect>
                                  </p:childTnLst>
                                </p:cTn>
                              </p:par>
                              <p:par>
                                <p:cTn id="28" presetID="29" presetClass="entr" presetSubtype="0" fill="hold" nodeType="withEffect">
                                  <p:stCondLst>
                                    <p:cond delay="0"/>
                                  </p:stCondLst>
                                  <p:iterate type="lt">
                                    <p:tmPct val="0"/>
                                  </p:iterate>
                                  <p:childTnLst>
                                    <p:set>
                                      <p:cBhvr>
                                        <p:cTn id="29" dur="1" fill="hold">
                                          <p:stCondLst>
                                            <p:cond delay="0"/>
                                          </p:stCondLst>
                                        </p:cTn>
                                        <p:tgtEl>
                                          <p:spTgt spid="40"/>
                                        </p:tgtEl>
                                        <p:attrNameLst>
                                          <p:attrName>style.visibility</p:attrName>
                                        </p:attrNameLst>
                                      </p:cBhvr>
                                      <p:to>
                                        <p:strVal val="visible"/>
                                      </p:to>
                                    </p:set>
                                    <p:anim calcmode="lin" valueType="num">
                                      <p:cBhvr>
                                        <p:cTn id="30" dur="1000" fill="hold"/>
                                        <p:tgtEl>
                                          <p:spTgt spid="40"/>
                                        </p:tgtEl>
                                        <p:attrNameLst>
                                          <p:attrName>ppt_x</p:attrName>
                                        </p:attrNameLst>
                                      </p:cBhvr>
                                      <p:tavLst>
                                        <p:tav tm="0">
                                          <p:val>
                                            <p:strVal val="#ppt_x-.2"/>
                                          </p:val>
                                        </p:tav>
                                        <p:tav tm="100000">
                                          <p:val>
                                            <p:strVal val="#ppt_x"/>
                                          </p:val>
                                        </p:tav>
                                      </p:tavLst>
                                    </p:anim>
                                    <p:anim calcmode="lin" valueType="num">
                                      <p:cBhvr>
                                        <p:cTn id="31" dur="1000" fill="hold"/>
                                        <p:tgtEl>
                                          <p:spTgt spid="40"/>
                                        </p:tgtEl>
                                        <p:attrNameLst>
                                          <p:attrName>ppt_y</p:attrName>
                                        </p:attrNameLst>
                                      </p:cBhvr>
                                      <p:tavLst>
                                        <p:tav tm="0">
                                          <p:val>
                                            <p:strVal val="#ppt_y"/>
                                          </p:val>
                                        </p:tav>
                                        <p:tav tm="100000">
                                          <p:val>
                                            <p:strVal val="#ppt_y"/>
                                          </p:val>
                                        </p:tav>
                                      </p:tavLst>
                                    </p:anim>
                                    <p:animEffect transition="in" filter="wipe(right)" prLst="gradientSize: 0.1">
                                      <p:cBhvr>
                                        <p:cTn id="32" dur="1000"/>
                                        <p:tgtEl>
                                          <p:spTgt spid="40"/>
                                        </p:tgtEl>
                                      </p:cBhvr>
                                    </p:animEffect>
                                  </p:childTnLst>
                                </p:cTn>
                              </p:par>
                              <p:par>
                                <p:cTn id="33" presetID="29" presetClass="entr" presetSubtype="0" fill="hold" nodeType="withEffect">
                                  <p:stCondLst>
                                    <p:cond delay="0"/>
                                  </p:stCondLst>
                                  <p:iterate type="lt">
                                    <p:tmPct val="0"/>
                                  </p:iterate>
                                  <p:childTnLst>
                                    <p:set>
                                      <p:cBhvr>
                                        <p:cTn id="34" dur="1" fill="hold">
                                          <p:stCondLst>
                                            <p:cond delay="0"/>
                                          </p:stCondLst>
                                        </p:cTn>
                                        <p:tgtEl>
                                          <p:spTgt spid="9251"/>
                                        </p:tgtEl>
                                        <p:attrNameLst>
                                          <p:attrName>style.visibility</p:attrName>
                                        </p:attrNameLst>
                                      </p:cBhvr>
                                      <p:to>
                                        <p:strVal val="visible"/>
                                      </p:to>
                                    </p:set>
                                    <p:anim calcmode="lin" valueType="num">
                                      <p:cBhvr>
                                        <p:cTn id="35" dur="1000" fill="hold"/>
                                        <p:tgtEl>
                                          <p:spTgt spid="9251"/>
                                        </p:tgtEl>
                                        <p:attrNameLst>
                                          <p:attrName>ppt_x</p:attrName>
                                        </p:attrNameLst>
                                      </p:cBhvr>
                                      <p:tavLst>
                                        <p:tav tm="0">
                                          <p:val>
                                            <p:strVal val="#ppt_x-.2"/>
                                          </p:val>
                                        </p:tav>
                                        <p:tav tm="100000">
                                          <p:val>
                                            <p:strVal val="#ppt_x"/>
                                          </p:val>
                                        </p:tav>
                                      </p:tavLst>
                                    </p:anim>
                                    <p:anim calcmode="lin" valueType="num">
                                      <p:cBhvr>
                                        <p:cTn id="36" dur="1000" fill="hold"/>
                                        <p:tgtEl>
                                          <p:spTgt spid="9251"/>
                                        </p:tgtEl>
                                        <p:attrNameLst>
                                          <p:attrName>ppt_y</p:attrName>
                                        </p:attrNameLst>
                                      </p:cBhvr>
                                      <p:tavLst>
                                        <p:tav tm="0">
                                          <p:val>
                                            <p:strVal val="#ppt_y"/>
                                          </p:val>
                                        </p:tav>
                                        <p:tav tm="100000">
                                          <p:val>
                                            <p:strVal val="#ppt_y"/>
                                          </p:val>
                                        </p:tav>
                                      </p:tavLst>
                                    </p:anim>
                                    <p:animEffect transition="in" filter="wipe(right)" prLst="gradientSize: 0.1">
                                      <p:cBhvr>
                                        <p:cTn id="37" dur="1000"/>
                                        <p:tgtEl>
                                          <p:spTgt spid="9251"/>
                                        </p:tgtEl>
                                      </p:cBhvr>
                                    </p:animEffect>
                                  </p:childTnLst>
                                </p:cTn>
                              </p:par>
                              <p:par>
                                <p:cTn id="38" presetID="29" presetClass="entr" presetSubtype="0" fill="hold" nodeType="withEffect">
                                  <p:stCondLst>
                                    <p:cond delay="0"/>
                                  </p:stCondLst>
                                  <p:iterate type="lt">
                                    <p:tmPct val="0"/>
                                  </p:iterate>
                                  <p:childTnLst>
                                    <p:set>
                                      <p:cBhvr>
                                        <p:cTn id="39" dur="1" fill="hold">
                                          <p:stCondLst>
                                            <p:cond delay="0"/>
                                          </p:stCondLst>
                                        </p:cTn>
                                        <p:tgtEl>
                                          <p:spTgt spid="39"/>
                                        </p:tgtEl>
                                        <p:attrNameLst>
                                          <p:attrName>style.visibility</p:attrName>
                                        </p:attrNameLst>
                                      </p:cBhvr>
                                      <p:to>
                                        <p:strVal val="visible"/>
                                      </p:to>
                                    </p:set>
                                    <p:anim calcmode="lin" valueType="num">
                                      <p:cBhvr>
                                        <p:cTn id="40" dur="1000" fill="hold"/>
                                        <p:tgtEl>
                                          <p:spTgt spid="39"/>
                                        </p:tgtEl>
                                        <p:attrNameLst>
                                          <p:attrName>ppt_x</p:attrName>
                                        </p:attrNameLst>
                                      </p:cBhvr>
                                      <p:tavLst>
                                        <p:tav tm="0">
                                          <p:val>
                                            <p:strVal val="#ppt_x-.2"/>
                                          </p:val>
                                        </p:tav>
                                        <p:tav tm="100000">
                                          <p:val>
                                            <p:strVal val="#ppt_x"/>
                                          </p:val>
                                        </p:tav>
                                      </p:tavLst>
                                    </p:anim>
                                    <p:anim calcmode="lin" valueType="num">
                                      <p:cBhvr>
                                        <p:cTn id="41" dur="1000" fill="hold"/>
                                        <p:tgtEl>
                                          <p:spTgt spid="39"/>
                                        </p:tgtEl>
                                        <p:attrNameLst>
                                          <p:attrName>ppt_y</p:attrName>
                                        </p:attrNameLst>
                                      </p:cBhvr>
                                      <p:tavLst>
                                        <p:tav tm="0">
                                          <p:val>
                                            <p:strVal val="#ppt_y"/>
                                          </p:val>
                                        </p:tav>
                                        <p:tav tm="100000">
                                          <p:val>
                                            <p:strVal val="#ppt_y"/>
                                          </p:val>
                                        </p:tav>
                                      </p:tavLst>
                                    </p:anim>
                                    <p:animEffect transition="in" filter="wipe(right)" prLst="gradientSize: 0.1">
                                      <p:cBhvr>
                                        <p:cTn id="42" dur="1000"/>
                                        <p:tgtEl>
                                          <p:spTgt spid="39"/>
                                        </p:tgtEl>
                                      </p:cBhvr>
                                    </p:animEffect>
                                  </p:childTnLst>
                                </p:cTn>
                              </p:par>
                            </p:childTnLst>
                          </p:cTn>
                        </p:par>
                        <p:par>
                          <p:cTn id="43" fill="hold">
                            <p:stCondLst>
                              <p:cond delay="2000"/>
                            </p:stCondLst>
                            <p:childTnLst>
                              <p:par>
                                <p:cTn id="44" presetID="26" presetClass="emph" presetSubtype="0" fill="hold" nodeType="afterEffect">
                                  <p:stCondLst>
                                    <p:cond delay="0"/>
                                  </p:stCondLst>
                                  <p:iterate type="lt">
                                    <p:tmPct val="0"/>
                                  </p:iterate>
                                  <p:childTnLst>
                                    <p:animEffect transition="out" filter="fade">
                                      <p:cBhvr>
                                        <p:cTn id="45" dur="500" tmFilter="0, 0; .2, .5; .8, .5; 1, 0"/>
                                        <p:tgtEl>
                                          <p:spTgt spid="31"/>
                                        </p:tgtEl>
                                      </p:cBhvr>
                                    </p:animEffect>
                                    <p:animScale>
                                      <p:cBhvr>
                                        <p:cTn id="46" dur="250" autoRev="1" fill="hold"/>
                                        <p:tgtEl>
                                          <p:spTgt spid="31"/>
                                        </p:tgtEl>
                                      </p:cBhvr>
                                      <p:by x="105000" y="105000"/>
                                    </p:animScale>
                                  </p:childTnLst>
                                </p:cTn>
                              </p:par>
                            </p:childTnLst>
                          </p:cTn>
                        </p:par>
                        <p:par>
                          <p:cTn id="47" fill="hold">
                            <p:stCondLst>
                              <p:cond delay="2500"/>
                            </p:stCondLst>
                            <p:childTnLst>
                              <p:par>
                                <p:cTn id="48" presetID="26" presetClass="emph" presetSubtype="0" fill="hold" nodeType="afterEffect">
                                  <p:stCondLst>
                                    <p:cond delay="0"/>
                                  </p:stCondLst>
                                  <p:iterate type="lt">
                                    <p:tmPct val="0"/>
                                  </p:iterate>
                                  <p:childTnLst>
                                    <p:animEffect transition="out" filter="fade">
                                      <p:cBhvr>
                                        <p:cTn id="49" dur="500" tmFilter="0, 0; .2, .5; .8, .5; 1, 0"/>
                                        <p:tgtEl>
                                          <p:spTgt spid="34"/>
                                        </p:tgtEl>
                                      </p:cBhvr>
                                    </p:animEffect>
                                    <p:animScale>
                                      <p:cBhvr>
                                        <p:cTn id="50" dur="250" autoRev="1" fill="hold"/>
                                        <p:tgtEl>
                                          <p:spTgt spid="34"/>
                                        </p:tgtEl>
                                      </p:cBhvr>
                                      <p:by x="105000" y="105000"/>
                                    </p:animScale>
                                  </p:childTnLst>
                                </p:cTn>
                              </p:par>
                              <p:par>
                                <p:cTn id="51" presetID="26" presetClass="emph" presetSubtype="0" fill="hold" nodeType="withEffect">
                                  <p:stCondLst>
                                    <p:cond delay="0"/>
                                  </p:stCondLst>
                                  <p:iterate type="lt">
                                    <p:tmPct val="0"/>
                                  </p:iterate>
                                  <p:childTnLst>
                                    <p:animEffect transition="out" filter="fade">
                                      <p:cBhvr>
                                        <p:cTn id="52" dur="500" tmFilter="0, 0; .2, .5; .8, .5; 1, 0"/>
                                        <p:tgtEl>
                                          <p:spTgt spid="40"/>
                                        </p:tgtEl>
                                      </p:cBhvr>
                                    </p:animEffect>
                                    <p:animScale>
                                      <p:cBhvr>
                                        <p:cTn id="53" dur="250" autoRev="1" fill="hold"/>
                                        <p:tgtEl>
                                          <p:spTgt spid="40"/>
                                        </p:tgtEl>
                                      </p:cBhvr>
                                      <p:by x="105000" y="105000"/>
                                    </p:animScale>
                                  </p:childTnLst>
                                </p:cTn>
                              </p:par>
                            </p:childTnLst>
                          </p:cTn>
                        </p:par>
                        <p:par>
                          <p:cTn id="54" fill="hold">
                            <p:stCondLst>
                              <p:cond delay="3000"/>
                            </p:stCondLst>
                            <p:childTnLst>
                              <p:par>
                                <p:cTn id="55" presetID="53"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p:cTn id="57" dur="1000" fill="hold"/>
                                        <p:tgtEl>
                                          <p:spTgt spid="5"/>
                                        </p:tgtEl>
                                        <p:attrNameLst>
                                          <p:attrName>ppt_w</p:attrName>
                                        </p:attrNameLst>
                                      </p:cBhvr>
                                      <p:tavLst>
                                        <p:tav tm="0">
                                          <p:val>
                                            <p:fltVal val="0"/>
                                          </p:val>
                                        </p:tav>
                                        <p:tav tm="100000">
                                          <p:val>
                                            <p:strVal val="#ppt_w"/>
                                          </p:val>
                                        </p:tav>
                                      </p:tavLst>
                                    </p:anim>
                                    <p:anim calcmode="lin" valueType="num">
                                      <p:cBhvr>
                                        <p:cTn id="58" dur="1000" fill="hold"/>
                                        <p:tgtEl>
                                          <p:spTgt spid="5"/>
                                        </p:tgtEl>
                                        <p:attrNameLst>
                                          <p:attrName>ppt_h</p:attrName>
                                        </p:attrNameLst>
                                      </p:cBhvr>
                                      <p:tavLst>
                                        <p:tav tm="0">
                                          <p:val>
                                            <p:fltVal val="0"/>
                                          </p:val>
                                        </p:tav>
                                        <p:tav tm="100000">
                                          <p:val>
                                            <p:strVal val="#ppt_h"/>
                                          </p:val>
                                        </p:tav>
                                      </p:tavLst>
                                    </p:anim>
                                    <p:animEffect transition="in" filter="fade">
                                      <p:cBhvr>
                                        <p:cTn id="5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9"/>
          <p:cNvPicPr>
            <a:picLocks noChangeAspect="1" noChangeArrowheads="1"/>
          </p:cNvPicPr>
          <p:nvPr/>
        </p:nvPicPr>
        <p:blipFill>
          <a:blip r:embed="rId3"/>
          <a:srcRect/>
          <a:stretch>
            <a:fillRect/>
          </a:stretch>
        </p:blipFill>
        <p:spPr bwMode="ltGray">
          <a:xfrm>
            <a:off x="935736" y="2133600"/>
            <a:ext cx="7239000" cy="4146080"/>
          </a:xfrm>
          <a:prstGeom prst="rect">
            <a:avLst/>
          </a:prstGeom>
          <a:noFill/>
          <a:ln w="19050">
            <a:noFill/>
            <a:miter lim="800000"/>
            <a:headEnd/>
            <a:tailEnd/>
          </a:ln>
          <a:effectLst>
            <a:glow rad="228600">
              <a:schemeClr val="accent3">
                <a:satMod val="175000"/>
                <a:alpha val="40000"/>
              </a:schemeClr>
            </a:glow>
            <a:outerShdw dist="71842" dir="2700000" algn="ctr" rotWithShape="0">
              <a:schemeClr val="tx1"/>
            </a:outerShdw>
          </a:effectLst>
        </p:spPr>
      </p:pic>
      <p:sp>
        <p:nvSpPr>
          <p:cNvPr id="3" name="Slide Number Placeholder 2"/>
          <p:cNvSpPr>
            <a:spLocks noGrp="1"/>
          </p:cNvSpPr>
          <p:nvPr>
            <p:ph type="sldNum" sz="quarter" idx="10"/>
          </p:nvPr>
        </p:nvSpPr>
        <p:spPr>
          <a:xfrm>
            <a:off x="8534400" y="6464300"/>
            <a:ext cx="685800" cy="365125"/>
          </a:xfrm>
          <a:prstGeom prst="rect">
            <a:avLst/>
          </a:prstGeom>
        </p:spPr>
        <p:txBody>
          <a:bodyPr/>
          <a:lstStyle/>
          <a:p>
            <a:pPr>
              <a:defRPr/>
            </a:pPr>
            <a:fld id="{2F748935-B21A-4BD7-AF4B-7C271051181A}" type="slidenum">
              <a:rPr lang="en-US" smtClean="0"/>
              <a:pPr>
                <a:defRPr/>
              </a:pPr>
              <a:t>23</a:t>
            </a:fld>
            <a:endParaRPr lang="en-US" dirty="0"/>
          </a:p>
        </p:txBody>
      </p:sp>
      <p:sp>
        <p:nvSpPr>
          <p:cNvPr id="4" name="Title 3"/>
          <p:cNvSpPr>
            <a:spLocks noGrp="1"/>
          </p:cNvSpPr>
          <p:nvPr>
            <p:ph type="title" idx="4294967295"/>
          </p:nvPr>
        </p:nvSpPr>
        <p:spPr>
          <a:xfrm>
            <a:off x="0" y="533400"/>
            <a:ext cx="9144000" cy="914400"/>
          </a:xfrm>
          <a:prstGeom prst="rect">
            <a:avLst/>
          </a:prstGeom>
        </p:spPr>
        <p:txBody>
          <a:bodyPr/>
          <a:lstStyle/>
          <a:p>
            <a:r>
              <a:rPr lang="en-US" dirty="0" smtClean="0">
                <a:effectLst>
                  <a:glow rad="101600">
                    <a:schemeClr val="accent4">
                      <a:satMod val="175000"/>
                      <a:alpha val="40000"/>
                    </a:schemeClr>
                  </a:glow>
                  <a:outerShdw blurRad="38100" dist="38100" dir="2700000" algn="tl">
                    <a:srgbClr val="000000">
                      <a:alpha val="43137"/>
                    </a:srgbClr>
                  </a:outerShdw>
                </a:effectLst>
              </a:rPr>
              <a:t>2008 Impacts due to Court Decision</a:t>
            </a:r>
            <a:br>
              <a:rPr lang="en-US" dirty="0" smtClean="0">
                <a:effectLst>
                  <a:glow rad="101600">
                    <a:schemeClr val="accent4">
                      <a:satMod val="175000"/>
                      <a:alpha val="40000"/>
                    </a:schemeClr>
                  </a:glow>
                  <a:outerShdw blurRad="38100" dist="38100" dir="2700000" algn="tl">
                    <a:srgbClr val="000000">
                      <a:alpha val="43137"/>
                    </a:srgbClr>
                  </a:outerShdw>
                </a:effectLst>
              </a:rPr>
            </a:br>
            <a:r>
              <a:rPr lang="en-US" sz="3200" dirty="0" smtClean="0">
                <a:solidFill>
                  <a:schemeClr val="bg1"/>
                </a:solidFill>
                <a:effectLst>
                  <a:glow rad="101600">
                    <a:schemeClr val="accent4">
                      <a:satMod val="175000"/>
                      <a:alpha val="40000"/>
                    </a:schemeClr>
                  </a:glow>
                  <a:outerShdw blurRad="38100" dist="38100" dir="2700000" algn="tl">
                    <a:srgbClr val="000000">
                      <a:alpha val="43137"/>
                    </a:srgbClr>
                  </a:outerShdw>
                </a:effectLst>
              </a:rPr>
              <a:t>SWP &amp; CVP</a:t>
            </a:r>
            <a:endParaRPr lang="en-US" dirty="0">
              <a:solidFill>
                <a:schemeClr val="bg1"/>
              </a:solidFill>
              <a:effectLst>
                <a:glow rad="101600">
                  <a:schemeClr val="accent4">
                    <a:satMod val="175000"/>
                    <a:alpha val="40000"/>
                  </a:schemeClr>
                </a:glow>
                <a:outerShdw blurRad="38100" dist="38100" dir="2700000" algn="tl">
                  <a:srgbClr val="000000">
                    <a:alpha val="43137"/>
                  </a:srgbClr>
                </a:outerShdw>
              </a:effectLst>
            </a:endParaRPr>
          </a:p>
        </p:txBody>
      </p:sp>
      <p:sp>
        <p:nvSpPr>
          <p:cNvPr id="5" name="Content Placeholder 4"/>
          <p:cNvSpPr>
            <a:spLocks noGrp="1"/>
          </p:cNvSpPr>
          <p:nvPr>
            <p:ph idx="4294967295"/>
          </p:nvPr>
        </p:nvSpPr>
        <p:spPr bwMode="invGray">
          <a:xfrm>
            <a:off x="1716833" y="5257800"/>
            <a:ext cx="5867400" cy="533400"/>
          </a:xfrm>
          <a:prstGeom prst="rect">
            <a:avLst/>
          </a:prstGeom>
        </p:spPr>
        <p:txBody>
          <a:bodyPr/>
          <a:lstStyle/>
          <a:p>
            <a:pPr algn="ctr">
              <a:buNone/>
            </a:pPr>
            <a:r>
              <a:rPr u="sng" smtClean="0">
                <a:effectLst>
                  <a:glow rad="228600">
                    <a:schemeClr val="accent4">
                      <a:satMod val="175000"/>
                      <a:alpha val="40000"/>
                    </a:schemeClr>
                  </a:glow>
                  <a:outerShdw blurRad="60007" dist="310007" dir="7680000" sy="30000" kx="1300200" algn="ctr" rotWithShape="0">
                    <a:prstClr val="black">
                      <a:alpha val="81000"/>
                    </a:prstClr>
                  </a:outerShdw>
                </a:effectLst>
                <a:latin typeface="Arial Black" pitchFamily="34" charset="0"/>
              </a:rPr>
              <a:t>Actual Impact</a:t>
            </a:r>
            <a:r>
              <a:rPr smtClean="0">
                <a:effectLst>
                  <a:glow rad="228600">
                    <a:schemeClr val="accent4">
                      <a:satMod val="175000"/>
                      <a:alpha val="40000"/>
                    </a:schemeClr>
                  </a:glow>
                  <a:outerShdw blurRad="60007" dist="310007" dir="7680000" sy="30000" kx="1300200" algn="ctr" rotWithShape="0">
                    <a:prstClr val="black">
                      <a:alpha val="81000"/>
                    </a:prstClr>
                  </a:outerShdw>
                </a:effectLst>
                <a:latin typeface="Arial Black" pitchFamily="34" charset="0"/>
              </a:rPr>
              <a:t/>
            </a:r>
            <a:br>
              <a:rPr smtClean="0">
                <a:effectLst>
                  <a:glow rad="228600">
                    <a:schemeClr val="accent4">
                      <a:satMod val="175000"/>
                      <a:alpha val="40000"/>
                    </a:schemeClr>
                  </a:glow>
                  <a:outerShdw blurRad="60007" dist="310007" dir="7680000" sy="30000" kx="1300200" algn="ctr" rotWithShape="0">
                    <a:prstClr val="black">
                      <a:alpha val="81000"/>
                    </a:prstClr>
                  </a:outerShdw>
                </a:effectLst>
                <a:latin typeface="Arial Black" pitchFamily="34" charset="0"/>
              </a:rPr>
            </a:br>
            <a:r>
              <a:rPr lang="en-US" sz="2400" dirty="0" smtClean="0">
                <a:effectLst>
                  <a:glow rad="228600">
                    <a:schemeClr val="accent4">
                      <a:satMod val="175000"/>
                      <a:alpha val="40000"/>
                    </a:schemeClr>
                  </a:glow>
                  <a:outerShdw blurRad="60007" dist="310007" dir="7680000" sy="30000" kx="1300200" algn="ctr" rotWithShape="0">
                    <a:prstClr val="black">
                      <a:alpha val="81000"/>
                    </a:prstClr>
                  </a:outerShdw>
                </a:effectLst>
              </a:rPr>
              <a:t>7</a:t>
            </a:r>
            <a:r>
              <a:rPr sz="2400" smtClean="0">
                <a:effectLst>
                  <a:glow rad="228600">
                    <a:schemeClr val="accent4">
                      <a:satMod val="175000"/>
                      <a:alpha val="40000"/>
                    </a:schemeClr>
                  </a:glow>
                  <a:outerShdw blurRad="60007" dist="310007" dir="7680000" sy="30000" kx="1300200" algn="ctr" rotWithShape="0">
                    <a:prstClr val="black">
                      <a:alpha val="81000"/>
                    </a:prstClr>
                  </a:outerShdw>
                </a:effectLst>
              </a:rPr>
              <a:t>00,000 acre-ft ( ~$</a:t>
            </a:r>
            <a:r>
              <a:rPr lang="en-US" sz="2400" dirty="0" smtClean="0">
                <a:effectLst>
                  <a:glow rad="228600">
                    <a:schemeClr val="accent4">
                      <a:satMod val="175000"/>
                      <a:alpha val="40000"/>
                    </a:schemeClr>
                  </a:glow>
                  <a:outerShdw blurRad="60007" dist="310007" dir="7680000" sy="30000" kx="1300200" algn="ctr" rotWithShape="0">
                    <a:prstClr val="black">
                      <a:alpha val="81000"/>
                    </a:prstClr>
                  </a:outerShdw>
                </a:effectLst>
              </a:rPr>
              <a:t>175</a:t>
            </a:r>
            <a:r>
              <a:rPr sz="2400" smtClean="0">
                <a:effectLst>
                  <a:glow rad="228600">
                    <a:schemeClr val="accent4">
                      <a:satMod val="175000"/>
                      <a:alpha val="40000"/>
                    </a:schemeClr>
                  </a:glow>
                  <a:outerShdw blurRad="60007" dist="310007" dir="7680000" sy="30000" kx="1300200" algn="ctr" rotWithShape="0">
                    <a:prstClr val="black">
                      <a:alpha val="81000"/>
                    </a:prstClr>
                  </a:outerShdw>
                </a:effectLst>
              </a:rPr>
              <a:t> million)</a:t>
            </a:r>
            <a:endParaRPr lang="en-US" dirty="0">
              <a:effectLst>
                <a:glow rad="228600">
                  <a:schemeClr val="accent4">
                    <a:satMod val="175000"/>
                    <a:alpha val="40000"/>
                  </a:schemeClr>
                </a:glow>
                <a:outerShdw blurRad="60007" dist="310007" dir="7680000" sy="30000" kx="1300200" algn="ctr" rotWithShape="0">
                  <a:prstClr val="black">
                    <a:alpha val="81000"/>
                  </a:prstClr>
                </a:outerShd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4*#ppt_w"/>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a:grpSpLocks/>
          </p:cNvGrpSpPr>
          <p:nvPr/>
        </p:nvGrpSpPr>
        <p:grpSpPr bwMode="auto">
          <a:xfrm>
            <a:off x="2776538" y="2668587"/>
            <a:ext cx="6096000" cy="3732213"/>
            <a:chOff x="1606" y="1584"/>
            <a:chExt cx="3840" cy="2351"/>
          </a:xfrm>
        </p:grpSpPr>
        <p:sp>
          <p:nvSpPr>
            <p:cNvPr id="45101" name="Rectangle 8"/>
            <p:cNvSpPr>
              <a:spLocks noChangeArrowheads="1"/>
            </p:cNvSpPr>
            <p:nvPr/>
          </p:nvSpPr>
          <p:spPr bwMode="auto">
            <a:xfrm>
              <a:off x="1606" y="1584"/>
              <a:ext cx="320" cy="2351"/>
            </a:xfrm>
            <a:prstGeom prst="rect">
              <a:avLst/>
            </a:prstGeom>
            <a:gradFill rotWithShape="0">
              <a:gsLst>
                <a:gs pos="0">
                  <a:srgbClr val="E9E4D9"/>
                </a:gs>
                <a:gs pos="100000">
                  <a:srgbClr val="FFFFFF"/>
                </a:gs>
              </a:gsLst>
              <a:lin ang="5400000" scaled="1"/>
            </a:gradFill>
            <a:ln w="9525">
              <a:solidFill>
                <a:schemeClr val="bg1"/>
              </a:solidFill>
              <a:miter lim="800000"/>
              <a:headEnd/>
              <a:tailEnd/>
            </a:ln>
          </p:spPr>
          <p:txBody>
            <a:bodyPr wrap="none" anchor="ctr"/>
            <a:lstStyle/>
            <a:p>
              <a:pPr algn="ctr" eaLnBrk="0" hangingPunct="0"/>
              <a:endParaRPr lang="en-US"/>
            </a:p>
          </p:txBody>
        </p:sp>
        <p:sp>
          <p:nvSpPr>
            <p:cNvPr id="45102" name="Rectangle 9"/>
            <p:cNvSpPr>
              <a:spLocks noChangeArrowheads="1"/>
            </p:cNvSpPr>
            <p:nvPr/>
          </p:nvSpPr>
          <p:spPr bwMode="auto">
            <a:xfrm>
              <a:off x="1926" y="1584"/>
              <a:ext cx="321" cy="2351"/>
            </a:xfrm>
            <a:prstGeom prst="rect">
              <a:avLst/>
            </a:prstGeom>
            <a:gradFill rotWithShape="0">
              <a:gsLst>
                <a:gs pos="0">
                  <a:srgbClr val="FFFFFF"/>
                </a:gs>
                <a:gs pos="100000">
                  <a:srgbClr val="E9E4D9"/>
                </a:gs>
              </a:gsLst>
              <a:lin ang="5400000" scaled="1"/>
            </a:gradFill>
            <a:ln w="9525">
              <a:solidFill>
                <a:schemeClr val="bg1"/>
              </a:solidFill>
              <a:miter lim="800000"/>
              <a:headEnd/>
              <a:tailEnd/>
            </a:ln>
          </p:spPr>
          <p:txBody>
            <a:bodyPr wrap="none" anchor="ctr"/>
            <a:lstStyle/>
            <a:p>
              <a:pPr algn="ctr" eaLnBrk="0" hangingPunct="0"/>
              <a:endParaRPr lang="en-US"/>
            </a:p>
          </p:txBody>
        </p:sp>
        <p:sp>
          <p:nvSpPr>
            <p:cNvPr id="45103" name="Rectangle 10"/>
            <p:cNvSpPr>
              <a:spLocks noChangeArrowheads="1"/>
            </p:cNvSpPr>
            <p:nvPr/>
          </p:nvSpPr>
          <p:spPr bwMode="auto">
            <a:xfrm>
              <a:off x="2247" y="1584"/>
              <a:ext cx="319" cy="2351"/>
            </a:xfrm>
            <a:prstGeom prst="rect">
              <a:avLst/>
            </a:prstGeom>
            <a:gradFill rotWithShape="0">
              <a:gsLst>
                <a:gs pos="0">
                  <a:srgbClr val="E9E4D9"/>
                </a:gs>
                <a:gs pos="100000">
                  <a:srgbClr val="FFFFFF"/>
                </a:gs>
              </a:gsLst>
              <a:lin ang="5400000" scaled="1"/>
            </a:gradFill>
            <a:ln w="9525">
              <a:solidFill>
                <a:schemeClr val="bg1"/>
              </a:solidFill>
              <a:miter lim="800000"/>
              <a:headEnd/>
              <a:tailEnd/>
            </a:ln>
          </p:spPr>
          <p:txBody>
            <a:bodyPr wrap="none" anchor="ctr"/>
            <a:lstStyle/>
            <a:p>
              <a:pPr algn="ctr" eaLnBrk="0" hangingPunct="0"/>
              <a:endParaRPr lang="en-US"/>
            </a:p>
          </p:txBody>
        </p:sp>
        <p:sp>
          <p:nvSpPr>
            <p:cNvPr id="45104" name="Rectangle 11"/>
            <p:cNvSpPr>
              <a:spLocks noChangeArrowheads="1"/>
            </p:cNvSpPr>
            <p:nvPr/>
          </p:nvSpPr>
          <p:spPr bwMode="auto">
            <a:xfrm>
              <a:off x="2566" y="1584"/>
              <a:ext cx="320" cy="2351"/>
            </a:xfrm>
            <a:prstGeom prst="rect">
              <a:avLst/>
            </a:prstGeom>
            <a:gradFill rotWithShape="0">
              <a:gsLst>
                <a:gs pos="0">
                  <a:srgbClr val="FFFFFF"/>
                </a:gs>
                <a:gs pos="100000">
                  <a:srgbClr val="E9E4D9"/>
                </a:gs>
              </a:gsLst>
              <a:lin ang="5400000" scaled="1"/>
            </a:gradFill>
            <a:ln w="9525">
              <a:solidFill>
                <a:schemeClr val="bg1"/>
              </a:solidFill>
              <a:miter lim="800000"/>
              <a:headEnd/>
              <a:tailEnd/>
            </a:ln>
          </p:spPr>
          <p:txBody>
            <a:bodyPr wrap="none" anchor="ctr"/>
            <a:lstStyle/>
            <a:p>
              <a:pPr algn="ctr" eaLnBrk="0" hangingPunct="0"/>
              <a:endParaRPr lang="en-US"/>
            </a:p>
          </p:txBody>
        </p:sp>
        <p:sp>
          <p:nvSpPr>
            <p:cNvPr id="45105" name="Rectangle 12"/>
            <p:cNvSpPr>
              <a:spLocks noChangeArrowheads="1"/>
            </p:cNvSpPr>
            <p:nvPr/>
          </p:nvSpPr>
          <p:spPr bwMode="auto">
            <a:xfrm>
              <a:off x="2886" y="1584"/>
              <a:ext cx="320" cy="2351"/>
            </a:xfrm>
            <a:prstGeom prst="rect">
              <a:avLst/>
            </a:prstGeom>
            <a:gradFill rotWithShape="0">
              <a:gsLst>
                <a:gs pos="0">
                  <a:srgbClr val="E9E4D9"/>
                </a:gs>
                <a:gs pos="100000">
                  <a:srgbClr val="FFFFFF"/>
                </a:gs>
              </a:gsLst>
              <a:lin ang="5400000" scaled="1"/>
            </a:gradFill>
            <a:ln w="9525">
              <a:solidFill>
                <a:schemeClr val="bg1"/>
              </a:solidFill>
              <a:miter lim="800000"/>
              <a:headEnd/>
              <a:tailEnd/>
            </a:ln>
          </p:spPr>
          <p:txBody>
            <a:bodyPr wrap="none" anchor="ctr"/>
            <a:lstStyle/>
            <a:p>
              <a:pPr algn="ctr" eaLnBrk="0" hangingPunct="0"/>
              <a:endParaRPr lang="en-US"/>
            </a:p>
          </p:txBody>
        </p:sp>
        <p:sp>
          <p:nvSpPr>
            <p:cNvPr id="45106" name="Rectangle 13"/>
            <p:cNvSpPr>
              <a:spLocks noChangeArrowheads="1"/>
            </p:cNvSpPr>
            <p:nvPr/>
          </p:nvSpPr>
          <p:spPr bwMode="auto">
            <a:xfrm>
              <a:off x="3206" y="1584"/>
              <a:ext cx="321" cy="2351"/>
            </a:xfrm>
            <a:prstGeom prst="rect">
              <a:avLst/>
            </a:prstGeom>
            <a:gradFill rotWithShape="0">
              <a:gsLst>
                <a:gs pos="0">
                  <a:srgbClr val="FFFFFF"/>
                </a:gs>
                <a:gs pos="100000">
                  <a:srgbClr val="E9E4D9"/>
                </a:gs>
              </a:gsLst>
              <a:lin ang="5400000" scaled="1"/>
            </a:gradFill>
            <a:ln w="9525">
              <a:solidFill>
                <a:schemeClr val="bg1"/>
              </a:solidFill>
              <a:miter lim="800000"/>
              <a:headEnd/>
              <a:tailEnd/>
            </a:ln>
          </p:spPr>
          <p:txBody>
            <a:bodyPr wrap="none" anchor="ctr"/>
            <a:lstStyle/>
            <a:p>
              <a:pPr algn="ctr" eaLnBrk="0" hangingPunct="0"/>
              <a:endParaRPr lang="en-US"/>
            </a:p>
          </p:txBody>
        </p:sp>
        <p:sp>
          <p:nvSpPr>
            <p:cNvPr id="45107" name="Rectangle 14"/>
            <p:cNvSpPr>
              <a:spLocks noChangeArrowheads="1"/>
            </p:cNvSpPr>
            <p:nvPr/>
          </p:nvSpPr>
          <p:spPr bwMode="auto">
            <a:xfrm>
              <a:off x="3527" y="1584"/>
              <a:ext cx="319" cy="2351"/>
            </a:xfrm>
            <a:prstGeom prst="rect">
              <a:avLst/>
            </a:prstGeom>
            <a:gradFill rotWithShape="0">
              <a:gsLst>
                <a:gs pos="0">
                  <a:srgbClr val="E9E4D9"/>
                </a:gs>
                <a:gs pos="100000">
                  <a:srgbClr val="FFFFFF"/>
                </a:gs>
              </a:gsLst>
              <a:lin ang="5400000" scaled="1"/>
            </a:gradFill>
            <a:ln w="9525">
              <a:solidFill>
                <a:schemeClr val="bg1"/>
              </a:solidFill>
              <a:miter lim="800000"/>
              <a:headEnd/>
              <a:tailEnd/>
            </a:ln>
          </p:spPr>
          <p:txBody>
            <a:bodyPr wrap="none" anchor="ctr"/>
            <a:lstStyle/>
            <a:p>
              <a:pPr algn="ctr" eaLnBrk="0" hangingPunct="0"/>
              <a:endParaRPr lang="en-US"/>
            </a:p>
          </p:txBody>
        </p:sp>
        <p:sp>
          <p:nvSpPr>
            <p:cNvPr id="45108" name="Rectangle 15"/>
            <p:cNvSpPr>
              <a:spLocks noChangeArrowheads="1"/>
            </p:cNvSpPr>
            <p:nvPr/>
          </p:nvSpPr>
          <p:spPr bwMode="auto">
            <a:xfrm>
              <a:off x="3846" y="1584"/>
              <a:ext cx="320" cy="2351"/>
            </a:xfrm>
            <a:prstGeom prst="rect">
              <a:avLst/>
            </a:prstGeom>
            <a:gradFill rotWithShape="0">
              <a:gsLst>
                <a:gs pos="0">
                  <a:srgbClr val="FFFFFF"/>
                </a:gs>
                <a:gs pos="100000">
                  <a:srgbClr val="E9E4D9"/>
                </a:gs>
              </a:gsLst>
              <a:lin ang="5400000" scaled="1"/>
            </a:gradFill>
            <a:ln w="9525">
              <a:solidFill>
                <a:schemeClr val="bg1"/>
              </a:solidFill>
              <a:miter lim="800000"/>
              <a:headEnd/>
              <a:tailEnd/>
            </a:ln>
          </p:spPr>
          <p:txBody>
            <a:bodyPr wrap="none" anchor="ctr"/>
            <a:lstStyle/>
            <a:p>
              <a:pPr algn="ctr" eaLnBrk="0" hangingPunct="0"/>
              <a:endParaRPr lang="en-US"/>
            </a:p>
          </p:txBody>
        </p:sp>
        <p:sp>
          <p:nvSpPr>
            <p:cNvPr id="45109" name="Rectangle 16"/>
            <p:cNvSpPr>
              <a:spLocks noChangeArrowheads="1"/>
            </p:cNvSpPr>
            <p:nvPr/>
          </p:nvSpPr>
          <p:spPr bwMode="auto">
            <a:xfrm>
              <a:off x="4166" y="1584"/>
              <a:ext cx="320" cy="2351"/>
            </a:xfrm>
            <a:prstGeom prst="rect">
              <a:avLst/>
            </a:prstGeom>
            <a:gradFill rotWithShape="0">
              <a:gsLst>
                <a:gs pos="0">
                  <a:srgbClr val="E9E4D9"/>
                </a:gs>
                <a:gs pos="100000">
                  <a:srgbClr val="FFFFFF"/>
                </a:gs>
              </a:gsLst>
              <a:lin ang="5400000" scaled="1"/>
            </a:gradFill>
            <a:ln w="9525">
              <a:solidFill>
                <a:schemeClr val="bg1"/>
              </a:solidFill>
              <a:miter lim="800000"/>
              <a:headEnd/>
              <a:tailEnd/>
            </a:ln>
          </p:spPr>
          <p:txBody>
            <a:bodyPr wrap="none" anchor="ctr"/>
            <a:lstStyle/>
            <a:p>
              <a:pPr algn="ctr" eaLnBrk="0" hangingPunct="0"/>
              <a:endParaRPr lang="en-US"/>
            </a:p>
          </p:txBody>
        </p:sp>
        <p:sp>
          <p:nvSpPr>
            <p:cNvPr id="45110" name="Rectangle 17"/>
            <p:cNvSpPr>
              <a:spLocks noChangeArrowheads="1"/>
            </p:cNvSpPr>
            <p:nvPr/>
          </p:nvSpPr>
          <p:spPr bwMode="auto">
            <a:xfrm>
              <a:off x="4486" y="1584"/>
              <a:ext cx="321" cy="2351"/>
            </a:xfrm>
            <a:prstGeom prst="rect">
              <a:avLst/>
            </a:prstGeom>
            <a:gradFill rotWithShape="0">
              <a:gsLst>
                <a:gs pos="0">
                  <a:srgbClr val="FFFFFF"/>
                </a:gs>
                <a:gs pos="100000">
                  <a:srgbClr val="E9E4D9"/>
                </a:gs>
              </a:gsLst>
              <a:lin ang="5400000" scaled="1"/>
            </a:gradFill>
            <a:ln w="9525">
              <a:solidFill>
                <a:schemeClr val="bg1"/>
              </a:solidFill>
              <a:miter lim="800000"/>
              <a:headEnd/>
              <a:tailEnd/>
            </a:ln>
          </p:spPr>
          <p:txBody>
            <a:bodyPr wrap="none" anchor="ctr"/>
            <a:lstStyle/>
            <a:p>
              <a:pPr algn="ctr" eaLnBrk="0" hangingPunct="0"/>
              <a:endParaRPr lang="en-US"/>
            </a:p>
          </p:txBody>
        </p:sp>
        <p:sp>
          <p:nvSpPr>
            <p:cNvPr id="45111" name="Rectangle 18"/>
            <p:cNvSpPr>
              <a:spLocks noChangeArrowheads="1"/>
            </p:cNvSpPr>
            <p:nvPr/>
          </p:nvSpPr>
          <p:spPr bwMode="auto">
            <a:xfrm>
              <a:off x="4807" y="1584"/>
              <a:ext cx="319" cy="2351"/>
            </a:xfrm>
            <a:prstGeom prst="rect">
              <a:avLst/>
            </a:prstGeom>
            <a:gradFill rotWithShape="0">
              <a:gsLst>
                <a:gs pos="0">
                  <a:srgbClr val="E9E4D9"/>
                </a:gs>
                <a:gs pos="100000">
                  <a:srgbClr val="FFFFFF"/>
                </a:gs>
              </a:gsLst>
              <a:lin ang="5400000" scaled="1"/>
            </a:gradFill>
            <a:ln w="9525">
              <a:solidFill>
                <a:schemeClr val="bg1"/>
              </a:solidFill>
              <a:miter lim="800000"/>
              <a:headEnd/>
              <a:tailEnd/>
            </a:ln>
          </p:spPr>
          <p:txBody>
            <a:bodyPr wrap="none" anchor="ctr"/>
            <a:lstStyle/>
            <a:p>
              <a:pPr algn="ctr" eaLnBrk="0" hangingPunct="0"/>
              <a:endParaRPr lang="en-US"/>
            </a:p>
          </p:txBody>
        </p:sp>
        <p:sp>
          <p:nvSpPr>
            <p:cNvPr id="45112" name="Rectangle 19"/>
            <p:cNvSpPr>
              <a:spLocks noChangeArrowheads="1"/>
            </p:cNvSpPr>
            <p:nvPr/>
          </p:nvSpPr>
          <p:spPr bwMode="auto">
            <a:xfrm>
              <a:off x="5126" y="1584"/>
              <a:ext cx="320" cy="2351"/>
            </a:xfrm>
            <a:prstGeom prst="rect">
              <a:avLst/>
            </a:prstGeom>
            <a:gradFill rotWithShape="0">
              <a:gsLst>
                <a:gs pos="0">
                  <a:srgbClr val="FFFFFF"/>
                </a:gs>
                <a:gs pos="100000">
                  <a:srgbClr val="E9E4D9"/>
                </a:gs>
              </a:gsLst>
              <a:lin ang="5400000" scaled="1"/>
            </a:gradFill>
            <a:ln w="9525">
              <a:solidFill>
                <a:schemeClr val="bg1"/>
              </a:solidFill>
              <a:miter lim="800000"/>
              <a:headEnd/>
              <a:tailEnd/>
            </a:ln>
          </p:spPr>
          <p:txBody>
            <a:bodyPr wrap="none" anchor="ctr"/>
            <a:lstStyle/>
            <a:p>
              <a:pPr algn="ctr" eaLnBrk="0" hangingPunct="0"/>
              <a:endParaRPr lang="en-US"/>
            </a:p>
          </p:txBody>
        </p:sp>
      </p:grpSp>
      <p:sp>
        <p:nvSpPr>
          <p:cNvPr id="118807" name="Text Box 23"/>
          <p:cNvSpPr txBox="1">
            <a:spLocks noChangeArrowheads="1"/>
          </p:cNvSpPr>
          <p:nvPr/>
        </p:nvSpPr>
        <p:spPr bwMode="auto">
          <a:xfrm>
            <a:off x="179388" y="2966933"/>
            <a:ext cx="2618024" cy="3262432"/>
          </a:xfrm>
          <a:prstGeom prst="rect">
            <a:avLst/>
          </a:prstGeom>
          <a:noFill/>
          <a:ln w="9525">
            <a:noFill/>
            <a:miter lim="800000"/>
            <a:headEnd/>
            <a:tailEnd/>
          </a:ln>
          <a:effectLst/>
        </p:spPr>
        <p:txBody>
          <a:bodyPr wrap="none">
            <a:spAutoFit/>
          </a:bodyPr>
          <a:lstStyle/>
          <a:p>
            <a:pPr algn="l">
              <a:spcBef>
                <a:spcPts val="0"/>
              </a:spcBef>
              <a:buClr>
                <a:srgbClr val="E8C76A"/>
              </a:buClr>
              <a:buFont typeface="Monotype Sorts" pitchFamily="2" charset="2"/>
              <a:buNone/>
              <a:tabLst>
                <a:tab pos="115888" algn="l"/>
                <a:tab pos="346075" algn="l"/>
              </a:tabLst>
              <a:defRPr/>
            </a:pPr>
            <a:r>
              <a:rPr lang="en-US" sz="1600" dirty="0">
                <a:solidFill>
                  <a:srgbClr val="FFFF00"/>
                </a:solidFill>
                <a:effectLst>
                  <a:glow rad="139700">
                    <a:schemeClr val="accent4">
                      <a:satMod val="175000"/>
                      <a:alpha val="40000"/>
                    </a:schemeClr>
                  </a:glow>
                </a:effectLst>
                <a:latin typeface="Arial Narrow" pitchFamily="34" charset="0"/>
                <a:cs typeface="+mn-cs"/>
              </a:rPr>
              <a:t>Fish and Wildlife</a:t>
            </a:r>
          </a:p>
          <a:p>
            <a:pPr algn="l">
              <a:spcBef>
                <a:spcPts val="0"/>
              </a:spcBef>
              <a:buClr>
                <a:srgbClr val="E8C76A"/>
              </a:buClr>
              <a:buFont typeface="Monotype Sorts" pitchFamily="2" charset="2"/>
              <a:buNone/>
              <a:tabLst>
                <a:tab pos="115888" algn="l"/>
                <a:tab pos="346075" algn="l"/>
              </a:tabLst>
              <a:defRPr/>
            </a:pPr>
            <a:r>
              <a:rPr lang="en-US" sz="1600" dirty="0">
                <a:solidFill>
                  <a:schemeClr val="bg1"/>
                </a:solidFill>
                <a:effectLst>
                  <a:glow rad="139700">
                    <a:schemeClr val="accent4">
                      <a:satMod val="175000"/>
                      <a:alpha val="40000"/>
                    </a:schemeClr>
                  </a:glow>
                </a:effectLst>
                <a:latin typeface="Arial Narrow" pitchFamily="34" charset="0"/>
                <a:cs typeface="+mn-cs"/>
              </a:rPr>
              <a:t>	SWP/CVP Export Limits</a:t>
            </a:r>
          </a:p>
          <a:p>
            <a:pPr algn="l">
              <a:spcBef>
                <a:spcPts val="0"/>
              </a:spcBef>
              <a:buClr>
                <a:srgbClr val="E8C76A"/>
              </a:buClr>
              <a:buFont typeface="Monotype Sorts" pitchFamily="2" charset="2"/>
              <a:buNone/>
              <a:tabLst>
                <a:tab pos="115888" algn="l"/>
                <a:tab pos="346075" algn="l"/>
              </a:tabLst>
              <a:defRPr/>
            </a:pPr>
            <a:r>
              <a:rPr lang="en-US" sz="1600" dirty="0">
                <a:solidFill>
                  <a:schemeClr val="bg1"/>
                </a:solidFill>
                <a:effectLst>
                  <a:glow rad="139700">
                    <a:schemeClr val="accent4">
                      <a:satMod val="175000"/>
                      <a:alpha val="40000"/>
                    </a:schemeClr>
                  </a:glow>
                </a:effectLst>
                <a:latin typeface="Arial Narrow" pitchFamily="34" charset="0"/>
                <a:cs typeface="+mn-cs"/>
              </a:rPr>
              <a:t>	Export/Inflow Ratio </a:t>
            </a:r>
            <a:r>
              <a:rPr lang="en-US" sz="1600" baseline="20000" dirty="0">
                <a:solidFill>
                  <a:schemeClr val="bg1"/>
                </a:solidFill>
                <a:effectLst>
                  <a:glow rad="139700">
                    <a:schemeClr val="accent4">
                      <a:satMod val="175000"/>
                      <a:alpha val="40000"/>
                    </a:schemeClr>
                  </a:glow>
                </a:effectLst>
                <a:latin typeface="Arial Narrow" pitchFamily="34" charset="0"/>
                <a:cs typeface="+mn-cs"/>
              </a:rPr>
              <a:t>[2]</a:t>
            </a:r>
            <a:endParaRPr lang="en-US" sz="1600" dirty="0">
              <a:solidFill>
                <a:schemeClr val="bg1"/>
              </a:solidFill>
              <a:effectLst>
                <a:glow rad="139700">
                  <a:schemeClr val="accent4">
                    <a:satMod val="175000"/>
                    <a:alpha val="40000"/>
                  </a:schemeClr>
                </a:glow>
              </a:effectLst>
              <a:latin typeface="Arial Narrow" pitchFamily="34" charset="0"/>
              <a:cs typeface="+mn-cs"/>
            </a:endParaRPr>
          </a:p>
          <a:p>
            <a:pPr algn="l">
              <a:spcBef>
                <a:spcPts val="0"/>
              </a:spcBef>
              <a:buClr>
                <a:srgbClr val="E8C76A"/>
              </a:buClr>
              <a:buFont typeface="Monotype Sorts" pitchFamily="2" charset="2"/>
              <a:buNone/>
              <a:tabLst>
                <a:tab pos="115888" algn="l"/>
                <a:tab pos="346075" algn="l"/>
              </a:tabLst>
              <a:defRPr/>
            </a:pPr>
            <a:r>
              <a:rPr lang="en-US" sz="1600" dirty="0">
                <a:solidFill>
                  <a:schemeClr val="bg1"/>
                </a:solidFill>
                <a:effectLst>
                  <a:glow rad="139700">
                    <a:schemeClr val="accent4">
                      <a:satMod val="175000"/>
                      <a:alpha val="40000"/>
                    </a:schemeClr>
                  </a:glow>
                </a:effectLst>
                <a:latin typeface="Arial Narrow" pitchFamily="34" charset="0"/>
                <a:cs typeface="+mn-cs"/>
              </a:rPr>
              <a:t>	Minimum Delta Outflow</a:t>
            </a:r>
          </a:p>
          <a:p>
            <a:pPr algn="l">
              <a:spcBef>
                <a:spcPts val="0"/>
              </a:spcBef>
              <a:buClr>
                <a:srgbClr val="E8C76A"/>
              </a:buClr>
              <a:buFont typeface="Monotype Sorts" pitchFamily="2" charset="2"/>
              <a:buNone/>
              <a:tabLst>
                <a:tab pos="115888" algn="l"/>
                <a:tab pos="346075" algn="l"/>
              </a:tabLst>
              <a:defRPr/>
            </a:pPr>
            <a:r>
              <a:rPr lang="en-US" sz="1600" dirty="0">
                <a:solidFill>
                  <a:schemeClr val="bg1"/>
                </a:solidFill>
                <a:effectLst>
                  <a:glow rad="139700">
                    <a:schemeClr val="accent4">
                      <a:satMod val="175000"/>
                      <a:alpha val="40000"/>
                    </a:schemeClr>
                  </a:glow>
                </a:effectLst>
                <a:latin typeface="Arial Narrow" pitchFamily="34" charset="0"/>
                <a:cs typeface="+mn-cs"/>
              </a:rPr>
              <a:t>	Habitat Protection Outflow</a:t>
            </a:r>
          </a:p>
          <a:p>
            <a:pPr algn="l">
              <a:spcBef>
                <a:spcPts val="0"/>
              </a:spcBef>
              <a:buClr>
                <a:srgbClr val="E8C76A"/>
              </a:buClr>
              <a:buFont typeface="Monotype Sorts" pitchFamily="2" charset="2"/>
              <a:buNone/>
              <a:tabLst>
                <a:tab pos="115888" algn="l"/>
                <a:tab pos="346075" algn="l"/>
              </a:tabLst>
              <a:defRPr/>
            </a:pPr>
            <a:r>
              <a:rPr lang="en-US" sz="1600" dirty="0">
                <a:solidFill>
                  <a:schemeClr val="bg1"/>
                </a:solidFill>
                <a:effectLst>
                  <a:glow rad="139700">
                    <a:schemeClr val="accent4">
                      <a:satMod val="175000"/>
                      <a:alpha val="40000"/>
                    </a:schemeClr>
                  </a:glow>
                </a:effectLst>
                <a:latin typeface="Arial Narrow" pitchFamily="34" charset="0"/>
                <a:cs typeface="+mn-cs"/>
              </a:rPr>
              <a:t>	Salinity Starting Condition </a:t>
            </a:r>
            <a:r>
              <a:rPr lang="en-US" sz="1600" baseline="20000" dirty="0">
                <a:solidFill>
                  <a:schemeClr val="bg1"/>
                </a:solidFill>
                <a:effectLst>
                  <a:glow rad="139700">
                    <a:schemeClr val="accent4">
                      <a:satMod val="175000"/>
                      <a:alpha val="40000"/>
                    </a:schemeClr>
                  </a:glow>
                </a:effectLst>
                <a:latin typeface="Arial Narrow" pitchFamily="34" charset="0"/>
                <a:cs typeface="+mn-cs"/>
              </a:rPr>
              <a:t>[6]</a:t>
            </a:r>
            <a:endParaRPr lang="en-US" sz="1600" dirty="0">
              <a:solidFill>
                <a:schemeClr val="bg1"/>
              </a:solidFill>
              <a:effectLst>
                <a:glow rad="139700">
                  <a:schemeClr val="accent4">
                    <a:satMod val="175000"/>
                    <a:alpha val="40000"/>
                  </a:schemeClr>
                </a:glow>
              </a:effectLst>
              <a:latin typeface="Arial Narrow" pitchFamily="34" charset="0"/>
              <a:cs typeface="+mn-cs"/>
            </a:endParaRPr>
          </a:p>
          <a:p>
            <a:pPr algn="l">
              <a:spcBef>
                <a:spcPts val="0"/>
              </a:spcBef>
              <a:buClr>
                <a:srgbClr val="E8C76A"/>
              </a:buClr>
              <a:buFont typeface="Monotype Sorts" pitchFamily="2" charset="2"/>
              <a:buNone/>
              <a:tabLst>
                <a:tab pos="115888" algn="l"/>
                <a:tab pos="346075" algn="l"/>
              </a:tabLst>
              <a:defRPr/>
            </a:pPr>
            <a:endParaRPr lang="en-US" sz="700" dirty="0">
              <a:solidFill>
                <a:schemeClr val="bg1"/>
              </a:solidFill>
              <a:effectLst>
                <a:glow rad="139700">
                  <a:schemeClr val="accent4">
                    <a:satMod val="175000"/>
                    <a:alpha val="40000"/>
                  </a:schemeClr>
                </a:glow>
              </a:effectLst>
              <a:latin typeface="Arial Narrow" pitchFamily="34" charset="0"/>
              <a:cs typeface="+mn-cs"/>
            </a:endParaRPr>
          </a:p>
          <a:p>
            <a:pPr algn="l">
              <a:spcBef>
                <a:spcPts val="0"/>
              </a:spcBef>
              <a:buClr>
                <a:srgbClr val="E8C76A"/>
              </a:buClr>
              <a:buFont typeface="Monotype Sorts" pitchFamily="2" charset="2"/>
              <a:buNone/>
              <a:tabLst>
                <a:tab pos="115888" algn="l"/>
                <a:tab pos="346075" algn="l"/>
              </a:tabLst>
              <a:defRPr/>
            </a:pPr>
            <a:r>
              <a:rPr lang="en-US" sz="1600" dirty="0">
                <a:solidFill>
                  <a:srgbClr val="FFFF00"/>
                </a:solidFill>
                <a:effectLst>
                  <a:glow rad="139700">
                    <a:schemeClr val="accent4">
                      <a:satMod val="175000"/>
                      <a:alpha val="40000"/>
                    </a:schemeClr>
                  </a:glow>
                </a:effectLst>
                <a:latin typeface="Arial Narrow" pitchFamily="34" charset="0"/>
                <a:cs typeface="+mn-cs"/>
              </a:rPr>
              <a:t>River </a:t>
            </a:r>
            <a:r>
              <a:rPr lang="en-US" sz="1600" dirty="0" smtClean="0">
                <a:solidFill>
                  <a:srgbClr val="FFFF00"/>
                </a:solidFill>
                <a:effectLst>
                  <a:glow rad="139700">
                    <a:schemeClr val="accent4">
                      <a:satMod val="175000"/>
                      <a:alpha val="40000"/>
                    </a:schemeClr>
                  </a:glow>
                </a:effectLst>
                <a:latin typeface="Arial Narrow" pitchFamily="34" charset="0"/>
                <a:cs typeface="+mn-cs"/>
              </a:rPr>
              <a:t>Flows</a:t>
            </a:r>
            <a:endParaRPr lang="en-US" sz="1600" dirty="0">
              <a:solidFill>
                <a:srgbClr val="FFFF00"/>
              </a:solidFill>
              <a:effectLst>
                <a:glow rad="139700">
                  <a:schemeClr val="accent4">
                    <a:satMod val="175000"/>
                    <a:alpha val="40000"/>
                  </a:schemeClr>
                </a:glow>
              </a:effectLst>
              <a:latin typeface="Arial Narrow" pitchFamily="34" charset="0"/>
              <a:cs typeface="+mn-cs"/>
            </a:endParaRPr>
          </a:p>
          <a:p>
            <a:pPr algn="l">
              <a:spcBef>
                <a:spcPts val="0"/>
              </a:spcBef>
              <a:buClr>
                <a:srgbClr val="E8C76A"/>
              </a:buClr>
              <a:buFont typeface="Monotype Sorts" pitchFamily="2" charset="2"/>
              <a:buNone/>
              <a:tabLst>
                <a:tab pos="115888" algn="l"/>
                <a:tab pos="346075" algn="l"/>
              </a:tabLst>
              <a:defRPr/>
            </a:pPr>
            <a:r>
              <a:rPr lang="en-US" sz="1600" dirty="0">
                <a:solidFill>
                  <a:schemeClr val="bg1"/>
                </a:solidFill>
                <a:effectLst>
                  <a:glow rad="139700">
                    <a:schemeClr val="accent4">
                      <a:satMod val="175000"/>
                      <a:alpha val="40000"/>
                    </a:schemeClr>
                  </a:glow>
                </a:effectLst>
                <a:latin typeface="Arial Narrow" pitchFamily="34" charset="0"/>
                <a:cs typeface="+mn-cs"/>
              </a:rPr>
              <a:t>	Rio Vista</a:t>
            </a:r>
          </a:p>
          <a:p>
            <a:pPr algn="l">
              <a:spcBef>
                <a:spcPts val="0"/>
              </a:spcBef>
              <a:buClr>
                <a:srgbClr val="E8C76A"/>
              </a:buClr>
              <a:buFont typeface="Monotype Sorts" pitchFamily="2" charset="2"/>
              <a:buNone/>
              <a:tabLst>
                <a:tab pos="115888" algn="l"/>
                <a:tab pos="346075" algn="l"/>
              </a:tabLst>
              <a:defRPr/>
            </a:pPr>
            <a:r>
              <a:rPr lang="en-US" sz="1600" dirty="0">
                <a:solidFill>
                  <a:schemeClr val="bg1"/>
                </a:solidFill>
                <a:effectLst>
                  <a:glow rad="139700">
                    <a:schemeClr val="accent4">
                      <a:satMod val="175000"/>
                      <a:alpha val="40000"/>
                    </a:schemeClr>
                  </a:glow>
                </a:effectLst>
                <a:latin typeface="Arial Narrow" pitchFamily="34" charset="0"/>
                <a:cs typeface="+mn-cs"/>
              </a:rPr>
              <a:t>	</a:t>
            </a:r>
            <a:r>
              <a:rPr lang="en-US" sz="1600" dirty="0" err="1">
                <a:solidFill>
                  <a:schemeClr val="bg1"/>
                </a:solidFill>
                <a:effectLst>
                  <a:glow rad="139700">
                    <a:schemeClr val="accent4">
                      <a:satMod val="175000"/>
                      <a:alpha val="40000"/>
                    </a:schemeClr>
                  </a:glow>
                </a:effectLst>
                <a:latin typeface="Arial Narrow" pitchFamily="34" charset="0"/>
                <a:cs typeface="+mn-cs"/>
              </a:rPr>
              <a:t>Vernalis</a:t>
            </a:r>
            <a:r>
              <a:rPr lang="en-US" sz="1600" dirty="0">
                <a:solidFill>
                  <a:schemeClr val="bg1"/>
                </a:solidFill>
                <a:effectLst>
                  <a:glow rad="139700">
                    <a:schemeClr val="accent4">
                      <a:satMod val="175000"/>
                      <a:alpha val="40000"/>
                    </a:schemeClr>
                  </a:glow>
                </a:effectLst>
                <a:latin typeface="Arial Narrow" pitchFamily="34" charset="0"/>
                <a:cs typeface="+mn-cs"/>
              </a:rPr>
              <a:t> - Base</a:t>
            </a:r>
          </a:p>
          <a:p>
            <a:pPr algn="l">
              <a:spcBef>
                <a:spcPts val="0"/>
              </a:spcBef>
              <a:buClr>
                <a:srgbClr val="E8C76A"/>
              </a:buClr>
              <a:buFont typeface="Monotype Sorts" pitchFamily="2" charset="2"/>
              <a:buNone/>
              <a:tabLst>
                <a:tab pos="115888" algn="l"/>
                <a:tab pos="346075" algn="l"/>
              </a:tabLst>
              <a:defRPr/>
            </a:pPr>
            <a:r>
              <a:rPr lang="en-US" sz="1600" dirty="0">
                <a:solidFill>
                  <a:schemeClr val="bg1"/>
                </a:solidFill>
                <a:effectLst>
                  <a:glow rad="139700">
                    <a:schemeClr val="accent4">
                      <a:satMod val="175000"/>
                      <a:alpha val="40000"/>
                    </a:schemeClr>
                  </a:glow>
                </a:effectLst>
                <a:latin typeface="Arial Narrow" pitchFamily="34" charset="0"/>
                <a:cs typeface="+mn-cs"/>
              </a:rPr>
              <a:t>	</a:t>
            </a:r>
            <a:r>
              <a:rPr lang="en-US" sz="1600" dirty="0" err="1">
                <a:solidFill>
                  <a:schemeClr val="bg1"/>
                </a:solidFill>
                <a:effectLst>
                  <a:glow rad="139700">
                    <a:schemeClr val="accent4">
                      <a:satMod val="175000"/>
                      <a:alpha val="40000"/>
                    </a:schemeClr>
                  </a:glow>
                </a:effectLst>
                <a:latin typeface="Arial Narrow" pitchFamily="34" charset="0"/>
                <a:cs typeface="+mn-cs"/>
              </a:rPr>
              <a:t>Vernalis</a:t>
            </a:r>
            <a:r>
              <a:rPr lang="en-US" sz="1600" dirty="0">
                <a:solidFill>
                  <a:schemeClr val="bg1"/>
                </a:solidFill>
                <a:effectLst>
                  <a:glow rad="139700">
                    <a:schemeClr val="accent4">
                      <a:satMod val="175000"/>
                      <a:alpha val="40000"/>
                    </a:schemeClr>
                  </a:glow>
                </a:effectLst>
                <a:latin typeface="Arial Narrow" pitchFamily="34" charset="0"/>
                <a:cs typeface="+mn-cs"/>
              </a:rPr>
              <a:t> - Pulse</a:t>
            </a:r>
          </a:p>
          <a:p>
            <a:pPr algn="l">
              <a:spcBef>
                <a:spcPts val="0"/>
              </a:spcBef>
              <a:buClr>
                <a:srgbClr val="E8C76A"/>
              </a:buClr>
              <a:buFont typeface="Monotype Sorts" pitchFamily="2" charset="2"/>
              <a:buNone/>
              <a:tabLst>
                <a:tab pos="115888" algn="l"/>
                <a:tab pos="346075" algn="l"/>
              </a:tabLst>
              <a:defRPr/>
            </a:pPr>
            <a:endParaRPr lang="en-US" sz="700" dirty="0">
              <a:solidFill>
                <a:schemeClr val="bg1"/>
              </a:solidFill>
              <a:effectLst>
                <a:glow rad="139700">
                  <a:schemeClr val="accent4">
                    <a:satMod val="175000"/>
                    <a:alpha val="40000"/>
                  </a:schemeClr>
                </a:glow>
              </a:effectLst>
              <a:latin typeface="Arial Narrow" pitchFamily="34" charset="0"/>
              <a:cs typeface="+mn-cs"/>
            </a:endParaRPr>
          </a:p>
          <a:p>
            <a:pPr algn="l">
              <a:spcBef>
                <a:spcPts val="0"/>
              </a:spcBef>
              <a:buClr>
                <a:srgbClr val="E8C76A"/>
              </a:buClr>
              <a:buFont typeface="Monotype Sorts" pitchFamily="2" charset="2"/>
              <a:buNone/>
              <a:tabLst>
                <a:tab pos="115888" algn="l"/>
                <a:tab pos="346075" algn="l"/>
              </a:tabLst>
              <a:defRPr/>
            </a:pPr>
            <a:endParaRPr lang="en-US" sz="700" dirty="0">
              <a:solidFill>
                <a:schemeClr val="bg1"/>
              </a:solidFill>
              <a:effectLst>
                <a:glow rad="139700">
                  <a:schemeClr val="accent4">
                    <a:satMod val="175000"/>
                    <a:alpha val="40000"/>
                  </a:schemeClr>
                </a:glow>
              </a:effectLst>
              <a:latin typeface="Arial Narrow" pitchFamily="34" charset="0"/>
              <a:cs typeface="+mn-cs"/>
            </a:endParaRPr>
          </a:p>
          <a:p>
            <a:pPr algn="l">
              <a:spcBef>
                <a:spcPts val="0"/>
              </a:spcBef>
              <a:buClr>
                <a:srgbClr val="E8C76A"/>
              </a:buClr>
              <a:buFont typeface="Monotype Sorts" pitchFamily="2" charset="2"/>
              <a:buNone/>
              <a:tabLst>
                <a:tab pos="115888" algn="l"/>
                <a:tab pos="346075" algn="l"/>
              </a:tabLst>
              <a:defRPr/>
            </a:pPr>
            <a:endParaRPr lang="en-US" sz="700" dirty="0">
              <a:solidFill>
                <a:schemeClr val="bg1"/>
              </a:solidFill>
              <a:effectLst>
                <a:glow rad="139700">
                  <a:schemeClr val="accent4">
                    <a:satMod val="175000"/>
                    <a:alpha val="40000"/>
                  </a:schemeClr>
                </a:glow>
              </a:effectLst>
              <a:latin typeface="Arial Narrow" pitchFamily="34" charset="0"/>
              <a:cs typeface="+mn-cs"/>
            </a:endParaRPr>
          </a:p>
          <a:p>
            <a:pPr algn="l">
              <a:spcBef>
                <a:spcPts val="0"/>
              </a:spcBef>
              <a:buClr>
                <a:srgbClr val="E8C76A"/>
              </a:buClr>
              <a:buFont typeface="Monotype Sorts" pitchFamily="2" charset="2"/>
              <a:buNone/>
              <a:tabLst>
                <a:tab pos="115888" algn="l"/>
                <a:tab pos="346075" algn="l"/>
              </a:tabLst>
              <a:defRPr/>
            </a:pPr>
            <a:r>
              <a:rPr lang="en-US" sz="1600" dirty="0">
                <a:solidFill>
                  <a:srgbClr val="FFFF00"/>
                </a:solidFill>
                <a:effectLst>
                  <a:glow rad="139700">
                    <a:schemeClr val="accent4">
                      <a:satMod val="175000"/>
                      <a:alpha val="40000"/>
                    </a:schemeClr>
                  </a:glow>
                </a:effectLst>
                <a:latin typeface="Arial Narrow" pitchFamily="34" charset="0"/>
                <a:cs typeface="+mn-cs"/>
              </a:rPr>
              <a:t>Delta Cross Channel Gates</a:t>
            </a:r>
          </a:p>
        </p:txBody>
      </p:sp>
      <p:sp>
        <p:nvSpPr>
          <p:cNvPr id="118790" name="Line 6"/>
          <p:cNvSpPr>
            <a:spLocks noChangeShapeType="1"/>
          </p:cNvSpPr>
          <p:nvPr/>
        </p:nvSpPr>
        <p:spPr bwMode="auto">
          <a:xfrm>
            <a:off x="250825" y="5713292"/>
            <a:ext cx="2362200" cy="0"/>
          </a:xfrm>
          <a:prstGeom prst="line">
            <a:avLst/>
          </a:prstGeom>
          <a:noFill/>
          <a:ln w="57150">
            <a:solidFill>
              <a:schemeClr val="tx1">
                <a:lumMod val="50000"/>
                <a:lumOff val="50000"/>
              </a:schemeClr>
            </a:solidFill>
            <a:round/>
            <a:headEnd/>
            <a:tailEnd/>
          </a:ln>
          <a:effectLst/>
        </p:spPr>
        <p:txBody>
          <a:bodyPr wrap="none" anchor="ctr"/>
          <a:lstStyle/>
          <a:p>
            <a:pPr algn="ctr" eaLnBrk="0" hangingPunct="0">
              <a:defRPr/>
            </a:pPr>
            <a:endParaRPr lang="en-US">
              <a:latin typeface="Arial" charset="0"/>
              <a:cs typeface="+mn-cs"/>
            </a:endParaRPr>
          </a:p>
        </p:txBody>
      </p:sp>
      <p:sp>
        <p:nvSpPr>
          <p:cNvPr id="45063" name="Rectangle 25"/>
          <p:cNvSpPr>
            <a:spLocks noChangeArrowheads="1"/>
          </p:cNvSpPr>
          <p:nvPr/>
        </p:nvSpPr>
        <p:spPr bwMode="auto">
          <a:xfrm>
            <a:off x="4554538" y="3262192"/>
            <a:ext cx="509587"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64" name="Rectangle 26"/>
          <p:cNvSpPr>
            <a:spLocks noChangeArrowheads="1"/>
          </p:cNvSpPr>
          <p:nvPr/>
        </p:nvSpPr>
        <p:spPr bwMode="auto">
          <a:xfrm>
            <a:off x="3308350" y="3528892"/>
            <a:ext cx="2520950"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65" name="Rectangle 27"/>
          <p:cNvSpPr>
            <a:spLocks noChangeArrowheads="1"/>
          </p:cNvSpPr>
          <p:nvPr/>
        </p:nvSpPr>
        <p:spPr bwMode="auto">
          <a:xfrm>
            <a:off x="5845175" y="3795592"/>
            <a:ext cx="3043238" cy="190500"/>
          </a:xfrm>
          <a:prstGeom prst="rect">
            <a:avLst/>
          </a:prstGeom>
          <a:solidFill>
            <a:srgbClr val="111871"/>
          </a:solidFill>
          <a:ln w="9525">
            <a:noFill/>
            <a:miter lim="800000"/>
            <a:headEnd/>
            <a:tailEnd/>
          </a:ln>
        </p:spPr>
        <p:txBody>
          <a:bodyPr wrap="none" anchor="ctr"/>
          <a:lstStyle/>
          <a:p>
            <a:pPr algn="ctr" eaLnBrk="0" hangingPunct="0"/>
            <a:endParaRPr lang="en-US" sz="3200"/>
          </a:p>
        </p:txBody>
      </p:sp>
      <p:sp>
        <p:nvSpPr>
          <p:cNvPr id="45066" name="Rectangle 28"/>
          <p:cNvSpPr>
            <a:spLocks noChangeArrowheads="1"/>
          </p:cNvSpPr>
          <p:nvPr/>
        </p:nvSpPr>
        <p:spPr bwMode="auto">
          <a:xfrm>
            <a:off x="2778125" y="3795592"/>
            <a:ext cx="519113"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67" name="Rectangle 29"/>
          <p:cNvSpPr>
            <a:spLocks noChangeArrowheads="1"/>
          </p:cNvSpPr>
          <p:nvPr/>
        </p:nvSpPr>
        <p:spPr bwMode="auto">
          <a:xfrm>
            <a:off x="3316288" y="4024192"/>
            <a:ext cx="2538412"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68" name="Rectangle 30"/>
          <p:cNvSpPr>
            <a:spLocks noChangeArrowheads="1"/>
          </p:cNvSpPr>
          <p:nvPr/>
        </p:nvSpPr>
        <p:spPr bwMode="auto">
          <a:xfrm>
            <a:off x="3316288" y="4290892"/>
            <a:ext cx="266700"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69" name="Rectangle 31"/>
          <p:cNvSpPr>
            <a:spLocks noChangeArrowheads="1"/>
          </p:cNvSpPr>
          <p:nvPr/>
        </p:nvSpPr>
        <p:spPr bwMode="auto">
          <a:xfrm>
            <a:off x="6859588" y="4862392"/>
            <a:ext cx="2028825"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70" name="Rectangle 32"/>
          <p:cNvSpPr>
            <a:spLocks noChangeArrowheads="1"/>
          </p:cNvSpPr>
          <p:nvPr/>
        </p:nvSpPr>
        <p:spPr bwMode="auto">
          <a:xfrm>
            <a:off x="2778125" y="5929192"/>
            <a:ext cx="514350"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71" name="Rectangle 33"/>
          <p:cNvSpPr>
            <a:spLocks noChangeArrowheads="1"/>
          </p:cNvSpPr>
          <p:nvPr/>
        </p:nvSpPr>
        <p:spPr bwMode="auto">
          <a:xfrm>
            <a:off x="3316288" y="5929192"/>
            <a:ext cx="1881187"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72" name="Rectangle 34"/>
          <p:cNvSpPr>
            <a:spLocks noChangeArrowheads="1"/>
          </p:cNvSpPr>
          <p:nvPr/>
        </p:nvSpPr>
        <p:spPr bwMode="auto">
          <a:xfrm>
            <a:off x="5201834" y="5929192"/>
            <a:ext cx="400050"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73" name="Rectangle 35"/>
          <p:cNvSpPr>
            <a:spLocks noChangeArrowheads="1"/>
          </p:cNvSpPr>
          <p:nvPr/>
        </p:nvSpPr>
        <p:spPr bwMode="auto">
          <a:xfrm>
            <a:off x="3316288" y="5119567"/>
            <a:ext cx="1257300"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74" name="Rectangle 36"/>
          <p:cNvSpPr>
            <a:spLocks noChangeArrowheads="1"/>
          </p:cNvSpPr>
          <p:nvPr/>
        </p:nvSpPr>
        <p:spPr bwMode="auto">
          <a:xfrm>
            <a:off x="5211763" y="5119567"/>
            <a:ext cx="642937"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75" name="Rectangle 37"/>
          <p:cNvSpPr>
            <a:spLocks noChangeArrowheads="1"/>
          </p:cNvSpPr>
          <p:nvPr/>
        </p:nvSpPr>
        <p:spPr bwMode="auto">
          <a:xfrm>
            <a:off x="4549775" y="5348167"/>
            <a:ext cx="528638"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76" name="Rectangle 38"/>
          <p:cNvSpPr>
            <a:spLocks noChangeArrowheads="1"/>
          </p:cNvSpPr>
          <p:nvPr/>
        </p:nvSpPr>
        <p:spPr bwMode="auto">
          <a:xfrm>
            <a:off x="7359650" y="5348167"/>
            <a:ext cx="490538"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77" name="Rectangle 39"/>
          <p:cNvSpPr>
            <a:spLocks noChangeArrowheads="1"/>
          </p:cNvSpPr>
          <p:nvPr/>
        </p:nvSpPr>
        <p:spPr bwMode="auto">
          <a:xfrm>
            <a:off x="7864475" y="5929192"/>
            <a:ext cx="1023938"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79" name="Text Box 42"/>
          <p:cNvSpPr txBox="1">
            <a:spLocks noChangeArrowheads="1"/>
          </p:cNvSpPr>
          <p:nvPr/>
        </p:nvSpPr>
        <p:spPr bwMode="auto">
          <a:xfrm>
            <a:off x="4378970" y="3231401"/>
            <a:ext cx="957562" cy="275460"/>
          </a:xfrm>
          <a:prstGeom prst="rect">
            <a:avLst/>
          </a:prstGeom>
          <a:noFill/>
          <a:ln w="9525">
            <a:noFill/>
            <a:miter lim="800000"/>
            <a:headEnd/>
            <a:tailEnd/>
          </a:ln>
        </p:spPr>
        <p:txBody>
          <a:bodyPr wrap="square">
            <a:spAutoFit/>
          </a:bodyPr>
          <a:lstStyle/>
          <a:p>
            <a:pPr algn="ctr">
              <a:lnSpc>
                <a:spcPct val="85000"/>
              </a:lnSpc>
              <a:buClr>
                <a:srgbClr val="E8C76A"/>
              </a:buClr>
              <a:buFont typeface="Monotype Sorts"/>
              <a:buNone/>
            </a:pPr>
            <a:r>
              <a:rPr lang="en-US" sz="1400" i="1">
                <a:effectLst>
                  <a:glow rad="139700">
                    <a:schemeClr val="accent4">
                      <a:satMod val="175000"/>
                      <a:alpha val="40000"/>
                    </a:schemeClr>
                  </a:glow>
                </a:effectLst>
                <a:latin typeface="Arial Narrow" pitchFamily="34" charset="0"/>
              </a:rPr>
              <a:t>1,500cfs </a:t>
            </a:r>
          </a:p>
        </p:txBody>
      </p:sp>
      <p:sp>
        <p:nvSpPr>
          <p:cNvPr id="45080" name="Rectangle 43"/>
          <p:cNvSpPr>
            <a:spLocks noChangeArrowheads="1"/>
          </p:cNvSpPr>
          <p:nvPr/>
        </p:nvSpPr>
        <p:spPr bwMode="auto">
          <a:xfrm>
            <a:off x="2778125" y="3528892"/>
            <a:ext cx="506413" cy="190500"/>
          </a:xfrm>
          <a:prstGeom prst="rect">
            <a:avLst/>
          </a:prstGeom>
          <a:solidFill>
            <a:srgbClr val="111871"/>
          </a:solidFill>
          <a:ln w="9525">
            <a:noFill/>
            <a:miter lim="800000"/>
            <a:headEnd/>
            <a:tailEnd/>
          </a:ln>
        </p:spPr>
        <p:txBody>
          <a:bodyPr wrap="none" anchor="ctr"/>
          <a:lstStyle/>
          <a:p>
            <a:pPr algn="ctr" eaLnBrk="0" hangingPunct="0"/>
            <a:endParaRPr lang="en-US" sz="4400"/>
          </a:p>
        </p:txBody>
      </p:sp>
      <p:sp>
        <p:nvSpPr>
          <p:cNvPr id="45081" name="Text Box 44"/>
          <p:cNvSpPr txBox="1">
            <a:spLocks noChangeArrowheads="1"/>
          </p:cNvSpPr>
          <p:nvPr/>
        </p:nvSpPr>
        <p:spPr bwMode="auto">
          <a:xfrm>
            <a:off x="2835275" y="3519367"/>
            <a:ext cx="479618" cy="275460"/>
          </a:xfrm>
          <a:prstGeom prst="rect">
            <a:avLst/>
          </a:prstGeom>
          <a:noFill/>
          <a:ln w="9525">
            <a:noFill/>
            <a:miter lim="800000"/>
            <a:headEnd/>
            <a:tailEnd/>
          </a:ln>
        </p:spPr>
        <p:txBody>
          <a:bodyPr wrap="none">
            <a:spAutoFit/>
          </a:bodyPr>
          <a:lstStyle/>
          <a:p>
            <a:pPr algn="ctr">
              <a:lnSpc>
                <a:spcPct val="85000"/>
              </a:lnSpc>
              <a:buClr>
                <a:srgbClr val="E8C76A"/>
              </a:buClr>
              <a:buFont typeface="Monotype Sorts"/>
              <a:buNone/>
            </a:pPr>
            <a:r>
              <a:rPr lang="en-US" sz="1400" i="1">
                <a:solidFill>
                  <a:srgbClr val="000000"/>
                </a:solidFill>
                <a:latin typeface="Arial Narrow" pitchFamily="34" charset="0"/>
              </a:rPr>
              <a:t>65%</a:t>
            </a:r>
          </a:p>
        </p:txBody>
      </p:sp>
      <p:sp>
        <p:nvSpPr>
          <p:cNvPr id="45082" name="Text Box 45"/>
          <p:cNvSpPr txBox="1">
            <a:spLocks noChangeArrowheads="1"/>
          </p:cNvSpPr>
          <p:nvPr/>
        </p:nvSpPr>
        <p:spPr bwMode="auto">
          <a:xfrm>
            <a:off x="3711081" y="3481715"/>
            <a:ext cx="1955202" cy="275460"/>
          </a:xfrm>
          <a:prstGeom prst="rect">
            <a:avLst/>
          </a:prstGeom>
          <a:noFill/>
          <a:ln w="9525">
            <a:noFill/>
            <a:miter lim="800000"/>
            <a:headEnd/>
            <a:tailEnd/>
          </a:ln>
        </p:spPr>
        <p:txBody>
          <a:bodyPr wrap="square">
            <a:spAutoFit/>
          </a:bodyPr>
          <a:lstStyle/>
          <a:p>
            <a:pPr algn="ctr">
              <a:lnSpc>
                <a:spcPct val="85000"/>
              </a:lnSpc>
              <a:buClr>
                <a:srgbClr val="E8C76A"/>
              </a:buClr>
              <a:buFont typeface="Monotype Sorts"/>
              <a:buNone/>
            </a:pPr>
            <a:r>
              <a:rPr lang="en-US" sz="1400" i="1" dirty="0">
                <a:effectLst>
                  <a:glow rad="139700">
                    <a:schemeClr val="accent4">
                      <a:satMod val="175000"/>
                      <a:alpha val="40000"/>
                    </a:schemeClr>
                  </a:glow>
                </a:effectLst>
                <a:latin typeface="Arial Narrow" pitchFamily="34" charset="0"/>
              </a:rPr>
              <a:t>35% of Delta Inflow </a:t>
            </a:r>
            <a:r>
              <a:rPr lang="en-US" sz="1400" i="1" baseline="20000" dirty="0">
                <a:effectLst>
                  <a:glow rad="139700">
                    <a:schemeClr val="accent4">
                      <a:satMod val="175000"/>
                      <a:alpha val="40000"/>
                    </a:schemeClr>
                  </a:glow>
                </a:effectLst>
                <a:latin typeface="Arial Narrow" pitchFamily="34" charset="0"/>
              </a:rPr>
              <a:t>[3]</a:t>
            </a:r>
            <a:endParaRPr lang="en-US" sz="1400" i="1" dirty="0">
              <a:effectLst>
                <a:glow rad="139700">
                  <a:schemeClr val="accent4">
                    <a:satMod val="175000"/>
                    <a:alpha val="40000"/>
                  </a:schemeClr>
                </a:glow>
              </a:effectLst>
              <a:latin typeface="Arial Narrow" pitchFamily="34" charset="0"/>
            </a:endParaRPr>
          </a:p>
        </p:txBody>
      </p:sp>
      <p:sp>
        <p:nvSpPr>
          <p:cNvPr id="45083" name="Rectangle 46"/>
          <p:cNvSpPr>
            <a:spLocks noChangeArrowheads="1"/>
          </p:cNvSpPr>
          <p:nvPr/>
        </p:nvSpPr>
        <p:spPr bwMode="auto">
          <a:xfrm>
            <a:off x="5845175" y="3528892"/>
            <a:ext cx="3043238" cy="190500"/>
          </a:xfrm>
          <a:prstGeom prst="rect">
            <a:avLst/>
          </a:prstGeom>
          <a:solidFill>
            <a:srgbClr val="111871"/>
          </a:solidFill>
          <a:ln w="9525">
            <a:noFill/>
            <a:miter lim="800000"/>
            <a:headEnd/>
            <a:tailEnd/>
          </a:ln>
        </p:spPr>
        <p:txBody>
          <a:bodyPr wrap="none" anchor="ctr"/>
          <a:lstStyle/>
          <a:p>
            <a:pPr algn="ctr" eaLnBrk="0" hangingPunct="0"/>
            <a:endParaRPr lang="en-US" sz="3200"/>
          </a:p>
        </p:txBody>
      </p:sp>
      <p:sp>
        <p:nvSpPr>
          <p:cNvPr id="45084" name="Text Box 47"/>
          <p:cNvSpPr txBox="1">
            <a:spLocks noChangeArrowheads="1"/>
          </p:cNvSpPr>
          <p:nvPr/>
        </p:nvSpPr>
        <p:spPr bwMode="auto">
          <a:xfrm>
            <a:off x="6611651" y="3498745"/>
            <a:ext cx="1773812" cy="275460"/>
          </a:xfrm>
          <a:prstGeom prst="rect">
            <a:avLst/>
          </a:prstGeom>
          <a:noFill/>
          <a:ln w="9525">
            <a:noFill/>
            <a:miter lim="800000"/>
            <a:headEnd/>
            <a:tailEnd/>
          </a:ln>
        </p:spPr>
        <p:txBody>
          <a:bodyPr wrap="square">
            <a:spAutoFit/>
          </a:bodyPr>
          <a:lstStyle/>
          <a:p>
            <a:pPr algn="ctr">
              <a:lnSpc>
                <a:spcPct val="85000"/>
              </a:lnSpc>
              <a:buClr>
                <a:srgbClr val="E8C76A"/>
              </a:buClr>
              <a:buFont typeface="Monotype Sorts"/>
              <a:buNone/>
            </a:pPr>
            <a:r>
              <a:rPr lang="en-US" sz="1400" i="1">
                <a:effectLst>
                  <a:glow rad="139700">
                    <a:schemeClr val="accent4">
                      <a:satMod val="175000"/>
                      <a:alpha val="40000"/>
                    </a:schemeClr>
                  </a:glow>
                </a:effectLst>
                <a:latin typeface="Arial Narrow" pitchFamily="34" charset="0"/>
              </a:rPr>
              <a:t>65% of Delta Inflow</a:t>
            </a:r>
          </a:p>
        </p:txBody>
      </p:sp>
      <p:sp>
        <p:nvSpPr>
          <p:cNvPr id="45085" name="Text Box 48"/>
          <p:cNvSpPr txBox="1">
            <a:spLocks noChangeArrowheads="1"/>
          </p:cNvSpPr>
          <p:nvPr/>
        </p:nvSpPr>
        <p:spPr bwMode="auto">
          <a:xfrm>
            <a:off x="3521075" y="4286130"/>
            <a:ext cx="303289" cy="275460"/>
          </a:xfrm>
          <a:prstGeom prst="rect">
            <a:avLst/>
          </a:prstGeom>
          <a:noFill/>
          <a:ln w="9525">
            <a:noFill/>
            <a:miter lim="800000"/>
            <a:headEnd/>
            <a:tailEnd/>
          </a:ln>
        </p:spPr>
        <p:txBody>
          <a:bodyPr wrap="none">
            <a:spAutoFit/>
          </a:bodyPr>
          <a:lstStyle/>
          <a:p>
            <a:pPr algn="ctr">
              <a:lnSpc>
                <a:spcPct val="85000"/>
              </a:lnSpc>
              <a:buClr>
                <a:srgbClr val="E8C76A"/>
              </a:buClr>
              <a:buFont typeface="Monotype Sorts"/>
              <a:buNone/>
            </a:pPr>
            <a:r>
              <a:rPr lang="en-US" sz="1400" i="1" baseline="20000">
                <a:solidFill>
                  <a:srgbClr val="000000"/>
                </a:solidFill>
                <a:latin typeface="Arial Narrow" pitchFamily="34" charset="0"/>
              </a:rPr>
              <a:t>[6]</a:t>
            </a:r>
            <a:endParaRPr lang="en-US" sz="1400" i="1">
              <a:solidFill>
                <a:srgbClr val="000000"/>
              </a:solidFill>
              <a:latin typeface="Arial Narrow" pitchFamily="34" charset="0"/>
            </a:endParaRPr>
          </a:p>
        </p:txBody>
      </p:sp>
      <p:sp>
        <p:nvSpPr>
          <p:cNvPr id="45086" name="Text Box 49"/>
          <p:cNvSpPr txBox="1">
            <a:spLocks noChangeArrowheads="1"/>
          </p:cNvSpPr>
          <p:nvPr/>
        </p:nvSpPr>
        <p:spPr bwMode="auto">
          <a:xfrm>
            <a:off x="3828492" y="3992168"/>
            <a:ext cx="1621954" cy="275460"/>
          </a:xfrm>
          <a:prstGeom prst="rect">
            <a:avLst/>
          </a:prstGeom>
          <a:noFill/>
          <a:ln w="9525">
            <a:noFill/>
            <a:miter lim="800000"/>
            <a:headEnd/>
            <a:tailEnd/>
          </a:ln>
        </p:spPr>
        <p:txBody>
          <a:bodyPr wrap="square">
            <a:spAutoFit/>
          </a:bodyPr>
          <a:lstStyle/>
          <a:p>
            <a:pPr algn="ctr">
              <a:lnSpc>
                <a:spcPct val="85000"/>
              </a:lnSpc>
              <a:buClr>
                <a:srgbClr val="E8C76A"/>
              </a:buClr>
              <a:buFont typeface="Monotype Sorts"/>
              <a:buNone/>
            </a:pPr>
            <a:r>
              <a:rPr lang="en-US" sz="1400" i="1" dirty="0">
                <a:effectLst>
                  <a:glow rad="139700">
                    <a:schemeClr val="accent4">
                      <a:satMod val="175000"/>
                      <a:alpha val="40000"/>
                    </a:schemeClr>
                  </a:glow>
                </a:effectLst>
                <a:latin typeface="Arial Narrow" pitchFamily="34" charset="0"/>
              </a:rPr>
              <a:t>7,100 - 29,200 cfs</a:t>
            </a:r>
          </a:p>
        </p:txBody>
      </p:sp>
      <p:sp>
        <p:nvSpPr>
          <p:cNvPr id="45087" name="Text Box 50"/>
          <p:cNvSpPr txBox="1">
            <a:spLocks noChangeArrowheads="1"/>
          </p:cNvSpPr>
          <p:nvPr/>
        </p:nvSpPr>
        <p:spPr bwMode="auto">
          <a:xfrm>
            <a:off x="6721543" y="3764801"/>
            <a:ext cx="1527040" cy="275460"/>
          </a:xfrm>
          <a:prstGeom prst="rect">
            <a:avLst/>
          </a:prstGeom>
          <a:noFill/>
          <a:ln w="9525">
            <a:noFill/>
            <a:miter lim="800000"/>
            <a:headEnd/>
            <a:tailEnd/>
          </a:ln>
        </p:spPr>
        <p:txBody>
          <a:bodyPr wrap="square">
            <a:spAutoFit/>
          </a:bodyPr>
          <a:lstStyle/>
          <a:p>
            <a:pPr algn="ctr">
              <a:lnSpc>
                <a:spcPct val="85000"/>
              </a:lnSpc>
              <a:buClr>
                <a:srgbClr val="E8C76A"/>
              </a:buClr>
              <a:buFont typeface="Monotype Sorts"/>
              <a:buNone/>
            </a:pPr>
            <a:r>
              <a:rPr lang="en-US" sz="1400" i="1">
                <a:effectLst>
                  <a:glow rad="139700">
                    <a:schemeClr val="accent4">
                      <a:satMod val="175000"/>
                      <a:alpha val="40000"/>
                    </a:schemeClr>
                  </a:glow>
                </a:effectLst>
                <a:latin typeface="Arial Narrow" pitchFamily="34" charset="0"/>
              </a:rPr>
              <a:t>3,000 - 8,000 cfs</a:t>
            </a:r>
          </a:p>
        </p:txBody>
      </p:sp>
      <p:sp>
        <p:nvSpPr>
          <p:cNvPr id="45088" name="Text Box 51"/>
          <p:cNvSpPr txBox="1">
            <a:spLocks noChangeArrowheads="1"/>
          </p:cNvSpPr>
          <p:nvPr/>
        </p:nvSpPr>
        <p:spPr bwMode="auto">
          <a:xfrm>
            <a:off x="7216843" y="4831476"/>
            <a:ext cx="1527040" cy="275460"/>
          </a:xfrm>
          <a:prstGeom prst="rect">
            <a:avLst/>
          </a:prstGeom>
          <a:noFill/>
          <a:ln w="9525">
            <a:noFill/>
            <a:miter lim="800000"/>
            <a:headEnd/>
            <a:tailEnd/>
          </a:ln>
        </p:spPr>
        <p:txBody>
          <a:bodyPr wrap="square">
            <a:spAutoFit/>
          </a:bodyPr>
          <a:lstStyle/>
          <a:p>
            <a:pPr algn="ctr">
              <a:lnSpc>
                <a:spcPct val="85000"/>
              </a:lnSpc>
              <a:buClr>
                <a:srgbClr val="E8C76A"/>
              </a:buClr>
              <a:buFont typeface="Monotype Sorts"/>
              <a:buNone/>
            </a:pPr>
            <a:r>
              <a:rPr lang="en-US" sz="1400" i="1" dirty="0">
                <a:effectLst>
                  <a:glow rad="139700">
                    <a:schemeClr val="accent4">
                      <a:satMod val="175000"/>
                      <a:alpha val="40000"/>
                    </a:schemeClr>
                  </a:glow>
                </a:effectLst>
                <a:latin typeface="Arial Narrow" pitchFamily="34" charset="0"/>
              </a:rPr>
              <a:t>3,000 - 4,500 cfs</a:t>
            </a:r>
          </a:p>
        </p:txBody>
      </p:sp>
      <p:sp>
        <p:nvSpPr>
          <p:cNvPr id="45089" name="Text Box 52"/>
          <p:cNvSpPr txBox="1">
            <a:spLocks noChangeArrowheads="1"/>
          </p:cNvSpPr>
          <p:nvPr/>
        </p:nvSpPr>
        <p:spPr bwMode="auto">
          <a:xfrm>
            <a:off x="3178540" y="5089884"/>
            <a:ext cx="1545860" cy="275460"/>
          </a:xfrm>
          <a:prstGeom prst="rect">
            <a:avLst/>
          </a:prstGeom>
          <a:noFill/>
          <a:ln w="9525">
            <a:noFill/>
            <a:miter lim="800000"/>
            <a:headEnd/>
            <a:tailEnd/>
          </a:ln>
        </p:spPr>
        <p:txBody>
          <a:bodyPr wrap="square">
            <a:spAutoFit/>
          </a:bodyPr>
          <a:lstStyle/>
          <a:p>
            <a:pPr algn="ctr">
              <a:lnSpc>
                <a:spcPct val="85000"/>
              </a:lnSpc>
              <a:buClr>
                <a:srgbClr val="E8C76A"/>
              </a:buClr>
              <a:buFont typeface="Monotype Sorts"/>
              <a:buNone/>
            </a:pPr>
            <a:r>
              <a:rPr lang="en-US" sz="1400" i="1">
                <a:effectLst>
                  <a:glow rad="139700">
                    <a:schemeClr val="accent4">
                      <a:satMod val="175000"/>
                      <a:alpha val="40000"/>
                    </a:schemeClr>
                  </a:glow>
                </a:effectLst>
                <a:latin typeface="Arial Narrow" pitchFamily="34" charset="0"/>
              </a:rPr>
              <a:t>710 - 3,420 cfs  </a:t>
            </a:r>
            <a:r>
              <a:rPr lang="en-US" sz="1400" i="1" baseline="20000">
                <a:effectLst>
                  <a:glow rad="139700">
                    <a:schemeClr val="accent4">
                      <a:satMod val="175000"/>
                      <a:alpha val="40000"/>
                    </a:schemeClr>
                  </a:glow>
                </a:effectLst>
                <a:latin typeface="Arial Narrow" pitchFamily="34" charset="0"/>
              </a:rPr>
              <a:t>[8]</a:t>
            </a:r>
            <a:endParaRPr lang="en-US" sz="1400" i="1">
              <a:effectLst>
                <a:glow rad="139700">
                  <a:schemeClr val="accent4">
                    <a:satMod val="175000"/>
                    <a:alpha val="40000"/>
                  </a:schemeClr>
                </a:glow>
              </a:effectLst>
              <a:latin typeface="Arial Narrow" pitchFamily="34" charset="0"/>
            </a:endParaRPr>
          </a:p>
        </p:txBody>
      </p:sp>
      <p:sp>
        <p:nvSpPr>
          <p:cNvPr id="45090" name="Text Box 53"/>
          <p:cNvSpPr txBox="1">
            <a:spLocks noChangeArrowheads="1"/>
          </p:cNvSpPr>
          <p:nvPr/>
        </p:nvSpPr>
        <p:spPr bwMode="auto">
          <a:xfrm>
            <a:off x="3830999" y="5910142"/>
            <a:ext cx="947016" cy="275460"/>
          </a:xfrm>
          <a:prstGeom prst="rect">
            <a:avLst/>
          </a:prstGeom>
          <a:noFill/>
          <a:ln w="9525">
            <a:noFill/>
            <a:miter lim="800000"/>
            <a:headEnd/>
            <a:tailEnd/>
          </a:ln>
        </p:spPr>
        <p:txBody>
          <a:bodyPr wrap="square">
            <a:spAutoFit/>
          </a:bodyPr>
          <a:lstStyle/>
          <a:p>
            <a:pPr algn="ctr">
              <a:lnSpc>
                <a:spcPct val="85000"/>
              </a:lnSpc>
              <a:buClr>
                <a:srgbClr val="E8C76A"/>
              </a:buClr>
              <a:buFont typeface="Monotype Sorts"/>
              <a:buNone/>
            </a:pPr>
            <a:r>
              <a:rPr lang="en-US" sz="1400" i="1">
                <a:effectLst>
                  <a:glow rad="139700">
                    <a:schemeClr val="accent4">
                      <a:satMod val="175000"/>
                      <a:alpha val="40000"/>
                    </a:schemeClr>
                  </a:glow>
                </a:effectLst>
                <a:latin typeface="Arial Narrow" pitchFamily="34" charset="0"/>
              </a:rPr>
              <a:t>CLOSED</a:t>
            </a:r>
          </a:p>
        </p:txBody>
      </p:sp>
      <p:sp>
        <p:nvSpPr>
          <p:cNvPr id="45091" name="Text Box 54"/>
          <p:cNvSpPr txBox="1">
            <a:spLocks noChangeArrowheads="1"/>
          </p:cNvSpPr>
          <p:nvPr/>
        </p:nvSpPr>
        <p:spPr bwMode="auto">
          <a:xfrm>
            <a:off x="2890838" y="5943480"/>
            <a:ext cx="357791" cy="275460"/>
          </a:xfrm>
          <a:prstGeom prst="rect">
            <a:avLst/>
          </a:prstGeom>
          <a:noFill/>
          <a:ln w="9525">
            <a:noFill/>
            <a:miter lim="800000"/>
            <a:headEnd/>
            <a:tailEnd/>
          </a:ln>
        </p:spPr>
        <p:txBody>
          <a:bodyPr wrap="none">
            <a:spAutoFit/>
          </a:bodyPr>
          <a:lstStyle/>
          <a:p>
            <a:pPr algn="ctr">
              <a:lnSpc>
                <a:spcPct val="85000"/>
              </a:lnSpc>
              <a:buClr>
                <a:srgbClr val="E8C76A"/>
              </a:buClr>
              <a:buFont typeface="Monotype Sorts"/>
              <a:buNone/>
            </a:pPr>
            <a:r>
              <a:rPr lang="en-US" sz="1400" i="1" baseline="20000">
                <a:solidFill>
                  <a:srgbClr val="000000"/>
                </a:solidFill>
                <a:latin typeface="Arial Narrow" pitchFamily="34" charset="0"/>
              </a:rPr>
              <a:t>[10]</a:t>
            </a:r>
            <a:endParaRPr lang="en-US" sz="1400" i="1">
              <a:solidFill>
                <a:srgbClr val="000000"/>
              </a:solidFill>
              <a:latin typeface="Arial Narrow" pitchFamily="34" charset="0"/>
            </a:endParaRPr>
          </a:p>
        </p:txBody>
      </p:sp>
      <p:sp>
        <p:nvSpPr>
          <p:cNvPr id="45092" name="Text Box 55"/>
          <p:cNvSpPr txBox="1">
            <a:spLocks noChangeArrowheads="1"/>
          </p:cNvSpPr>
          <p:nvPr/>
        </p:nvSpPr>
        <p:spPr bwMode="auto">
          <a:xfrm>
            <a:off x="5370972" y="5096188"/>
            <a:ext cx="303289" cy="275460"/>
          </a:xfrm>
          <a:prstGeom prst="rect">
            <a:avLst/>
          </a:prstGeom>
          <a:noFill/>
          <a:ln w="9525">
            <a:noFill/>
            <a:miter lim="800000"/>
            <a:headEnd/>
            <a:tailEnd/>
          </a:ln>
        </p:spPr>
        <p:txBody>
          <a:bodyPr wrap="none">
            <a:spAutoFit/>
          </a:bodyPr>
          <a:lstStyle/>
          <a:p>
            <a:pPr algn="ctr">
              <a:lnSpc>
                <a:spcPct val="85000"/>
              </a:lnSpc>
              <a:buClr>
                <a:srgbClr val="E8C76A"/>
              </a:buClr>
              <a:buFont typeface="Monotype Sorts"/>
              <a:buNone/>
            </a:pPr>
            <a:r>
              <a:rPr lang="en-US" sz="1400" i="1" baseline="20000" dirty="0">
                <a:latin typeface="Arial Narrow" pitchFamily="34" charset="0"/>
              </a:rPr>
              <a:t>[8]</a:t>
            </a:r>
            <a:endParaRPr lang="en-US" sz="1400" i="1" dirty="0">
              <a:latin typeface="Arial Narrow" pitchFamily="34" charset="0"/>
            </a:endParaRPr>
          </a:p>
        </p:txBody>
      </p:sp>
      <p:sp>
        <p:nvSpPr>
          <p:cNvPr id="45093" name="Text Box 56"/>
          <p:cNvSpPr txBox="1">
            <a:spLocks noChangeArrowheads="1"/>
          </p:cNvSpPr>
          <p:nvPr/>
        </p:nvSpPr>
        <p:spPr bwMode="auto">
          <a:xfrm>
            <a:off x="4664075" y="5324954"/>
            <a:ext cx="303289" cy="275460"/>
          </a:xfrm>
          <a:prstGeom prst="rect">
            <a:avLst/>
          </a:prstGeom>
          <a:noFill/>
          <a:ln w="9525">
            <a:noFill/>
            <a:miter lim="800000"/>
            <a:headEnd/>
            <a:tailEnd/>
          </a:ln>
        </p:spPr>
        <p:txBody>
          <a:bodyPr wrap="none">
            <a:spAutoFit/>
          </a:bodyPr>
          <a:lstStyle/>
          <a:p>
            <a:pPr algn="ctr">
              <a:lnSpc>
                <a:spcPct val="85000"/>
              </a:lnSpc>
              <a:buClr>
                <a:srgbClr val="E8C76A"/>
              </a:buClr>
              <a:buFont typeface="Monotype Sorts"/>
              <a:buNone/>
            </a:pPr>
            <a:r>
              <a:rPr lang="en-US" sz="1400" i="1" baseline="20000" dirty="0">
                <a:latin typeface="Arial Narrow" pitchFamily="34" charset="0"/>
              </a:rPr>
              <a:t>[9]</a:t>
            </a:r>
            <a:endParaRPr lang="en-US" sz="1400" i="1" dirty="0">
              <a:latin typeface="Arial Narrow" pitchFamily="34" charset="0"/>
            </a:endParaRPr>
          </a:p>
        </p:txBody>
      </p:sp>
      <p:sp>
        <p:nvSpPr>
          <p:cNvPr id="45094" name="Text Box 57"/>
          <p:cNvSpPr txBox="1">
            <a:spLocks noChangeArrowheads="1"/>
          </p:cNvSpPr>
          <p:nvPr/>
        </p:nvSpPr>
        <p:spPr bwMode="auto">
          <a:xfrm>
            <a:off x="5227208" y="5922214"/>
            <a:ext cx="351186" cy="275460"/>
          </a:xfrm>
          <a:prstGeom prst="rect">
            <a:avLst/>
          </a:prstGeom>
          <a:noFill/>
          <a:ln w="9525">
            <a:noFill/>
            <a:miter lim="800000"/>
            <a:headEnd/>
            <a:tailEnd/>
          </a:ln>
        </p:spPr>
        <p:txBody>
          <a:bodyPr wrap="square">
            <a:spAutoFit/>
          </a:bodyPr>
          <a:lstStyle/>
          <a:p>
            <a:pPr algn="ctr">
              <a:lnSpc>
                <a:spcPct val="85000"/>
              </a:lnSpc>
              <a:buClr>
                <a:srgbClr val="E8C76A"/>
              </a:buClr>
              <a:buFont typeface="Monotype Sorts"/>
              <a:buNone/>
            </a:pPr>
            <a:r>
              <a:rPr lang="en-US" sz="1400" i="1" baseline="20000">
                <a:latin typeface="Arial Narrow" pitchFamily="34" charset="0"/>
              </a:rPr>
              <a:t>[11]</a:t>
            </a:r>
            <a:endParaRPr lang="en-US" sz="1400" i="1">
              <a:latin typeface="Arial Narrow" pitchFamily="34" charset="0"/>
            </a:endParaRPr>
          </a:p>
        </p:txBody>
      </p:sp>
      <p:sp>
        <p:nvSpPr>
          <p:cNvPr id="45095" name="Text Box 58"/>
          <p:cNvSpPr txBox="1">
            <a:spLocks noChangeArrowheads="1"/>
          </p:cNvSpPr>
          <p:nvPr/>
        </p:nvSpPr>
        <p:spPr bwMode="auto">
          <a:xfrm>
            <a:off x="7673936" y="5888876"/>
            <a:ext cx="1457436" cy="275460"/>
          </a:xfrm>
          <a:prstGeom prst="rect">
            <a:avLst/>
          </a:prstGeom>
          <a:noFill/>
          <a:ln w="9525">
            <a:noFill/>
            <a:miter lim="800000"/>
            <a:headEnd/>
            <a:tailEnd/>
          </a:ln>
        </p:spPr>
        <p:txBody>
          <a:bodyPr wrap="square">
            <a:spAutoFit/>
          </a:bodyPr>
          <a:lstStyle/>
          <a:p>
            <a:pPr algn="ctr">
              <a:lnSpc>
                <a:spcPct val="85000"/>
              </a:lnSpc>
              <a:buClr>
                <a:srgbClr val="E8C76A"/>
              </a:buClr>
              <a:buFont typeface="Monotype Sorts"/>
              <a:buNone/>
            </a:pPr>
            <a:r>
              <a:rPr lang="en-US" sz="1400" i="1">
                <a:effectLst>
                  <a:glow rad="139700">
                    <a:schemeClr val="accent4">
                      <a:satMod val="175000"/>
                      <a:alpha val="40000"/>
                    </a:schemeClr>
                  </a:glow>
                </a:effectLst>
                <a:latin typeface="Arial Narrow" pitchFamily="34" charset="0"/>
              </a:rPr>
              <a:t>Conditional  </a:t>
            </a:r>
            <a:r>
              <a:rPr lang="en-US" sz="1400" i="1" baseline="20000">
                <a:effectLst>
                  <a:glow rad="139700">
                    <a:schemeClr val="accent4">
                      <a:satMod val="175000"/>
                      <a:alpha val="40000"/>
                    </a:schemeClr>
                  </a:glow>
                </a:effectLst>
                <a:latin typeface="Arial Narrow" pitchFamily="34" charset="0"/>
              </a:rPr>
              <a:t>[10]</a:t>
            </a:r>
            <a:endParaRPr lang="en-US" sz="1400" i="1">
              <a:effectLst>
                <a:glow rad="139700">
                  <a:schemeClr val="accent4">
                    <a:satMod val="175000"/>
                    <a:alpha val="40000"/>
                  </a:schemeClr>
                </a:glow>
              </a:effectLst>
              <a:latin typeface="Arial Narrow" pitchFamily="34" charset="0"/>
            </a:endParaRPr>
          </a:p>
        </p:txBody>
      </p:sp>
      <p:sp>
        <p:nvSpPr>
          <p:cNvPr id="45096" name="Text Box 59"/>
          <p:cNvSpPr txBox="1">
            <a:spLocks noChangeArrowheads="1"/>
          </p:cNvSpPr>
          <p:nvPr/>
        </p:nvSpPr>
        <p:spPr bwMode="auto">
          <a:xfrm>
            <a:off x="7145338" y="5338642"/>
            <a:ext cx="931862" cy="275460"/>
          </a:xfrm>
          <a:prstGeom prst="rect">
            <a:avLst/>
          </a:prstGeom>
          <a:noFill/>
          <a:ln w="9525">
            <a:noFill/>
            <a:miter lim="800000"/>
            <a:headEnd/>
            <a:tailEnd/>
          </a:ln>
        </p:spPr>
        <p:txBody>
          <a:bodyPr wrap="square">
            <a:spAutoFit/>
          </a:bodyPr>
          <a:lstStyle/>
          <a:p>
            <a:pPr algn="ctr">
              <a:lnSpc>
                <a:spcPct val="85000"/>
              </a:lnSpc>
              <a:buClr>
                <a:srgbClr val="E8C76A"/>
              </a:buClr>
              <a:buFont typeface="Monotype Sorts"/>
              <a:buNone/>
            </a:pPr>
            <a:r>
              <a:rPr lang="en-US" sz="1400" i="1" dirty="0">
                <a:effectLst>
                  <a:glow rad="139700">
                    <a:schemeClr val="accent4">
                      <a:satMod val="175000"/>
                      <a:alpha val="40000"/>
                    </a:schemeClr>
                  </a:glow>
                </a:effectLst>
                <a:latin typeface="Arial Narrow" pitchFamily="34" charset="0"/>
              </a:rPr>
              <a:t>+28 </a:t>
            </a:r>
            <a:r>
              <a:rPr lang="en-US" sz="1400" i="1" dirty="0" smtClean="0">
                <a:effectLst>
                  <a:glow rad="139700">
                    <a:schemeClr val="accent4">
                      <a:satMod val="175000"/>
                      <a:alpha val="40000"/>
                    </a:schemeClr>
                  </a:glow>
                </a:effectLst>
                <a:latin typeface="Arial Narrow" pitchFamily="34" charset="0"/>
              </a:rPr>
              <a:t>TAF</a:t>
            </a:r>
            <a:endParaRPr lang="en-US" sz="1400" i="1" dirty="0">
              <a:effectLst>
                <a:glow rad="139700">
                  <a:schemeClr val="accent4">
                    <a:satMod val="175000"/>
                    <a:alpha val="40000"/>
                  </a:schemeClr>
                </a:glow>
              </a:effectLst>
              <a:latin typeface="Arial Narrow" pitchFamily="34" charset="0"/>
            </a:endParaRPr>
          </a:p>
        </p:txBody>
      </p:sp>
      <p:sp>
        <p:nvSpPr>
          <p:cNvPr id="45097" name="Text Box 60"/>
          <p:cNvSpPr txBox="1">
            <a:spLocks noChangeArrowheads="1"/>
          </p:cNvSpPr>
          <p:nvPr/>
        </p:nvSpPr>
        <p:spPr bwMode="auto">
          <a:xfrm>
            <a:off x="5000625" y="3262192"/>
            <a:ext cx="303289" cy="275460"/>
          </a:xfrm>
          <a:prstGeom prst="rect">
            <a:avLst/>
          </a:prstGeom>
          <a:noFill/>
          <a:ln w="9525">
            <a:noFill/>
            <a:miter lim="800000"/>
            <a:headEnd/>
            <a:tailEnd/>
          </a:ln>
        </p:spPr>
        <p:txBody>
          <a:bodyPr wrap="none">
            <a:spAutoFit/>
          </a:bodyPr>
          <a:lstStyle/>
          <a:p>
            <a:pPr algn="ctr">
              <a:lnSpc>
                <a:spcPct val="85000"/>
              </a:lnSpc>
              <a:buClr>
                <a:srgbClr val="E8C76A"/>
              </a:buClr>
              <a:buFont typeface="Monotype Sorts"/>
              <a:buNone/>
            </a:pPr>
            <a:r>
              <a:rPr lang="en-US" sz="1400" i="1" baseline="20000">
                <a:latin typeface="Arial Narrow" pitchFamily="34" charset="0"/>
              </a:rPr>
              <a:t>[1]</a:t>
            </a:r>
            <a:endParaRPr lang="en-US" sz="1400" i="1">
              <a:latin typeface="Arial Narrow" pitchFamily="34" charset="0"/>
            </a:endParaRPr>
          </a:p>
        </p:txBody>
      </p:sp>
      <p:sp>
        <p:nvSpPr>
          <p:cNvPr id="69" name="Text Box 24"/>
          <p:cNvSpPr txBox="1">
            <a:spLocks noChangeArrowheads="1"/>
          </p:cNvSpPr>
          <p:nvPr/>
        </p:nvSpPr>
        <p:spPr bwMode="invGray">
          <a:xfrm>
            <a:off x="192088" y="195263"/>
            <a:ext cx="8799512" cy="1200329"/>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defRPr/>
            </a:pPr>
            <a:r>
              <a:rPr lang="en-US" sz="4000" dirty="0" smtClean="0">
                <a:solidFill>
                  <a:srgbClr val="FFFF00"/>
                </a:solidFill>
                <a:effectLst>
                  <a:outerShdw blurRad="38100" dist="38100" dir="2700000" algn="tl">
                    <a:srgbClr val="000000"/>
                  </a:outerShdw>
                </a:effectLst>
                <a:latin typeface="Arial" charset="0"/>
                <a:cs typeface="+mn-cs"/>
              </a:rPr>
              <a:t>Less Flexibility</a:t>
            </a:r>
          </a:p>
          <a:p>
            <a:pPr algn="ctr" eaLnBrk="0" hangingPunct="0">
              <a:defRPr/>
            </a:pPr>
            <a:r>
              <a:rPr lang="en-US" sz="3200" dirty="0" smtClean="0">
                <a:solidFill>
                  <a:schemeClr val="bg1"/>
                </a:solidFill>
                <a:effectLst>
                  <a:outerShdw blurRad="38100" dist="38100" dir="2700000" algn="tl">
                    <a:srgbClr val="000000"/>
                  </a:outerShdw>
                </a:effectLst>
                <a:latin typeface="Arial" charset="0"/>
                <a:cs typeface="+mn-cs"/>
              </a:rPr>
              <a:t>Existing Delta </a:t>
            </a:r>
            <a:r>
              <a:rPr lang="en-US" sz="3200" dirty="0">
                <a:solidFill>
                  <a:schemeClr val="bg1"/>
                </a:solidFill>
                <a:effectLst>
                  <a:outerShdw blurRad="38100" dist="38100" dir="2700000" algn="tl">
                    <a:srgbClr val="000000"/>
                  </a:outerShdw>
                </a:effectLst>
                <a:latin typeface="Arial" charset="0"/>
                <a:cs typeface="+mn-cs"/>
              </a:rPr>
              <a:t>Standards (D-1641</a:t>
            </a:r>
            <a:r>
              <a:rPr lang="en-US" sz="3200" dirty="0" smtClean="0">
                <a:solidFill>
                  <a:schemeClr val="bg1"/>
                </a:solidFill>
                <a:effectLst>
                  <a:outerShdw blurRad="38100" dist="38100" dir="2700000" algn="tl">
                    <a:srgbClr val="000000"/>
                  </a:outerShdw>
                </a:effectLst>
                <a:latin typeface="Arial" charset="0"/>
                <a:cs typeface="+mn-cs"/>
              </a:rPr>
              <a:t>)</a:t>
            </a:r>
            <a:endParaRPr lang="en-US" sz="2600" dirty="0">
              <a:solidFill>
                <a:schemeClr val="bg1"/>
              </a:solidFill>
              <a:effectLst>
                <a:outerShdw blurRad="38100" dist="38100" dir="2700000" algn="tl">
                  <a:srgbClr val="000000"/>
                </a:outerShdw>
              </a:effectLst>
              <a:latin typeface="Arial" charset="0"/>
              <a:cs typeface="+mn-cs"/>
            </a:endParaRPr>
          </a:p>
        </p:txBody>
      </p:sp>
      <p:sp>
        <p:nvSpPr>
          <p:cNvPr id="77" name="Line 6"/>
          <p:cNvSpPr>
            <a:spLocks noChangeShapeType="1"/>
          </p:cNvSpPr>
          <p:nvPr/>
        </p:nvSpPr>
        <p:spPr bwMode="auto">
          <a:xfrm>
            <a:off x="250825" y="4557592"/>
            <a:ext cx="2362200" cy="0"/>
          </a:xfrm>
          <a:prstGeom prst="line">
            <a:avLst/>
          </a:prstGeom>
          <a:noFill/>
          <a:ln w="57150">
            <a:solidFill>
              <a:schemeClr val="tx1">
                <a:lumMod val="50000"/>
                <a:lumOff val="50000"/>
              </a:schemeClr>
            </a:solidFill>
            <a:round/>
            <a:headEnd/>
            <a:tailEnd/>
          </a:ln>
          <a:effectLst/>
        </p:spPr>
        <p:txBody>
          <a:bodyPr wrap="none" anchor="ctr"/>
          <a:lstStyle/>
          <a:p>
            <a:pPr algn="ctr" eaLnBrk="0" hangingPunct="0">
              <a:defRPr/>
            </a:pPr>
            <a:endParaRPr lang="en-US">
              <a:latin typeface="Arial" charset="0"/>
              <a:cs typeface="+mn-cs"/>
            </a:endParaRPr>
          </a:p>
        </p:txBody>
      </p:sp>
      <p:sp>
        <p:nvSpPr>
          <p:cNvPr id="81" name="Slide Number Placeholder 32"/>
          <p:cNvSpPr txBox="1">
            <a:spLocks noGrp="1"/>
          </p:cNvSpPr>
          <p:nvPr/>
        </p:nvSpPr>
        <p:spPr bwMode="auto">
          <a:xfrm>
            <a:off x="8578850" y="6453188"/>
            <a:ext cx="533400" cy="365125"/>
          </a:xfrm>
          <a:prstGeom prst="rect">
            <a:avLst/>
          </a:prstGeom>
          <a:noFill/>
          <a:ln>
            <a:miter lim="800000"/>
            <a:headEnd/>
            <a:tailEnd/>
          </a:ln>
        </p:spPr>
        <p:txBody>
          <a:bodyPr/>
          <a:lstStyle/>
          <a:p>
            <a:pPr algn="ctr" eaLnBrk="0" hangingPunct="0">
              <a:defRPr/>
            </a:pPr>
            <a:fld id="{9BB695BC-EBA2-4B6B-866C-6015079B059B}" type="slidenum">
              <a:rPr lang="en-US" sz="1800">
                <a:effectLst>
                  <a:outerShdw blurRad="38100" dist="38100" dir="2700000" algn="tl">
                    <a:srgbClr val="000000">
                      <a:alpha val="43137"/>
                    </a:srgbClr>
                  </a:outerShdw>
                </a:effectLst>
                <a:latin typeface="Arial" charset="0"/>
                <a:cs typeface="+mn-cs"/>
              </a:rPr>
              <a:pPr algn="ctr" eaLnBrk="0" hangingPunct="0">
                <a:defRPr/>
              </a:pPr>
              <a:t>24</a:t>
            </a:fld>
            <a:endParaRPr lang="en-US" sz="1800" dirty="0">
              <a:effectLst>
                <a:outerShdw blurRad="38100" dist="38100" dir="2700000" algn="tl">
                  <a:srgbClr val="000000">
                    <a:alpha val="43137"/>
                  </a:srgbClr>
                </a:outerShdw>
              </a:effectLst>
              <a:latin typeface="Arial" charset="0"/>
              <a:cs typeface="+mn-cs"/>
            </a:endParaRPr>
          </a:p>
        </p:txBody>
      </p:sp>
      <p:sp>
        <p:nvSpPr>
          <p:cNvPr id="60" name="Text Box 29"/>
          <p:cNvSpPr txBox="1">
            <a:spLocks noChangeArrowheads="1"/>
          </p:cNvSpPr>
          <p:nvPr/>
        </p:nvSpPr>
        <p:spPr bwMode="auto">
          <a:xfrm>
            <a:off x="2763838" y="2711619"/>
            <a:ext cx="6115050" cy="156966"/>
          </a:xfrm>
          <a:prstGeom prst="rect">
            <a:avLst/>
          </a:prstGeom>
          <a:noFill/>
          <a:ln w="9525">
            <a:noFill/>
            <a:miter lim="800000"/>
            <a:headEnd/>
            <a:tailEnd/>
          </a:ln>
        </p:spPr>
        <p:txBody>
          <a:bodyPr wrap="square" lIns="0" tIns="0" rIns="0" bIns="0" anchor="ctr" anchorCtr="1">
            <a:noAutofit/>
          </a:bodyPr>
          <a:lstStyle/>
          <a:p>
            <a:pPr algn="ctr">
              <a:lnSpc>
                <a:spcPct val="85000"/>
              </a:lnSpc>
              <a:buClr>
                <a:srgbClr val="E8C76A"/>
              </a:buClr>
              <a:buFont typeface="Monotype Sorts"/>
              <a:buNone/>
            </a:pPr>
            <a:r>
              <a:rPr lang="en-US" sz="1200" dirty="0">
                <a:solidFill>
                  <a:srgbClr val="000000"/>
                </a:solidFill>
                <a:latin typeface="Arial Black" pitchFamily="34" charset="0"/>
              </a:rPr>
              <a:t>JAN   FEB   MAR   APR   MAY   JUN   JUL   AUG   SEP   OCT   NOV   DEC</a:t>
            </a:r>
          </a:p>
        </p:txBody>
      </p:sp>
      <p:grpSp>
        <p:nvGrpSpPr>
          <p:cNvPr id="3" name="Group 60"/>
          <p:cNvGrpSpPr/>
          <p:nvPr/>
        </p:nvGrpSpPr>
        <p:grpSpPr>
          <a:xfrm>
            <a:off x="152400" y="2655887"/>
            <a:ext cx="8699500" cy="228600"/>
            <a:chOff x="393700" y="2273300"/>
            <a:chExt cx="8458200" cy="228600"/>
          </a:xfrm>
        </p:grpSpPr>
        <p:sp>
          <p:nvSpPr>
            <p:cNvPr id="62" name="Line 34"/>
            <p:cNvSpPr>
              <a:spLocks noChangeShapeType="1"/>
            </p:cNvSpPr>
            <p:nvPr/>
          </p:nvSpPr>
          <p:spPr bwMode="auto">
            <a:xfrm>
              <a:off x="393700" y="2273300"/>
              <a:ext cx="8458200" cy="0"/>
            </a:xfrm>
            <a:prstGeom prst="line">
              <a:avLst/>
            </a:prstGeom>
            <a:noFill/>
            <a:ln w="9525">
              <a:solidFill>
                <a:srgbClr val="000000"/>
              </a:solidFill>
              <a:round/>
              <a:headEnd/>
              <a:tailEnd/>
            </a:ln>
          </p:spPr>
          <p:txBody>
            <a:bodyPr wrap="none" anchor="ctr"/>
            <a:lstStyle/>
            <a:p>
              <a:endParaRPr lang="en-US"/>
            </a:p>
          </p:txBody>
        </p:sp>
        <p:sp>
          <p:nvSpPr>
            <p:cNvPr id="63" name="Line 35"/>
            <p:cNvSpPr>
              <a:spLocks noChangeShapeType="1"/>
            </p:cNvSpPr>
            <p:nvPr/>
          </p:nvSpPr>
          <p:spPr bwMode="auto">
            <a:xfrm>
              <a:off x="393700" y="2501900"/>
              <a:ext cx="8458200" cy="0"/>
            </a:xfrm>
            <a:prstGeom prst="line">
              <a:avLst/>
            </a:prstGeom>
            <a:noFill/>
            <a:ln w="9525">
              <a:solidFill>
                <a:srgbClr val="000000"/>
              </a:solidFill>
              <a:round/>
              <a:headEnd/>
              <a:tailEnd/>
            </a:ln>
          </p:spPr>
          <p:txBody>
            <a:bodyPr wrap="none" anchor="ctr"/>
            <a:lstStyle/>
            <a:p>
              <a:endParaRPr lang="en-US"/>
            </a:p>
          </p:txBody>
        </p:sp>
      </p:grpSp>
      <p:grpSp>
        <p:nvGrpSpPr>
          <p:cNvPr id="4" name="Group 2"/>
          <p:cNvGrpSpPr>
            <a:grpSpLocks/>
          </p:cNvGrpSpPr>
          <p:nvPr/>
        </p:nvGrpSpPr>
        <p:grpSpPr bwMode="auto">
          <a:xfrm>
            <a:off x="152400" y="2673967"/>
            <a:ext cx="2603500" cy="205758"/>
            <a:chOff x="96" y="1728"/>
            <a:chExt cx="1488" cy="141"/>
          </a:xfrm>
        </p:grpSpPr>
        <p:sp>
          <p:nvSpPr>
            <p:cNvPr id="65" name="Rectangle 3"/>
            <p:cNvSpPr>
              <a:spLocks noChangeArrowheads="1"/>
            </p:cNvSpPr>
            <p:nvPr/>
          </p:nvSpPr>
          <p:spPr bwMode="auto">
            <a:xfrm>
              <a:off x="96" y="1728"/>
              <a:ext cx="1008" cy="141"/>
            </a:xfrm>
            <a:prstGeom prst="rect">
              <a:avLst/>
            </a:prstGeom>
            <a:solidFill>
              <a:srgbClr val="0090E8"/>
            </a:solidFill>
            <a:ln w="9525">
              <a:noFill/>
              <a:miter lim="800000"/>
              <a:headEnd/>
              <a:tailEnd/>
            </a:ln>
          </p:spPr>
          <p:txBody>
            <a:bodyPr wrap="none" anchor="ctr"/>
            <a:lstStyle/>
            <a:p>
              <a:pPr algn="ctr" eaLnBrk="0" hangingPunct="0"/>
              <a:endParaRPr lang="en-US"/>
            </a:p>
          </p:txBody>
        </p:sp>
        <p:sp>
          <p:nvSpPr>
            <p:cNvPr id="66" name="Rectangle 4"/>
            <p:cNvSpPr>
              <a:spLocks noChangeArrowheads="1"/>
            </p:cNvSpPr>
            <p:nvPr/>
          </p:nvSpPr>
          <p:spPr bwMode="auto">
            <a:xfrm>
              <a:off x="1101" y="1728"/>
              <a:ext cx="483" cy="141"/>
            </a:xfrm>
            <a:prstGeom prst="rect">
              <a:avLst/>
            </a:prstGeom>
            <a:gradFill rotWithShape="0">
              <a:gsLst>
                <a:gs pos="0">
                  <a:srgbClr val="0090E8"/>
                </a:gs>
                <a:gs pos="100000">
                  <a:srgbClr val="FFFFFF"/>
                </a:gs>
              </a:gsLst>
              <a:lin ang="0" scaled="1"/>
            </a:gradFill>
            <a:ln w="9525">
              <a:noFill/>
              <a:miter lim="800000"/>
              <a:headEnd/>
              <a:tailEnd/>
            </a:ln>
          </p:spPr>
          <p:txBody>
            <a:bodyPr wrap="none" anchor="ctr"/>
            <a:lstStyle/>
            <a:p>
              <a:pPr algn="ctr" eaLnBrk="0" hangingPunct="0"/>
              <a:endParaRPr lang="en-US"/>
            </a:p>
          </p:txBody>
        </p:sp>
      </p:grpSp>
      <p:sp>
        <p:nvSpPr>
          <p:cNvPr id="118808" name="Text Box 24"/>
          <p:cNvSpPr txBox="1">
            <a:spLocks noChangeArrowheads="1"/>
          </p:cNvSpPr>
          <p:nvPr/>
        </p:nvSpPr>
        <p:spPr bwMode="auto">
          <a:xfrm>
            <a:off x="255480" y="2625555"/>
            <a:ext cx="1547218" cy="301621"/>
          </a:xfrm>
          <a:prstGeom prst="rect">
            <a:avLst/>
          </a:prstGeom>
          <a:noFill/>
          <a:ln w="9525">
            <a:noFill/>
            <a:miter lim="800000"/>
            <a:headEnd/>
            <a:tailEnd/>
          </a:ln>
          <a:effectLst/>
        </p:spPr>
        <p:txBody>
          <a:bodyPr wrap="none">
            <a:spAutoFit/>
          </a:bodyPr>
          <a:lstStyle/>
          <a:p>
            <a:pPr algn="ctr">
              <a:lnSpc>
                <a:spcPct val="85000"/>
              </a:lnSpc>
              <a:buClr>
                <a:srgbClr val="E8C76A"/>
              </a:buClr>
              <a:buFont typeface="Monotype Sorts" pitchFamily="2" charset="2"/>
              <a:buNone/>
              <a:defRPr/>
            </a:pPr>
            <a:r>
              <a:rPr lang="en-US" sz="1600" i="1" dirty="0">
                <a:solidFill>
                  <a:srgbClr val="FFFF00"/>
                </a:solidFill>
                <a:effectLst>
                  <a:glow rad="139700">
                    <a:schemeClr val="accent4">
                      <a:satMod val="175000"/>
                      <a:alpha val="40000"/>
                    </a:schemeClr>
                  </a:glow>
                </a:effectLst>
                <a:latin typeface="Arial Narrow" pitchFamily="34" charset="0"/>
                <a:cs typeface="+mn-cs"/>
              </a:rPr>
              <a:t>Flow/Operational</a:t>
            </a:r>
          </a:p>
        </p:txBody>
      </p:sp>
      <p:sp>
        <p:nvSpPr>
          <p:cNvPr id="64" name="Text Box 64"/>
          <p:cNvSpPr txBox="1">
            <a:spLocks noChangeArrowheads="1"/>
          </p:cNvSpPr>
          <p:nvPr/>
        </p:nvSpPr>
        <p:spPr bwMode="auto">
          <a:xfrm>
            <a:off x="2756647" y="1600200"/>
            <a:ext cx="6131859" cy="1066800"/>
          </a:xfrm>
          <a:prstGeom prst="rect">
            <a:avLst/>
          </a:prstGeom>
          <a:solidFill>
            <a:schemeClr val="bg2">
              <a:lumMod val="75000"/>
            </a:schemeClr>
          </a:solidFill>
          <a:ln w="9525">
            <a:noFill/>
            <a:miter lim="800000"/>
            <a:headEnd/>
            <a:tailEnd/>
          </a:ln>
          <a:effectLst/>
        </p:spPr>
        <p:txBody>
          <a:bodyPr wrap="none">
            <a:noAutofit/>
          </a:bodyPr>
          <a:lstStyle/>
          <a:p>
            <a:pPr algn="ctr" eaLnBrk="0" hangingPunct="0">
              <a:lnSpc>
                <a:spcPct val="85000"/>
              </a:lnSpc>
              <a:buClr>
                <a:srgbClr val="E8C76A"/>
              </a:buClr>
              <a:buFont typeface="Monotype Sorts" pitchFamily="2" charset="2"/>
              <a:buNone/>
              <a:defRPr/>
            </a:pPr>
            <a:r>
              <a:rPr lang="en-US" sz="2400" dirty="0" smtClean="0">
                <a:solidFill>
                  <a:srgbClr val="FFFF00"/>
                </a:solidFill>
                <a:effectLst>
                  <a:glow rad="101600">
                    <a:schemeClr val="accent4">
                      <a:satMod val="175000"/>
                      <a:alpha val="40000"/>
                    </a:schemeClr>
                  </a:glow>
                </a:effectLst>
                <a:latin typeface="Arial Narrow" pitchFamily="34" charset="0"/>
                <a:cs typeface="+mn-cs"/>
              </a:rPr>
              <a:t>Usual conveyance </a:t>
            </a:r>
            <a:r>
              <a:rPr lang="en-US" sz="2400" dirty="0">
                <a:solidFill>
                  <a:srgbClr val="FFFF00"/>
                </a:solidFill>
                <a:effectLst>
                  <a:glow rad="101600">
                    <a:schemeClr val="accent4">
                      <a:satMod val="175000"/>
                      <a:alpha val="40000"/>
                    </a:schemeClr>
                  </a:glow>
                </a:effectLst>
                <a:latin typeface="Arial Narrow" pitchFamily="34" charset="0"/>
                <a:cs typeface="+mn-cs"/>
              </a:rPr>
              <a:t>constraint </a:t>
            </a:r>
            <a:r>
              <a:rPr lang="en-US" sz="2400" dirty="0" smtClean="0">
                <a:solidFill>
                  <a:srgbClr val="FFFF00"/>
                </a:solidFill>
                <a:effectLst>
                  <a:glow rad="101600">
                    <a:schemeClr val="accent4">
                      <a:satMod val="175000"/>
                      <a:alpha val="40000"/>
                    </a:schemeClr>
                  </a:glow>
                </a:effectLst>
                <a:latin typeface="Arial Narrow" pitchFamily="34" charset="0"/>
                <a:cs typeface="+mn-cs"/>
              </a:rPr>
              <a:t>periods</a:t>
            </a:r>
            <a:endParaRPr lang="en-US" sz="2400" dirty="0">
              <a:solidFill>
                <a:srgbClr val="FFFF00"/>
              </a:solidFill>
              <a:effectLst>
                <a:glow rad="101600">
                  <a:schemeClr val="accent4">
                    <a:satMod val="175000"/>
                    <a:alpha val="40000"/>
                  </a:schemeClr>
                </a:glow>
              </a:effectLst>
              <a:latin typeface="Arial Narrow" pitchFamily="34" charset="0"/>
              <a:cs typeface="+mn-cs"/>
            </a:endParaRPr>
          </a:p>
        </p:txBody>
      </p:sp>
      <p:sp>
        <p:nvSpPr>
          <p:cNvPr id="67" name="Text Box 64"/>
          <p:cNvSpPr txBox="1">
            <a:spLocks noChangeArrowheads="1"/>
          </p:cNvSpPr>
          <p:nvPr/>
        </p:nvSpPr>
        <p:spPr bwMode="auto">
          <a:xfrm>
            <a:off x="2848405" y="2299610"/>
            <a:ext cx="1561646" cy="353943"/>
          </a:xfrm>
          <a:prstGeom prst="rect">
            <a:avLst/>
          </a:prstGeom>
          <a:noFill/>
          <a:ln w="9525">
            <a:noFill/>
            <a:miter lim="800000"/>
            <a:headEnd/>
            <a:tailEnd/>
          </a:ln>
          <a:effectLst/>
        </p:spPr>
        <p:txBody>
          <a:bodyPr wrap="none" anchor="ctr"/>
          <a:lstStyle/>
          <a:p>
            <a:pPr marL="228600" indent="-228600" algn="l" eaLnBrk="0" hangingPunct="0">
              <a:lnSpc>
                <a:spcPct val="85000"/>
              </a:lnSpc>
              <a:buClr>
                <a:srgbClr val="FFFF00"/>
              </a:buClr>
              <a:buSzPct val="125000"/>
              <a:buFont typeface="Wingdings" pitchFamily="2" charset="2"/>
              <a:buChar char="§"/>
              <a:defRPr/>
            </a:pPr>
            <a:r>
              <a:rPr lang="en-US" sz="2000" dirty="0">
                <a:solidFill>
                  <a:srgbClr val="FF00FF"/>
                </a:solidFill>
                <a:effectLst>
                  <a:glow rad="101600">
                    <a:schemeClr val="accent4">
                      <a:satMod val="175000"/>
                      <a:alpha val="40000"/>
                    </a:schemeClr>
                  </a:glow>
                </a:effectLst>
                <a:latin typeface="Arial Narrow" pitchFamily="34" charset="0"/>
                <a:cs typeface="+mn-cs"/>
              </a:rPr>
              <a:t>Delta Smelt</a:t>
            </a:r>
          </a:p>
        </p:txBody>
      </p:sp>
      <p:sp>
        <p:nvSpPr>
          <p:cNvPr id="68" name="Text Box 64"/>
          <p:cNvSpPr txBox="1">
            <a:spLocks noChangeArrowheads="1"/>
          </p:cNvSpPr>
          <p:nvPr/>
        </p:nvSpPr>
        <p:spPr bwMode="auto">
          <a:xfrm>
            <a:off x="2861852" y="1969343"/>
            <a:ext cx="2319866" cy="353943"/>
          </a:xfrm>
          <a:prstGeom prst="rect">
            <a:avLst/>
          </a:prstGeom>
          <a:noFill/>
          <a:ln w="9525">
            <a:noFill/>
            <a:miter lim="800000"/>
            <a:headEnd/>
            <a:tailEnd/>
          </a:ln>
          <a:effectLst/>
        </p:spPr>
        <p:txBody>
          <a:bodyPr wrap="none" anchor="ctr"/>
          <a:lstStyle/>
          <a:p>
            <a:pPr marL="228600" indent="-228600" algn="l" eaLnBrk="0" hangingPunct="0">
              <a:lnSpc>
                <a:spcPct val="85000"/>
              </a:lnSpc>
              <a:buClr>
                <a:srgbClr val="FFFF00"/>
              </a:buClr>
              <a:buSzPct val="125000"/>
              <a:buFont typeface="Wingdings" pitchFamily="2" charset="2"/>
              <a:buChar char="§"/>
              <a:defRPr/>
            </a:pPr>
            <a:r>
              <a:rPr lang="en-US" sz="2000" dirty="0">
                <a:solidFill>
                  <a:srgbClr val="20E65D"/>
                </a:solidFill>
                <a:effectLst>
                  <a:glow rad="101600">
                    <a:schemeClr val="accent4">
                      <a:satMod val="175000"/>
                      <a:alpha val="40000"/>
                    </a:schemeClr>
                  </a:glow>
                </a:effectLst>
                <a:latin typeface="Arial Narrow" pitchFamily="34" charset="0"/>
                <a:cs typeface="+mn-cs"/>
              </a:rPr>
              <a:t>Salmon (Existing)</a:t>
            </a:r>
          </a:p>
        </p:txBody>
      </p:sp>
      <p:sp>
        <p:nvSpPr>
          <p:cNvPr id="70" name="Text Box 64"/>
          <p:cNvSpPr txBox="1">
            <a:spLocks noChangeArrowheads="1"/>
          </p:cNvSpPr>
          <p:nvPr/>
        </p:nvSpPr>
        <p:spPr bwMode="auto">
          <a:xfrm>
            <a:off x="5287389" y="1958951"/>
            <a:ext cx="1561646" cy="353943"/>
          </a:xfrm>
          <a:prstGeom prst="rect">
            <a:avLst/>
          </a:prstGeom>
          <a:noFill/>
          <a:ln w="9525">
            <a:noFill/>
            <a:miter lim="800000"/>
            <a:headEnd/>
            <a:tailEnd/>
          </a:ln>
          <a:effectLst/>
        </p:spPr>
        <p:txBody>
          <a:bodyPr wrap="none" anchor="ctr"/>
          <a:lstStyle/>
          <a:p>
            <a:pPr marL="228600" indent="-228600" algn="l" eaLnBrk="0" hangingPunct="0">
              <a:lnSpc>
                <a:spcPct val="85000"/>
              </a:lnSpc>
              <a:buClr>
                <a:srgbClr val="FFFF00"/>
              </a:buClr>
              <a:buSzPct val="125000"/>
              <a:buFont typeface="Wingdings" pitchFamily="2" charset="2"/>
              <a:buChar char="§"/>
              <a:defRPr/>
            </a:pPr>
            <a:r>
              <a:rPr lang="en-US" sz="2000" dirty="0">
                <a:solidFill>
                  <a:srgbClr val="FFC000"/>
                </a:solidFill>
                <a:effectLst>
                  <a:glow rad="101600">
                    <a:schemeClr val="accent4">
                      <a:satMod val="175000"/>
                      <a:alpha val="40000"/>
                    </a:schemeClr>
                  </a:glow>
                </a:effectLst>
                <a:latin typeface="Arial Narrow" pitchFamily="34" charset="0"/>
                <a:cs typeface="+mn-cs"/>
              </a:rPr>
              <a:t>Longfin Smelt (Potential)</a:t>
            </a:r>
          </a:p>
        </p:txBody>
      </p:sp>
      <p:sp>
        <p:nvSpPr>
          <p:cNvPr id="71" name="Text Box 64"/>
          <p:cNvSpPr txBox="1">
            <a:spLocks noChangeArrowheads="1"/>
          </p:cNvSpPr>
          <p:nvPr/>
        </p:nvSpPr>
        <p:spPr bwMode="auto">
          <a:xfrm>
            <a:off x="5282907" y="2286162"/>
            <a:ext cx="1561646" cy="353943"/>
          </a:xfrm>
          <a:prstGeom prst="rect">
            <a:avLst/>
          </a:prstGeom>
          <a:noFill/>
          <a:ln w="9525">
            <a:noFill/>
            <a:miter lim="800000"/>
            <a:headEnd/>
            <a:tailEnd/>
          </a:ln>
          <a:effectLst/>
        </p:spPr>
        <p:txBody>
          <a:bodyPr wrap="none" anchor="ctr"/>
          <a:lstStyle/>
          <a:p>
            <a:pPr marL="228600" indent="-228600" algn="l" eaLnBrk="0" hangingPunct="0">
              <a:lnSpc>
                <a:spcPct val="85000"/>
              </a:lnSpc>
              <a:buClr>
                <a:srgbClr val="FFFF00"/>
              </a:buClr>
              <a:buSzPct val="125000"/>
              <a:buFont typeface="Wingdings" pitchFamily="2" charset="2"/>
              <a:buChar char="§"/>
              <a:defRPr/>
            </a:pPr>
            <a:r>
              <a:rPr lang="en-US" sz="2000" dirty="0">
                <a:solidFill>
                  <a:srgbClr val="00B0F0"/>
                </a:solidFill>
                <a:effectLst>
                  <a:glow rad="101600">
                    <a:schemeClr val="accent4">
                      <a:satMod val="175000"/>
                      <a:alpha val="40000"/>
                    </a:schemeClr>
                  </a:glow>
                </a:effectLst>
                <a:latin typeface="Arial Narrow" pitchFamily="34" charset="0"/>
                <a:cs typeface="+mn-cs"/>
              </a:rPr>
              <a:t>San Joaquin Fall Run (Potential)</a:t>
            </a:r>
          </a:p>
        </p:txBody>
      </p:sp>
      <p:sp>
        <p:nvSpPr>
          <p:cNvPr id="72" name="Rectangle 62" descr="Light upward diagonal"/>
          <p:cNvSpPr>
            <a:spLocks noChangeArrowheads="1"/>
          </p:cNvSpPr>
          <p:nvPr/>
        </p:nvSpPr>
        <p:spPr bwMode="auto">
          <a:xfrm>
            <a:off x="7345363" y="2900082"/>
            <a:ext cx="1524000" cy="3500718"/>
          </a:xfrm>
          <a:prstGeom prst="rect">
            <a:avLst/>
          </a:prstGeom>
          <a:solidFill>
            <a:srgbClr val="66FF33">
              <a:alpha val="39999"/>
            </a:srgbClr>
          </a:solidFill>
          <a:ln w="25400">
            <a:solidFill>
              <a:schemeClr val="accent1"/>
            </a:solidFill>
            <a:miter lim="800000"/>
            <a:headEnd/>
            <a:tailEnd/>
          </a:ln>
        </p:spPr>
        <p:txBody>
          <a:bodyPr wrap="none" anchor="ctr"/>
          <a:lstStyle/>
          <a:p>
            <a:pPr algn="ctr" eaLnBrk="0" hangingPunct="0"/>
            <a:endParaRPr lang="en-US"/>
          </a:p>
        </p:txBody>
      </p:sp>
      <p:sp>
        <p:nvSpPr>
          <p:cNvPr id="74" name="Rectangle 68"/>
          <p:cNvSpPr>
            <a:spLocks noChangeArrowheads="1"/>
          </p:cNvSpPr>
          <p:nvPr/>
        </p:nvSpPr>
        <p:spPr bwMode="auto">
          <a:xfrm>
            <a:off x="8337550" y="2900082"/>
            <a:ext cx="538163" cy="3500718"/>
          </a:xfrm>
          <a:prstGeom prst="rect">
            <a:avLst/>
          </a:prstGeom>
          <a:solidFill>
            <a:srgbClr val="FFC000">
              <a:alpha val="59999"/>
            </a:srgbClr>
          </a:solidFill>
          <a:ln w="9525">
            <a:solidFill>
              <a:srgbClr val="FF00FF"/>
            </a:solidFill>
            <a:miter lim="800000"/>
            <a:headEnd/>
            <a:tailEnd/>
          </a:ln>
        </p:spPr>
        <p:txBody>
          <a:bodyPr wrap="none" anchor="ctr"/>
          <a:lstStyle/>
          <a:p>
            <a:pPr algn="ctr" eaLnBrk="0" hangingPunct="0"/>
            <a:endParaRPr lang="en-US"/>
          </a:p>
        </p:txBody>
      </p:sp>
      <p:sp>
        <p:nvSpPr>
          <p:cNvPr id="78" name="Rectangle 61" descr="Light upward diagonal"/>
          <p:cNvSpPr>
            <a:spLocks noChangeArrowheads="1"/>
          </p:cNvSpPr>
          <p:nvPr/>
        </p:nvSpPr>
        <p:spPr bwMode="auto">
          <a:xfrm>
            <a:off x="4283075" y="2909047"/>
            <a:ext cx="1524000" cy="3478306"/>
          </a:xfrm>
          <a:prstGeom prst="rect">
            <a:avLst/>
          </a:prstGeom>
          <a:solidFill>
            <a:srgbClr val="66FF33">
              <a:alpha val="39999"/>
            </a:srgbClr>
          </a:solidFill>
          <a:ln w="25400">
            <a:solidFill>
              <a:schemeClr val="accent1"/>
            </a:solidFill>
            <a:miter lim="800000"/>
            <a:headEnd/>
            <a:tailEnd/>
          </a:ln>
        </p:spPr>
        <p:txBody>
          <a:bodyPr wrap="none" anchor="ctr"/>
          <a:lstStyle/>
          <a:p>
            <a:pPr algn="ctr" eaLnBrk="0" hangingPunct="0"/>
            <a:endParaRPr lang="en-US" sz="4000"/>
          </a:p>
        </p:txBody>
      </p:sp>
      <p:sp>
        <p:nvSpPr>
          <p:cNvPr id="73" name="Rectangle 68"/>
          <p:cNvSpPr>
            <a:spLocks noChangeArrowheads="1"/>
          </p:cNvSpPr>
          <p:nvPr/>
        </p:nvSpPr>
        <p:spPr bwMode="auto">
          <a:xfrm>
            <a:off x="3292475" y="2900082"/>
            <a:ext cx="2514600" cy="3500718"/>
          </a:xfrm>
          <a:prstGeom prst="rect">
            <a:avLst/>
          </a:prstGeom>
          <a:solidFill>
            <a:srgbClr val="FF00FF">
              <a:alpha val="39999"/>
            </a:srgbClr>
          </a:solidFill>
          <a:ln w="9525">
            <a:solidFill>
              <a:srgbClr val="FF00FF"/>
            </a:solidFill>
            <a:miter lim="800000"/>
            <a:headEnd/>
            <a:tailEnd/>
          </a:ln>
        </p:spPr>
        <p:txBody>
          <a:bodyPr wrap="none" anchor="ctr"/>
          <a:lstStyle/>
          <a:p>
            <a:pPr algn="ctr" eaLnBrk="0" hangingPunct="0"/>
            <a:endParaRPr lang="en-US" sz="4000"/>
          </a:p>
        </p:txBody>
      </p:sp>
      <p:sp>
        <p:nvSpPr>
          <p:cNvPr id="79" name="Rectangle 63" descr="Light upward diagonal"/>
          <p:cNvSpPr>
            <a:spLocks noChangeArrowheads="1"/>
          </p:cNvSpPr>
          <p:nvPr/>
        </p:nvSpPr>
        <p:spPr bwMode="auto">
          <a:xfrm>
            <a:off x="2759075" y="2909047"/>
            <a:ext cx="533400" cy="3478306"/>
          </a:xfrm>
          <a:prstGeom prst="rect">
            <a:avLst/>
          </a:prstGeom>
          <a:solidFill>
            <a:srgbClr val="66FF33">
              <a:alpha val="39999"/>
            </a:srgbClr>
          </a:solidFill>
          <a:ln w="25400">
            <a:solidFill>
              <a:schemeClr val="accent1"/>
            </a:solidFill>
            <a:miter lim="800000"/>
            <a:headEnd/>
            <a:tailEnd/>
          </a:ln>
        </p:spPr>
        <p:txBody>
          <a:bodyPr wrap="none" anchor="ctr"/>
          <a:lstStyle/>
          <a:p>
            <a:pPr algn="ctr" eaLnBrk="0" hangingPunct="0"/>
            <a:endParaRPr lang="en-US" sz="4000"/>
          </a:p>
        </p:txBody>
      </p:sp>
      <p:sp>
        <p:nvSpPr>
          <p:cNvPr id="75" name="Rectangle 68"/>
          <p:cNvSpPr>
            <a:spLocks noChangeArrowheads="1"/>
          </p:cNvSpPr>
          <p:nvPr/>
        </p:nvSpPr>
        <p:spPr bwMode="auto">
          <a:xfrm>
            <a:off x="2743200" y="2900082"/>
            <a:ext cx="523875" cy="3500718"/>
          </a:xfrm>
          <a:prstGeom prst="rect">
            <a:avLst/>
          </a:prstGeom>
          <a:solidFill>
            <a:srgbClr val="FFC000">
              <a:alpha val="59999"/>
            </a:srgbClr>
          </a:solidFill>
          <a:ln w="9525">
            <a:solidFill>
              <a:srgbClr val="FF00FF"/>
            </a:solidFill>
            <a:miter lim="800000"/>
            <a:headEnd/>
            <a:tailEnd/>
          </a:ln>
        </p:spPr>
        <p:txBody>
          <a:bodyPr wrap="none" anchor="ctr"/>
          <a:lstStyle/>
          <a:p>
            <a:pPr algn="ctr" eaLnBrk="0" hangingPunct="0"/>
            <a:endParaRPr lang="en-US" sz="4000"/>
          </a:p>
        </p:txBody>
      </p:sp>
      <p:sp>
        <p:nvSpPr>
          <p:cNvPr id="76" name="Rectangle 68"/>
          <p:cNvSpPr>
            <a:spLocks noChangeArrowheads="1"/>
          </p:cNvSpPr>
          <p:nvPr/>
        </p:nvSpPr>
        <p:spPr bwMode="auto">
          <a:xfrm>
            <a:off x="4495800" y="2900082"/>
            <a:ext cx="538163" cy="3500718"/>
          </a:xfrm>
          <a:prstGeom prst="rect">
            <a:avLst/>
          </a:prstGeom>
          <a:solidFill>
            <a:srgbClr val="00B0F0">
              <a:alpha val="59999"/>
            </a:srgbClr>
          </a:solidFill>
          <a:ln w="9525">
            <a:solidFill>
              <a:srgbClr val="FF00FF"/>
            </a:solidFill>
            <a:miter lim="800000"/>
            <a:headEnd/>
            <a:tailEnd/>
          </a:ln>
        </p:spPr>
        <p:txBody>
          <a:bodyPr wrap="none" anchor="ctr"/>
          <a:lstStyle/>
          <a:p>
            <a:pPr algn="ctr" eaLnBrk="0" hangingPunct="0"/>
            <a:endParaRPr lang="en-US" sz="400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79"/>
                                        </p:tgtEl>
                                        <p:attrNameLst>
                                          <p:attrName>style.visibility</p:attrName>
                                        </p:attrNameLst>
                                      </p:cBhvr>
                                      <p:to>
                                        <p:strVal val="visible"/>
                                      </p:to>
                                    </p:set>
                                    <p:animEffect transition="in" filter="wipe(up)">
                                      <p:cBhvr>
                                        <p:cTn id="11" dur="1000"/>
                                        <p:tgtEl>
                                          <p:spTgt spid="79"/>
                                        </p:tgtEl>
                                      </p:cBhvr>
                                    </p:animEffect>
                                  </p:childTnLst>
                                </p:cTn>
                              </p:par>
                            </p:childTnLst>
                          </p:cTn>
                        </p:par>
                        <p:par>
                          <p:cTn id="12" fill="hold">
                            <p:stCondLst>
                              <p:cond delay="2000"/>
                            </p:stCondLst>
                            <p:childTnLst>
                              <p:par>
                                <p:cTn id="13" presetID="22" presetClass="entr" presetSubtype="1" fill="hold" grpId="0" nodeType="afterEffect">
                                  <p:stCondLst>
                                    <p:cond delay="0"/>
                                  </p:stCondLst>
                                  <p:childTnLst>
                                    <p:set>
                                      <p:cBhvr>
                                        <p:cTn id="14" dur="1" fill="hold">
                                          <p:stCondLst>
                                            <p:cond delay="0"/>
                                          </p:stCondLst>
                                        </p:cTn>
                                        <p:tgtEl>
                                          <p:spTgt spid="78"/>
                                        </p:tgtEl>
                                        <p:attrNameLst>
                                          <p:attrName>style.visibility</p:attrName>
                                        </p:attrNameLst>
                                      </p:cBhvr>
                                      <p:to>
                                        <p:strVal val="visible"/>
                                      </p:to>
                                    </p:set>
                                    <p:animEffect transition="in" filter="wipe(up)">
                                      <p:cBhvr>
                                        <p:cTn id="15" dur="1000"/>
                                        <p:tgtEl>
                                          <p:spTgt spid="78"/>
                                        </p:tgtEl>
                                      </p:cBhvr>
                                    </p:animEffect>
                                  </p:childTnLst>
                                </p:cTn>
                              </p:par>
                            </p:childTnLst>
                          </p:cTn>
                        </p:par>
                        <p:par>
                          <p:cTn id="16" fill="hold">
                            <p:stCondLst>
                              <p:cond delay="3000"/>
                            </p:stCondLst>
                            <p:childTnLst>
                              <p:par>
                                <p:cTn id="17" presetID="22" presetClass="entr" presetSubtype="1" fill="hold" grpId="0" nodeType="afterEffect">
                                  <p:stCondLst>
                                    <p:cond delay="0"/>
                                  </p:stCondLst>
                                  <p:childTnLst>
                                    <p:set>
                                      <p:cBhvr>
                                        <p:cTn id="18" dur="1" fill="hold">
                                          <p:stCondLst>
                                            <p:cond delay="0"/>
                                          </p:stCondLst>
                                        </p:cTn>
                                        <p:tgtEl>
                                          <p:spTgt spid="72"/>
                                        </p:tgtEl>
                                        <p:attrNameLst>
                                          <p:attrName>style.visibility</p:attrName>
                                        </p:attrNameLst>
                                      </p:cBhvr>
                                      <p:to>
                                        <p:strVal val="visible"/>
                                      </p:to>
                                    </p:set>
                                    <p:animEffect transition="in" filter="wipe(up)">
                                      <p:cBhvr>
                                        <p:cTn id="19" dur="1000"/>
                                        <p:tgtEl>
                                          <p:spTgt spid="7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67"/>
                                        </p:tgtEl>
                                        <p:attrNameLst>
                                          <p:attrName>style.visibility</p:attrName>
                                        </p:attrNameLst>
                                      </p:cBhvr>
                                      <p:to>
                                        <p:strVal val="visible"/>
                                      </p:to>
                                    </p:set>
                                    <p:animEffect transition="in" filter="wipe(left)">
                                      <p:cBhvr>
                                        <p:cTn id="24" dur="1000"/>
                                        <p:tgtEl>
                                          <p:spTgt spid="67"/>
                                        </p:tgtEl>
                                      </p:cBhvr>
                                    </p:animEffect>
                                  </p:childTnLst>
                                </p:cTn>
                              </p:par>
                            </p:childTnLst>
                          </p:cTn>
                        </p:par>
                        <p:par>
                          <p:cTn id="25" fill="hold">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73"/>
                                        </p:tgtEl>
                                        <p:attrNameLst>
                                          <p:attrName>style.visibility</p:attrName>
                                        </p:attrNameLst>
                                      </p:cBhvr>
                                      <p:to>
                                        <p:strVal val="visible"/>
                                      </p:to>
                                    </p:set>
                                    <p:animEffect transition="in" filter="wipe(up)">
                                      <p:cBhvr>
                                        <p:cTn id="28" dur="500"/>
                                        <p:tgtEl>
                                          <p:spTgt spid="7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70"/>
                                        </p:tgtEl>
                                        <p:attrNameLst>
                                          <p:attrName>style.visibility</p:attrName>
                                        </p:attrNameLst>
                                      </p:cBhvr>
                                      <p:to>
                                        <p:strVal val="visible"/>
                                      </p:to>
                                    </p:set>
                                    <p:animEffect transition="in" filter="wipe(left)">
                                      <p:cBhvr>
                                        <p:cTn id="33" dur="1000"/>
                                        <p:tgtEl>
                                          <p:spTgt spid="70"/>
                                        </p:tgtEl>
                                      </p:cBhvr>
                                    </p:animEffect>
                                  </p:childTnLst>
                                </p:cTn>
                              </p:par>
                            </p:childTnLst>
                          </p:cTn>
                        </p:par>
                        <p:par>
                          <p:cTn id="34" fill="hold">
                            <p:stCondLst>
                              <p:cond delay="1000"/>
                            </p:stCondLst>
                            <p:childTnLst>
                              <p:par>
                                <p:cTn id="35" presetID="22" presetClass="entr" presetSubtype="1" fill="hold" grpId="0" nodeType="after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up)">
                                      <p:cBhvr>
                                        <p:cTn id="37" dur="500"/>
                                        <p:tgtEl>
                                          <p:spTgt spid="74"/>
                                        </p:tgtEl>
                                      </p:cBhvr>
                                    </p:animEffect>
                                  </p:childTnLst>
                                </p:cTn>
                              </p:par>
                            </p:childTnLst>
                          </p:cTn>
                        </p:par>
                        <p:par>
                          <p:cTn id="38" fill="hold">
                            <p:stCondLst>
                              <p:cond delay="1500"/>
                            </p:stCondLst>
                            <p:childTnLst>
                              <p:par>
                                <p:cTn id="39" presetID="22" presetClass="entr" presetSubtype="1"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wipe(up)">
                                      <p:cBhvr>
                                        <p:cTn id="41" dur="500"/>
                                        <p:tgtEl>
                                          <p:spTgt spid="7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1"/>
                                        </p:tgtEl>
                                        <p:attrNameLst>
                                          <p:attrName>style.visibility</p:attrName>
                                        </p:attrNameLst>
                                      </p:cBhvr>
                                      <p:to>
                                        <p:strVal val="visible"/>
                                      </p:to>
                                    </p:set>
                                    <p:animEffect transition="in" filter="wipe(left)">
                                      <p:cBhvr>
                                        <p:cTn id="46" dur="1000"/>
                                        <p:tgtEl>
                                          <p:spTgt spid="71"/>
                                        </p:tgtEl>
                                      </p:cBhvr>
                                    </p:animEffect>
                                  </p:childTnLst>
                                </p:cTn>
                              </p:par>
                            </p:childTnLst>
                          </p:cTn>
                        </p:par>
                        <p:par>
                          <p:cTn id="47" fill="hold">
                            <p:stCondLst>
                              <p:cond delay="1000"/>
                            </p:stCondLst>
                            <p:childTnLst>
                              <p:par>
                                <p:cTn id="48" presetID="22" presetClass="entr" presetSubtype="1" fill="hold" grpId="0" nodeType="afterEffect">
                                  <p:stCondLst>
                                    <p:cond delay="0"/>
                                  </p:stCondLst>
                                  <p:childTnLst>
                                    <p:set>
                                      <p:cBhvr>
                                        <p:cTn id="49" dur="1" fill="hold">
                                          <p:stCondLst>
                                            <p:cond delay="0"/>
                                          </p:stCondLst>
                                        </p:cTn>
                                        <p:tgtEl>
                                          <p:spTgt spid="76"/>
                                        </p:tgtEl>
                                        <p:attrNameLst>
                                          <p:attrName>style.visibility</p:attrName>
                                        </p:attrNameLst>
                                      </p:cBhvr>
                                      <p:to>
                                        <p:strVal val="visible"/>
                                      </p:to>
                                    </p:set>
                                    <p:animEffect transition="in" filter="wipe(up)">
                                      <p:cBhvr>
                                        <p:cTn id="50"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4" grpId="0" animBg="1"/>
      <p:bldP spid="78" grpId="0" animBg="1"/>
      <p:bldP spid="73" grpId="0" animBg="1"/>
      <p:bldP spid="79" grpId="0" animBg="1"/>
      <p:bldP spid="75" grpId="0" animBg="1"/>
      <p:bldP spid="7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734207" y="457200"/>
            <a:ext cx="7409793" cy="914400"/>
          </a:xfrm>
        </p:spPr>
        <p:txBody>
          <a:bodyPr/>
          <a:lstStyle/>
          <a:p>
            <a:pPr>
              <a:defRPr/>
            </a:pPr>
            <a:r>
              <a:rPr lang="en-US" sz="3600" dirty="0" smtClean="0"/>
              <a:t>More</a:t>
            </a:r>
            <a:r>
              <a:rPr sz="3600" smtClean="0"/>
              <a:t> Permanent Crops </a:t>
            </a:r>
            <a:r>
              <a:rPr sz="2800" smtClean="0">
                <a:solidFill>
                  <a:schemeClr val="bg1"/>
                </a:solidFill>
              </a:rPr>
              <a:t>_________________________</a:t>
            </a:r>
            <a:endParaRPr>
              <a:solidFill>
                <a:schemeClr val="bg1"/>
              </a:solidFill>
            </a:endParaRPr>
          </a:p>
        </p:txBody>
      </p:sp>
      <p:sp>
        <p:nvSpPr>
          <p:cNvPr id="7" name="Content Placeholder 6"/>
          <p:cNvSpPr>
            <a:spLocks noGrp="1"/>
          </p:cNvSpPr>
          <p:nvPr>
            <p:ph idx="1"/>
          </p:nvPr>
        </p:nvSpPr>
        <p:spPr>
          <a:xfrm>
            <a:off x="426720" y="2380592"/>
            <a:ext cx="8717281" cy="4148795"/>
          </a:xfrm>
        </p:spPr>
        <p:txBody>
          <a:bodyPr/>
          <a:lstStyle/>
          <a:p>
            <a:pPr lvl="0">
              <a:spcBef>
                <a:spcPts val="1800"/>
              </a:spcBef>
            </a:pPr>
            <a:r>
              <a:rPr smtClean="0"/>
              <a:t> _____________________</a:t>
            </a:r>
          </a:p>
          <a:p>
            <a:pPr lvl="0">
              <a:spcBef>
                <a:spcPts val="1800"/>
              </a:spcBef>
            </a:pPr>
            <a:r>
              <a:rPr/>
              <a:t> </a:t>
            </a:r>
            <a:r>
              <a:rPr smtClean="0"/>
              <a:t>_____________________</a:t>
            </a:r>
            <a:endParaRPr/>
          </a:p>
          <a:p>
            <a:pPr>
              <a:spcBef>
                <a:spcPts val="1800"/>
              </a:spcBef>
            </a:pPr>
            <a:r>
              <a:rPr/>
              <a:t> _____________________</a:t>
            </a:r>
          </a:p>
          <a:p>
            <a:pPr>
              <a:spcBef>
                <a:spcPts val="1800"/>
              </a:spcBef>
            </a:pPr>
            <a:r>
              <a:rPr/>
              <a:t> _____________________</a:t>
            </a:r>
          </a:p>
          <a:p>
            <a:pPr lvl="0">
              <a:spcBef>
                <a:spcPts val="1800"/>
              </a:spcBef>
            </a:pPr>
            <a:endParaRPr/>
          </a:p>
        </p:txBody>
      </p:sp>
      <p:sp>
        <p:nvSpPr>
          <p:cNvPr id="5" name="Slide Number Placeholder 4"/>
          <p:cNvSpPr>
            <a:spLocks noGrp="1"/>
          </p:cNvSpPr>
          <p:nvPr>
            <p:ph type="sldNum" sz="quarter" idx="10"/>
          </p:nvPr>
        </p:nvSpPr>
        <p:spPr/>
        <p:txBody>
          <a:bodyPr/>
          <a:lstStyle/>
          <a:p>
            <a:pPr>
              <a:defRPr/>
            </a:pPr>
            <a:fld id="{B71B1484-486D-4544-AAED-934D08008F72}" type="slidenum">
              <a:rPr lang="en-US" smtClean="0"/>
              <a:pPr>
                <a:defRPr/>
              </a:pPr>
              <a:t>25</a:t>
            </a:fld>
            <a:endParaRPr lang="en-US" dirty="0"/>
          </a:p>
        </p:txBody>
      </p:sp>
    </p:spTree>
  </p:cSld>
  <p:clrMapOvr>
    <a:masterClrMapping/>
  </p:clrMapOvr>
  <p:transition>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bwMode="auto">
          <a:xfrm>
            <a:off x="307445" y="2625214"/>
            <a:ext cx="8438349" cy="1137850"/>
          </a:xfrm>
          <a:custGeom>
            <a:avLst/>
            <a:gdLst>
              <a:gd name="connsiteX0" fmla="*/ 0 w 6193766"/>
              <a:gd name="connsiteY0" fmla="*/ 0 h 2362537"/>
              <a:gd name="connsiteX1" fmla="*/ 6193766 w 6193766"/>
              <a:gd name="connsiteY1" fmla="*/ 0 h 2362537"/>
              <a:gd name="connsiteX2" fmla="*/ 6193766 w 6193766"/>
              <a:gd name="connsiteY2" fmla="*/ 1035170 h 2362537"/>
              <a:gd name="connsiteX3" fmla="*/ 6193766 w 6193766"/>
              <a:gd name="connsiteY3" fmla="*/ 2260121 h 2362537"/>
              <a:gd name="connsiteX4" fmla="*/ 5848709 w 6193766"/>
              <a:gd name="connsiteY4" fmla="*/ 2053087 h 2362537"/>
              <a:gd name="connsiteX5" fmla="*/ 5727939 w 6193766"/>
              <a:gd name="connsiteY5" fmla="*/ 2242868 h 2362537"/>
              <a:gd name="connsiteX6" fmla="*/ 5589917 w 6193766"/>
              <a:gd name="connsiteY6" fmla="*/ 2139351 h 2362537"/>
              <a:gd name="connsiteX7" fmla="*/ 5486400 w 6193766"/>
              <a:gd name="connsiteY7" fmla="*/ 2260121 h 2362537"/>
              <a:gd name="connsiteX8" fmla="*/ 5244860 w 6193766"/>
              <a:gd name="connsiteY8" fmla="*/ 2070340 h 2362537"/>
              <a:gd name="connsiteX9" fmla="*/ 5106837 w 6193766"/>
              <a:gd name="connsiteY9" fmla="*/ 2294626 h 2362537"/>
              <a:gd name="connsiteX10" fmla="*/ 4675517 w 6193766"/>
              <a:gd name="connsiteY10" fmla="*/ 1966823 h 2362537"/>
              <a:gd name="connsiteX11" fmla="*/ 4641011 w 6193766"/>
              <a:gd name="connsiteY11" fmla="*/ 2191109 h 2362537"/>
              <a:gd name="connsiteX12" fmla="*/ 4468483 w 6193766"/>
              <a:gd name="connsiteY12" fmla="*/ 2104845 h 2362537"/>
              <a:gd name="connsiteX13" fmla="*/ 4313207 w 6193766"/>
              <a:gd name="connsiteY13" fmla="*/ 2242868 h 2362537"/>
              <a:gd name="connsiteX14" fmla="*/ 4071668 w 6193766"/>
              <a:gd name="connsiteY14" fmla="*/ 2035834 h 2362537"/>
              <a:gd name="connsiteX15" fmla="*/ 3899139 w 6193766"/>
              <a:gd name="connsiteY15" fmla="*/ 2260121 h 2362537"/>
              <a:gd name="connsiteX16" fmla="*/ 3605841 w 6193766"/>
              <a:gd name="connsiteY16" fmla="*/ 2087593 h 2362537"/>
              <a:gd name="connsiteX17" fmla="*/ 3467819 w 6193766"/>
              <a:gd name="connsiteY17" fmla="*/ 2242868 h 2362537"/>
              <a:gd name="connsiteX18" fmla="*/ 3174520 w 6193766"/>
              <a:gd name="connsiteY18" fmla="*/ 2070340 h 2362537"/>
              <a:gd name="connsiteX19" fmla="*/ 3157268 w 6193766"/>
              <a:gd name="connsiteY19" fmla="*/ 2260121 h 2362537"/>
              <a:gd name="connsiteX20" fmla="*/ 3036498 w 6193766"/>
              <a:gd name="connsiteY20" fmla="*/ 1949570 h 2362537"/>
              <a:gd name="connsiteX21" fmla="*/ 2829464 w 6193766"/>
              <a:gd name="connsiteY21" fmla="*/ 2225615 h 2362537"/>
              <a:gd name="connsiteX22" fmla="*/ 2794958 w 6193766"/>
              <a:gd name="connsiteY22" fmla="*/ 2104845 h 2362537"/>
              <a:gd name="connsiteX23" fmla="*/ 2656936 w 6193766"/>
              <a:gd name="connsiteY23" fmla="*/ 2242868 h 2362537"/>
              <a:gd name="connsiteX24" fmla="*/ 2380890 w 6193766"/>
              <a:gd name="connsiteY24" fmla="*/ 2001328 h 2362537"/>
              <a:gd name="connsiteX25" fmla="*/ 2225615 w 6193766"/>
              <a:gd name="connsiteY25" fmla="*/ 2225615 h 2362537"/>
              <a:gd name="connsiteX26" fmla="*/ 2173856 w 6193766"/>
              <a:gd name="connsiteY26" fmla="*/ 2018581 h 2362537"/>
              <a:gd name="connsiteX27" fmla="*/ 1880558 w 6193766"/>
              <a:gd name="connsiteY27" fmla="*/ 2225615 h 2362537"/>
              <a:gd name="connsiteX28" fmla="*/ 1708030 w 6193766"/>
              <a:gd name="connsiteY28" fmla="*/ 2053087 h 2362537"/>
              <a:gd name="connsiteX29" fmla="*/ 1535502 w 6193766"/>
              <a:gd name="connsiteY29" fmla="*/ 2208362 h 2362537"/>
              <a:gd name="connsiteX30" fmla="*/ 1535502 w 6193766"/>
              <a:gd name="connsiteY30" fmla="*/ 2001328 h 2362537"/>
              <a:gd name="connsiteX31" fmla="*/ 1293962 w 6193766"/>
              <a:gd name="connsiteY31" fmla="*/ 2225615 h 2362537"/>
              <a:gd name="connsiteX32" fmla="*/ 1276709 w 6193766"/>
              <a:gd name="connsiteY32" fmla="*/ 2087593 h 2362537"/>
              <a:gd name="connsiteX33" fmla="*/ 1138687 w 6193766"/>
              <a:gd name="connsiteY33" fmla="*/ 2208362 h 2362537"/>
              <a:gd name="connsiteX34" fmla="*/ 914400 w 6193766"/>
              <a:gd name="connsiteY34" fmla="*/ 2035834 h 2362537"/>
              <a:gd name="connsiteX35" fmla="*/ 948905 w 6193766"/>
              <a:gd name="connsiteY35" fmla="*/ 2225615 h 2362537"/>
              <a:gd name="connsiteX36" fmla="*/ 707366 w 6193766"/>
              <a:gd name="connsiteY36" fmla="*/ 2104845 h 2362537"/>
              <a:gd name="connsiteX37" fmla="*/ 655607 w 6193766"/>
              <a:gd name="connsiteY37" fmla="*/ 2277374 h 2362537"/>
              <a:gd name="connsiteX38" fmla="*/ 517585 w 6193766"/>
              <a:gd name="connsiteY38" fmla="*/ 1897811 h 2362537"/>
              <a:gd name="connsiteX39" fmla="*/ 396815 w 6193766"/>
              <a:gd name="connsiteY39" fmla="*/ 2294626 h 2362537"/>
              <a:gd name="connsiteX40" fmla="*/ 276045 w 6193766"/>
              <a:gd name="connsiteY40" fmla="*/ 1932317 h 2362537"/>
              <a:gd name="connsiteX41" fmla="*/ 155275 w 6193766"/>
              <a:gd name="connsiteY41" fmla="*/ 2260121 h 2362537"/>
              <a:gd name="connsiteX42" fmla="*/ 69011 w 6193766"/>
              <a:gd name="connsiteY42" fmla="*/ 2122098 h 2362537"/>
              <a:gd name="connsiteX43" fmla="*/ 51758 w 6193766"/>
              <a:gd name="connsiteY43" fmla="*/ 2225615 h 2362537"/>
              <a:gd name="connsiteX44" fmla="*/ 0 w 6193766"/>
              <a:gd name="connsiteY44" fmla="*/ 2225615 h 2362537"/>
              <a:gd name="connsiteX45" fmla="*/ 0 w 6193766"/>
              <a:gd name="connsiteY45" fmla="*/ 0 h 23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193766" h="2362537">
                <a:moveTo>
                  <a:pt x="0" y="0"/>
                </a:moveTo>
                <a:lnTo>
                  <a:pt x="6193766" y="0"/>
                </a:lnTo>
                <a:lnTo>
                  <a:pt x="6193766" y="1035170"/>
                </a:lnTo>
                <a:lnTo>
                  <a:pt x="6193766" y="2260121"/>
                </a:lnTo>
                <a:lnTo>
                  <a:pt x="5848709" y="2053087"/>
                </a:lnTo>
                <a:lnTo>
                  <a:pt x="5727939" y="2242868"/>
                </a:lnTo>
                <a:lnTo>
                  <a:pt x="5589917" y="2139351"/>
                </a:lnTo>
                <a:lnTo>
                  <a:pt x="5486400" y="2260121"/>
                </a:lnTo>
                <a:lnTo>
                  <a:pt x="5244860" y="2070340"/>
                </a:lnTo>
                <a:lnTo>
                  <a:pt x="5106837" y="2294626"/>
                </a:lnTo>
                <a:cubicBezTo>
                  <a:pt x="4671026" y="1945977"/>
                  <a:pt x="4675517" y="1765450"/>
                  <a:pt x="4675517" y="1966823"/>
                </a:cubicBezTo>
                <a:cubicBezTo>
                  <a:pt x="4640198" y="2214055"/>
                  <a:pt x="4641011" y="2289692"/>
                  <a:pt x="4641011" y="2191109"/>
                </a:cubicBezTo>
                <a:lnTo>
                  <a:pt x="4468483" y="2104845"/>
                </a:lnTo>
                <a:lnTo>
                  <a:pt x="4313207" y="2242868"/>
                </a:lnTo>
                <a:cubicBezTo>
                  <a:pt x="4084694" y="2031933"/>
                  <a:pt x="4190665" y="2035834"/>
                  <a:pt x="4071668" y="2035834"/>
                </a:cubicBezTo>
                <a:lnTo>
                  <a:pt x="3899139" y="2260121"/>
                </a:lnTo>
                <a:lnTo>
                  <a:pt x="3605841" y="2087593"/>
                </a:lnTo>
                <a:lnTo>
                  <a:pt x="3467819" y="2242868"/>
                </a:lnTo>
                <a:lnTo>
                  <a:pt x="3174520" y="2070340"/>
                </a:lnTo>
                <a:lnTo>
                  <a:pt x="3157268" y="2260121"/>
                </a:lnTo>
                <a:lnTo>
                  <a:pt x="3036498" y="1949570"/>
                </a:lnTo>
                <a:cubicBezTo>
                  <a:pt x="2826147" y="2247566"/>
                  <a:pt x="2829464" y="2362537"/>
                  <a:pt x="2829464" y="2225615"/>
                </a:cubicBezTo>
                <a:cubicBezTo>
                  <a:pt x="2793139" y="2116642"/>
                  <a:pt x="2794958" y="2158470"/>
                  <a:pt x="2794958" y="2104845"/>
                </a:cubicBezTo>
                <a:lnTo>
                  <a:pt x="2656936" y="2242868"/>
                </a:lnTo>
                <a:cubicBezTo>
                  <a:pt x="2393939" y="1997404"/>
                  <a:pt x="2516143" y="2001328"/>
                  <a:pt x="2380890" y="2001328"/>
                </a:cubicBezTo>
                <a:lnTo>
                  <a:pt x="2225615" y="2225615"/>
                </a:lnTo>
                <a:lnTo>
                  <a:pt x="2173856" y="2018581"/>
                </a:lnTo>
                <a:lnTo>
                  <a:pt x="1880558" y="2225615"/>
                </a:lnTo>
                <a:cubicBezTo>
                  <a:pt x="1721436" y="2048812"/>
                  <a:pt x="1802654" y="2053087"/>
                  <a:pt x="1708030" y="2053087"/>
                </a:cubicBezTo>
                <a:lnTo>
                  <a:pt x="1535502" y="2208362"/>
                </a:lnTo>
                <a:lnTo>
                  <a:pt x="1535502" y="2001328"/>
                </a:lnTo>
                <a:lnTo>
                  <a:pt x="1293962" y="2225615"/>
                </a:lnTo>
                <a:lnTo>
                  <a:pt x="1276709" y="2087593"/>
                </a:lnTo>
                <a:lnTo>
                  <a:pt x="1138687" y="2208362"/>
                </a:lnTo>
                <a:cubicBezTo>
                  <a:pt x="909672" y="2049813"/>
                  <a:pt x="914400" y="2144017"/>
                  <a:pt x="914400" y="2035834"/>
                </a:cubicBezTo>
                <a:lnTo>
                  <a:pt x="948905" y="2225615"/>
                </a:lnTo>
                <a:lnTo>
                  <a:pt x="707366" y="2104845"/>
                </a:lnTo>
                <a:lnTo>
                  <a:pt x="655607" y="2277374"/>
                </a:lnTo>
                <a:lnTo>
                  <a:pt x="517585" y="1897811"/>
                </a:lnTo>
                <a:lnTo>
                  <a:pt x="396815" y="2294626"/>
                </a:lnTo>
                <a:lnTo>
                  <a:pt x="276045" y="1932317"/>
                </a:lnTo>
                <a:lnTo>
                  <a:pt x="155275" y="2260121"/>
                </a:lnTo>
                <a:lnTo>
                  <a:pt x="69011" y="2122098"/>
                </a:lnTo>
                <a:lnTo>
                  <a:pt x="51758" y="2225615"/>
                </a:lnTo>
                <a:lnTo>
                  <a:pt x="0" y="2225615"/>
                </a:lnTo>
                <a:lnTo>
                  <a:pt x="0" y="0"/>
                </a:lnTo>
                <a:close/>
              </a:path>
            </a:pathLst>
          </a:custGeom>
          <a:solidFill>
            <a:schemeClr val="accent6">
              <a:lumMod val="50000"/>
            </a:schemeClr>
          </a:solidFill>
          <a:ln w="19050" cap="flat"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marL="0" marR="0" indent="0" algn="ctr" defTabSz="914400" eaLnBrk="0" latinLnBrk="0" hangingPunct="0">
              <a:lnSpc>
                <a:spcPct val="100000"/>
              </a:lnSpc>
              <a:buClrTx/>
              <a:buSzTx/>
              <a:buFontTx/>
              <a:buNone/>
              <a:tabLst/>
            </a:pPr>
            <a:endParaRPr lang="en-US" smtClean="0">
              <a:effectLst>
                <a:outerShdw blurRad="38100" dist="38100" dir="2700000" algn="tl">
                  <a:srgbClr val="000000">
                    <a:alpha val="43137"/>
                  </a:srgbClr>
                </a:outerShdw>
              </a:effectLst>
            </a:endParaRPr>
          </a:p>
        </p:txBody>
      </p:sp>
      <p:sp>
        <p:nvSpPr>
          <p:cNvPr id="2" name="Title 1"/>
          <p:cNvSpPr>
            <a:spLocks noGrp="1"/>
          </p:cNvSpPr>
          <p:nvPr>
            <p:ph type="title"/>
          </p:nvPr>
        </p:nvSpPr>
        <p:spPr>
          <a:xfrm>
            <a:off x="0" y="2772697"/>
            <a:ext cx="9144000" cy="1153236"/>
          </a:xfrm>
        </p:spPr>
        <p:txBody>
          <a:bodyPr/>
          <a:lstStyle/>
          <a:p>
            <a:r>
              <a:rPr smtClean="0"/>
              <a:t>What have agencies done to combat the reduction?</a:t>
            </a:r>
            <a:endParaRPr lang="en-US" dirty="0"/>
          </a:p>
        </p:txBody>
      </p:sp>
      <p:sp>
        <p:nvSpPr>
          <p:cNvPr id="4" name="Slide Number Placeholder 3"/>
          <p:cNvSpPr>
            <a:spLocks noGrp="1"/>
          </p:cNvSpPr>
          <p:nvPr>
            <p:ph type="sldNum" sz="quarter" idx="10"/>
          </p:nvPr>
        </p:nvSpPr>
        <p:spPr/>
        <p:txBody>
          <a:bodyPr/>
          <a:lstStyle/>
          <a:p>
            <a:pPr>
              <a:defRPr/>
            </a:pPr>
            <a:fld id="{F40D186B-4597-415A-B0DD-212070544B7A}" type="slidenum">
              <a:rPr lang="en-US" smtClean="0"/>
              <a:pPr>
                <a:defRPr/>
              </a:pPr>
              <a:t>26</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734207" y="457200"/>
            <a:ext cx="7409793" cy="914400"/>
          </a:xfrm>
        </p:spPr>
        <p:txBody>
          <a:bodyPr/>
          <a:lstStyle/>
          <a:p>
            <a:pPr>
              <a:defRPr/>
            </a:pPr>
            <a:r>
              <a:rPr lang="en-US" sz="3600" dirty="0" smtClean="0"/>
              <a:t>More</a:t>
            </a:r>
            <a:r>
              <a:rPr sz="3600" smtClean="0"/>
              <a:t> Conservation </a:t>
            </a:r>
            <a:r>
              <a:rPr sz="2800" smtClean="0">
                <a:solidFill>
                  <a:schemeClr val="bg1"/>
                </a:solidFill>
              </a:rPr>
              <a:t>_________________________</a:t>
            </a:r>
            <a:endParaRPr>
              <a:solidFill>
                <a:schemeClr val="bg1"/>
              </a:solidFill>
            </a:endParaRPr>
          </a:p>
        </p:txBody>
      </p:sp>
      <p:sp>
        <p:nvSpPr>
          <p:cNvPr id="7" name="Content Placeholder 6"/>
          <p:cNvSpPr>
            <a:spLocks noGrp="1"/>
          </p:cNvSpPr>
          <p:nvPr>
            <p:ph idx="1"/>
          </p:nvPr>
        </p:nvSpPr>
        <p:spPr>
          <a:xfrm>
            <a:off x="426720" y="2380592"/>
            <a:ext cx="8717281" cy="4148795"/>
          </a:xfrm>
        </p:spPr>
        <p:txBody>
          <a:bodyPr/>
          <a:lstStyle/>
          <a:p>
            <a:pPr lvl="0">
              <a:spcBef>
                <a:spcPts val="1800"/>
              </a:spcBef>
            </a:pPr>
            <a:r>
              <a:rPr smtClean="0"/>
              <a:t> _____________________</a:t>
            </a:r>
          </a:p>
          <a:p>
            <a:pPr lvl="0">
              <a:spcBef>
                <a:spcPts val="1800"/>
              </a:spcBef>
            </a:pPr>
            <a:r>
              <a:rPr/>
              <a:t> </a:t>
            </a:r>
            <a:r>
              <a:rPr smtClean="0"/>
              <a:t>_____________________</a:t>
            </a:r>
            <a:endParaRPr/>
          </a:p>
          <a:p>
            <a:pPr>
              <a:spcBef>
                <a:spcPts val="1800"/>
              </a:spcBef>
            </a:pPr>
            <a:r>
              <a:rPr/>
              <a:t> _____________________</a:t>
            </a:r>
          </a:p>
          <a:p>
            <a:pPr>
              <a:spcBef>
                <a:spcPts val="1800"/>
              </a:spcBef>
            </a:pPr>
            <a:r>
              <a:rPr/>
              <a:t> _____________________</a:t>
            </a:r>
          </a:p>
          <a:p>
            <a:pPr lvl="0">
              <a:spcBef>
                <a:spcPts val="1800"/>
              </a:spcBef>
            </a:pPr>
            <a:endParaRPr/>
          </a:p>
        </p:txBody>
      </p:sp>
      <p:sp>
        <p:nvSpPr>
          <p:cNvPr id="5" name="Slide Number Placeholder 4"/>
          <p:cNvSpPr>
            <a:spLocks noGrp="1"/>
          </p:cNvSpPr>
          <p:nvPr>
            <p:ph type="sldNum" sz="quarter" idx="10"/>
          </p:nvPr>
        </p:nvSpPr>
        <p:spPr/>
        <p:txBody>
          <a:bodyPr/>
          <a:lstStyle/>
          <a:p>
            <a:pPr>
              <a:defRPr/>
            </a:pPr>
            <a:fld id="{B71B1484-486D-4544-AAED-934D08008F72}" type="slidenum">
              <a:rPr lang="en-US" smtClean="0"/>
              <a:pPr>
                <a:defRPr/>
              </a:pPr>
              <a:t>27</a:t>
            </a:fld>
            <a:endParaRPr lang="en-US" dirty="0"/>
          </a:p>
        </p:txBody>
      </p:sp>
      <p:grpSp>
        <p:nvGrpSpPr>
          <p:cNvPr id="8" name="Group 7"/>
          <p:cNvGrpSpPr/>
          <p:nvPr/>
        </p:nvGrpSpPr>
        <p:grpSpPr>
          <a:xfrm>
            <a:off x="593828" y="110362"/>
            <a:ext cx="1188720" cy="1188720"/>
            <a:chOff x="1019510" y="3352814"/>
            <a:chExt cx="1920240" cy="1920240"/>
          </a:xfrm>
        </p:grpSpPr>
        <p:sp>
          <p:nvSpPr>
            <p:cNvPr id="9" name="Oval 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0" name="Text Box 5"/>
            <p:cNvSpPr txBox="1">
              <a:spLocks noChangeArrowheads="1"/>
            </p:cNvSpPr>
            <p:nvPr/>
          </p:nvSpPr>
          <p:spPr bwMode="gray">
            <a:xfrm>
              <a:off x="1127844" y="3736751"/>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11" name="Group 10"/>
          <p:cNvGrpSpPr/>
          <p:nvPr/>
        </p:nvGrpSpPr>
        <p:grpSpPr>
          <a:xfrm>
            <a:off x="1087796" y="951165"/>
            <a:ext cx="1204228" cy="1188720"/>
            <a:chOff x="1828798" y="4713895"/>
            <a:chExt cx="1945291" cy="1920240"/>
          </a:xfrm>
        </p:grpSpPr>
        <p:sp>
          <p:nvSpPr>
            <p:cNvPr id="12" name="Oval 11"/>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3" name="Text Box 5"/>
            <p:cNvSpPr txBox="1">
              <a:spLocks noChangeArrowheads="1"/>
            </p:cNvSpPr>
            <p:nvPr/>
          </p:nvSpPr>
          <p:spPr bwMode="gray">
            <a:xfrm>
              <a:off x="1954401" y="5225899"/>
              <a:ext cx="1819688"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Narrow" pitchFamily="34" charset="0"/>
                </a:rPr>
                <a:t>Southern California</a:t>
              </a:r>
              <a:endParaRPr lang="en-US" sz="1400" dirty="0">
                <a:solidFill>
                  <a:srgbClr val="FFFF00"/>
                </a:solidFill>
                <a:effectLst>
                  <a:glow rad="139700">
                    <a:schemeClr val="accent4">
                      <a:satMod val="175000"/>
                      <a:alpha val="40000"/>
                    </a:schemeClr>
                  </a:glow>
                </a:effectLst>
                <a:latin typeface="Arial Narrow" pitchFamily="34" charset="0"/>
              </a:endParaRPr>
            </a:p>
          </p:txBody>
        </p:sp>
      </p:grpSp>
      <p:grpSp>
        <p:nvGrpSpPr>
          <p:cNvPr id="14" name="Group 13"/>
          <p:cNvGrpSpPr/>
          <p:nvPr/>
        </p:nvGrpSpPr>
        <p:grpSpPr>
          <a:xfrm>
            <a:off x="94596" y="951165"/>
            <a:ext cx="1188720" cy="1188720"/>
            <a:chOff x="204958" y="4729660"/>
            <a:chExt cx="1920240" cy="1920240"/>
          </a:xfrm>
        </p:grpSpPr>
        <p:sp>
          <p:nvSpPr>
            <p:cNvPr id="15" name="Oval 14"/>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16" name="Text Box 5"/>
            <p:cNvSpPr txBox="1">
              <a:spLocks noChangeArrowheads="1"/>
            </p:cNvSpPr>
            <p:nvPr/>
          </p:nvSpPr>
          <p:spPr bwMode="gray">
            <a:xfrm>
              <a:off x="248688" y="5294948"/>
              <a:ext cx="1809192"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4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Tree>
  </p:cSld>
  <p:clrMapOvr>
    <a:masterClrMapping/>
  </p:clrMapOvr>
  <p:transition>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734207" y="457200"/>
            <a:ext cx="7409793" cy="914400"/>
          </a:xfrm>
        </p:spPr>
        <p:txBody>
          <a:bodyPr/>
          <a:lstStyle/>
          <a:p>
            <a:pPr>
              <a:defRPr/>
            </a:pPr>
            <a:r>
              <a:rPr lang="en-US" sz="3600" dirty="0" smtClean="0"/>
              <a:t>More</a:t>
            </a:r>
            <a:r>
              <a:rPr sz="3600" smtClean="0"/>
              <a:t> Groundwater &amp; Surface Storage to Capture Wet Year Flows </a:t>
            </a:r>
            <a:r>
              <a:rPr sz="2800" smtClean="0">
                <a:solidFill>
                  <a:schemeClr val="bg1"/>
                </a:solidFill>
              </a:rPr>
              <a:t>_________________________</a:t>
            </a:r>
            <a:endParaRPr>
              <a:solidFill>
                <a:schemeClr val="bg1"/>
              </a:solidFill>
            </a:endParaRPr>
          </a:p>
        </p:txBody>
      </p:sp>
      <p:sp>
        <p:nvSpPr>
          <p:cNvPr id="7" name="Content Placeholder 6"/>
          <p:cNvSpPr>
            <a:spLocks noGrp="1"/>
          </p:cNvSpPr>
          <p:nvPr>
            <p:ph idx="1"/>
          </p:nvPr>
        </p:nvSpPr>
        <p:spPr>
          <a:xfrm>
            <a:off x="426720" y="2380592"/>
            <a:ext cx="8717281" cy="4148795"/>
          </a:xfrm>
        </p:spPr>
        <p:txBody>
          <a:bodyPr/>
          <a:lstStyle/>
          <a:p>
            <a:pPr lvl="0">
              <a:spcBef>
                <a:spcPts val="1800"/>
              </a:spcBef>
            </a:pPr>
            <a:r>
              <a:rPr smtClean="0"/>
              <a:t> _____________________</a:t>
            </a:r>
          </a:p>
          <a:p>
            <a:pPr lvl="0">
              <a:spcBef>
                <a:spcPts val="1800"/>
              </a:spcBef>
            </a:pPr>
            <a:r>
              <a:rPr/>
              <a:t> </a:t>
            </a:r>
            <a:r>
              <a:rPr smtClean="0"/>
              <a:t>_____________________</a:t>
            </a:r>
            <a:endParaRPr/>
          </a:p>
          <a:p>
            <a:pPr>
              <a:spcBef>
                <a:spcPts val="1800"/>
              </a:spcBef>
            </a:pPr>
            <a:r>
              <a:rPr/>
              <a:t> _____________________</a:t>
            </a:r>
          </a:p>
          <a:p>
            <a:pPr>
              <a:spcBef>
                <a:spcPts val="1800"/>
              </a:spcBef>
            </a:pPr>
            <a:r>
              <a:rPr/>
              <a:t> _____________________</a:t>
            </a:r>
          </a:p>
          <a:p>
            <a:pPr lvl="0">
              <a:spcBef>
                <a:spcPts val="1800"/>
              </a:spcBef>
            </a:pPr>
            <a:endParaRPr/>
          </a:p>
        </p:txBody>
      </p:sp>
      <p:sp>
        <p:nvSpPr>
          <p:cNvPr id="5" name="Slide Number Placeholder 4"/>
          <p:cNvSpPr>
            <a:spLocks noGrp="1"/>
          </p:cNvSpPr>
          <p:nvPr>
            <p:ph type="sldNum" sz="quarter" idx="10"/>
          </p:nvPr>
        </p:nvSpPr>
        <p:spPr/>
        <p:txBody>
          <a:bodyPr/>
          <a:lstStyle/>
          <a:p>
            <a:pPr>
              <a:defRPr/>
            </a:pPr>
            <a:fld id="{B71B1484-486D-4544-AAED-934D08008F72}" type="slidenum">
              <a:rPr lang="en-US" smtClean="0"/>
              <a:pPr>
                <a:defRPr/>
              </a:pPr>
              <a:t>28</a:t>
            </a:fld>
            <a:endParaRPr lang="en-US" dirty="0"/>
          </a:p>
        </p:txBody>
      </p:sp>
      <p:grpSp>
        <p:nvGrpSpPr>
          <p:cNvPr id="8" name="Group 7"/>
          <p:cNvGrpSpPr/>
          <p:nvPr/>
        </p:nvGrpSpPr>
        <p:grpSpPr>
          <a:xfrm>
            <a:off x="593828" y="110362"/>
            <a:ext cx="1188720" cy="1188720"/>
            <a:chOff x="1019510" y="3352814"/>
            <a:chExt cx="1920240" cy="1920240"/>
          </a:xfrm>
        </p:grpSpPr>
        <p:sp>
          <p:nvSpPr>
            <p:cNvPr id="9" name="Oval 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0" name="Text Box 5"/>
            <p:cNvSpPr txBox="1">
              <a:spLocks noChangeArrowheads="1"/>
            </p:cNvSpPr>
            <p:nvPr/>
          </p:nvSpPr>
          <p:spPr bwMode="gray">
            <a:xfrm>
              <a:off x="1127844" y="3736751"/>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11" name="Group 10"/>
          <p:cNvGrpSpPr/>
          <p:nvPr/>
        </p:nvGrpSpPr>
        <p:grpSpPr>
          <a:xfrm>
            <a:off x="1087796" y="951165"/>
            <a:ext cx="1204228" cy="1188720"/>
            <a:chOff x="1828798" y="4713895"/>
            <a:chExt cx="1945291" cy="1920240"/>
          </a:xfrm>
        </p:grpSpPr>
        <p:sp>
          <p:nvSpPr>
            <p:cNvPr id="12" name="Oval 11"/>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3" name="Text Box 5"/>
            <p:cNvSpPr txBox="1">
              <a:spLocks noChangeArrowheads="1"/>
            </p:cNvSpPr>
            <p:nvPr/>
          </p:nvSpPr>
          <p:spPr bwMode="gray">
            <a:xfrm>
              <a:off x="1954401" y="5225899"/>
              <a:ext cx="1819688"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Narrow" pitchFamily="34" charset="0"/>
                </a:rPr>
                <a:t>Southern California</a:t>
              </a:r>
              <a:endParaRPr lang="en-US" sz="1400" dirty="0">
                <a:solidFill>
                  <a:srgbClr val="FFFF00"/>
                </a:solidFill>
                <a:effectLst>
                  <a:glow rad="139700">
                    <a:schemeClr val="accent4">
                      <a:satMod val="175000"/>
                      <a:alpha val="40000"/>
                    </a:schemeClr>
                  </a:glow>
                </a:effectLst>
                <a:latin typeface="Arial Narrow" pitchFamily="34" charset="0"/>
              </a:endParaRPr>
            </a:p>
          </p:txBody>
        </p:sp>
      </p:grpSp>
      <p:grpSp>
        <p:nvGrpSpPr>
          <p:cNvPr id="14" name="Group 13"/>
          <p:cNvGrpSpPr/>
          <p:nvPr/>
        </p:nvGrpSpPr>
        <p:grpSpPr>
          <a:xfrm>
            <a:off x="94596" y="951165"/>
            <a:ext cx="1188720" cy="1188720"/>
            <a:chOff x="204958" y="4729660"/>
            <a:chExt cx="1920240" cy="1920240"/>
          </a:xfrm>
        </p:grpSpPr>
        <p:sp>
          <p:nvSpPr>
            <p:cNvPr id="15" name="Oval 14"/>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16" name="Text Box 5"/>
            <p:cNvSpPr txBox="1">
              <a:spLocks noChangeArrowheads="1"/>
            </p:cNvSpPr>
            <p:nvPr/>
          </p:nvSpPr>
          <p:spPr bwMode="gray">
            <a:xfrm>
              <a:off x="248688" y="5294948"/>
              <a:ext cx="1809192"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4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Tree>
  </p:cSld>
  <p:clrMapOvr>
    <a:masterClrMapping/>
  </p:clrMapOvr>
  <p:transition>
    <p:fad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98" name="Object 2"/>
          <p:cNvGraphicFramePr>
            <a:graphicFrameLocks noChangeAspect="1"/>
          </p:cNvGraphicFramePr>
          <p:nvPr/>
        </p:nvGraphicFramePr>
        <p:xfrm>
          <a:off x="0" y="0"/>
          <a:ext cx="9144000" cy="6858000"/>
        </p:xfrm>
        <a:graphic>
          <a:graphicData uri="http://schemas.openxmlformats.org/presentationml/2006/ole">
            <p:oleObj spid="_x0000_s1056770" name="Photo Editor Photo" r:id="rId4" imgW="8745171" imgH="8209524" progId="">
              <p:embed/>
            </p:oleObj>
          </a:graphicData>
        </a:graphic>
      </p:graphicFrame>
      <p:sp>
        <p:nvSpPr>
          <p:cNvPr id="7" name="Rectangle 3"/>
          <p:cNvSpPr>
            <a:spLocks noChangeArrowheads="1"/>
          </p:cNvSpPr>
          <p:nvPr/>
        </p:nvSpPr>
        <p:spPr bwMode="invGray">
          <a:xfrm>
            <a:off x="0" y="848595"/>
            <a:ext cx="9144000" cy="1447800"/>
          </a:xfrm>
          <a:prstGeom prst="rect">
            <a:avLst/>
          </a:prstGeom>
          <a:noFill/>
          <a:ln w="9525">
            <a:noFill/>
            <a:miter lim="800000"/>
            <a:headEnd/>
            <a:tailEnd/>
          </a:ln>
          <a:effectLst>
            <a:glow rad="139700">
              <a:schemeClr val="accent4">
                <a:satMod val="175000"/>
                <a:alpha val="40000"/>
              </a:schemeClr>
            </a:glow>
          </a:effectLst>
        </p:spPr>
        <p:txBody>
          <a:bodyPr/>
          <a:lstStyle/>
          <a:p>
            <a:pPr algn="ctr" eaLnBrk="0" hangingPunct="0">
              <a:lnSpc>
                <a:spcPct val="110000"/>
              </a:lnSpc>
              <a:tabLst>
                <a:tab pos="7204075" algn="l"/>
              </a:tabLst>
              <a:defRPr/>
            </a:pPr>
            <a:r>
              <a:rPr lang="en-US" sz="4000" dirty="0" smtClean="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Assessing Water Supply Futures</a:t>
            </a:r>
          </a:p>
          <a:p>
            <a:pPr algn="ctr" eaLnBrk="0" hangingPunct="0">
              <a:lnSpc>
                <a:spcPct val="110000"/>
              </a:lnSpc>
              <a:defRPr/>
            </a:pPr>
            <a:r>
              <a:rPr lang="en-US" sz="3000" dirty="0" smtClean="0">
                <a:solidFill>
                  <a:schemeClr val="bg1"/>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Bay Area, Central Coast, Central Valley &amp; Southern Cal</a:t>
            </a:r>
            <a:r>
              <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
            </a:r>
            <a:br>
              <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br>
            <a:endPar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endParaRPr>
          </a:p>
        </p:txBody>
      </p:sp>
      <p:grpSp>
        <p:nvGrpSpPr>
          <p:cNvPr id="2" name="Group 13"/>
          <p:cNvGrpSpPr/>
          <p:nvPr/>
        </p:nvGrpSpPr>
        <p:grpSpPr>
          <a:xfrm>
            <a:off x="1019510" y="3352814"/>
            <a:ext cx="1920240" cy="1920240"/>
            <a:chOff x="3273973" y="1135107"/>
            <a:chExt cx="2286000" cy="2286000"/>
          </a:xfrm>
        </p:grpSpPr>
        <p:sp>
          <p:nvSpPr>
            <p:cNvPr id="15" name="Oval 14"/>
            <p:cNvSpPr>
              <a:spLocks noChangeAspect="1"/>
            </p:cNvSpPr>
            <p:nvPr/>
          </p:nvSpPr>
          <p:spPr bwMode="auto">
            <a:xfrm>
              <a:off x="3273973" y="1135107"/>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16" name="Text Box 5"/>
            <p:cNvSpPr txBox="1">
              <a:spLocks noChangeArrowheads="1"/>
            </p:cNvSpPr>
            <p:nvPr/>
          </p:nvSpPr>
          <p:spPr bwMode="gray">
            <a:xfrm>
              <a:off x="3433262" y="1734950"/>
              <a:ext cx="2049340" cy="115416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Bay Area &amp; Central Coast</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grpSp>
        <p:nvGrpSpPr>
          <p:cNvPr id="3" name="Group 16"/>
          <p:cNvGrpSpPr/>
          <p:nvPr/>
        </p:nvGrpSpPr>
        <p:grpSpPr>
          <a:xfrm>
            <a:off x="1828798" y="4713895"/>
            <a:ext cx="1920240" cy="1920240"/>
            <a:chOff x="4335517" y="2795742"/>
            <a:chExt cx="2286000" cy="2286000"/>
          </a:xfrm>
        </p:grpSpPr>
        <p:sp>
          <p:nvSpPr>
            <p:cNvPr id="18" name="Oval 17"/>
            <p:cNvSpPr>
              <a:spLocks noChangeAspect="1"/>
            </p:cNvSpPr>
            <p:nvPr/>
          </p:nvSpPr>
          <p:spPr bwMode="auto">
            <a:xfrm>
              <a:off x="4335517" y="2795742"/>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19" name="Text Box 5"/>
            <p:cNvSpPr txBox="1">
              <a:spLocks noChangeArrowheads="1"/>
            </p:cNvSpPr>
            <p:nvPr/>
          </p:nvSpPr>
          <p:spPr bwMode="gray">
            <a:xfrm>
              <a:off x="4378471" y="3508537"/>
              <a:ext cx="2166295" cy="806081"/>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Southern California</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grpSp>
        <p:nvGrpSpPr>
          <p:cNvPr id="4" name="Group 19"/>
          <p:cNvGrpSpPr/>
          <p:nvPr/>
        </p:nvGrpSpPr>
        <p:grpSpPr>
          <a:xfrm>
            <a:off x="204958" y="4729660"/>
            <a:ext cx="1920240" cy="1920240"/>
            <a:chOff x="2443655" y="2811507"/>
            <a:chExt cx="2286000" cy="2286000"/>
          </a:xfrm>
        </p:grpSpPr>
        <p:sp>
          <p:nvSpPr>
            <p:cNvPr id="21" name="Oval 20"/>
            <p:cNvSpPr>
              <a:spLocks noChangeAspect="1"/>
            </p:cNvSpPr>
            <p:nvPr/>
          </p:nvSpPr>
          <p:spPr bwMode="auto">
            <a:xfrm>
              <a:off x="2443655" y="2811507"/>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22" name="Text Box 5"/>
            <p:cNvSpPr txBox="1">
              <a:spLocks noChangeArrowheads="1"/>
            </p:cNvSpPr>
            <p:nvPr/>
          </p:nvSpPr>
          <p:spPr bwMode="gray">
            <a:xfrm>
              <a:off x="2495715" y="3508542"/>
              <a:ext cx="2153800" cy="806081"/>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Central Valley</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sp>
        <p:nvSpPr>
          <p:cNvPr id="23" name="Rectangle 4"/>
          <p:cNvSpPr>
            <a:spLocks noChangeArrowheads="1"/>
          </p:cNvSpPr>
          <p:nvPr/>
        </p:nvSpPr>
        <p:spPr bwMode="blackWhite">
          <a:xfrm>
            <a:off x="5307097" y="6237843"/>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buFont typeface="Wingdings" pitchFamily="2" charset="2"/>
              <a:buNone/>
              <a:defRPr/>
            </a:pPr>
            <a:r>
              <a:rPr lang="en-US" sz="2000" dirty="0" smtClean="0">
                <a:solidFill>
                  <a:schemeClr val="accent6">
                    <a:lumMod val="50000"/>
                  </a:schemeClr>
                </a:solidFill>
                <a:effectLst>
                  <a:outerShdw blurRad="38100" dist="38100" dir="2700000" algn="tl">
                    <a:srgbClr val="000000"/>
                  </a:outerShdw>
                </a:effectLst>
              </a:rPr>
              <a:t>Recommendations</a:t>
            </a:r>
            <a:endParaRPr lang="en-US" sz="2000" dirty="0">
              <a:solidFill>
                <a:schemeClr val="accent6">
                  <a:lumMod val="50000"/>
                </a:schemeClr>
              </a:solidFill>
              <a:effectLst>
                <a:outerShdw blurRad="38100" dist="38100" dir="2700000" algn="tl">
                  <a:srgbClr val="000000"/>
                </a:outerShdw>
              </a:effectLst>
            </a:endParaRPr>
          </a:p>
        </p:txBody>
      </p:sp>
      <p:sp>
        <p:nvSpPr>
          <p:cNvPr id="24" name="Rectangle 5"/>
          <p:cNvSpPr>
            <a:spLocks noChangeArrowheads="1"/>
          </p:cNvSpPr>
          <p:nvPr/>
        </p:nvSpPr>
        <p:spPr bwMode="blackWhite">
          <a:xfrm>
            <a:off x="5307097" y="5693237"/>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buFont typeface="Wingdings" pitchFamily="2" charset="2"/>
              <a:buNone/>
              <a:defRPr/>
            </a:pPr>
            <a:r>
              <a:rPr lang="en-US" sz="2000" dirty="0" smtClean="0">
                <a:solidFill>
                  <a:schemeClr val="bg1"/>
                </a:solidFill>
                <a:effectLst>
                  <a:outerShdw blurRad="38100" dist="38100" dir="2700000" algn="tl">
                    <a:srgbClr val="000000"/>
                  </a:outerShdw>
                </a:effectLst>
              </a:rPr>
              <a:t>Drought Sharing Provisions</a:t>
            </a:r>
            <a:endParaRPr lang="en-US" sz="2000" dirty="0">
              <a:solidFill>
                <a:schemeClr val="bg1"/>
              </a:solidFill>
              <a:effectLst>
                <a:outerShdw blurRad="38100" dist="38100" dir="2700000" algn="tl">
                  <a:srgbClr val="000000"/>
                </a:outerShdw>
              </a:effectLst>
            </a:endParaRPr>
          </a:p>
        </p:txBody>
      </p:sp>
      <p:sp>
        <p:nvSpPr>
          <p:cNvPr id="25" name="Rectangle 5"/>
          <p:cNvSpPr>
            <a:spLocks noChangeArrowheads="1"/>
          </p:cNvSpPr>
          <p:nvPr/>
        </p:nvSpPr>
        <p:spPr bwMode="blackWhite">
          <a:xfrm>
            <a:off x="5307097" y="5148630"/>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defRPr/>
            </a:pPr>
            <a:r>
              <a:rPr lang="en-US" sz="2000" dirty="0" smtClean="0">
                <a:solidFill>
                  <a:schemeClr val="accent6">
                    <a:lumMod val="50000"/>
                  </a:schemeClr>
                </a:solidFill>
                <a:effectLst>
                  <a:outerShdw blurRad="38100" dist="38100" dir="2700000" algn="tl">
                    <a:srgbClr val="000000"/>
                  </a:outerShdw>
                </a:effectLst>
              </a:rPr>
              <a:t>Water Supply Status</a:t>
            </a:r>
            <a:endParaRPr lang="en-US" sz="2000" dirty="0">
              <a:solidFill>
                <a:schemeClr val="accent6">
                  <a:lumMod val="50000"/>
                </a:schemeClr>
              </a:solidFill>
              <a:effectLst>
                <a:outerShdw blurRad="38100" dist="38100" dir="2700000" algn="tl">
                  <a:srgbClr val="000000"/>
                </a:outerShdw>
              </a:effectLst>
            </a:endParaRPr>
          </a:p>
        </p:txBody>
      </p:sp>
    </p:spTree>
  </p:cSld>
  <p:clrMapOvr>
    <a:masterClrMapping/>
  </p:clrMapOvr>
  <p:transition spd="med">
    <p:randomBar dir="vert"/>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descr="all-projects2 copy.gif"/>
          <p:cNvPicPr>
            <a:picLocks noChangeAspect="1"/>
          </p:cNvPicPr>
          <p:nvPr/>
        </p:nvPicPr>
        <p:blipFill>
          <a:blip r:embed="rId3">
            <a:lum bright="-10000"/>
          </a:blip>
          <a:stretch>
            <a:fillRect/>
          </a:stretch>
        </p:blipFill>
        <p:spPr>
          <a:xfrm>
            <a:off x="16933" y="552300"/>
            <a:ext cx="5344956" cy="6305695"/>
          </a:xfrm>
          <a:prstGeom prst="rect">
            <a:avLst/>
          </a:prstGeom>
          <a:effectLst>
            <a:glow rad="228600">
              <a:schemeClr val="accent4">
                <a:satMod val="175000"/>
                <a:alpha val="40000"/>
              </a:schemeClr>
            </a:glow>
          </a:effectLst>
        </p:spPr>
      </p:pic>
      <p:sp>
        <p:nvSpPr>
          <p:cNvPr id="6" name="Slide Number Placeholder 5"/>
          <p:cNvSpPr txBox="1">
            <a:spLocks noGrp="1"/>
          </p:cNvSpPr>
          <p:nvPr/>
        </p:nvSpPr>
        <p:spPr>
          <a:xfrm>
            <a:off x="8534400" y="6464300"/>
            <a:ext cx="685800" cy="365125"/>
          </a:xfrm>
          <a:prstGeom prst="rect">
            <a:avLst/>
          </a:prstGeom>
          <a:noFill/>
        </p:spPr>
        <p:txBody>
          <a:bodyPr/>
          <a:lstStyle/>
          <a:p>
            <a:pPr>
              <a:defRPr/>
            </a:pPr>
            <a:fld id="{B394B77B-5265-42B4-A8A0-B95E87956B6A}" type="slidenum">
              <a:rPr lang="en-US" sz="2000">
                <a:effectLst>
                  <a:outerShdw blurRad="38100" dist="38100" dir="2700000" algn="tl">
                    <a:srgbClr val="000000">
                      <a:alpha val="43137"/>
                    </a:srgbClr>
                  </a:outerShdw>
                </a:effectLst>
              </a:rPr>
              <a:pPr>
                <a:defRPr/>
              </a:pPr>
              <a:t>3</a:t>
            </a:fld>
            <a:endParaRPr lang="en-US" sz="2000" dirty="0">
              <a:effectLst>
                <a:outerShdw blurRad="38100" dist="38100" dir="2700000" algn="tl">
                  <a:srgbClr val="000000">
                    <a:alpha val="43137"/>
                  </a:srgbClr>
                </a:outerShdw>
              </a:effectLst>
            </a:endParaRPr>
          </a:p>
        </p:txBody>
      </p:sp>
      <p:sp>
        <p:nvSpPr>
          <p:cNvPr id="838661" name="Rectangle 5"/>
          <p:cNvSpPr>
            <a:spLocks noChangeArrowheads="1"/>
          </p:cNvSpPr>
          <p:nvPr/>
        </p:nvSpPr>
        <p:spPr bwMode="invGray">
          <a:xfrm>
            <a:off x="2717805" y="2226738"/>
            <a:ext cx="6172200" cy="457200"/>
          </a:xfrm>
          <a:prstGeom prst="rect">
            <a:avLst/>
          </a:prstGeom>
          <a:noFill/>
          <a:ln w="9525">
            <a:noFill/>
            <a:miter lim="800000"/>
            <a:headEnd/>
            <a:tailEnd/>
          </a:ln>
        </p:spPr>
        <p:txBody>
          <a:bodyPr lIns="92075" tIns="46038" rIns="92075" bIns="46038" anchor="ctr"/>
          <a:lstStyle/>
          <a:p>
            <a:pPr marL="342900" indent="-342900">
              <a:lnSpc>
                <a:spcPct val="150000"/>
              </a:lnSpc>
              <a:spcBef>
                <a:spcPct val="20000"/>
              </a:spcBef>
              <a:buClr>
                <a:srgbClr val="FFFF00"/>
              </a:buClr>
              <a:buSzPct val="75000"/>
              <a:buFont typeface="Wingdings" pitchFamily="2" charset="2"/>
              <a:buChar char="n"/>
              <a:defRPr/>
            </a:pPr>
            <a:r>
              <a:rPr lang="en-US" sz="2400" dirty="0" smtClean="0">
                <a:solidFill>
                  <a:schemeClr val="bg1"/>
                </a:solidFill>
                <a:effectLst>
                  <a:outerShdw blurRad="38100" dist="38100" dir="2700000" algn="tl">
                    <a:srgbClr val="000000"/>
                  </a:outerShdw>
                </a:effectLst>
              </a:rPr>
              <a:t>Serves 2/3 of California population</a:t>
            </a:r>
            <a:endParaRPr lang="en-US" sz="2400" dirty="0">
              <a:solidFill>
                <a:schemeClr val="bg1"/>
              </a:solidFill>
              <a:effectLst>
                <a:outerShdw blurRad="38100" dist="38100" dir="2700000" algn="tl">
                  <a:srgbClr val="000000"/>
                </a:outerShdw>
              </a:effectLst>
            </a:endParaRPr>
          </a:p>
        </p:txBody>
      </p:sp>
      <p:sp>
        <p:nvSpPr>
          <p:cNvPr id="838663" name="Rectangle 7"/>
          <p:cNvSpPr>
            <a:spLocks noChangeArrowheads="1"/>
          </p:cNvSpPr>
          <p:nvPr/>
        </p:nvSpPr>
        <p:spPr bwMode="invGray">
          <a:xfrm>
            <a:off x="3505200" y="3102706"/>
            <a:ext cx="5257800" cy="457200"/>
          </a:xfrm>
          <a:prstGeom prst="rect">
            <a:avLst/>
          </a:prstGeom>
          <a:noFill/>
          <a:ln w="9525">
            <a:noFill/>
            <a:miter lim="800000"/>
            <a:headEnd/>
            <a:tailEnd/>
          </a:ln>
          <a:effectLst/>
        </p:spPr>
        <p:txBody>
          <a:bodyPr lIns="92075" tIns="46038" rIns="92075" bIns="46038"/>
          <a:lstStyle/>
          <a:p>
            <a:pPr marL="342900" indent="-342900">
              <a:lnSpc>
                <a:spcPct val="120000"/>
              </a:lnSpc>
              <a:spcBef>
                <a:spcPct val="20000"/>
              </a:spcBef>
              <a:buClr>
                <a:srgbClr val="FFFF00"/>
              </a:buClr>
              <a:buSzPct val="75000"/>
              <a:buFont typeface="Wingdings" pitchFamily="2" charset="2"/>
              <a:buChar char="n"/>
              <a:defRPr/>
            </a:pPr>
            <a:r>
              <a:rPr lang="en-US" sz="2400" dirty="0" smtClean="0">
                <a:solidFill>
                  <a:schemeClr val="bg1"/>
                </a:solidFill>
                <a:effectLst>
                  <a:outerShdw blurRad="38100" dist="38100" dir="2700000" algn="tl">
                    <a:srgbClr val="000000"/>
                  </a:outerShdw>
                </a:effectLst>
              </a:rPr>
              <a:t>XX% of California economy </a:t>
            </a:r>
            <a:endParaRPr lang="en-US" sz="2400" dirty="0">
              <a:solidFill>
                <a:schemeClr val="bg1"/>
              </a:solidFill>
              <a:effectLst>
                <a:outerShdw blurRad="38100" dist="38100" dir="2700000" algn="tl">
                  <a:srgbClr val="000000"/>
                </a:outerShdw>
              </a:effectLst>
            </a:endParaRPr>
          </a:p>
        </p:txBody>
      </p:sp>
      <p:sp>
        <p:nvSpPr>
          <p:cNvPr id="838665" name="Rectangle 9"/>
          <p:cNvSpPr>
            <a:spLocks noChangeArrowheads="1"/>
          </p:cNvSpPr>
          <p:nvPr/>
        </p:nvSpPr>
        <p:spPr bwMode="invGray">
          <a:xfrm>
            <a:off x="4079632" y="3739660"/>
            <a:ext cx="4988168" cy="533400"/>
          </a:xfrm>
          <a:prstGeom prst="rect">
            <a:avLst/>
          </a:prstGeom>
          <a:noFill/>
          <a:ln w="9525">
            <a:noFill/>
            <a:miter lim="800000"/>
            <a:headEnd/>
            <a:tailEnd/>
          </a:ln>
          <a:effectLst/>
        </p:spPr>
        <p:txBody>
          <a:bodyPr lIns="92075" tIns="46038" rIns="92075" bIns="46038"/>
          <a:lstStyle/>
          <a:p>
            <a:pPr marL="342900" indent="-342900">
              <a:lnSpc>
                <a:spcPct val="120000"/>
              </a:lnSpc>
              <a:spcBef>
                <a:spcPct val="20000"/>
              </a:spcBef>
              <a:buClr>
                <a:srgbClr val="FFFF00"/>
              </a:buClr>
              <a:buSzPct val="75000"/>
              <a:buFont typeface="Wingdings" pitchFamily="2" charset="2"/>
              <a:buChar char="n"/>
              <a:defRPr/>
            </a:pPr>
            <a:r>
              <a:rPr lang="en-US" sz="2400" dirty="0" smtClean="0">
                <a:solidFill>
                  <a:schemeClr val="bg1"/>
                </a:solidFill>
                <a:effectLst>
                  <a:outerShdw blurRad="38100" dist="38100" dir="2700000" algn="tl">
                    <a:srgbClr val="000000"/>
                  </a:outerShdw>
                </a:effectLst>
                <a:latin typeface="Arial" pitchFamily="34" charset="0"/>
              </a:rPr>
              <a:t>XX% of US Ag … </a:t>
            </a:r>
            <a:endParaRPr lang="en-US" sz="2400" dirty="0">
              <a:solidFill>
                <a:schemeClr val="bg1"/>
              </a:solidFill>
              <a:effectLst>
                <a:outerShdw blurRad="38100" dist="38100" dir="2700000" algn="tl">
                  <a:srgbClr val="000000"/>
                </a:outerShdw>
              </a:effectLst>
              <a:latin typeface="Arial" pitchFamily="34" charset="0"/>
            </a:endParaRPr>
          </a:p>
        </p:txBody>
      </p:sp>
      <p:grpSp>
        <p:nvGrpSpPr>
          <p:cNvPr id="11" name="Group 7"/>
          <p:cNvGrpSpPr/>
          <p:nvPr/>
        </p:nvGrpSpPr>
        <p:grpSpPr>
          <a:xfrm>
            <a:off x="813962" y="2709332"/>
            <a:ext cx="1188720" cy="1188720"/>
            <a:chOff x="1019510" y="3352814"/>
            <a:chExt cx="1920240" cy="1920240"/>
          </a:xfrm>
        </p:grpSpPr>
        <p:sp>
          <p:nvSpPr>
            <p:cNvPr id="12" name="Oval 11"/>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3" name="Text Box 5"/>
            <p:cNvSpPr txBox="1">
              <a:spLocks noChangeArrowheads="1"/>
            </p:cNvSpPr>
            <p:nvPr/>
          </p:nvSpPr>
          <p:spPr bwMode="gray">
            <a:xfrm>
              <a:off x="1127844" y="3736751"/>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14" name="Group 10"/>
          <p:cNvGrpSpPr/>
          <p:nvPr/>
        </p:nvGrpSpPr>
        <p:grpSpPr>
          <a:xfrm>
            <a:off x="3001263" y="5158802"/>
            <a:ext cx="1188720" cy="1188720"/>
            <a:chOff x="1828798" y="4713895"/>
            <a:chExt cx="1920240" cy="1920240"/>
          </a:xfrm>
        </p:grpSpPr>
        <p:sp>
          <p:nvSpPr>
            <p:cNvPr id="15" name="Oval 14"/>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6" name="Text Box 5"/>
            <p:cNvSpPr txBox="1">
              <a:spLocks noChangeArrowheads="1"/>
            </p:cNvSpPr>
            <p:nvPr/>
          </p:nvSpPr>
          <p:spPr bwMode="gray">
            <a:xfrm>
              <a:off x="1844984" y="5171191"/>
              <a:ext cx="1819688" cy="999327"/>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800" dirty="0" smtClean="0">
                  <a:solidFill>
                    <a:srgbClr val="FFFF00"/>
                  </a:solidFill>
                  <a:effectLst>
                    <a:glow rad="139700">
                      <a:schemeClr val="accent4">
                        <a:satMod val="175000"/>
                        <a:alpha val="40000"/>
                      </a:schemeClr>
                    </a:glow>
                  </a:effectLst>
                  <a:latin typeface="Arial Narrow" pitchFamily="34" charset="0"/>
                </a:rPr>
                <a:t>Southern California</a:t>
              </a:r>
              <a:endParaRPr lang="en-US" sz="1800" dirty="0">
                <a:solidFill>
                  <a:srgbClr val="FFFF00"/>
                </a:solidFill>
                <a:effectLst>
                  <a:glow rad="139700">
                    <a:schemeClr val="accent4">
                      <a:satMod val="175000"/>
                      <a:alpha val="40000"/>
                    </a:schemeClr>
                  </a:glow>
                </a:effectLst>
                <a:latin typeface="Arial Narrow" pitchFamily="34" charset="0"/>
              </a:endParaRPr>
            </a:p>
          </p:txBody>
        </p:sp>
      </p:grpSp>
      <p:grpSp>
        <p:nvGrpSpPr>
          <p:cNvPr id="17" name="Group 13"/>
          <p:cNvGrpSpPr/>
          <p:nvPr/>
        </p:nvGrpSpPr>
        <p:grpSpPr>
          <a:xfrm>
            <a:off x="1974197" y="3685602"/>
            <a:ext cx="1188720" cy="1188720"/>
            <a:chOff x="204958" y="4729660"/>
            <a:chExt cx="1920240" cy="1920240"/>
          </a:xfrm>
        </p:grpSpPr>
        <p:sp>
          <p:nvSpPr>
            <p:cNvPr id="18" name="Oval 17"/>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19" name="Text Box 5"/>
            <p:cNvSpPr txBox="1">
              <a:spLocks noChangeArrowheads="1"/>
            </p:cNvSpPr>
            <p:nvPr/>
          </p:nvSpPr>
          <p:spPr bwMode="gray">
            <a:xfrm>
              <a:off x="248688" y="5294948"/>
              <a:ext cx="1809192" cy="999327"/>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8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8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
        <p:nvSpPr>
          <p:cNvPr id="22" name="Title 21"/>
          <p:cNvSpPr>
            <a:spLocks noGrp="1"/>
          </p:cNvSpPr>
          <p:nvPr>
            <p:ph type="title"/>
          </p:nvPr>
        </p:nvSpPr>
        <p:spPr>
          <a:xfrm>
            <a:off x="2184400" y="685800"/>
            <a:ext cx="6959600" cy="914400"/>
          </a:xfrm>
        </p:spPr>
        <p:txBody>
          <a:bodyPr/>
          <a:lstStyle/>
          <a:p>
            <a:r>
              <a:rPr smtClean="0"/>
              <a:t>Who We Represent</a:t>
            </a:r>
            <a:endParaRPr lang="en-US"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38661">
                                            <p:txEl>
                                              <p:pRg st="0" end="0"/>
                                            </p:txEl>
                                          </p:spTgt>
                                        </p:tgtEl>
                                        <p:attrNameLst>
                                          <p:attrName>style.visibility</p:attrName>
                                        </p:attrNameLst>
                                      </p:cBhvr>
                                      <p:to>
                                        <p:strVal val="visible"/>
                                      </p:to>
                                    </p:set>
                                    <p:animEffect transition="in" filter="dissolve">
                                      <p:cBhvr>
                                        <p:cTn id="7" dur="500"/>
                                        <p:tgtEl>
                                          <p:spTgt spid="838661">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838663">
                                            <p:txEl>
                                              <p:pRg st="0" end="0"/>
                                            </p:txEl>
                                          </p:spTgt>
                                        </p:tgtEl>
                                        <p:attrNameLst>
                                          <p:attrName>style.visibility</p:attrName>
                                        </p:attrNameLst>
                                      </p:cBhvr>
                                      <p:to>
                                        <p:strVal val="visible"/>
                                      </p:to>
                                    </p:set>
                                    <p:animEffect transition="in" filter="dissolve">
                                      <p:cBhvr>
                                        <p:cTn id="11" dur="500"/>
                                        <p:tgtEl>
                                          <p:spTgt spid="838663">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838665">
                                            <p:txEl>
                                              <p:pRg st="0" end="0"/>
                                            </p:txEl>
                                          </p:spTgt>
                                        </p:tgtEl>
                                        <p:attrNameLst>
                                          <p:attrName>style.visibility</p:attrName>
                                        </p:attrNameLst>
                                      </p:cBhvr>
                                      <p:to>
                                        <p:strVal val="visible"/>
                                      </p:to>
                                    </p:set>
                                    <p:animEffect transition="in" filter="dissolve">
                                      <p:cBhvr>
                                        <p:cTn id="15" dur="500"/>
                                        <p:tgtEl>
                                          <p:spTgt spid="83866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8661" grpId="0" build="p" autoUpdateAnimBg="0" advAuto="0"/>
      <p:bldP spid="838663" grpId="0" build="p" autoUpdateAnimBg="0" advAuto="0"/>
      <p:bldP spid="838665" grpId="0" build="p" autoUpdateAnimBg="0" advAuto="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Picture 8" descr="\\USMWD108\FSDStWtrPrj\shared\Bay-Delta\Presentations &amp; Photos\3D Oblique Maps &amp; Animation\Oblique Maps &amp; Animations\Delta\Delta 3-D Map w-no blue sky 5-5-05.gif"/>
          <p:cNvPicPr>
            <a:picLocks noChangeAspect="1" noChangeArrowheads="1"/>
          </p:cNvPicPr>
          <p:nvPr/>
        </p:nvPicPr>
        <p:blipFill>
          <a:blip r:embed="rId2"/>
          <a:srcRect/>
          <a:stretch>
            <a:fillRect/>
          </a:stretch>
        </p:blipFill>
        <p:spPr bwMode="ltGray">
          <a:xfrm>
            <a:off x="0" y="1176338"/>
            <a:ext cx="9188450" cy="5681662"/>
          </a:xfrm>
          <a:prstGeom prst="rect">
            <a:avLst/>
          </a:prstGeom>
          <a:noFill/>
          <a:ln w="9525">
            <a:noFill/>
            <a:miter lim="800000"/>
            <a:headEnd/>
            <a:tailEnd/>
          </a:ln>
        </p:spPr>
      </p:pic>
      <p:sp>
        <p:nvSpPr>
          <p:cNvPr id="1466377" name="Rectangle 9"/>
          <p:cNvSpPr>
            <a:spLocks noChangeArrowheads="1"/>
          </p:cNvSpPr>
          <p:nvPr/>
        </p:nvSpPr>
        <p:spPr bwMode="auto">
          <a:xfrm>
            <a:off x="0" y="152400"/>
            <a:ext cx="9147175" cy="914400"/>
          </a:xfrm>
          <a:prstGeom prst="rect">
            <a:avLst/>
          </a:prstGeom>
          <a:noFill/>
          <a:ln w="9525">
            <a:noFill/>
            <a:miter lim="800000"/>
            <a:headEnd/>
            <a:tailEnd/>
          </a:ln>
          <a:effectLst>
            <a:outerShdw dist="45791" dir="2021404" algn="ctr" rotWithShape="0">
              <a:srgbClr val="000000"/>
            </a:outerShdw>
          </a:effectLst>
        </p:spPr>
        <p:txBody>
          <a:bodyPr anchor="ctr"/>
          <a:lstStyle/>
          <a:p>
            <a:pPr algn="ctr">
              <a:lnSpc>
                <a:spcPct val="90000"/>
              </a:lnSpc>
              <a:defRPr/>
            </a:pPr>
            <a:r>
              <a:rPr lang="en-US" sz="3600" dirty="0">
                <a:solidFill>
                  <a:srgbClr val="FFFF00"/>
                </a:solidFill>
                <a:effectLst>
                  <a:outerShdw blurRad="38100" dist="38100" dir="2700000" algn="tl">
                    <a:srgbClr val="000000"/>
                  </a:outerShdw>
                </a:effectLst>
              </a:rPr>
              <a:t>Importance of the Bay-Delta</a:t>
            </a:r>
          </a:p>
        </p:txBody>
      </p:sp>
      <p:pic>
        <p:nvPicPr>
          <p:cNvPr id="1466378" name="Picture 10" descr="Base Map Topo 2"/>
          <p:cNvPicPr>
            <a:picLocks noChangeAspect="1" noChangeArrowheads="1"/>
          </p:cNvPicPr>
          <p:nvPr/>
        </p:nvPicPr>
        <p:blipFill>
          <a:blip r:embed="rId3">
            <a:clrChange>
              <a:clrFrom>
                <a:srgbClr val="000000"/>
              </a:clrFrom>
              <a:clrTo>
                <a:srgbClr val="000000">
                  <a:alpha val="0"/>
                </a:srgbClr>
              </a:clrTo>
            </a:clrChange>
          </a:blip>
          <a:srcRect/>
          <a:stretch>
            <a:fillRect/>
          </a:stretch>
        </p:blipFill>
        <p:spPr bwMode="auto">
          <a:xfrm>
            <a:off x="374650" y="685800"/>
            <a:ext cx="5229225" cy="6172200"/>
          </a:xfrm>
          <a:prstGeom prst="rect">
            <a:avLst/>
          </a:prstGeom>
          <a:noFill/>
          <a:effectLst>
            <a:outerShdw dist="132592" dir="6401955" algn="ctr" rotWithShape="0">
              <a:schemeClr val="tx1"/>
            </a:outerShdw>
          </a:effectLst>
        </p:spPr>
      </p:pic>
      <p:grpSp>
        <p:nvGrpSpPr>
          <p:cNvPr id="2" name="Group 11"/>
          <p:cNvGrpSpPr>
            <a:grpSpLocks/>
          </p:cNvGrpSpPr>
          <p:nvPr/>
        </p:nvGrpSpPr>
        <p:grpSpPr bwMode="auto">
          <a:xfrm>
            <a:off x="404813" y="1828800"/>
            <a:ext cx="8467725" cy="508000"/>
            <a:chOff x="336" y="832"/>
            <a:chExt cx="5334" cy="320"/>
          </a:xfrm>
        </p:grpSpPr>
        <p:sp>
          <p:nvSpPr>
            <p:cNvPr id="1466380" name="Rectangle 12"/>
            <p:cNvSpPr>
              <a:spLocks noChangeArrowheads="1"/>
            </p:cNvSpPr>
            <p:nvPr/>
          </p:nvSpPr>
          <p:spPr bwMode="auto">
            <a:xfrm>
              <a:off x="336" y="832"/>
              <a:ext cx="5240" cy="320"/>
            </a:xfrm>
            <a:prstGeom prst="rect">
              <a:avLst/>
            </a:prstGeom>
            <a:solidFill>
              <a:srgbClr val="000000">
                <a:alpha val="50000"/>
              </a:srgbClr>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1466381" name="Text Box 13"/>
            <p:cNvSpPr txBox="1">
              <a:spLocks noChangeArrowheads="1"/>
            </p:cNvSpPr>
            <p:nvPr/>
          </p:nvSpPr>
          <p:spPr bwMode="ltGray">
            <a:xfrm>
              <a:off x="426" y="862"/>
              <a:ext cx="5244" cy="265"/>
            </a:xfrm>
            <a:prstGeom prst="rect">
              <a:avLst/>
            </a:prstGeom>
            <a:noFill/>
            <a:ln w="9525">
              <a:noFill/>
              <a:miter lim="800000"/>
              <a:headEnd/>
              <a:tailEnd/>
            </a:ln>
            <a:effectLst>
              <a:outerShdw dist="35921" dir="2700000" algn="ctr" rotWithShape="0">
                <a:schemeClr val="tx1"/>
              </a:outerShdw>
            </a:effectLst>
          </p:spPr>
          <p:txBody>
            <a:bodyPr>
              <a:spAutoFit/>
            </a:bodyPr>
            <a:lstStyle/>
            <a:p>
              <a:pPr marL="287338" indent="-287338" algn="ctr">
                <a:lnSpc>
                  <a:spcPct val="90000"/>
                </a:lnSpc>
                <a:spcAft>
                  <a:spcPct val="25000"/>
                </a:spcAft>
                <a:buClr>
                  <a:srgbClr val="FFFF00"/>
                </a:buClr>
                <a:buSzPct val="75000"/>
                <a:defRPr/>
              </a:pPr>
              <a:r>
                <a:rPr lang="en-US" sz="2400" dirty="0">
                  <a:solidFill>
                    <a:schemeClr val="bg1"/>
                  </a:solidFill>
                  <a:effectLst>
                    <a:outerShdw blurRad="38100" dist="38100" dir="2700000" algn="tl">
                      <a:srgbClr val="000000"/>
                    </a:outerShdw>
                  </a:effectLst>
                </a:rPr>
                <a:t>Supplies Bay Area, Central Valley &amp; So. California</a:t>
              </a:r>
            </a:p>
          </p:txBody>
        </p:sp>
      </p:grpSp>
      <p:sp>
        <p:nvSpPr>
          <p:cNvPr id="1466382" name="Oval 14"/>
          <p:cNvSpPr>
            <a:spLocks noChangeArrowheads="1"/>
          </p:cNvSpPr>
          <p:nvPr/>
        </p:nvSpPr>
        <p:spPr bwMode="auto">
          <a:xfrm rot="2753235">
            <a:off x="1885156" y="4074319"/>
            <a:ext cx="1455738" cy="654050"/>
          </a:xfrm>
          <a:prstGeom prst="ellipse">
            <a:avLst/>
          </a:prstGeom>
          <a:noFill/>
          <a:ln w="76200">
            <a:solidFill>
              <a:srgbClr val="0000FF"/>
            </a:solidFill>
            <a:round/>
            <a:headEnd/>
            <a:tailEnd/>
          </a:ln>
          <a:effectLst>
            <a:outerShdw dist="35921" dir="2700000" algn="ctr" rotWithShape="0">
              <a:schemeClr val="tx1"/>
            </a:outerShdw>
          </a:effectLst>
        </p:spPr>
        <p:txBody>
          <a:bodyPr rot="10800000" vert="eaVert" wrap="none" anchor="ctr"/>
          <a:lstStyle/>
          <a:p>
            <a:pPr>
              <a:defRPr/>
            </a:pPr>
            <a:endParaRPr lang="en-US" sz="2400" b="0">
              <a:solidFill>
                <a:schemeClr val="tx1"/>
              </a:solidFill>
              <a:latin typeface="Times New Roman" pitchFamily="18" charset="0"/>
            </a:endParaRPr>
          </a:p>
        </p:txBody>
      </p:sp>
      <p:sp>
        <p:nvSpPr>
          <p:cNvPr id="1466383" name="Oval 15"/>
          <p:cNvSpPr>
            <a:spLocks noChangeArrowheads="1"/>
          </p:cNvSpPr>
          <p:nvPr/>
        </p:nvSpPr>
        <p:spPr bwMode="auto">
          <a:xfrm rot="1529321">
            <a:off x="2676525" y="5632450"/>
            <a:ext cx="1819275" cy="741363"/>
          </a:xfrm>
          <a:prstGeom prst="ellipse">
            <a:avLst/>
          </a:prstGeom>
          <a:noFill/>
          <a:ln w="76200">
            <a:solidFill>
              <a:srgbClr val="0000FF"/>
            </a:solidFill>
            <a:round/>
            <a:headEnd/>
            <a:tailEnd/>
          </a:ln>
          <a:effectLst>
            <a:outerShdw dist="35921" dir="2700000" algn="ctr" rotWithShape="0">
              <a:schemeClr val="tx1"/>
            </a:outerShdw>
          </a:effectLst>
        </p:spPr>
        <p:txBody>
          <a:bodyPr wrap="none" anchor="ctr"/>
          <a:lstStyle/>
          <a:p>
            <a:pPr>
              <a:defRPr/>
            </a:pPr>
            <a:endParaRPr lang="en-US" sz="2400" b="0">
              <a:solidFill>
                <a:schemeClr val="tx1"/>
              </a:solidFill>
              <a:latin typeface="Times New Roman" pitchFamily="18" charset="0"/>
            </a:endParaRPr>
          </a:p>
        </p:txBody>
      </p:sp>
      <p:sp>
        <p:nvSpPr>
          <p:cNvPr id="1466384" name="Oval 16"/>
          <p:cNvSpPr>
            <a:spLocks noChangeArrowheads="1"/>
          </p:cNvSpPr>
          <p:nvPr/>
        </p:nvSpPr>
        <p:spPr bwMode="auto">
          <a:xfrm>
            <a:off x="947738" y="3081338"/>
            <a:ext cx="803275" cy="804862"/>
          </a:xfrm>
          <a:prstGeom prst="ellipse">
            <a:avLst/>
          </a:prstGeom>
          <a:noFill/>
          <a:ln w="76200">
            <a:solidFill>
              <a:srgbClr val="0000FF"/>
            </a:solidFill>
            <a:round/>
            <a:headEnd/>
            <a:tailEnd/>
          </a:ln>
          <a:effectLst>
            <a:outerShdw dist="35921" dir="2700000" algn="ctr" rotWithShape="0">
              <a:schemeClr val="tx1"/>
            </a:outerShdw>
          </a:effectLst>
        </p:spPr>
        <p:txBody>
          <a:bodyPr wrap="none" anchor="ctr"/>
          <a:lstStyle/>
          <a:p>
            <a:pPr>
              <a:defRPr/>
            </a:pPr>
            <a:endParaRPr lang="en-US" sz="2400" b="0">
              <a:solidFill>
                <a:schemeClr val="tx1"/>
              </a:solidFill>
              <a:latin typeface="Times New Roman" pitchFamily="18" charset="0"/>
            </a:endParaRPr>
          </a:p>
        </p:txBody>
      </p:sp>
      <p:grpSp>
        <p:nvGrpSpPr>
          <p:cNvPr id="3" name="Group 17"/>
          <p:cNvGrpSpPr>
            <a:grpSpLocks/>
          </p:cNvGrpSpPr>
          <p:nvPr/>
        </p:nvGrpSpPr>
        <p:grpSpPr bwMode="auto">
          <a:xfrm>
            <a:off x="1893888" y="3152775"/>
            <a:ext cx="2647950" cy="428625"/>
            <a:chOff x="2604" y="1619"/>
            <a:chExt cx="3156" cy="270"/>
          </a:xfrm>
        </p:grpSpPr>
        <p:sp>
          <p:nvSpPr>
            <p:cNvPr id="1466386" name="AutoShape 18"/>
            <p:cNvSpPr>
              <a:spLocks noChangeArrowheads="1"/>
            </p:cNvSpPr>
            <p:nvPr/>
          </p:nvSpPr>
          <p:spPr bwMode="auto">
            <a:xfrm>
              <a:off x="2604" y="1619"/>
              <a:ext cx="3156" cy="270"/>
            </a:xfrm>
            <a:prstGeom prst="roundRect">
              <a:avLst>
                <a:gd name="adj" fmla="val 50000"/>
              </a:avLst>
            </a:prstGeom>
            <a:solidFill>
              <a:srgbClr val="111111">
                <a:alpha val="50000"/>
              </a:srgbClr>
            </a:solidFill>
            <a:ln w="28575">
              <a:solidFill>
                <a:schemeClr val="tx1"/>
              </a:solidFill>
              <a:round/>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1466387" name="Text Box 19"/>
            <p:cNvSpPr txBox="1">
              <a:spLocks noChangeArrowheads="1"/>
            </p:cNvSpPr>
            <p:nvPr/>
          </p:nvSpPr>
          <p:spPr bwMode="ltGray">
            <a:xfrm>
              <a:off x="2653" y="1622"/>
              <a:ext cx="3058" cy="231"/>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a:lnSpc>
                  <a:spcPct val="90000"/>
                </a:lnSpc>
                <a:spcAft>
                  <a:spcPct val="25000"/>
                </a:spcAft>
                <a:buClr>
                  <a:srgbClr val="FFFF00"/>
                </a:buClr>
                <a:buSzPct val="75000"/>
                <a:buFont typeface="Wingdings" pitchFamily="2" charset="2"/>
                <a:buNone/>
                <a:defRPr/>
              </a:pPr>
              <a:r>
                <a:rPr lang="en-US" sz="2000" dirty="0">
                  <a:solidFill>
                    <a:srgbClr val="FFFF00"/>
                  </a:solidFill>
                </a:rPr>
                <a:t>Bay Area – 33%</a:t>
              </a:r>
            </a:p>
          </p:txBody>
        </p:sp>
      </p:grpSp>
      <p:grpSp>
        <p:nvGrpSpPr>
          <p:cNvPr id="4" name="Group 20"/>
          <p:cNvGrpSpPr>
            <a:grpSpLocks/>
          </p:cNvGrpSpPr>
          <p:nvPr/>
        </p:nvGrpSpPr>
        <p:grpSpPr bwMode="auto">
          <a:xfrm>
            <a:off x="3130550" y="4191000"/>
            <a:ext cx="3182938" cy="428625"/>
            <a:chOff x="2604" y="1619"/>
            <a:chExt cx="3156" cy="270"/>
          </a:xfrm>
        </p:grpSpPr>
        <p:sp>
          <p:nvSpPr>
            <p:cNvPr id="1466389" name="AutoShape 21"/>
            <p:cNvSpPr>
              <a:spLocks noChangeArrowheads="1"/>
            </p:cNvSpPr>
            <p:nvPr/>
          </p:nvSpPr>
          <p:spPr bwMode="auto">
            <a:xfrm>
              <a:off x="2604" y="1619"/>
              <a:ext cx="3156" cy="270"/>
            </a:xfrm>
            <a:prstGeom prst="roundRect">
              <a:avLst>
                <a:gd name="adj" fmla="val 50000"/>
              </a:avLst>
            </a:prstGeom>
            <a:solidFill>
              <a:srgbClr val="111111">
                <a:alpha val="50000"/>
              </a:srgbClr>
            </a:solidFill>
            <a:ln w="28575">
              <a:solidFill>
                <a:schemeClr val="tx1"/>
              </a:solidFill>
              <a:round/>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1466390" name="Text Box 22"/>
            <p:cNvSpPr txBox="1">
              <a:spLocks noChangeArrowheads="1"/>
            </p:cNvSpPr>
            <p:nvPr/>
          </p:nvSpPr>
          <p:spPr bwMode="ltGray">
            <a:xfrm>
              <a:off x="2653" y="1622"/>
              <a:ext cx="3058" cy="231"/>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a:lnSpc>
                  <a:spcPct val="90000"/>
                </a:lnSpc>
                <a:spcAft>
                  <a:spcPct val="25000"/>
                </a:spcAft>
                <a:buClr>
                  <a:srgbClr val="FFFF00"/>
                </a:buClr>
                <a:buSzPct val="75000"/>
                <a:buFont typeface="Wingdings" pitchFamily="2" charset="2"/>
                <a:buNone/>
                <a:defRPr/>
              </a:pPr>
              <a:r>
                <a:rPr lang="en-US" sz="2000" dirty="0">
                  <a:solidFill>
                    <a:srgbClr val="FFFF00"/>
                  </a:solidFill>
                </a:rPr>
                <a:t>Kern County – 23%</a:t>
              </a:r>
            </a:p>
          </p:txBody>
        </p:sp>
      </p:grpSp>
      <p:grpSp>
        <p:nvGrpSpPr>
          <p:cNvPr id="5" name="Group 23"/>
          <p:cNvGrpSpPr>
            <a:grpSpLocks/>
          </p:cNvGrpSpPr>
          <p:nvPr/>
        </p:nvGrpSpPr>
        <p:grpSpPr bwMode="auto">
          <a:xfrm>
            <a:off x="3892550" y="5334000"/>
            <a:ext cx="3181350" cy="428625"/>
            <a:chOff x="2604" y="1619"/>
            <a:chExt cx="3156" cy="270"/>
          </a:xfrm>
        </p:grpSpPr>
        <p:sp>
          <p:nvSpPr>
            <p:cNvPr id="1466392" name="AutoShape 24"/>
            <p:cNvSpPr>
              <a:spLocks noChangeArrowheads="1"/>
            </p:cNvSpPr>
            <p:nvPr/>
          </p:nvSpPr>
          <p:spPr bwMode="auto">
            <a:xfrm>
              <a:off x="2604" y="1619"/>
              <a:ext cx="3156" cy="270"/>
            </a:xfrm>
            <a:prstGeom prst="roundRect">
              <a:avLst>
                <a:gd name="adj" fmla="val 50000"/>
              </a:avLst>
            </a:prstGeom>
            <a:solidFill>
              <a:srgbClr val="111111">
                <a:alpha val="50000"/>
              </a:srgbClr>
            </a:solidFill>
            <a:ln w="28575">
              <a:solidFill>
                <a:schemeClr val="tx1"/>
              </a:solidFill>
              <a:round/>
              <a:headEnd/>
              <a:tailEnd/>
            </a:ln>
            <a:effectLst/>
          </p:spPr>
          <p:txBody>
            <a:bodyPr wrap="none" anchor="ctr"/>
            <a:lstStyle/>
            <a:p>
              <a:pPr>
                <a:defRPr/>
              </a:pPr>
              <a:endParaRPr lang="en-US">
                <a:effectLst>
                  <a:outerShdw blurRad="38100" dist="38100" dir="2700000" algn="tl">
                    <a:srgbClr val="000000">
                      <a:alpha val="43137"/>
                    </a:srgbClr>
                  </a:outerShdw>
                </a:effectLst>
              </a:endParaRPr>
            </a:p>
          </p:txBody>
        </p:sp>
        <p:sp>
          <p:nvSpPr>
            <p:cNvPr id="1466393" name="Text Box 25"/>
            <p:cNvSpPr txBox="1">
              <a:spLocks noChangeArrowheads="1"/>
            </p:cNvSpPr>
            <p:nvPr/>
          </p:nvSpPr>
          <p:spPr bwMode="ltGray">
            <a:xfrm>
              <a:off x="2654" y="1622"/>
              <a:ext cx="3055" cy="231"/>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a:lnSpc>
                  <a:spcPct val="90000"/>
                </a:lnSpc>
                <a:spcAft>
                  <a:spcPct val="25000"/>
                </a:spcAft>
                <a:buClr>
                  <a:srgbClr val="FFFF00"/>
                </a:buClr>
                <a:buSzPct val="75000"/>
                <a:buFont typeface="Wingdings" pitchFamily="2" charset="2"/>
                <a:buNone/>
                <a:defRPr/>
              </a:pPr>
              <a:r>
                <a:rPr lang="en-US" sz="2000" dirty="0">
                  <a:solidFill>
                    <a:srgbClr val="FFFF00"/>
                  </a:solidFill>
                </a:rPr>
                <a:t>Southern Cal – 30%</a:t>
              </a:r>
            </a:p>
          </p:txBody>
        </p:sp>
      </p:grpSp>
      <p:grpSp>
        <p:nvGrpSpPr>
          <p:cNvPr id="6" name="Group 26"/>
          <p:cNvGrpSpPr>
            <a:grpSpLocks/>
          </p:cNvGrpSpPr>
          <p:nvPr/>
        </p:nvGrpSpPr>
        <p:grpSpPr bwMode="auto">
          <a:xfrm>
            <a:off x="6299200" y="2743200"/>
            <a:ext cx="2616200" cy="1246188"/>
            <a:chOff x="3834" y="1577"/>
            <a:chExt cx="1850" cy="945"/>
          </a:xfrm>
        </p:grpSpPr>
        <p:sp>
          <p:nvSpPr>
            <p:cNvPr id="1466395" name="AutoShape 27"/>
            <p:cNvSpPr>
              <a:spLocks noChangeArrowheads="1"/>
            </p:cNvSpPr>
            <p:nvPr/>
          </p:nvSpPr>
          <p:spPr bwMode="auto">
            <a:xfrm>
              <a:off x="3834" y="1577"/>
              <a:ext cx="1850" cy="945"/>
            </a:xfrm>
            <a:prstGeom prst="roundRect">
              <a:avLst>
                <a:gd name="adj" fmla="val 39370"/>
              </a:avLst>
            </a:prstGeom>
            <a:solidFill>
              <a:srgbClr val="111111">
                <a:alpha val="50000"/>
              </a:srgbClr>
            </a:solidFill>
            <a:ln w="28575">
              <a:solidFill>
                <a:schemeClr val="tx1"/>
              </a:solidFill>
              <a:round/>
              <a:headEnd/>
              <a:tailEnd/>
            </a:ln>
            <a:effectLst/>
          </p:spPr>
          <p:txBody>
            <a:bodyPr wrap="none" anchor="ctr" anchorCtr="1"/>
            <a:lstStyle/>
            <a:p>
              <a:pPr algn="ctr">
                <a:defRPr/>
              </a:pPr>
              <a:endParaRPr lang="en-US">
                <a:effectLst>
                  <a:outerShdw blurRad="38100" dist="38100" dir="2700000" algn="tl">
                    <a:srgbClr val="000000">
                      <a:alpha val="43137"/>
                    </a:srgbClr>
                  </a:outerShdw>
                </a:effectLst>
              </a:endParaRPr>
            </a:p>
          </p:txBody>
        </p:sp>
        <p:sp>
          <p:nvSpPr>
            <p:cNvPr id="1466396" name="Text Box 28"/>
            <p:cNvSpPr txBox="1">
              <a:spLocks noChangeArrowheads="1"/>
            </p:cNvSpPr>
            <p:nvPr/>
          </p:nvSpPr>
          <p:spPr bwMode="ltGray">
            <a:xfrm>
              <a:off x="3913" y="1599"/>
              <a:ext cx="1675" cy="903"/>
            </a:xfrm>
            <a:prstGeom prst="rect">
              <a:avLst/>
            </a:prstGeom>
            <a:noFill/>
            <a:ln w="9525">
              <a:noFill/>
              <a:miter lim="800000"/>
              <a:headEnd/>
              <a:tailEnd/>
            </a:ln>
            <a:effectLst>
              <a:outerShdw dist="35921" dir="2700000" algn="ctr" rotWithShape="0">
                <a:schemeClr val="tx1"/>
              </a:outerShdw>
            </a:effectLst>
          </p:spPr>
          <p:txBody>
            <a:bodyPr anchor="ctr" anchorCtr="1">
              <a:spAutoFit/>
            </a:bodyPr>
            <a:lstStyle/>
            <a:p>
              <a:pPr algn="ctr">
                <a:lnSpc>
                  <a:spcPct val="90000"/>
                </a:lnSpc>
                <a:spcAft>
                  <a:spcPct val="25000"/>
                </a:spcAft>
                <a:buClr>
                  <a:srgbClr val="FFFF00"/>
                </a:buClr>
                <a:buSzPct val="75000"/>
                <a:buFont typeface="Wingdings" pitchFamily="2" charset="2"/>
                <a:buNone/>
                <a:defRPr/>
              </a:pPr>
              <a:r>
                <a:rPr lang="en-US" sz="2000">
                  <a:solidFill>
                    <a:srgbClr val="FFFF00"/>
                  </a:solidFill>
                </a:rPr>
                <a:t>Some regions </a:t>
              </a:r>
              <a:br>
                <a:rPr lang="en-US" sz="2000">
                  <a:solidFill>
                    <a:srgbClr val="FFFF00"/>
                  </a:solidFill>
                </a:rPr>
              </a:br>
              <a:r>
                <a:rPr lang="en-US" sz="2000">
                  <a:solidFill>
                    <a:srgbClr val="FFFF00"/>
                  </a:solidFill>
                </a:rPr>
                <a:t>up to 100% dependent on the Delta</a:t>
              </a:r>
            </a:p>
          </p:txBody>
        </p:sp>
      </p:grpSp>
    </p:spTree>
  </p:cSld>
  <p:clrMapOvr>
    <a:masterClrMapping/>
  </p:clrMapOvr>
  <p:transition>
    <p:fade thruBlk="1"/>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a:defRPr/>
            </a:pPr>
            <a:fld id="{F40D186B-4597-415A-B0DD-212070544B7A}" type="slidenum">
              <a:rPr lang="en-US" smtClean="0"/>
              <a:pPr>
                <a:defRPr/>
              </a:pPr>
              <a:t>31</a:t>
            </a:fld>
            <a:endParaRPr lang="en-US" dirty="0"/>
          </a:p>
        </p:txBody>
      </p:sp>
      <p:pic>
        <p:nvPicPr>
          <p:cNvPr id="968706" name="Picture 2"/>
          <p:cNvPicPr>
            <a:picLocks noChangeAspect="1" noChangeArrowheads="1"/>
          </p:cNvPicPr>
          <p:nvPr/>
        </p:nvPicPr>
        <p:blipFill>
          <a:blip r:embed="rId3"/>
          <a:srcRect l="9002" t="4545" r="9715" b="4545"/>
          <a:stretch>
            <a:fillRect/>
          </a:stretch>
        </p:blipFill>
        <p:spPr bwMode="auto">
          <a:xfrm>
            <a:off x="914400" y="1164875"/>
            <a:ext cx="2784764" cy="4030580"/>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968707" name="Picture 3"/>
          <p:cNvPicPr>
            <a:picLocks noChangeAspect="1" noChangeArrowheads="1"/>
          </p:cNvPicPr>
          <p:nvPr/>
        </p:nvPicPr>
        <p:blipFill>
          <a:blip r:embed="rId4"/>
          <a:srcRect/>
          <a:stretch>
            <a:fillRect/>
          </a:stretch>
        </p:blipFill>
        <p:spPr bwMode="auto">
          <a:xfrm>
            <a:off x="3174422" y="2410690"/>
            <a:ext cx="2513183" cy="3252354"/>
          </a:xfrm>
          <a:prstGeom prst="rect">
            <a:avLst/>
          </a:prstGeom>
          <a:noFill/>
          <a:ln w="9525">
            <a:noFill/>
            <a:miter lim="800000"/>
            <a:headEnd/>
            <a:tailEnd/>
          </a:ln>
          <a:effectLst>
            <a:glow rad="139700">
              <a:schemeClr val="accent4">
                <a:satMod val="175000"/>
                <a:alpha val="40000"/>
              </a:schemeClr>
            </a:glow>
            <a:reflection blurRad="6350" stA="50000" endA="300" endPos="38500" dist="50800" dir="5400000" sy="-100000" algn="bl" rotWithShape="0"/>
          </a:effectLst>
        </p:spPr>
      </p:pic>
    </p:spTree>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smtClean="0"/>
              <a:t>CUWA Conservation</a:t>
            </a:r>
            <a:endParaRPr lang="en-US"/>
          </a:p>
        </p:txBody>
      </p:sp>
      <p:sp>
        <p:nvSpPr>
          <p:cNvPr id="4" name="Content Placeholder 3"/>
          <p:cNvSpPr>
            <a:spLocks noGrp="1"/>
          </p:cNvSpPr>
          <p:nvPr>
            <p:ph idx="1"/>
          </p:nvPr>
        </p:nvSpPr>
        <p:spPr/>
        <p:txBody>
          <a:bodyPr/>
          <a:lstStyle/>
          <a:p>
            <a:endParaRPr lang="en-US"/>
          </a:p>
        </p:txBody>
      </p:sp>
      <p:sp>
        <p:nvSpPr>
          <p:cNvPr id="2" name="Slide Number Placeholder 1"/>
          <p:cNvSpPr>
            <a:spLocks noGrp="1"/>
          </p:cNvSpPr>
          <p:nvPr>
            <p:ph type="sldNum" sz="quarter" idx="10"/>
          </p:nvPr>
        </p:nvSpPr>
        <p:spPr/>
        <p:txBody>
          <a:bodyPr/>
          <a:lstStyle/>
          <a:p>
            <a:pPr>
              <a:defRPr/>
            </a:pPr>
            <a:fld id="{F40D186B-4597-415A-B0DD-212070544B7A}" type="slidenum">
              <a:rPr lang="en-US" smtClean="0"/>
              <a:pPr>
                <a:defRPr/>
              </a:pPr>
              <a:t>32</a:t>
            </a:fld>
            <a:endParaRPr lang="en-US" dirty="0"/>
          </a:p>
        </p:txBody>
      </p:sp>
    </p:spTree>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0" y="152400"/>
            <a:ext cx="9144000" cy="914400"/>
          </a:xfrm>
        </p:spPr>
        <p:txBody>
          <a:bodyPr/>
          <a:lstStyle/>
          <a:p>
            <a:pPr>
              <a:defRPr/>
            </a:pPr>
            <a:r>
              <a:rPr lang="en-US" sz="3600" dirty="0" smtClean="0"/>
              <a:t>Metropolitan’s Storage Capacity</a:t>
            </a:r>
            <a:r>
              <a:rPr lang="en-US" sz="2000" dirty="0" smtClean="0"/>
              <a:t/>
            </a:r>
            <a:br>
              <a:rPr lang="en-US" sz="2000" dirty="0" smtClean="0"/>
            </a:br>
            <a:r>
              <a:rPr lang="en-US" sz="2400" dirty="0" smtClean="0">
                <a:solidFill>
                  <a:schemeClr val="bg1"/>
                </a:solidFill>
              </a:rPr>
              <a:t>For Annual Seasonal &amp; Dry Year Need</a:t>
            </a:r>
            <a:endParaRPr lang="en-US" sz="2000" dirty="0" smtClean="0">
              <a:solidFill>
                <a:schemeClr val="bg1"/>
              </a:solidFill>
            </a:endParaRPr>
          </a:p>
        </p:txBody>
      </p:sp>
      <p:sp>
        <p:nvSpPr>
          <p:cNvPr id="2051" name="Rectangle 34"/>
          <p:cNvSpPr>
            <a:spLocks noChangeArrowheads="1"/>
          </p:cNvSpPr>
          <p:nvPr/>
        </p:nvSpPr>
        <p:spPr bwMode="auto">
          <a:xfrm rot="5400000">
            <a:off x="7542213" y="4217987"/>
            <a:ext cx="2743200" cy="307975"/>
          </a:xfrm>
          <a:prstGeom prst="rect">
            <a:avLst/>
          </a:prstGeom>
          <a:noFill/>
          <a:ln w="9525">
            <a:noFill/>
            <a:miter lim="800000"/>
            <a:headEnd/>
            <a:tailEnd/>
          </a:ln>
        </p:spPr>
        <p:txBody>
          <a:bodyPr lIns="0" tIns="0" rIns="0" bIns="0" anchor="ctr">
            <a:spAutoFit/>
          </a:bodyPr>
          <a:lstStyle/>
          <a:p>
            <a:pPr algn="ctr"/>
            <a:r>
              <a:rPr lang="en-US" sz="2000" b="1">
                <a:solidFill>
                  <a:srgbClr val="FFFFFF"/>
                </a:solidFill>
                <a:latin typeface="Arial" charset="0"/>
              </a:rPr>
              <a:t>Thousands of AF</a:t>
            </a:r>
            <a:endParaRPr lang="en-US" sz="2000"/>
          </a:p>
        </p:txBody>
      </p:sp>
      <p:grpSp>
        <p:nvGrpSpPr>
          <p:cNvPr id="2" name="Group 123"/>
          <p:cNvGrpSpPr>
            <a:grpSpLocks/>
          </p:cNvGrpSpPr>
          <p:nvPr/>
        </p:nvGrpSpPr>
        <p:grpSpPr bwMode="auto">
          <a:xfrm>
            <a:off x="7975600" y="1247775"/>
            <a:ext cx="787400" cy="5127625"/>
            <a:chOff x="7615792" y="2743200"/>
            <a:chExt cx="701676" cy="3575209"/>
          </a:xfrm>
        </p:grpSpPr>
        <p:grpSp>
          <p:nvGrpSpPr>
            <p:cNvPr id="3" name="Group 79"/>
            <p:cNvGrpSpPr>
              <a:grpSpLocks/>
            </p:cNvGrpSpPr>
            <p:nvPr/>
          </p:nvGrpSpPr>
          <p:grpSpPr bwMode="auto">
            <a:xfrm>
              <a:off x="7615792" y="2842105"/>
              <a:ext cx="84138" cy="3352800"/>
              <a:chOff x="8382000" y="1898651"/>
              <a:chExt cx="84138" cy="3352800"/>
            </a:xfrm>
          </p:grpSpPr>
          <p:sp>
            <p:nvSpPr>
              <p:cNvPr id="2126" name="Freeform 11"/>
              <p:cNvSpPr>
                <a:spLocks/>
              </p:cNvSpPr>
              <p:nvPr/>
            </p:nvSpPr>
            <p:spPr bwMode="auto">
              <a:xfrm>
                <a:off x="8382000" y="1898651"/>
                <a:ext cx="23813" cy="3352800"/>
              </a:xfrm>
              <a:custGeom>
                <a:avLst/>
                <a:gdLst>
                  <a:gd name="T0" fmla="*/ 0 w 128"/>
                  <a:gd name="T1" fmla="*/ 3340602 h 17592"/>
                  <a:gd name="T2" fmla="*/ 0 w 128"/>
                  <a:gd name="T3" fmla="*/ 12198 h 17592"/>
                  <a:gd name="T4" fmla="*/ 11907 w 128"/>
                  <a:gd name="T5" fmla="*/ 0 h 17592"/>
                  <a:gd name="T6" fmla="*/ 23813 w 128"/>
                  <a:gd name="T7" fmla="*/ 12198 h 17592"/>
                  <a:gd name="T8" fmla="*/ 23813 w 128"/>
                  <a:gd name="T9" fmla="*/ 3340602 h 17592"/>
                  <a:gd name="T10" fmla="*/ 11907 w 128"/>
                  <a:gd name="T11" fmla="*/ 3352800 h 17592"/>
                  <a:gd name="T12" fmla="*/ 0 w 128"/>
                  <a:gd name="T13" fmla="*/ 3340602 h 17592"/>
                  <a:gd name="T14" fmla="*/ 0 60000 65536"/>
                  <a:gd name="T15" fmla="*/ 0 60000 65536"/>
                  <a:gd name="T16" fmla="*/ 0 60000 65536"/>
                  <a:gd name="T17" fmla="*/ 0 60000 65536"/>
                  <a:gd name="T18" fmla="*/ 0 60000 65536"/>
                  <a:gd name="T19" fmla="*/ 0 60000 65536"/>
                  <a:gd name="T20" fmla="*/ 0 60000 65536"/>
                  <a:gd name="T21" fmla="*/ 0 w 128"/>
                  <a:gd name="T22" fmla="*/ 0 h 17592"/>
                  <a:gd name="T23" fmla="*/ 128 w 128"/>
                  <a:gd name="T24" fmla="*/ 17592 h 175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 h="17592">
                    <a:moveTo>
                      <a:pt x="0" y="17528"/>
                    </a:moveTo>
                    <a:lnTo>
                      <a:pt x="0" y="64"/>
                    </a:lnTo>
                    <a:cubicBezTo>
                      <a:pt x="0" y="29"/>
                      <a:pt x="29" y="0"/>
                      <a:pt x="64" y="0"/>
                    </a:cubicBezTo>
                    <a:cubicBezTo>
                      <a:pt x="100" y="0"/>
                      <a:pt x="128" y="29"/>
                      <a:pt x="128" y="64"/>
                    </a:cubicBezTo>
                    <a:lnTo>
                      <a:pt x="128" y="17528"/>
                    </a:lnTo>
                    <a:cubicBezTo>
                      <a:pt x="128" y="17564"/>
                      <a:pt x="100" y="17592"/>
                      <a:pt x="64" y="17592"/>
                    </a:cubicBezTo>
                    <a:cubicBezTo>
                      <a:pt x="29" y="17592"/>
                      <a:pt x="0" y="17564"/>
                      <a:pt x="0" y="17528"/>
                    </a:cubicBezTo>
                    <a:close/>
                  </a:path>
                </a:pathLst>
              </a:custGeom>
              <a:solidFill>
                <a:srgbClr val="FFFFFF"/>
              </a:solidFill>
              <a:ln w="1">
                <a:solidFill>
                  <a:srgbClr val="FFFFFF"/>
                </a:solidFill>
                <a:bevel/>
                <a:headEnd/>
                <a:tailEnd/>
              </a:ln>
            </p:spPr>
            <p:txBody>
              <a:bodyPr/>
              <a:lstStyle/>
              <a:p>
                <a:endParaRPr lang="en-US"/>
              </a:p>
            </p:txBody>
          </p:sp>
          <p:sp>
            <p:nvSpPr>
              <p:cNvPr id="2127" name="Freeform 12"/>
              <p:cNvSpPr>
                <a:spLocks noEditPoints="1"/>
              </p:cNvSpPr>
              <p:nvPr/>
            </p:nvSpPr>
            <p:spPr bwMode="auto">
              <a:xfrm>
                <a:off x="8382000" y="1898651"/>
                <a:ext cx="84138" cy="3352800"/>
              </a:xfrm>
              <a:custGeom>
                <a:avLst/>
                <a:gdLst>
                  <a:gd name="T0" fmla="*/ 72118 w 448"/>
                  <a:gd name="T1" fmla="*/ 3328405 h 17592"/>
                  <a:gd name="T2" fmla="*/ 72118 w 448"/>
                  <a:gd name="T3" fmla="*/ 3352800 h 17592"/>
                  <a:gd name="T4" fmla="*/ 0 w 448"/>
                  <a:gd name="T5" fmla="*/ 3340602 h 17592"/>
                  <a:gd name="T6" fmla="*/ 12020 w 448"/>
                  <a:gd name="T7" fmla="*/ 2996021 h 17592"/>
                  <a:gd name="T8" fmla="*/ 84138 w 448"/>
                  <a:gd name="T9" fmla="*/ 3008219 h 17592"/>
                  <a:gd name="T10" fmla="*/ 12020 w 448"/>
                  <a:gd name="T11" fmla="*/ 3020416 h 17592"/>
                  <a:gd name="T12" fmla="*/ 12020 w 448"/>
                  <a:gd name="T13" fmla="*/ 2996021 h 17592"/>
                  <a:gd name="T14" fmla="*/ 72118 w 448"/>
                  <a:gd name="T15" fmla="*/ 2662114 h 17592"/>
                  <a:gd name="T16" fmla="*/ 72118 w 448"/>
                  <a:gd name="T17" fmla="*/ 2686509 h 17592"/>
                  <a:gd name="T18" fmla="*/ 0 w 448"/>
                  <a:gd name="T19" fmla="*/ 2674311 h 17592"/>
                  <a:gd name="T20" fmla="*/ 12020 w 448"/>
                  <a:gd name="T21" fmla="*/ 2329731 h 17592"/>
                  <a:gd name="T22" fmla="*/ 84138 w 448"/>
                  <a:gd name="T23" fmla="*/ 2341928 h 17592"/>
                  <a:gd name="T24" fmla="*/ 12020 w 448"/>
                  <a:gd name="T25" fmla="*/ 2354126 h 17592"/>
                  <a:gd name="T26" fmla="*/ 12020 w 448"/>
                  <a:gd name="T27" fmla="*/ 2329731 h 17592"/>
                  <a:gd name="T28" fmla="*/ 72118 w 448"/>
                  <a:gd name="T29" fmla="*/ 1997348 h 17592"/>
                  <a:gd name="T30" fmla="*/ 72118 w 448"/>
                  <a:gd name="T31" fmla="*/ 2021743 h 17592"/>
                  <a:gd name="T32" fmla="*/ 0 w 448"/>
                  <a:gd name="T33" fmla="*/ 2009545 h 17592"/>
                  <a:gd name="T34" fmla="*/ 12020 w 448"/>
                  <a:gd name="T35" fmla="*/ 1664965 h 17592"/>
                  <a:gd name="T36" fmla="*/ 84138 w 448"/>
                  <a:gd name="T37" fmla="*/ 1677162 h 17592"/>
                  <a:gd name="T38" fmla="*/ 12020 w 448"/>
                  <a:gd name="T39" fmla="*/ 1689360 h 17592"/>
                  <a:gd name="T40" fmla="*/ 12020 w 448"/>
                  <a:gd name="T41" fmla="*/ 1664965 h 17592"/>
                  <a:gd name="T42" fmla="*/ 72118 w 448"/>
                  <a:gd name="T43" fmla="*/ 1331057 h 17592"/>
                  <a:gd name="T44" fmla="*/ 72118 w 448"/>
                  <a:gd name="T45" fmla="*/ 1355452 h 17592"/>
                  <a:gd name="T46" fmla="*/ 0 w 448"/>
                  <a:gd name="T47" fmla="*/ 1343254 h 17592"/>
                  <a:gd name="T48" fmla="*/ 12020 w 448"/>
                  <a:gd name="T49" fmla="*/ 998674 h 17592"/>
                  <a:gd name="T50" fmla="*/ 84138 w 448"/>
                  <a:gd name="T51" fmla="*/ 1010871 h 17592"/>
                  <a:gd name="T52" fmla="*/ 12020 w 448"/>
                  <a:gd name="T53" fmla="*/ 1023069 h 17592"/>
                  <a:gd name="T54" fmla="*/ 12020 w 448"/>
                  <a:gd name="T55" fmla="*/ 998674 h 17592"/>
                  <a:gd name="T56" fmla="*/ 72118 w 448"/>
                  <a:gd name="T57" fmla="*/ 666291 h 17592"/>
                  <a:gd name="T58" fmla="*/ 72118 w 448"/>
                  <a:gd name="T59" fmla="*/ 690686 h 17592"/>
                  <a:gd name="T60" fmla="*/ 0 w 448"/>
                  <a:gd name="T61" fmla="*/ 678488 h 17592"/>
                  <a:gd name="T62" fmla="*/ 12020 w 448"/>
                  <a:gd name="T63" fmla="*/ 332383 h 17592"/>
                  <a:gd name="T64" fmla="*/ 84138 w 448"/>
                  <a:gd name="T65" fmla="*/ 344581 h 17592"/>
                  <a:gd name="T66" fmla="*/ 12020 w 448"/>
                  <a:gd name="T67" fmla="*/ 356778 h 17592"/>
                  <a:gd name="T68" fmla="*/ 12020 w 448"/>
                  <a:gd name="T69" fmla="*/ 332383 h 17592"/>
                  <a:gd name="T70" fmla="*/ 72118 w 448"/>
                  <a:gd name="T71" fmla="*/ 0 h 17592"/>
                  <a:gd name="T72" fmla="*/ 72118 w 448"/>
                  <a:gd name="T73" fmla="*/ 24395 h 17592"/>
                  <a:gd name="T74" fmla="*/ 0 w 448"/>
                  <a:gd name="T75" fmla="*/ 12198 h 175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8"/>
                  <a:gd name="T115" fmla="*/ 0 h 17592"/>
                  <a:gd name="T116" fmla="*/ 448 w 448"/>
                  <a:gd name="T117" fmla="*/ 17592 h 175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8" h="17592">
                    <a:moveTo>
                      <a:pt x="64" y="17464"/>
                    </a:moveTo>
                    <a:lnTo>
                      <a:pt x="384" y="17464"/>
                    </a:lnTo>
                    <a:cubicBezTo>
                      <a:pt x="420" y="17464"/>
                      <a:pt x="448" y="17493"/>
                      <a:pt x="448" y="17528"/>
                    </a:cubicBezTo>
                    <a:cubicBezTo>
                      <a:pt x="448" y="17564"/>
                      <a:pt x="420" y="17592"/>
                      <a:pt x="384" y="17592"/>
                    </a:cubicBezTo>
                    <a:lnTo>
                      <a:pt x="64" y="17592"/>
                    </a:lnTo>
                    <a:cubicBezTo>
                      <a:pt x="29" y="17592"/>
                      <a:pt x="0" y="17564"/>
                      <a:pt x="0" y="17528"/>
                    </a:cubicBezTo>
                    <a:cubicBezTo>
                      <a:pt x="0" y="17493"/>
                      <a:pt x="29" y="17464"/>
                      <a:pt x="64" y="17464"/>
                    </a:cubicBezTo>
                    <a:close/>
                    <a:moveTo>
                      <a:pt x="64" y="15720"/>
                    </a:moveTo>
                    <a:lnTo>
                      <a:pt x="384" y="15720"/>
                    </a:lnTo>
                    <a:cubicBezTo>
                      <a:pt x="420" y="15720"/>
                      <a:pt x="448" y="15749"/>
                      <a:pt x="448" y="15784"/>
                    </a:cubicBezTo>
                    <a:cubicBezTo>
                      <a:pt x="448" y="15820"/>
                      <a:pt x="420" y="15848"/>
                      <a:pt x="384" y="15848"/>
                    </a:cubicBezTo>
                    <a:lnTo>
                      <a:pt x="64" y="15848"/>
                    </a:lnTo>
                    <a:cubicBezTo>
                      <a:pt x="29" y="15848"/>
                      <a:pt x="0" y="15820"/>
                      <a:pt x="0" y="15784"/>
                    </a:cubicBezTo>
                    <a:cubicBezTo>
                      <a:pt x="0" y="15749"/>
                      <a:pt x="29" y="15720"/>
                      <a:pt x="64" y="15720"/>
                    </a:cubicBezTo>
                    <a:close/>
                    <a:moveTo>
                      <a:pt x="64" y="13968"/>
                    </a:moveTo>
                    <a:lnTo>
                      <a:pt x="384" y="13968"/>
                    </a:lnTo>
                    <a:cubicBezTo>
                      <a:pt x="420" y="13968"/>
                      <a:pt x="448" y="13997"/>
                      <a:pt x="448" y="14032"/>
                    </a:cubicBezTo>
                    <a:cubicBezTo>
                      <a:pt x="448" y="14068"/>
                      <a:pt x="420" y="14096"/>
                      <a:pt x="384" y="14096"/>
                    </a:cubicBezTo>
                    <a:lnTo>
                      <a:pt x="64" y="14096"/>
                    </a:lnTo>
                    <a:cubicBezTo>
                      <a:pt x="29" y="14096"/>
                      <a:pt x="0" y="14068"/>
                      <a:pt x="0" y="14032"/>
                    </a:cubicBezTo>
                    <a:cubicBezTo>
                      <a:pt x="0" y="13997"/>
                      <a:pt x="29" y="13968"/>
                      <a:pt x="64" y="13968"/>
                    </a:cubicBezTo>
                    <a:close/>
                    <a:moveTo>
                      <a:pt x="64" y="12224"/>
                    </a:moveTo>
                    <a:lnTo>
                      <a:pt x="384" y="12224"/>
                    </a:lnTo>
                    <a:cubicBezTo>
                      <a:pt x="420" y="12224"/>
                      <a:pt x="448" y="12253"/>
                      <a:pt x="448" y="12288"/>
                    </a:cubicBezTo>
                    <a:cubicBezTo>
                      <a:pt x="448" y="12324"/>
                      <a:pt x="420" y="12352"/>
                      <a:pt x="384" y="12352"/>
                    </a:cubicBezTo>
                    <a:lnTo>
                      <a:pt x="64" y="12352"/>
                    </a:lnTo>
                    <a:cubicBezTo>
                      <a:pt x="29" y="12352"/>
                      <a:pt x="0" y="12324"/>
                      <a:pt x="0" y="12288"/>
                    </a:cubicBezTo>
                    <a:cubicBezTo>
                      <a:pt x="0" y="12253"/>
                      <a:pt x="29" y="12224"/>
                      <a:pt x="64" y="12224"/>
                    </a:cubicBezTo>
                    <a:close/>
                    <a:moveTo>
                      <a:pt x="64" y="10480"/>
                    </a:moveTo>
                    <a:lnTo>
                      <a:pt x="384" y="10480"/>
                    </a:lnTo>
                    <a:cubicBezTo>
                      <a:pt x="420" y="10480"/>
                      <a:pt x="448" y="10509"/>
                      <a:pt x="448" y="10544"/>
                    </a:cubicBezTo>
                    <a:cubicBezTo>
                      <a:pt x="448" y="10580"/>
                      <a:pt x="420" y="10608"/>
                      <a:pt x="384" y="10608"/>
                    </a:cubicBezTo>
                    <a:lnTo>
                      <a:pt x="64" y="10608"/>
                    </a:lnTo>
                    <a:cubicBezTo>
                      <a:pt x="29" y="10608"/>
                      <a:pt x="0" y="10580"/>
                      <a:pt x="0" y="10544"/>
                    </a:cubicBezTo>
                    <a:cubicBezTo>
                      <a:pt x="0" y="10509"/>
                      <a:pt x="29" y="10480"/>
                      <a:pt x="64" y="10480"/>
                    </a:cubicBezTo>
                    <a:close/>
                    <a:moveTo>
                      <a:pt x="64" y="8736"/>
                    </a:moveTo>
                    <a:lnTo>
                      <a:pt x="384" y="8736"/>
                    </a:lnTo>
                    <a:cubicBezTo>
                      <a:pt x="420" y="8736"/>
                      <a:pt x="448" y="8765"/>
                      <a:pt x="448" y="8800"/>
                    </a:cubicBezTo>
                    <a:cubicBezTo>
                      <a:pt x="448" y="8836"/>
                      <a:pt x="420" y="8864"/>
                      <a:pt x="384" y="8864"/>
                    </a:cubicBezTo>
                    <a:lnTo>
                      <a:pt x="64" y="8864"/>
                    </a:lnTo>
                    <a:cubicBezTo>
                      <a:pt x="29" y="8864"/>
                      <a:pt x="0" y="8836"/>
                      <a:pt x="0" y="8800"/>
                    </a:cubicBezTo>
                    <a:cubicBezTo>
                      <a:pt x="0" y="8765"/>
                      <a:pt x="29" y="8736"/>
                      <a:pt x="64" y="8736"/>
                    </a:cubicBezTo>
                    <a:close/>
                    <a:moveTo>
                      <a:pt x="64" y="6984"/>
                    </a:moveTo>
                    <a:lnTo>
                      <a:pt x="384" y="6984"/>
                    </a:lnTo>
                    <a:cubicBezTo>
                      <a:pt x="420" y="6984"/>
                      <a:pt x="448" y="7013"/>
                      <a:pt x="448" y="7048"/>
                    </a:cubicBezTo>
                    <a:cubicBezTo>
                      <a:pt x="448" y="7084"/>
                      <a:pt x="420" y="7112"/>
                      <a:pt x="384" y="7112"/>
                    </a:cubicBezTo>
                    <a:lnTo>
                      <a:pt x="64" y="7112"/>
                    </a:lnTo>
                    <a:cubicBezTo>
                      <a:pt x="29" y="7112"/>
                      <a:pt x="0" y="7084"/>
                      <a:pt x="0" y="7048"/>
                    </a:cubicBezTo>
                    <a:cubicBezTo>
                      <a:pt x="0" y="7013"/>
                      <a:pt x="29" y="6984"/>
                      <a:pt x="64" y="6984"/>
                    </a:cubicBezTo>
                    <a:close/>
                    <a:moveTo>
                      <a:pt x="64" y="5240"/>
                    </a:moveTo>
                    <a:lnTo>
                      <a:pt x="384" y="5240"/>
                    </a:lnTo>
                    <a:cubicBezTo>
                      <a:pt x="420" y="5240"/>
                      <a:pt x="448" y="5269"/>
                      <a:pt x="448" y="5304"/>
                    </a:cubicBezTo>
                    <a:cubicBezTo>
                      <a:pt x="448" y="5340"/>
                      <a:pt x="420" y="5368"/>
                      <a:pt x="384" y="5368"/>
                    </a:cubicBezTo>
                    <a:lnTo>
                      <a:pt x="64" y="5368"/>
                    </a:lnTo>
                    <a:cubicBezTo>
                      <a:pt x="29" y="5368"/>
                      <a:pt x="0" y="5340"/>
                      <a:pt x="0" y="5304"/>
                    </a:cubicBezTo>
                    <a:cubicBezTo>
                      <a:pt x="0" y="5269"/>
                      <a:pt x="29" y="5240"/>
                      <a:pt x="64" y="5240"/>
                    </a:cubicBezTo>
                    <a:close/>
                    <a:moveTo>
                      <a:pt x="64" y="3496"/>
                    </a:moveTo>
                    <a:lnTo>
                      <a:pt x="384" y="3496"/>
                    </a:lnTo>
                    <a:cubicBezTo>
                      <a:pt x="420" y="3496"/>
                      <a:pt x="448" y="3525"/>
                      <a:pt x="448" y="3560"/>
                    </a:cubicBezTo>
                    <a:cubicBezTo>
                      <a:pt x="448" y="3596"/>
                      <a:pt x="420" y="3624"/>
                      <a:pt x="384" y="3624"/>
                    </a:cubicBezTo>
                    <a:lnTo>
                      <a:pt x="64" y="3624"/>
                    </a:lnTo>
                    <a:cubicBezTo>
                      <a:pt x="29" y="3624"/>
                      <a:pt x="0" y="3596"/>
                      <a:pt x="0" y="3560"/>
                    </a:cubicBezTo>
                    <a:cubicBezTo>
                      <a:pt x="0" y="3525"/>
                      <a:pt x="29" y="3496"/>
                      <a:pt x="64" y="3496"/>
                    </a:cubicBezTo>
                    <a:close/>
                    <a:moveTo>
                      <a:pt x="64" y="1744"/>
                    </a:moveTo>
                    <a:lnTo>
                      <a:pt x="384" y="1744"/>
                    </a:lnTo>
                    <a:cubicBezTo>
                      <a:pt x="420" y="1744"/>
                      <a:pt x="448" y="1773"/>
                      <a:pt x="448" y="1808"/>
                    </a:cubicBezTo>
                    <a:cubicBezTo>
                      <a:pt x="448" y="1844"/>
                      <a:pt x="420" y="1872"/>
                      <a:pt x="384" y="1872"/>
                    </a:cubicBezTo>
                    <a:lnTo>
                      <a:pt x="64" y="1872"/>
                    </a:lnTo>
                    <a:cubicBezTo>
                      <a:pt x="29" y="1872"/>
                      <a:pt x="0" y="1844"/>
                      <a:pt x="0" y="1808"/>
                    </a:cubicBezTo>
                    <a:cubicBezTo>
                      <a:pt x="0" y="1773"/>
                      <a:pt x="29" y="1744"/>
                      <a:pt x="64" y="1744"/>
                    </a:cubicBezTo>
                    <a:close/>
                    <a:moveTo>
                      <a:pt x="64" y="0"/>
                    </a:moveTo>
                    <a:lnTo>
                      <a:pt x="384" y="0"/>
                    </a:lnTo>
                    <a:cubicBezTo>
                      <a:pt x="420" y="0"/>
                      <a:pt x="448" y="29"/>
                      <a:pt x="448" y="64"/>
                    </a:cubicBezTo>
                    <a:cubicBezTo>
                      <a:pt x="448" y="100"/>
                      <a:pt x="420" y="128"/>
                      <a:pt x="384" y="128"/>
                    </a:cubicBezTo>
                    <a:lnTo>
                      <a:pt x="64" y="128"/>
                    </a:lnTo>
                    <a:cubicBezTo>
                      <a:pt x="29" y="128"/>
                      <a:pt x="0" y="100"/>
                      <a:pt x="0" y="64"/>
                    </a:cubicBezTo>
                    <a:cubicBezTo>
                      <a:pt x="0" y="29"/>
                      <a:pt x="29" y="0"/>
                      <a:pt x="64" y="0"/>
                    </a:cubicBezTo>
                    <a:close/>
                  </a:path>
                </a:pathLst>
              </a:custGeom>
              <a:solidFill>
                <a:srgbClr val="FFFFFF"/>
              </a:solidFill>
              <a:ln w="1">
                <a:solidFill>
                  <a:srgbClr val="FFFFFF"/>
                </a:solidFill>
                <a:bevel/>
                <a:headEnd/>
                <a:tailEnd/>
              </a:ln>
            </p:spPr>
            <p:txBody>
              <a:bodyPr/>
              <a:lstStyle/>
              <a:p>
                <a:endParaRPr lang="en-US"/>
              </a:p>
            </p:txBody>
          </p:sp>
        </p:grpSp>
        <p:grpSp>
          <p:nvGrpSpPr>
            <p:cNvPr id="4" name="Group 80"/>
            <p:cNvGrpSpPr>
              <a:grpSpLocks/>
            </p:cNvGrpSpPr>
            <p:nvPr/>
          </p:nvGrpSpPr>
          <p:grpSpPr bwMode="auto">
            <a:xfrm>
              <a:off x="7804507" y="2743200"/>
              <a:ext cx="512961" cy="3575209"/>
              <a:chOff x="7462837" y="1789113"/>
              <a:chExt cx="512961" cy="3575209"/>
            </a:xfrm>
          </p:grpSpPr>
          <p:sp>
            <p:nvSpPr>
              <p:cNvPr id="2115" name="Rectangle 15"/>
              <p:cNvSpPr>
                <a:spLocks noChangeArrowheads="1"/>
              </p:cNvSpPr>
              <p:nvPr/>
            </p:nvSpPr>
            <p:spPr bwMode="auto">
              <a:xfrm>
                <a:off x="7462837" y="5118101"/>
                <a:ext cx="113814" cy="246221"/>
              </a:xfrm>
              <a:prstGeom prst="rect">
                <a:avLst/>
              </a:prstGeom>
              <a:noFill/>
              <a:ln w="9525">
                <a:noFill/>
                <a:miter lim="800000"/>
                <a:headEnd/>
                <a:tailEnd/>
              </a:ln>
            </p:spPr>
            <p:txBody>
              <a:bodyPr wrap="none" lIns="0" tIns="0" rIns="0" bIns="0">
                <a:spAutoFit/>
              </a:bodyPr>
              <a:lstStyle/>
              <a:p>
                <a:pPr algn="l"/>
                <a:r>
                  <a:rPr lang="en-US" sz="1600" b="1">
                    <a:solidFill>
                      <a:srgbClr val="FFFFFF"/>
                    </a:solidFill>
                    <a:latin typeface="Arial" charset="0"/>
                  </a:rPr>
                  <a:t>0</a:t>
                </a:r>
                <a:endParaRPr lang="en-US"/>
              </a:p>
            </p:txBody>
          </p:sp>
          <p:sp>
            <p:nvSpPr>
              <p:cNvPr id="2116" name="Rectangle 16"/>
              <p:cNvSpPr>
                <a:spLocks noChangeArrowheads="1"/>
              </p:cNvSpPr>
              <p:nvPr/>
            </p:nvSpPr>
            <p:spPr bwMode="auto">
              <a:xfrm>
                <a:off x="7462837" y="4786313"/>
                <a:ext cx="341440" cy="246221"/>
              </a:xfrm>
              <a:prstGeom prst="rect">
                <a:avLst/>
              </a:prstGeom>
              <a:noFill/>
              <a:ln w="9525">
                <a:noFill/>
                <a:miter lim="800000"/>
                <a:headEnd/>
                <a:tailEnd/>
              </a:ln>
            </p:spPr>
            <p:txBody>
              <a:bodyPr wrap="none" lIns="0" tIns="0" rIns="0" bIns="0">
                <a:spAutoFit/>
              </a:bodyPr>
              <a:lstStyle/>
              <a:p>
                <a:pPr algn="l"/>
                <a:r>
                  <a:rPr lang="en-US" sz="1600" b="1">
                    <a:solidFill>
                      <a:srgbClr val="FFFFFF"/>
                    </a:solidFill>
                    <a:latin typeface="Arial" charset="0"/>
                  </a:rPr>
                  <a:t>500</a:t>
                </a:r>
                <a:endParaRPr lang="en-US"/>
              </a:p>
            </p:txBody>
          </p:sp>
          <p:sp>
            <p:nvSpPr>
              <p:cNvPr id="2117" name="Rectangle 17"/>
              <p:cNvSpPr>
                <a:spLocks noChangeArrowheads="1"/>
              </p:cNvSpPr>
              <p:nvPr/>
            </p:nvSpPr>
            <p:spPr bwMode="auto">
              <a:xfrm>
                <a:off x="7462837" y="4452938"/>
                <a:ext cx="512961" cy="246221"/>
              </a:xfrm>
              <a:prstGeom prst="rect">
                <a:avLst/>
              </a:prstGeom>
              <a:noFill/>
              <a:ln w="9525">
                <a:noFill/>
                <a:miter lim="800000"/>
                <a:headEnd/>
                <a:tailEnd/>
              </a:ln>
            </p:spPr>
            <p:txBody>
              <a:bodyPr wrap="none" lIns="0" tIns="0" rIns="0" bIns="0">
                <a:spAutoFit/>
              </a:bodyPr>
              <a:lstStyle/>
              <a:p>
                <a:pPr algn="l"/>
                <a:r>
                  <a:rPr lang="en-US" sz="1600" b="1">
                    <a:solidFill>
                      <a:srgbClr val="FFFFFF"/>
                    </a:solidFill>
                    <a:latin typeface="Arial" charset="0"/>
                  </a:rPr>
                  <a:t>1,000</a:t>
                </a:r>
                <a:endParaRPr lang="en-US"/>
              </a:p>
            </p:txBody>
          </p:sp>
          <p:sp>
            <p:nvSpPr>
              <p:cNvPr id="2118" name="Rectangle 18"/>
              <p:cNvSpPr>
                <a:spLocks noChangeArrowheads="1"/>
              </p:cNvSpPr>
              <p:nvPr/>
            </p:nvSpPr>
            <p:spPr bwMode="auto">
              <a:xfrm>
                <a:off x="7462837" y="4119563"/>
                <a:ext cx="512961" cy="246221"/>
              </a:xfrm>
              <a:prstGeom prst="rect">
                <a:avLst/>
              </a:prstGeom>
              <a:noFill/>
              <a:ln w="9525">
                <a:noFill/>
                <a:miter lim="800000"/>
                <a:headEnd/>
                <a:tailEnd/>
              </a:ln>
            </p:spPr>
            <p:txBody>
              <a:bodyPr wrap="none" lIns="0" tIns="0" rIns="0" bIns="0">
                <a:spAutoFit/>
              </a:bodyPr>
              <a:lstStyle/>
              <a:p>
                <a:pPr algn="l"/>
                <a:r>
                  <a:rPr lang="en-US" sz="1600" b="1">
                    <a:solidFill>
                      <a:srgbClr val="FFFFFF"/>
                    </a:solidFill>
                    <a:latin typeface="Arial" charset="0"/>
                  </a:rPr>
                  <a:t>1,500</a:t>
                </a:r>
                <a:endParaRPr lang="en-US"/>
              </a:p>
            </p:txBody>
          </p:sp>
          <p:sp>
            <p:nvSpPr>
              <p:cNvPr id="2119" name="Rectangle 19"/>
              <p:cNvSpPr>
                <a:spLocks noChangeArrowheads="1"/>
              </p:cNvSpPr>
              <p:nvPr/>
            </p:nvSpPr>
            <p:spPr bwMode="auto">
              <a:xfrm>
                <a:off x="7462837" y="3787776"/>
                <a:ext cx="512961" cy="246221"/>
              </a:xfrm>
              <a:prstGeom prst="rect">
                <a:avLst/>
              </a:prstGeom>
              <a:noFill/>
              <a:ln w="9525">
                <a:noFill/>
                <a:miter lim="800000"/>
                <a:headEnd/>
                <a:tailEnd/>
              </a:ln>
            </p:spPr>
            <p:txBody>
              <a:bodyPr wrap="none" lIns="0" tIns="0" rIns="0" bIns="0">
                <a:spAutoFit/>
              </a:bodyPr>
              <a:lstStyle/>
              <a:p>
                <a:pPr algn="l"/>
                <a:r>
                  <a:rPr lang="en-US" sz="1600" b="1">
                    <a:solidFill>
                      <a:srgbClr val="FFFFFF"/>
                    </a:solidFill>
                    <a:latin typeface="Arial" charset="0"/>
                  </a:rPr>
                  <a:t>2,000</a:t>
                </a:r>
                <a:endParaRPr lang="en-US"/>
              </a:p>
            </p:txBody>
          </p:sp>
          <p:sp>
            <p:nvSpPr>
              <p:cNvPr id="2120" name="Rectangle 20"/>
              <p:cNvSpPr>
                <a:spLocks noChangeArrowheads="1"/>
              </p:cNvSpPr>
              <p:nvPr/>
            </p:nvSpPr>
            <p:spPr bwMode="auto">
              <a:xfrm>
                <a:off x="7462837" y="3454401"/>
                <a:ext cx="512961" cy="246221"/>
              </a:xfrm>
              <a:prstGeom prst="rect">
                <a:avLst/>
              </a:prstGeom>
              <a:noFill/>
              <a:ln w="9525">
                <a:noFill/>
                <a:miter lim="800000"/>
                <a:headEnd/>
                <a:tailEnd/>
              </a:ln>
            </p:spPr>
            <p:txBody>
              <a:bodyPr wrap="none" lIns="0" tIns="0" rIns="0" bIns="0">
                <a:spAutoFit/>
              </a:bodyPr>
              <a:lstStyle/>
              <a:p>
                <a:pPr algn="l"/>
                <a:r>
                  <a:rPr lang="en-US" sz="1600" b="1">
                    <a:solidFill>
                      <a:srgbClr val="FFFFFF"/>
                    </a:solidFill>
                    <a:latin typeface="Arial" charset="0"/>
                  </a:rPr>
                  <a:t>2,500</a:t>
                </a:r>
                <a:endParaRPr lang="en-US"/>
              </a:p>
            </p:txBody>
          </p:sp>
          <p:sp>
            <p:nvSpPr>
              <p:cNvPr id="2121" name="Rectangle 21"/>
              <p:cNvSpPr>
                <a:spLocks noChangeArrowheads="1"/>
              </p:cNvSpPr>
              <p:nvPr/>
            </p:nvSpPr>
            <p:spPr bwMode="auto">
              <a:xfrm>
                <a:off x="7462837" y="3121026"/>
                <a:ext cx="512961" cy="246221"/>
              </a:xfrm>
              <a:prstGeom prst="rect">
                <a:avLst/>
              </a:prstGeom>
              <a:noFill/>
              <a:ln w="9525">
                <a:noFill/>
                <a:miter lim="800000"/>
                <a:headEnd/>
                <a:tailEnd/>
              </a:ln>
            </p:spPr>
            <p:txBody>
              <a:bodyPr wrap="none" lIns="0" tIns="0" rIns="0" bIns="0">
                <a:spAutoFit/>
              </a:bodyPr>
              <a:lstStyle/>
              <a:p>
                <a:pPr algn="l"/>
                <a:r>
                  <a:rPr lang="en-US" sz="1600" b="1">
                    <a:solidFill>
                      <a:srgbClr val="FFFFFF"/>
                    </a:solidFill>
                    <a:latin typeface="Arial" charset="0"/>
                  </a:rPr>
                  <a:t>3,000</a:t>
                </a:r>
                <a:endParaRPr lang="en-US"/>
              </a:p>
            </p:txBody>
          </p:sp>
          <p:sp>
            <p:nvSpPr>
              <p:cNvPr id="2122" name="Rectangle 22"/>
              <p:cNvSpPr>
                <a:spLocks noChangeArrowheads="1"/>
              </p:cNvSpPr>
              <p:nvPr/>
            </p:nvSpPr>
            <p:spPr bwMode="auto">
              <a:xfrm>
                <a:off x="7462837" y="2787651"/>
                <a:ext cx="512961" cy="246221"/>
              </a:xfrm>
              <a:prstGeom prst="rect">
                <a:avLst/>
              </a:prstGeom>
              <a:noFill/>
              <a:ln w="9525">
                <a:noFill/>
                <a:miter lim="800000"/>
                <a:headEnd/>
                <a:tailEnd/>
              </a:ln>
            </p:spPr>
            <p:txBody>
              <a:bodyPr wrap="none" lIns="0" tIns="0" rIns="0" bIns="0">
                <a:spAutoFit/>
              </a:bodyPr>
              <a:lstStyle/>
              <a:p>
                <a:pPr algn="l"/>
                <a:r>
                  <a:rPr lang="en-US" sz="1600" b="1">
                    <a:solidFill>
                      <a:srgbClr val="FFFFFF"/>
                    </a:solidFill>
                    <a:latin typeface="Arial" charset="0"/>
                  </a:rPr>
                  <a:t>3,500</a:t>
                </a:r>
                <a:endParaRPr lang="en-US"/>
              </a:p>
            </p:txBody>
          </p:sp>
          <p:sp>
            <p:nvSpPr>
              <p:cNvPr id="2123" name="Rectangle 23"/>
              <p:cNvSpPr>
                <a:spLocks noChangeArrowheads="1"/>
              </p:cNvSpPr>
              <p:nvPr/>
            </p:nvSpPr>
            <p:spPr bwMode="auto">
              <a:xfrm>
                <a:off x="7462837" y="2455863"/>
                <a:ext cx="512961" cy="246221"/>
              </a:xfrm>
              <a:prstGeom prst="rect">
                <a:avLst/>
              </a:prstGeom>
              <a:noFill/>
              <a:ln w="9525">
                <a:noFill/>
                <a:miter lim="800000"/>
                <a:headEnd/>
                <a:tailEnd/>
              </a:ln>
            </p:spPr>
            <p:txBody>
              <a:bodyPr wrap="none" lIns="0" tIns="0" rIns="0" bIns="0">
                <a:spAutoFit/>
              </a:bodyPr>
              <a:lstStyle/>
              <a:p>
                <a:pPr algn="l"/>
                <a:r>
                  <a:rPr lang="en-US" sz="1600" b="1">
                    <a:solidFill>
                      <a:srgbClr val="FFFFFF"/>
                    </a:solidFill>
                    <a:latin typeface="Arial" charset="0"/>
                  </a:rPr>
                  <a:t>4,000</a:t>
                </a:r>
                <a:endParaRPr lang="en-US"/>
              </a:p>
            </p:txBody>
          </p:sp>
          <p:sp>
            <p:nvSpPr>
              <p:cNvPr id="2124" name="Rectangle 24"/>
              <p:cNvSpPr>
                <a:spLocks noChangeArrowheads="1"/>
              </p:cNvSpPr>
              <p:nvPr/>
            </p:nvSpPr>
            <p:spPr bwMode="auto">
              <a:xfrm>
                <a:off x="7462837" y="2122488"/>
                <a:ext cx="512961" cy="246221"/>
              </a:xfrm>
              <a:prstGeom prst="rect">
                <a:avLst/>
              </a:prstGeom>
              <a:noFill/>
              <a:ln w="9525">
                <a:noFill/>
                <a:miter lim="800000"/>
                <a:headEnd/>
                <a:tailEnd/>
              </a:ln>
            </p:spPr>
            <p:txBody>
              <a:bodyPr wrap="none" lIns="0" tIns="0" rIns="0" bIns="0">
                <a:spAutoFit/>
              </a:bodyPr>
              <a:lstStyle/>
              <a:p>
                <a:pPr algn="l"/>
                <a:r>
                  <a:rPr lang="en-US" sz="1600" b="1">
                    <a:solidFill>
                      <a:srgbClr val="FFFFFF"/>
                    </a:solidFill>
                    <a:latin typeface="Arial" charset="0"/>
                  </a:rPr>
                  <a:t>4,500</a:t>
                </a:r>
                <a:endParaRPr lang="en-US"/>
              </a:p>
            </p:txBody>
          </p:sp>
          <p:sp>
            <p:nvSpPr>
              <p:cNvPr id="2125" name="Rectangle 25"/>
              <p:cNvSpPr>
                <a:spLocks noChangeArrowheads="1"/>
              </p:cNvSpPr>
              <p:nvPr/>
            </p:nvSpPr>
            <p:spPr bwMode="auto">
              <a:xfrm>
                <a:off x="7462837" y="1789113"/>
                <a:ext cx="512961" cy="246221"/>
              </a:xfrm>
              <a:prstGeom prst="rect">
                <a:avLst/>
              </a:prstGeom>
              <a:noFill/>
              <a:ln w="9525">
                <a:noFill/>
                <a:miter lim="800000"/>
                <a:headEnd/>
                <a:tailEnd/>
              </a:ln>
            </p:spPr>
            <p:txBody>
              <a:bodyPr wrap="none" lIns="0" tIns="0" rIns="0" bIns="0">
                <a:spAutoFit/>
              </a:bodyPr>
              <a:lstStyle/>
              <a:p>
                <a:pPr algn="l"/>
                <a:r>
                  <a:rPr lang="en-US" sz="1600" b="1">
                    <a:solidFill>
                      <a:srgbClr val="FFFFFF"/>
                    </a:solidFill>
                    <a:latin typeface="Arial" charset="0"/>
                  </a:rPr>
                  <a:t>5,000</a:t>
                </a:r>
                <a:endParaRPr lang="en-US"/>
              </a:p>
            </p:txBody>
          </p:sp>
        </p:grpSp>
      </p:grpSp>
      <p:grpSp>
        <p:nvGrpSpPr>
          <p:cNvPr id="5" name="Group 122"/>
          <p:cNvGrpSpPr>
            <a:grpSpLocks/>
          </p:cNvGrpSpPr>
          <p:nvPr/>
        </p:nvGrpSpPr>
        <p:grpSpPr bwMode="auto">
          <a:xfrm>
            <a:off x="377825" y="6162675"/>
            <a:ext cx="7786688" cy="619125"/>
            <a:chOff x="846693" y="6169505"/>
            <a:chExt cx="6937375" cy="431800"/>
          </a:xfrm>
        </p:grpSpPr>
        <p:grpSp>
          <p:nvGrpSpPr>
            <p:cNvPr id="6" name="Group 121"/>
            <p:cNvGrpSpPr>
              <a:grpSpLocks/>
            </p:cNvGrpSpPr>
            <p:nvPr/>
          </p:nvGrpSpPr>
          <p:grpSpPr bwMode="auto">
            <a:xfrm>
              <a:off x="943530" y="6169505"/>
              <a:ext cx="6688138" cy="64458"/>
              <a:chOff x="943530" y="6169505"/>
              <a:chExt cx="6688138" cy="64458"/>
            </a:xfrm>
          </p:grpSpPr>
          <p:sp>
            <p:nvSpPr>
              <p:cNvPr id="2109" name="Freeform 9"/>
              <p:cNvSpPr>
                <a:spLocks noEditPoints="1"/>
              </p:cNvSpPr>
              <p:nvPr/>
            </p:nvSpPr>
            <p:spPr bwMode="auto">
              <a:xfrm>
                <a:off x="943530" y="6180617"/>
                <a:ext cx="6650038" cy="1588"/>
              </a:xfrm>
              <a:custGeom>
                <a:avLst/>
                <a:gdLst>
                  <a:gd name="T0" fmla="*/ 230188 w 4189"/>
                  <a:gd name="T1" fmla="*/ 1588 h 1"/>
                  <a:gd name="T2" fmla="*/ 230188 w 4189"/>
                  <a:gd name="T3" fmla="*/ 0 h 1"/>
                  <a:gd name="T4" fmla="*/ 230188 w 4189"/>
                  <a:gd name="T5" fmla="*/ 1588 h 1"/>
                  <a:gd name="T6" fmla="*/ 687387 w 4189"/>
                  <a:gd name="T7" fmla="*/ 0 h 1"/>
                  <a:gd name="T8" fmla="*/ 458788 w 4189"/>
                  <a:gd name="T9" fmla="*/ 0 h 1"/>
                  <a:gd name="T10" fmla="*/ 915988 w 4189"/>
                  <a:gd name="T11" fmla="*/ 1588 h 1"/>
                  <a:gd name="T12" fmla="*/ 915988 w 4189"/>
                  <a:gd name="T13" fmla="*/ 0 h 1"/>
                  <a:gd name="T14" fmla="*/ 915988 w 4189"/>
                  <a:gd name="T15" fmla="*/ 1588 h 1"/>
                  <a:gd name="T16" fmla="*/ 1376362 w 4189"/>
                  <a:gd name="T17" fmla="*/ 0 h 1"/>
                  <a:gd name="T18" fmla="*/ 1146175 w 4189"/>
                  <a:gd name="T19" fmla="*/ 0 h 1"/>
                  <a:gd name="T20" fmla="*/ 1604962 w 4189"/>
                  <a:gd name="T21" fmla="*/ 1588 h 1"/>
                  <a:gd name="T22" fmla="*/ 1604962 w 4189"/>
                  <a:gd name="T23" fmla="*/ 0 h 1"/>
                  <a:gd name="T24" fmla="*/ 1604962 w 4189"/>
                  <a:gd name="T25" fmla="*/ 1588 h 1"/>
                  <a:gd name="T26" fmla="*/ 2063750 w 4189"/>
                  <a:gd name="T27" fmla="*/ 0 h 1"/>
                  <a:gd name="T28" fmla="*/ 1835150 w 4189"/>
                  <a:gd name="T29" fmla="*/ 0 h 1"/>
                  <a:gd name="T30" fmla="*/ 2292350 w 4189"/>
                  <a:gd name="T31" fmla="*/ 1588 h 1"/>
                  <a:gd name="T32" fmla="*/ 2292350 w 4189"/>
                  <a:gd name="T33" fmla="*/ 0 h 1"/>
                  <a:gd name="T34" fmla="*/ 2292350 w 4189"/>
                  <a:gd name="T35" fmla="*/ 1588 h 1"/>
                  <a:gd name="T36" fmla="*/ 2751137 w 4189"/>
                  <a:gd name="T37" fmla="*/ 0 h 1"/>
                  <a:gd name="T38" fmla="*/ 2520950 w 4189"/>
                  <a:gd name="T39" fmla="*/ 0 h 1"/>
                  <a:gd name="T40" fmla="*/ 2981325 w 4189"/>
                  <a:gd name="T41" fmla="*/ 1588 h 1"/>
                  <a:gd name="T42" fmla="*/ 2981325 w 4189"/>
                  <a:gd name="T43" fmla="*/ 0 h 1"/>
                  <a:gd name="T44" fmla="*/ 2981325 w 4189"/>
                  <a:gd name="T45" fmla="*/ 1588 h 1"/>
                  <a:gd name="T46" fmla="*/ 3440113 w 4189"/>
                  <a:gd name="T47" fmla="*/ 0 h 1"/>
                  <a:gd name="T48" fmla="*/ 3209925 w 4189"/>
                  <a:gd name="T49" fmla="*/ 0 h 1"/>
                  <a:gd name="T50" fmla="*/ 3668713 w 4189"/>
                  <a:gd name="T51" fmla="*/ 1588 h 1"/>
                  <a:gd name="T52" fmla="*/ 3668713 w 4189"/>
                  <a:gd name="T53" fmla="*/ 0 h 1"/>
                  <a:gd name="T54" fmla="*/ 3668713 w 4189"/>
                  <a:gd name="T55" fmla="*/ 1588 h 1"/>
                  <a:gd name="T56" fmla="*/ 4127500 w 4189"/>
                  <a:gd name="T57" fmla="*/ 0 h 1"/>
                  <a:gd name="T58" fmla="*/ 3897313 w 4189"/>
                  <a:gd name="T59" fmla="*/ 0 h 1"/>
                  <a:gd name="T60" fmla="*/ 4356100 w 4189"/>
                  <a:gd name="T61" fmla="*/ 1588 h 1"/>
                  <a:gd name="T62" fmla="*/ 4356100 w 4189"/>
                  <a:gd name="T63" fmla="*/ 0 h 1"/>
                  <a:gd name="T64" fmla="*/ 4356100 w 4189"/>
                  <a:gd name="T65" fmla="*/ 1588 h 1"/>
                  <a:gd name="T66" fmla="*/ 4814887 w 4189"/>
                  <a:gd name="T67" fmla="*/ 0 h 1"/>
                  <a:gd name="T68" fmla="*/ 4586287 w 4189"/>
                  <a:gd name="T69" fmla="*/ 0 h 1"/>
                  <a:gd name="T70" fmla="*/ 5045075 w 4189"/>
                  <a:gd name="T71" fmla="*/ 1588 h 1"/>
                  <a:gd name="T72" fmla="*/ 5045075 w 4189"/>
                  <a:gd name="T73" fmla="*/ 0 h 1"/>
                  <a:gd name="T74" fmla="*/ 5045075 w 4189"/>
                  <a:gd name="T75" fmla="*/ 1588 h 1"/>
                  <a:gd name="T76" fmla="*/ 5502274 w 4189"/>
                  <a:gd name="T77" fmla="*/ 0 h 1"/>
                  <a:gd name="T78" fmla="*/ 5273674 w 4189"/>
                  <a:gd name="T79" fmla="*/ 0 h 1"/>
                  <a:gd name="T80" fmla="*/ 5732462 w 4189"/>
                  <a:gd name="T81" fmla="*/ 1588 h 1"/>
                  <a:gd name="T82" fmla="*/ 5732462 w 4189"/>
                  <a:gd name="T83" fmla="*/ 0 h 1"/>
                  <a:gd name="T84" fmla="*/ 5732462 w 4189"/>
                  <a:gd name="T85" fmla="*/ 1588 h 1"/>
                  <a:gd name="T86" fmla="*/ 6191249 w 4189"/>
                  <a:gd name="T87" fmla="*/ 0 h 1"/>
                  <a:gd name="T88" fmla="*/ 5961062 w 4189"/>
                  <a:gd name="T89" fmla="*/ 0 h 1"/>
                  <a:gd name="T90" fmla="*/ 6419849 w 4189"/>
                  <a:gd name="T91" fmla="*/ 1588 h 1"/>
                  <a:gd name="T92" fmla="*/ 6419849 w 4189"/>
                  <a:gd name="T93" fmla="*/ 0 h 1"/>
                  <a:gd name="T94" fmla="*/ 6419849 w 4189"/>
                  <a:gd name="T95" fmla="*/ 1588 h 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89"/>
                  <a:gd name="T145" fmla="*/ 0 h 1"/>
                  <a:gd name="T146" fmla="*/ 4189 w 4189"/>
                  <a:gd name="T147" fmla="*/ 1 h 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89" h="1">
                    <a:moveTo>
                      <a:pt x="0" y="0"/>
                    </a:moveTo>
                    <a:lnTo>
                      <a:pt x="145" y="0"/>
                    </a:lnTo>
                    <a:lnTo>
                      <a:pt x="145" y="1"/>
                    </a:lnTo>
                    <a:lnTo>
                      <a:pt x="0" y="1"/>
                    </a:lnTo>
                    <a:lnTo>
                      <a:pt x="0" y="0"/>
                    </a:lnTo>
                    <a:close/>
                    <a:moveTo>
                      <a:pt x="145" y="0"/>
                    </a:moveTo>
                    <a:lnTo>
                      <a:pt x="289" y="0"/>
                    </a:lnTo>
                    <a:lnTo>
                      <a:pt x="289" y="1"/>
                    </a:lnTo>
                    <a:lnTo>
                      <a:pt x="145" y="1"/>
                    </a:lnTo>
                    <a:lnTo>
                      <a:pt x="145" y="0"/>
                    </a:lnTo>
                    <a:close/>
                    <a:moveTo>
                      <a:pt x="289" y="0"/>
                    </a:moveTo>
                    <a:lnTo>
                      <a:pt x="433" y="0"/>
                    </a:lnTo>
                    <a:lnTo>
                      <a:pt x="433" y="1"/>
                    </a:lnTo>
                    <a:lnTo>
                      <a:pt x="289" y="1"/>
                    </a:lnTo>
                    <a:lnTo>
                      <a:pt x="289" y="0"/>
                    </a:lnTo>
                    <a:close/>
                    <a:moveTo>
                      <a:pt x="433" y="0"/>
                    </a:moveTo>
                    <a:lnTo>
                      <a:pt x="577" y="0"/>
                    </a:lnTo>
                    <a:lnTo>
                      <a:pt x="577" y="1"/>
                    </a:lnTo>
                    <a:lnTo>
                      <a:pt x="433" y="1"/>
                    </a:lnTo>
                    <a:lnTo>
                      <a:pt x="433" y="0"/>
                    </a:lnTo>
                    <a:close/>
                    <a:moveTo>
                      <a:pt x="577" y="0"/>
                    </a:moveTo>
                    <a:lnTo>
                      <a:pt x="722" y="0"/>
                    </a:lnTo>
                    <a:lnTo>
                      <a:pt x="722" y="1"/>
                    </a:lnTo>
                    <a:lnTo>
                      <a:pt x="577" y="1"/>
                    </a:lnTo>
                    <a:lnTo>
                      <a:pt x="577" y="0"/>
                    </a:lnTo>
                    <a:close/>
                    <a:moveTo>
                      <a:pt x="722" y="0"/>
                    </a:moveTo>
                    <a:lnTo>
                      <a:pt x="867" y="0"/>
                    </a:lnTo>
                    <a:lnTo>
                      <a:pt x="867" y="1"/>
                    </a:lnTo>
                    <a:lnTo>
                      <a:pt x="722" y="1"/>
                    </a:lnTo>
                    <a:lnTo>
                      <a:pt x="722" y="0"/>
                    </a:lnTo>
                    <a:close/>
                    <a:moveTo>
                      <a:pt x="867" y="0"/>
                    </a:moveTo>
                    <a:lnTo>
                      <a:pt x="1011" y="0"/>
                    </a:lnTo>
                    <a:lnTo>
                      <a:pt x="1011" y="1"/>
                    </a:lnTo>
                    <a:lnTo>
                      <a:pt x="867" y="1"/>
                    </a:lnTo>
                    <a:lnTo>
                      <a:pt x="867" y="0"/>
                    </a:lnTo>
                    <a:close/>
                    <a:moveTo>
                      <a:pt x="1011" y="0"/>
                    </a:moveTo>
                    <a:lnTo>
                      <a:pt x="1156" y="0"/>
                    </a:lnTo>
                    <a:lnTo>
                      <a:pt x="1156" y="1"/>
                    </a:lnTo>
                    <a:lnTo>
                      <a:pt x="1011" y="1"/>
                    </a:lnTo>
                    <a:lnTo>
                      <a:pt x="1011" y="0"/>
                    </a:lnTo>
                    <a:close/>
                    <a:moveTo>
                      <a:pt x="1156" y="0"/>
                    </a:moveTo>
                    <a:lnTo>
                      <a:pt x="1300" y="0"/>
                    </a:lnTo>
                    <a:lnTo>
                      <a:pt x="1300" y="1"/>
                    </a:lnTo>
                    <a:lnTo>
                      <a:pt x="1156" y="1"/>
                    </a:lnTo>
                    <a:lnTo>
                      <a:pt x="1156" y="0"/>
                    </a:lnTo>
                    <a:close/>
                    <a:moveTo>
                      <a:pt x="1300" y="0"/>
                    </a:moveTo>
                    <a:lnTo>
                      <a:pt x="1444" y="0"/>
                    </a:lnTo>
                    <a:lnTo>
                      <a:pt x="1444" y="1"/>
                    </a:lnTo>
                    <a:lnTo>
                      <a:pt x="1300" y="1"/>
                    </a:lnTo>
                    <a:lnTo>
                      <a:pt x="1300" y="0"/>
                    </a:lnTo>
                    <a:close/>
                    <a:moveTo>
                      <a:pt x="1444" y="0"/>
                    </a:moveTo>
                    <a:lnTo>
                      <a:pt x="1588" y="0"/>
                    </a:lnTo>
                    <a:lnTo>
                      <a:pt x="1588" y="1"/>
                    </a:lnTo>
                    <a:lnTo>
                      <a:pt x="1444" y="1"/>
                    </a:lnTo>
                    <a:lnTo>
                      <a:pt x="1444" y="0"/>
                    </a:lnTo>
                    <a:close/>
                    <a:moveTo>
                      <a:pt x="1588" y="0"/>
                    </a:moveTo>
                    <a:lnTo>
                      <a:pt x="1733" y="0"/>
                    </a:lnTo>
                    <a:lnTo>
                      <a:pt x="1733" y="1"/>
                    </a:lnTo>
                    <a:lnTo>
                      <a:pt x="1588" y="1"/>
                    </a:lnTo>
                    <a:lnTo>
                      <a:pt x="1588" y="0"/>
                    </a:lnTo>
                    <a:close/>
                    <a:moveTo>
                      <a:pt x="1733" y="0"/>
                    </a:moveTo>
                    <a:lnTo>
                      <a:pt x="1878" y="0"/>
                    </a:lnTo>
                    <a:lnTo>
                      <a:pt x="1878" y="1"/>
                    </a:lnTo>
                    <a:lnTo>
                      <a:pt x="1733" y="1"/>
                    </a:lnTo>
                    <a:lnTo>
                      <a:pt x="1733" y="0"/>
                    </a:lnTo>
                    <a:close/>
                    <a:moveTo>
                      <a:pt x="1878" y="0"/>
                    </a:moveTo>
                    <a:lnTo>
                      <a:pt x="2022" y="0"/>
                    </a:lnTo>
                    <a:lnTo>
                      <a:pt x="2022" y="1"/>
                    </a:lnTo>
                    <a:lnTo>
                      <a:pt x="1878" y="1"/>
                    </a:lnTo>
                    <a:lnTo>
                      <a:pt x="1878" y="0"/>
                    </a:lnTo>
                    <a:close/>
                    <a:moveTo>
                      <a:pt x="2022" y="0"/>
                    </a:moveTo>
                    <a:lnTo>
                      <a:pt x="2167" y="0"/>
                    </a:lnTo>
                    <a:lnTo>
                      <a:pt x="2167" y="1"/>
                    </a:lnTo>
                    <a:lnTo>
                      <a:pt x="2022" y="1"/>
                    </a:lnTo>
                    <a:lnTo>
                      <a:pt x="2022" y="0"/>
                    </a:lnTo>
                    <a:close/>
                    <a:moveTo>
                      <a:pt x="2167" y="0"/>
                    </a:moveTo>
                    <a:lnTo>
                      <a:pt x="2311" y="0"/>
                    </a:lnTo>
                    <a:lnTo>
                      <a:pt x="2311" y="1"/>
                    </a:lnTo>
                    <a:lnTo>
                      <a:pt x="2167" y="1"/>
                    </a:lnTo>
                    <a:lnTo>
                      <a:pt x="2167" y="0"/>
                    </a:lnTo>
                    <a:close/>
                    <a:moveTo>
                      <a:pt x="2311" y="0"/>
                    </a:moveTo>
                    <a:lnTo>
                      <a:pt x="2455" y="0"/>
                    </a:lnTo>
                    <a:lnTo>
                      <a:pt x="2455" y="1"/>
                    </a:lnTo>
                    <a:lnTo>
                      <a:pt x="2311" y="1"/>
                    </a:lnTo>
                    <a:lnTo>
                      <a:pt x="2311" y="0"/>
                    </a:lnTo>
                    <a:close/>
                    <a:moveTo>
                      <a:pt x="2455" y="0"/>
                    </a:moveTo>
                    <a:lnTo>
                      <a:pt x="2600" y="0"/>
                    </a:lnTo>
                    <a:lnTo>
                      <a:pt x="2600" y="1"/>
                    </a:lnTo>
                    <a:lnTo>
                      <a:pt x="2455" y="1"/>
                    </a:lnTo>
                    <a:lnTo>
                      <a:pt x="2455" y="0"/>
                    </a:lnTo>
                    <a:close/>
                    <a:moveTo>
                      <a:pt x="2600" y="0"/>
                    </a:moveTo>
                    <a:lnTo>
                      <a:pt x="2744" y="0"/>
                    </a:lnTo>
                    <a:lnTo>
                      <a:pt x="2744" y="1"/>
                    </a:lnTo>
                    <a:lnTo>
                      <a:pt x="2600" y="1"/>
                    </a:lnTo>
                    <a:lnTo>
                      <a:pt x="2600" y="0"/>
                    </a:lnTo>
                    <a:close/>
                    <a:moveTo>
                      <a:pt x="2744" y="0"/>
                    </a:moveTo>
                    <a:lnTo>
                      <a:pt x="2889" y="0"/>
                    </a:lnTo>
                    <a:lnTo>
                      <a:pt x="2889" y="1"/>
                    </a:lnTo>
                    <a:lnTo>
                      <a:pt x="2744" y="1"/>
                    </a:lnTo>
                    <a:lnTo>
                      <a:pt x="2744" y="0"/>
                    </a:lnTo>
                    <a:close/>
                    <a:moveTo>
                      <a:pt x="2889" y="0"/>
                    </a:moveTo>
                    <a:lnTo>
                      <a:pt x="3033" y="0"/>
                    </a:lnTo>
                    <a:lnTo>
                      <a:pt x="3033" y="1"/>
                    </a:lnTo>
                    <a:lnTo>
                      <a:pt x="2889" y="1"/>
                    </a:lnTo>
                    <a:lnTo>
                      <a:pt x="2889" y="0"/>
                    </a:lnTo>
                    <a:close/>
                    <a:moveTo>
                      <a:pt x="3033" y="0"/>
                    </a:moveTo>
                    <a:lnTo>
                      <a:pt x="3178" y="0"/>
                    </a:lnTo>
                    <a:lnTo>
                      <a:pt x="3178" y="1"/>
                    </a:lnTo>
                    <a:lnTo>
                      <a:pt x="3033" y="1"/>
                    </a:lnTo>
                    <a:lnTo>
                      <a:pt x="3033" y="0"/>
                    </a:lnTo>
                    <a:close/>
                    <a:moveTo>
                      <a:pt x="3178" y="0"/>
                    </a:moveTo>
                    <a:lnTo>
                      <a:pt x="3322" y="0"/>
                    </a:lnTo>
                    <a:lnTo>
                      <a:pt x="3322" y="1"/>
                    </a:lnTo>
                    <a:lnTo>
                      <a:pt x="3178" y="1"/>
                    </a:lnTo>
                    <a:lnTo>
                      <a:pt x="3178" y="0"/>
                    </a:lnTo>
                    <a:close/>
                    <a:moveTo>
                      <a:pt x="3322" y="0"/>
                    </a:moveTo>
                    <a:lnTo>
                      <a:pt x="3466" y="0"/>
                    </a:lnTo>
                    <a:lnTo>
                      <a:pt x="3466" y="1"/>
                    </a:lnTo>
                    <a:lnTo>
                      <a:pt x="3322" y="1"/>
                    </a:lnTo>
                    <a:lnTo>
                      <a:pt x="3322" y="0"/>
                    </a:lnTo>
                    <a:close/>
                    <a:moveTo>
                      <a:pt x="3466" y="0"/>
                    </a:moveTo>
                    <a:lnTo>
                      <a:pt x="3611" y="0"/>
                    </a:lnTo>
                    <a:lnTo>
                      <a:pt x="3611" y="1"/>
                    </a:lnTo>
                    <a:lnTo>
                      <a:pt x="3466" y="1"/>
                    </a:lnTo>
                    <a:lnTo>
                      <a:pt x="3466" y="0"/>
                    </a:lnTo>
                    <a:close/>
                    <a:moveTo>
                      <a:pt x="3611" y="0"/>
                    </a:moveTo>
                    <a:lnTo>
                      <a:pt x="3755" y="0"/>
                    </a:lnTo>
                    <a:lnTo>
                      <a:pt x="3755" y="1"/>
                    </a:lnTo>
                    <a:lnTo>
                      <a:pt x="3611" y="1"/>
                    </a:lnTo>
                    <a:lnTo>
                      <a:pt x="3611" y="0"/>
                    </a:lnTo>
                    <a:close/>
                    <a:moveTo>
                      <a:pt x="3755" y="0"/>
                    </a:moveTo>
                    <a:lnTo>
                      <a:pt x="3900" y="0"/>
                    </a:lnTo>
                    <a:lnTo>
                      <a:pt x="3900" y="1"/>
                    </a:lnTo>
                    <a:lnTo>
                      <a:pt x="3755" y="1"/>
                    </a:lnTo>
                    <a:lnTo>
                      <a:pt x="3755" y="0"/>
                    </a:lnTo>
                    <a:close/>
                    <a:moveTo>
                      <a:pt x="3900" y="0"/>
                    </a:moveTo>
                    <a:lnTo>
                      <a:pt x="4044" y="0"/>
                    </a:lnTo>
                    <a:lnTo>
                      <a:pt x="4044" y="1"/>
                    </a:lnTo>
                    <a:lnTo>
                      <a:pt x="3900" y="1"/>
                    </a:lnTo>
                    <a:lnTo>
                      <a:pt x="3900" y="0"/>
                    </a:lnTo>
                    <a:close/>
                    <a:moveTo>
                      <a:pt x="4044" y="0"/>
                    </a:moveTo>
                    <a:lnTo>
                      <a:pt x="4189" y="0"/>
                    </a:lnTo>
                    <a:lnTo>
                      <a:pt x="4189" y="1"/>
                    </a:lnTo>
                    <a:lnTo>
                      <a:pt x="4044" y="1"/>
                    </a:lnTo>
                    <a:lnTo>
                      <a:pt x="4044" y="0"/>
                    </a:lnTo>
                    <a:close/>
                  </a:path>
                </a:pathLst>
              </a:custGeom>
              <a:solidFill>
                <a:srgbClr val="00CCFF"/>
              </a:solidFill>
              <a:ln w="9525">
                <a:noFill/>
                <a:round/>
                <a:headEnd/>
                <a:tailEnd/>
              </a:ln>
            </p:spPr>
            <p:txBody>
              <a:bodyPr/>
              <a:lstStyle/>
              <a:p>
                <a:endParaRPr lang="en-US"/>
              </a:p>
            </p:txBody>
          </p:sp>
          <p:grpSp>
            <p:nvGrpSpPr>
              <p:cNvPr id="7" name="Group 81"/>
              <p:cNvGrpSpPr>
                <a:grpSpLocks/>
              </p:cNvGrpSpPr>
              <p:nvPr/>
            </p:nvGrpSpPr>
            <p:grpSpPr bwMode="auto">
              <a:xfrm>
                <a:off x="943530" y="6169505"/>
                <a:ext cx="6688138" cy="64458"/>
                <a:chOff x="703262" y="5226051"/>
                <a:chExt cx="6688138" cy="64458"/>
              </a:xfrm>
            </p:grpSpPr>
            <p:sp>
              <p:nvSpPr>
                <p:cNvPr id="2111" name="Rectangle 13"/>
                <p:cNvSpPr>
                  <a:spLocks noChangeArrowheads="1"/>
                </p:cNvSpPr>
                <p:nvPr/>
              </p:nvSpPr>
              <p:spPr bwMode="auto">
                <a:xfrm>
                  <a:off x="703262" y="5226051"/>
                  <a:ext cx="6650038" cy="25400"/>
                </a:xfrm>
                <a:prstGeom prst="rect">
                  <a:avLst/>
                </a:prstGeom>
                <a:solidFill>
                  <a:srgbClr val="FFFFFF"/>
                </a:solidFill>
                <a:ln w="1">
                  <a:solidFill>
                    <a:srgbClr val="FFFFFF"/>
                  </a:solidFill>
                  <a:bevel/>
                  <a:headEnd/>
                  <a:tailEnd/>
                </a:ln>
              </p:spPr>
              <p:txBody>
                <a:bodyPr/>
                <a:lstStyle/>
                <a:p>
                  <a:endParaRPr lang="en-US"/>
                </a:p>
              </p:txBody>
            </p:sp>
            <p:sp>
              <p:nvSpPr>
                <p:cNvPr id="2112" name="Freeform 14"/>
                <p:cNvSpPr>
                  <a:spLocks noEditPoints="1"/>
                </p:cNvSpPr>
                <p:nvPr/>
              </p:nvSpPr>
              <p:spPr bwMode="auto">
                <a:xfrm>
                  <a:off x="946150" y="5236534"/>
                  <a:ext cx="6445250" cy="53975"/>
                </a:xfrm>
                <a:custGeom>
                  <a:avLst/>
                  <a:gdLst>
                    <a:gd name="T0" fmla="*/ 23813 w 4060"/>
                    <a:gd name="T1" fmla="*/ 0 h 34"/>
                    <a:gd name="T2" fmla="*/ 23813 w 4060"/>
                    <a:gd name="T3" fmla="*/ 53975 h 34"/>
                    <a:gd name="T4" fmla="*/ 0 w 4060"/>
                    <a:gd name="T5" fmla="*/ 53975 h 34"/>
                    <a:gd name="T6" fmla="*/ 0 w 4060"/>
                    <a:gd name="T7" fmla="*/ 0 h 34"/>
                    <a:gd name="T8" fmla="*/ 23813 w 4060"/>
                    <a:gd name="T9" fmla="*/ 0 h 34"/>
                    <a:gd name="T10" fmla="*/ 941388 w 4060"/>
                    <a:gd name="T11" fmla="*/ 0 h 34"/>
                    <a:gd name="T12" fmla="*/ 941388 w 4060"/>
                    <a:gd name="T13" fmla="*/ 53975 h 34"/>
                    <a:gd name="T14" fmla="*/ 917575 w 4060"/>
                    <a:gd name="T15" fmla="*/ 53975 h 34"/>
                    <a:gd name="T16" fmla="*/ 917575 w 4060"/>
                    <a:gd name="T17" fmla="*/ 0 h 34"/>
                    <a:gd name="T18" fmla="*/ 941388 w 4060"/>
                    <a:gd name="T19" fmla="*/ 0 h 34"/>
                    <a:gd name="T20" fmla="*/ 1858963 w 4060"/>
                    <a:gd name="T21" fmla="*/ 0 h 34"/>
                    <a:gd name="T22" fmla="*/ 1858963 w 4060"/>
                    <a:gd name="T23" fmla="*/ 53975 h 34"/>
                    <a:gd name="T24" fmla="*/ 1835150 w 4060"/>
                    <a:gd name="T25" fmla="*/ 53975 h 34"/>
                    <a:gd name="T26" fmla="*/ 1835150 w 4060"/>
                    <a:gd name="T27" fmla="*/ 0 h 34"/>
                    <a:gd name="T28" fmla="*/ 1858963 w 4060"/>
                    <a:gd name="T29" fmla="*/ 0 h 34"/>
                    <a:gd name="T30" fmla="*/ 2776538 w 4060"/>
                    <a:gd name="T31" fmla="*/ 0 h 34"/>
                    <a:gd name="T32" fmla="*/ 2776538 w 4060"/>
                    <a:gd name="T33" fmla="*/ 53975 h 34"/>
                    <a:gd name="T34" fmla="*/ 2751138 w 4060"/>
                    <a:gd name="T35" fmla="*/ 53975 h 34"/>
                    <a:gd name="T36" fmla="*/ 2751138 w 4060"/>
                    <a:gd name="T37" fmla="*/ 0 h 34"/>
                    <a:gd name="T38" fmla="*/ 2776538 w 4060"/>
                    <a:gd name="T39" fmla="*/ 0 h 34"/>
                    <a:gd name="T40" fmla="*/ 3692526 w 4060"/>
                    <a:gd name="T41" fmla="*/ 0 h 34"/>
                    <a:gd name="T42" fmla="*/ 3692526 w 4060"/>
                    <a:gd name="T43" fmla="*/ 53975 h 34"/>
                    <a:gd name="T44" fmla="*/ 3668713 w 4060"/>
                    <a:gd name="T45" fmla="*/ 53975 h 34"/>
                    <a:gd name="T46" fmla="*/ 3668713 w 4060"/>
                    <a:gd name="T47" fmla="*/ 0 h 34"/>
                    <a:gd name="T48" fmla="*/ 3692526 w 4060"/>
                    <a:gd name="T49" fmla="*/ 0 h 34"/>
                    <a:gd name="T50" fmla="*/ 4610100 w 4060"/>
                    <a:gd name="T51" fmla="*/ 0 h 34"/>
                    <a:gd name="T52" fmla="*/ 4610100 w 4060"/>
                    <a:gd name="T53" fmla="*/ 53975 h 34"/>
                    <a:gd name="T54" fmla="*/ 4584700 w 4060"/>
                    <a:gd name="T55" fmla="*/ 53975 h 34"/>
                    <a:gd name="T56" fmla="*/ 4584700 w 4060"/>
                    <a:gd name="T57" fmla="*/ 0 h 34"/>
                    <a:gd name="T58" fmla="*/ 4610100 w 4060"/>
                    <a:gd name="T59" fmla="*/ 0 h 34"/>
                    <a:gd name="T60" fmla="*/ 5527675 w 4060"/>
                    <a:gd name="T61" fmla="*/ 0 h 34"/>
                    <a:gd name="T62" fmla="*/ 5527675 w 4060"/>
                    <a:gd name="T63" fmla="*/ 53975 h 34"/>
                    <a:gd name="T64" fmla="*/ 5503863 w 4060"/>
                    <a:gd name="T65" fmla="*/ 53975 h 34"/>
                    <a:gd name="T66" fmla="*/ 5503863 w 4060"/>
                    <a:gd name="T67" fmla="*/ 0 h 34"/>
                    <a:gd name="T68" fmla="*/ 5527675 w 4060"/>
                    <a:gd name="T69" fmla="*/ 0 h 34"/>
                    <a:gd name="T70" fmla="*/ 6445250 w 4060"/>
                    <a:gd name="T71" fmla="*/ 0 h 34"/>
                    <a:gd name="T72" fmla="*/ 6445250 w 4060"/>
                    <a:gd name="T73" fmla="*/ 53975 h 34"/>
                    <a:gd name="T74" fmla="*/ 6419850 w 4060"/>
                    <a:gd name="T75" fmla="*/ 53975 h 34"/>
                    <a:gd name="T76" fmla="*/ 6419850 w 4060"/>
                    <a:gd name="T77" fmla="*/ 0 h 34"/>
                    <a:gd name="T78" fmla="*/ 6445250 w 4060"/>
                    <a:gd name="T79" fmla="*/ 0 h 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060"/>
                    <a:gd name="T121" fmla="*/ 0 h 34"/>
                    <a:gd name="T122" fmla="*/ 4060 w 4060"/>
                    <a:gd name="T123" fmla="*/ 34 h 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060" h="34">
                      <a:moveTo>
                        <a:pt x="15" y="0"/>
                      </a:moveTo>
                      <a:lnTo>
                        <a:pt x="15" y="34"/>
                      </a:lnTo>
                      <a:lnTo>
                        <a:pt x="0" y="34"/>
                      </a:lnTo>
                      <a:lnTo>
                        <a:pt x="0" y="0"/>
                      </a:lnTo>
                      <a:lnTo>
                        <a:pt x="15" y="0"/>
                      </a:lnTo>
                      <a:close/>
                      <a:moveTo>
                        <a:pt x="593" y="0"/>
                      </a:moveTo>
                      <a:lnTo>
                        <a:pt x="593" y="34"/>
                      </a:lnTo>
                      <a:lnTo>
                        <a:pt x="578" y="34"/>
                      </a:lnTo>
                      <a:lnTo>
                        <a:pt x="578" y="0"/>
                      </a:lnTo>
                      <a:lnTo>
                        <a:pt x="593" y="0"/>
                      </a:lnTo>
                      <a:close/>
                      <a:moveTo>
                        <a:pt x="1171" y="0"/>
                      </a:moveTo>
                      <a:lnTo>
                        <a:pt x="1171" y="34"/>
                      </a:lnTo>
                      <a:lnTo>
                        <a:pt x="1156" y="34"/>
                      </a:lnTo>
                      <a:lnTo>
                        <a:pt x="1156" y="0"/>
                      </a:lnTo>
                      <a:lnTo>
                        <a:pt x="1171" y="0"/>
                      </a:lnTo>
                      <a:close/>
                      <a:moveTo>
                        <a:pt x="1749" y="0"/>
                      </a:moveTo>
                      <a:lnTo>
                        <a:pt x="1749" y="34"/>
                      </a:lnTo>
                      <a:lnTo>
                        <a:pt x="1733" y="34"/>
                      </a:lnTo>
                      <a:lnTo>
                        <a:pt x="1733" y="0"/>
                      </a:lnTo>
                      <a:lnTo>
                        <a:pt x="1749" y="0"/>
                      </a:lnTo>
                      <a:close/>
                      <a:moveTo>
                        <a:pt x="2326" y="0"/>
                      </a:moveTo>
                      <a:lnTo>
                        <a:pt x="2326" y="34"/>
                      </a:lnTo>
                      <a:lnTo>
                        <a:pt x="2311" y="34"/>
                      </a:lnTo>
                      <a:lnTo>
                        <a:pt x="2311" y="0"/>
                      </a:lnTo>
                      <a:lnTo>
                        <a:pt x="2326" y="0"/>
                      </a:lnTo>
                      <a:close/>
                      <a:moveTo>
                        <a:pt x="2904" y="0"/>
                      </a:moveTo>
                      <a:lnTo>
                        <a:pt x="2904" y="34"/>
                      </a:lnTo>
                      <a:lnTo>
                        <a:pt x="2888" y="34"/>
                      </a:lnTo>
                      <a:lnTo>
                        <a:pt x="2888" y="0"/>
                      </a:lnTo>
                      <a:lnTo>
                        <a:pt x="2904" y="0"/>
                      </a:lnTo>
                      <a:close/>
                      <a:moveTo>
                        <a:pt x="3482" y="0"/>
                      </a:moveTo>
                      <a:lnTo>
                        <a:pt x="3482" y="34"/>
                      </a:lnTo>
                      <a:lnTo>
                        <a:pt x="3467" y="34"/>
                      </a:lnTo>
                      <a:lnTo>
                        <a:pt x="3467" y="0"/>
                      </a:lnTo>
                      <a:lnTo>
                        <a:pt x="3482" y="0"/>
                      </a:lnTo>
                      <a:close/>
                      <a:moveTo>
                        <a:pt x="4060" y="0"/>
                      </a:moveTo>
                      <a:lnTo>
                        <a:pt x="4060" y="34"/>
                      </a:lnTo>
                      <a:lnTo>
                        <a:pt x="4044" y="34"/>
                      </a:lnTo>
                      <a:lnTo>
                        <a:pt x="4044" y="0"/>
                      </a:lnTo>
                      <a:lnTo>
                        <a:pt x="4060" y="0"/>
                      </a:lnTo>
                      <a:close/>
                    </a:path>
                  </a:pathLst>
                </a:custGeom>
                <a:solidFill>
                  <a:srgbClr val="FFFFFF"/>
                </a:solidFill>
                <a:ln w="1">
                  <a:solidFill>
                    <a:srgbClr val="FFFFFF"/>
                  </a:solidFill>
                  <a:bevel/>
                  <a:headEnd/>
                  <a:tailEnd/>
                </a:ln>
              </p:spPr>
              <p:txBody>
                <a:bodyPr/>
                <a:lstStyle/>
                <a:p>
                  <a:endParaRPr lang="en-US"/>
                </a:p>
              </p:txBody>
            </p:sp>
          </p:grpSp>
        </p:grpSp>
        <p:grpSp>
          <p:nvGrpSpPr>
            <p:cNvPr id="8" name="Group 120"/>
            <p:cNvGrpSpPr>
              <a:grpSpLocks/>
            </p:cNvGrpSpPr>
            <p:nvPr/>
          </p:nvGrpSpPr>
          <p:grpSpPr bwMode="auto">
            <a:xfrm>
              <a:off x="846693" y="6337780"/>
              <a:ext cx="6937375" cy="263525"/>
              <a:chOff x="846693" y="6337780"/>
              <a:chExt cx="6937375" cy="263525"/>
            </a:xfrm>
          </p:grpSpPr>
          <p:sp>
            <p:nvSpPr>
              <p:cNvPr id="2101" name="Rectangle 26"/>
              <p:cNvSpPr>
                <a:spLocks noChangeArrowheads="1"/>
              </p:cNvSpPr>
              <p:nvPr/>
            </p:nvSpPr>
            <p:spPr bwMode="auto">
              <a:xfrm>
                <a:off x="846693" y="6337780"/>
                <a:ext cx="515938" cy="263525"/>
              </a:xfrm>
              <a:prstGeom prst="rect">
                <a:avLst/>
              </a:prstGeom>
              <a:noFill/>
              <a:ln w="9525">
                <a:noFill/>
                <a:miter lim="800000"/>
                <a:headEnd/>
                <a:tailEnd/>
              </a:ln>
            </p:spPr>
            <p:txBody>
              <a:bodyPr wrap="none" lIns="0" tIns="0" rIns="0" bIns="0">
                <a:spAutoFit/>
              </a:bodyPr>
              <a:lstStyle/>
              <a:p>
                <a:r>
                  <a:rPr lang="en-US" sz="1400" b="1">
                    <a:solidFill>
                      <a:srgbClr val="FFFFFF"/>
                    </a:solidFill>
                    <a:latin typeface="Arial" charset="0"/>
                  </a:rPr>
                  <a:t>1980</a:t>
                </a:r>
                <a:endParaRPr lang="en-US"/>
              </a:p>
            </p:txBody>
          </p:sp>
          <p:sp>
            <p:nvSpPr>
              <p:cNvPr id="2102" name="Rectangle 27"/>
              <p:cNvSpPr>
                <a:spLocks noChangeArrowheads="1"/>
              </p:cNvSpPr>
              <p:nvPr/>
            </p:nvSpPr>
            <p:spPr bwMode="auto">
              <a:xfrm>
                <a:off x="1764268" y="6337780"/>
                <a:ext cx="515938" cy="263525"/>
              </a:xfrm>
              <a:prstGeom prst="rect">
                <a:avLst/>
              </a:prstGeom>
              <a:noFill/>
              <a:ln w="9525">
                <a:noFill/>
                <a:miter lim="800000"/>
                <a:headEnd/>
                <a:tailEnd/>
              </a:ln>
            </p:spPr>
            <p:txBody>
              <a:bodyPr wrap="none" lIns="0" tIns="0" rIns="0" bIns="0">
                <a:spAutoFit/>
              </a:bodyPr>
              <a:lstStyle/>
              <a:p>
                <a:r>
                  <a:rPr lang="en-US" sz="1400" b="1">
                    <a:solidFill>
                      <a:srgbClr val="FFFFFF"/>
                    </a:solidFill>
                    <a:latin typeface="Arial" charset="0"/>
                  </a:rPr>
                  <a:t>1984</a:t>
                </a:r>
                <a:endParaRPr lang="en-US"/>
              </a:p>
            </p:txBody>
          </p:sp>
          <p:sp>
            <p:nvSpPr>
              <p:cNvPr id="2103" name="Rectangle 28"/>
              <p:cNvSpPr>
                <a:spLocks noChangeArrowheads="1"/>
              </p:cNvSpPr>
              <p:nvPr/>
            </p:nvSpPr>
            <p:spPr bwMode="auto">
              <a:xfrm>
                <a:off x="2681843" y="6337780"/>
                <a:ext cx="515938" cy="263525"/>
              </a:xfrm>
              <a:prstGeom prst="rect">
                <a:avLst/>
              </a:prstGeom>
              <a:noFill/>
              <a:ln w="9525">
                <a:noFill/>
                <a:miter lim="800000"/>
                <a:headEnd/>
                <a:tailEnd/>
              </a:ln>
            </p:spPr>
            <p:txBody>
              <a:bodyPr wrap="none" lIns="0" tIns="0" rIns="0" bIns="0">
                <a:spAutoFit/>
              </a:bodyPr>
              <a:lstStyle/>
              <a:p>
                <a:r>
                  <a:rPr lang="en-US" sz="1400" b="1">
                    <a:solidFill>
                      <a:srgbClr val="FFFFFF"/>
                    </a:solidFill>
                    <a:latin typeface="Arial" charset="0"/>
                  </a:rPr>
                  <a:t>1988</a:t>
                </a:r>
                <a:endParaRPr lang="en-US"/>
              </a:p>
            </p:txBody>
          </p:sp>
          <p:sp>
            <p:nvSpPr>
              <p:cNvPr id="2104" name="Rectangle 29"/>
              <p:cNvSpPr>
                <a:spLocks noChangeArrowheads="1"/>
              </p:cNvSpPr>
              <p:nvPr/>
            </p:nvSpPr>
            <p:spPr bwMode="auto">
              <a:xfrm>
                <a:off x="3599418" y="6337780"/>
                <a:ext cx="515938" cy="263525"/>
              </a:xfrm>
              <a:prstGeom prst="rect">
                <a:avLst/>
              </a:prstGeom>
              <a:noFill/>
              <a:ln w="9525">
                <a:noFill/>
                <a:miter lim="800000"/>
                <a:headEnd/>
                <a:tailEnd/>
              </a:ln>
            </p:spPr>
            <p:txBody>
              <a:bodyPr wrap="none" lIns="0" tIns="0" rIns="0" bIns="0">
                <a:spAutoFit/>
              </a:bodyPr>
              <a:lstStyle/>
              <a:p>
                <a:r>
                  <a:rPr lang="en-US" sz="1400" b="1">
                    <a:solidFill>
                      <a:srgbClr val="FFFFFF"/>
                    </a:solidFill>
                    <a:latin typeface="Arial" charset="0"/>
                  </a:rPr>
                  <a:t>1992</a:t>
                </a:r>
                <a:endParaRPr lang="en-US"/>
              </a:p>
            </p:txBody>
          </p:sp>
          <p:sp>
            <p:nvSpPr>
              <p:cNvPr id="2105" name="Rectangle 30"/>
              <p:cNvSpPr>
                <a:spLocks noChangeArrowheads="1"/>
              </p:cNvSpPr>
              <p:nvPr/>
            </p:nvSpPr>
            <p:spPr bwMode="auto">
              <a:xfrm>
                <a:off x="4515405" y="6337780"/>
                <a:ext cx="515938" cy="263525"/>
              </a:xfrm>
              <a:prstGeom prst="rect">
                <a:avLst/>
              </a:prstGeom>
              <a:noFill/>
              <a:ln w="9525">
                <a:noFill/>
                <a:miter lim="800000"/>
                <a:headEnd/>
                <a:tailEnd/>
              </a:ln>
            </p:spPr>
            <p:txBody>
              <a:bodyPr wrap="none" lIns="0" tIns="0" rIns="0" bIns="0">
                <a:spAutoFit/>
              </a:bodyPr>
              <a:lstStyle/>
              <a:p>
                <a:r>
                  <a:rPr lang="en-US" sz="1400" b="1">
                    <a:solidFill>
                      <a:srgbClr val="FFFFFF"/>
                    </a:solidFill>
                    <a:latin typeface="Arial" charset="0"/>
                  </a:rPr>
                  <a:t>1996</a:t>
                </a:r>
                <a:endParaRPr lang="en-US"/>
              </a:p>
            </p:txBody>
          </p:sp>
          <p:sp>
            <p:nvSpPr>
              <p:cNvPr id="2106" name="Rectangle 31"/>
              <p:cNvSpPr>
                <a:spLocks noChangeArrowheads="1"/>
              </p:cNvSpPr>
              <p:nvPr/>
            </p:nvSpPr>
            <p:spPr bwMode="auto">
              <a:xfrm>
                <a:off x="5432980" y="6337780"/>
                <a:ext cx="515938" cy="263525"/>
              </a:xfrm>
              <a:prstGeom prst="rect">
                <a:avLst/>
              </a:prstGeom>
              <a:noFill/>
              <a:ln w="9525">
                <a:noFill/>
                <a:miter lim="800000"/>
                <a:headEnd/>
                <a:tailEnd/>
              </a:ln>
            </p:spPr>
            <p:txBody>
              <a:bodyPr wrap="none" lIns="0" tIns="0" rIns="0" bIns="0">
                <a:spAutoFit/>
              </a:bodyPr>
              <a:lstStyle/>
              <a:p>
                <a:r>
                  <a:rPr lang="en-US" sz="1400" b="1">
                    <a:solidFill>
                      <a:srgbClr val="FFFFFF"/>
                    </a:solidFill>
                    <a:latin typeface="Arial" charset="0"/>
                  </a:rPr>
                  <a:t>2000</a:t>
                </a:r>
                <a:endParaRPr lang="en-US"/>
              </a:p>
            </p:txBody>
          </p:sp>
          <p:sp>
            <p:nvSpPr>
              <p:cNvPr id="2107" name="Rectangle 32"/>
              <p:cNvSpPr>
                <a:spLocks noChangeArrowheads="1"/>
              </p:cNvSpPr>
              <p:nvPr/>
            </p:nvSpPr>
            <p:spPr bwMode="auto">
              <a:xfrm>
                <a:off x="6350555" y="6337780"/>
                <a:ext cx="515938" cy="263525"/>
              </a:xfrm>
              <a:prstGeom prst="rect">
                <a:avLst/>
              </a:prstGeom>
              <a:noFill/>
              <a:ln w="9525">
                <a:noFill/>
                <a:miter lim="800000"/>
                <a:headEnd/>
                <a:tailEnd/>
              </a:ln>
            </p:spPr>
            <p:txBody>
              <a:bodyPr wrap="none" lIns="0" tIns="0" rIns="0" bIns="0">
                <a:spAutoFit/>
              </a:bodyPr>
              <a:lstStyle/>
              <a:p>
                <a:r>
                  <a:rPr lang="en-US" sz="1400" b="1">
                    <a:solidFill>
                      <a:srgbClr val="FFFFFF"/>
                    </a:solidFill>
                    <a:latin typeface="Arial" charset="0"/>
                  </a:rPr>
                  <a:t>2004</a:t>
                </a:r>
                <a:endParaRPr lang="en-US"/>
              </a:p>
            </p:txBody>
          </p:sp>
          <p:sp>
            <p:nvSpPr>
              <p:cNvPr id="2108" name="Rectangle 33"/>
              <p:cNvSpPr>
                <a:spLocks noChangeArrowheads="1"/>
              </p:cNvSpPr>
              <p:nvPr/>
            </p:nvSpPr>
            <p:spPr bwMode="auto">
              <a:xfrm>
                <a:off x="7268130" y="6337780"/>
                <a:ext cx="515938" cy="263525"/>
              </a:xfrm>
              <a:prstGeom prst="rect">
                <a:avLst/>
              </a:prstGeom>
              <a:noFill/>
              <a:ln w="9525">
                <a:noFill/>
                <a:miter lim="800000"/>
                <a:headEnd/>
                <a:tailEnd/>
              </a:ln>
            </p:spPr>
            <p:txBody>
              <a:bodyPr wrap="none" lIns="0" tIns="0" rIns="0" bIns="0">
                <a:spAutoFit/>
              </a:bodyPr>
              <a:lstStyle/>
              <a:p>
                <a:r>
                  <a:rPr lang="en-US" sz="1400" b="1">
                    <a:solidFill>
                      <a:srgbClr val="FFFFFF"/>
                    </a:solidFill>
                    <a:latin typeface="Arial" charset="0"/>
                  </a:rPr>
                  <a:t>2008</a:t>
                </a:r>
                <a:endParaRPr lang="en-US"/>
              </a:p>
            </p:txBody>
          </p:sp>
        </p:grpSp>
      </p:grpSp>
      <p:grpSp>
        <p:nvGrpSpPr>
          <p:cNvPr id="9" name="Group 145"/>
          <p:cNvGrpSpPr>
            <a:grpSpLocks/>
          </p:cNvGrpSpPr>
          <p:nvPr/>
        </p:nvGrpSpPr>
        <p:grpSpPr bwMode="auto">
          <a:xfrm>
            <a:off x="1300163" y="4800600"/>
            <a:ext cx="2832100" cy="1376363"/>
            <a:chOff x="1299818" y="4800600"/>
            <a:chExt cx="2832982" cy="1376814"/>
          </a:xfrm>
        </p:grpSpPr>
        <p:grpSp>
          <p:nvGrpSpPr>
            <p:cNvPr id="10" name="Group 126"/>
            <p:cNvGrpSpPr/>
            <p:nvPr/>
          </p:nvGrpSpPr>
          <p:grpSpPr>
            <a:xfrm>
              <a:off x="1299818" y="5396772"/>
              <a:ext cx="2832982" cy="780642"/>
              <a:chOff x="1299818" y="5396772"/>
              <a:chExt cx="2832982" cy="780642"/>
            </a:xfr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p:grpSpPr>
          <p:sp>
            <p:nvSpPr>
              <p:cNvPr id="41007" name="Freeform 47"/>
              <p:cNvSpPr>
                <a:spLocks/>
              </p:cNvSpPr>
              <p:nvPr/>
            </p:nvSpPr>
            <p:spPr bwMode="auto">
              <a:xfrm>
                <a:off x="1299818" y="5396772"/>
                <a:ext cx="256434" cy="780642"/>
              </a:xfrm>
              <a:custGeom>
                <a:avLst/>
                <a:gdLst/>
                <a:ahLst/>
                <a:cxnLst>
                  <a:cxn ang="0">
                    <a:pos x="0" y="0"/>
                  </a:cxn>
                  <a:cxn ang="0">
                    <a:pos x="126" y="0"/>
                  </a:cxn>
                  <a:cxn ang="0">
                    <a:pos x="126" y="284"/>
                  </a:cxn>
                  <a:cxn ang="0">
                    <a:pos x="0" y="284"/>
                  </a:cxn>
                  <a:cxn ang="0">
                    <a:pos x="0" y="0"/>
                  </a:cxn>
                  <a:cxn ang="0">
                    <a:pos x="0" y="0"/>
                  </a:cxn>
                </a:cxnLst>
                <a:rect l="0" t="0" r="r" b="b"/>
                <a:pathLst>
                  <a:path w="126" h="284">
                    <a:moveTo>
                      <a:pt x="0" y="0"/>
                    </a:moveTo>
                    <a:lnTo>
                      <a:pt x="126" y="0"/>
                    </a:lnTo>
                    <a:lnTo>
                      <a:pt x="126" y="284"/>
                    </a:lnTo>
                    <a:lnTo>
                      <a:pt x="0" y="284"/>
                    </a:lnTo>
                    <a:lnTo>
                      <a:pt x="0" y="0"/>
                    </a:lnTo>
                    <a:lnTo>
                      <a:pt x="0" y="0"/>
                    </a:lnTo>
                    <a:close/>
                  </a:path>
                </a:pathLst>
              </a:custGeom>
              <a:grpFill/>
              <a:ln w="9525">
                <a:noFill/>
                <a:round/>
                <a:headEnd/>
                <a:tailEnd/>
              </a:ln>
            </p:spPr>
            <p:txBody>
              <a:bodyPr/>
              <a:lstStyle/>
              <a:p>
                <a:pPr>
                  <a:defRPr/>
                </a:pPr>
                <a:endParaRPr lang="en-US"/>
              </a:p>
            </p:txBody>
          </p:sp>
          <p:sp>
            <p:nvSpPr>
              <p:cNvPr id="41008" name="Freeform 48"/>
              <p:cNvSpPr>
                <a:spLocks/>
              </p:cNvSpPr>
              <p:nvPr/>
            </p:nvSpPr>
            <p:spPr bwMode="auto">
              <a:xfrm>
                <a:off x="1556253" y="5396772"/>
                <a:ext cx="268644" cy="780642"/>
              </a:xfrm>
              <a:custGeom>
                <a:avLst/>
                <a:gdLst/>
                <a:ahLst/>
                <a:cxnLst>
                  <a:cxn ang="0">
                    <a:pos x="0" y="0"/>
                  </a:cxn>
                  <a:cxn ang="0">
                    <a:pos x="132" y="0"/>
                  </a:cxn>
                  <a:cxn ang="0">
                    <a:pos x="132" y="284"/>
                  </a:cxn>
                  <a:cxn ang="0">
                    <a:pos x="0" y="284"/>
                  </a:cxn>
                  <a:cxn ang="0">
                    <a:pos x="0" y="0"/>
                  </a:cxn>
                  <a:cxn ang="0">
                    <a:pos x="0" y="0"/>
                  </a:cxn>
                </a:cxnLst>
                <a:rect l="0" t="0" r="r" b="b"/>
                <a:pathLst>
                  <a:path w="132" h="284">
                    <a:moveTo>
                      <a:pt x="0" y="0"/>
                    </a:moveTo>
                    <a:lnTo>
                      <a:pt x="132" y="0"/>
                    </a:lnTo>
                    <a:lnTo>
                      <a:pt x="132" y="284"/>
                    </a:lnTo>
                    <a:lnTo>
                      <a:pt x="0" y="284"/>
                    </a:lnTo>
                    <a:lnTo>
                      <a:pt x="0" y="0"/>
                    </a:lnTo>
                    <a:lnTo>
                      <a:pt x="0" y="0"/>
                    </a:lnTo>
                    <a:close/>
                  </a:path>
                </a:pathLst>
              </a:custGeom>
              <a:grpFill/>
              <a:ln w="9525">
                <a:noFill/>
                <a:round/>
                <a:headEnd/>
                <a:tailEnd/>
              </a:ln>
            </p:spPr>
            <p:txBody>
              <a:bodyPr/>
              <a:lstStyle/>
              <a:p>
                <a:pPr>
                  <a:defRPr/>
                </a:pPr>
                <a:endParaRPr lang="en-US"/>
              </a:p>
            </p:txBody>
          </p:sp>
          <p:sp>
            <p:nvSpPr>
              <p:cNvPr id="41009" name="Freeform 49"/>
              <p:cNvSpPr>
                <a:spLocks/>
              </p:cNvSpPr>
              <p:nvPr/>
            </p:nvSpPr>
            <p:spPr bwMode="auto">
              <a:xfrm>
                <a:off x="1824897" y="5396772"/>
                <a:ext cx="250329" cy="780642"/>
              </a:xfrm>
              <a:custGeom>
                <a:avLst/>
                <a:gdLst/>
                <a:ahLst/>
                <a:cxnLst>
                  <a:cxn ang="0">
                    <a:pos x="0" y="0"/>
                  </a:cxn>
                  <a:cxn ang="0">
                    <a:pos x="123" y="0"/>
                  </a:cxn>
                  <a:cxn ang="0">
                    <a:pos x="123" y="284"/>
                  </a:cxn>
                  <a:cxn ang="0">
                    <a:pos x="0" y="284"/>
                  </a:cxn>
                  <a:cxn ang="0">
                    <a:pos x="0" y="0"/>
                  </a:cxn>
                  <a:cxn ang="0">
                    <a:pos x="0" y="0"/>
                  </a:cxn>
                </a:cxnLst>
                <a:rect l="0" t="0" r="r" b="b"/>
                <a:pathLst>
                  <a:path w="123" h="284">
                    <a:moveTo>
                      <a:pt x="0" y="0"/>
                    </a:moveTo>
                    <a:lnTo>
                      <a:pt x="123" y="0"/>
                    </a:lnTo>
                    <a:lnTo>
                      <a:pt x="123" y="284"/>
                    </a:lnTo>
                    <a:lnTo>
                      <a:pt x="0" y="284"/>
                    </a:lnTo>
                    <a:lnTo>
                      <a:pt x="0" y="0"/>
                    </a:lnTo>
                    <a:lnTo>
                      <a:pt x="0" y="0"/>
                    </a:lnTo>
                    <a:close/>
                  </a:path>
                </a:pathLst>
              </a:custGeom>
              <a:grpFill/>
              <a:ln w="9525">
                <a:noFill/>
                <a:round/>
                <a:headEnd/>
                <a:tailEnd/>
              </a:ln>
            </p:spPr>
            <p:txBody>
              <a:bodyPr/>
              <a:lstStyle/>
              <a:p>
                <a:pPr>
                  <a:defRPr/>
                </a:pPr>
                <a:endParaRPr lang="en-US"/>
              </a:p>
            </p:txBody>
          </p:sp>
          <p:sp>
            <p:nvSpPr>
              <p:cNvPr id="41010" name="Freeform 50"/>
              <p:cNvSpPr>
                <a:spLocks/>
              </p:cNvSpPr>
              <p:nvPr/>
            </p:nvSpPr>
            <p:spPr bwMode="auto">
              <a:xfrm>
                <a:off x="2075227" y="5396772"/>
                <a:ext cx="250329" cy="780642"/>
              </a:xfrm>
              <a:custGeom>
                <a:avLst/>
                <a:gdLst/>
                <a:ahLst/>
                <a:cxnLst>
                  <a:cxn ang="0">
                    <a:pos x="0" y="0"/>
                  </a:cxn>
                  <a:cxn ang="0">
                    <a:pos x="123" y="0"/>
                  </a:cxn>
                  <a:cxn ang="0">
                    <a:pos x="123" y="284"/>
                  </a:cxn>
                  <a:cxn ang="0">
                    <a:pos x="0" y="284"/>
                  </a:cxn>
                  <a:cxn ang="0">
                    <a:pos x="0" y="0"/>
                  </a:cxn>
                  <a:cxn ang="0">
                    <a:pos x="0" y="0"/>
                  </a:cxn>
                </a:cxnLst>
                <a:rect l="0" t="0" r="r" b="b"/>
                <a:pathLst>
                  <a:path w="123" h="284">
                    <a:moveTo>
                      <a:pt x="0" y="0"/>
                    </a:moveTo>
                    <a:lnTo>
                      <a:pt x="123" y="0"/>
                    </a:lnTo>
                    <a:lnTo>
                      <a:pt x="123" y="284"/>
                    </a:lnTo>
                    <a:lnTo>
                      <a:pt x="0" y="284"/>
                    </a:lnTo>
                    <a:lnTo>
                      <a:pt x="0" y="0"/>
                    </a:lnTo>
                    <a:lnTo>
                      <a:pt x="0" y="0"/>
                    </a:lnTo>
                    <a:close/>
                  </a:path>
                </a:pathLst>
              </a:custGeom>
              <a:grpFill/>
              <a:ln w="9525">
                <a:noFill/>
                <a:round/>
                <a:headEnd/>
                <a:tailEnd/>
              </a:ln>
            </p:spPr>
            <p:txBody>
              <a:bodyPr/>
              <a:lstStyle/>
              <a:p>
                <a:pPr>
                  <a:defRPr/>
                </a:pPr>
                <a:endParaRPr lang="en-US"/>
              </a:p>
            </p:txBody>
          </p:sp>
          <p:sp>
            <p:nvSpPr>
              <p:cNvPr id="41011" name="Freeform 51"/>
              <p:cNvSpPr>
                <a:spLocks/>
              </p:cNvSpPr>
              <p:nvPr/>
            </p:nvSpPr>
            <p:spPr bwMode="auto">
              <a:xfrm>
                <a:off x="2325555" y="5396772"/>
                <a:ext cx="268644" cy="780642"/>
              </a:xfrm>
              <a:custGeom>
                <a:avLst/>
                <a:gdLst/>
                <a:ahLst/>
                <a:cxnLst>
                  <a:cxn ang="0">
                    <a:pos x="0" y="0"/>
                  </a:cxn>
                  <a:cxn ang="0">
                    <a:pos x="132" y="0"/>
                  </a:cxn>
                  <a:cxn ang="0">
                    <a:pos x="132" y="284"/>
                  </a:cxn>
                  <a:cxn ang="0">
                    <a:pos x="0" y="284"/>
                  </a:cxn>
                  <a:cxn ang="0">
                    <a:pos x="0" y="0"/>
                  </a:cxn>
                  <a:cxn ang="0">
                    <a:pos x="0" y="0"/>
                  </a:cxn>
                </a:cxnLst>
                <a:rect l="0" t="0" r="r" b="b"/>
                <a:pathLst>
                  <a:path w="132" h="284">
                    <a:moveTo>
                      <a:pt x="0" y="0"/>
                    </a:moveTo>
                    <a:lnTo>
                      <a:pt x="132" y="0"/>
                    </a:lnTo>
                    <a:lnTo>
                      <a:pt x="132" y="284"/>
                    </a:lnTo>
                    <a:lnTo>
                      <a:pt x="0" y="284"/>
                    </a:lnTo>
                    <a:lnTo>
                      <a:pt x="0" y="0"/>
                    </a:lnTo>
                    <a:lnTo>
                      <a:pt x="0" y="0"/>
                    </a:lnTo>
                    <a:close/>
                  </a:path>
                </a:pathLst>
              </a:custGeom>
              <a:grpFill/>
              <a:ln w="9525">
                <a:noFill/>
                <a:round/>
                <a:headEnd/>
                <a:tailEnd/>
              </a:ln>
            </p:spPr>
            <p:txBody>
              <a:bodyPr/>
              <a:lstStyle/>
              <a:p>
                <a:pPr>
                  <a:defRPr/>
                </a:pPr>
                <a:endParaRPr lang="en-US"/>
              </a:p>
            </p:txBody>
          </p:sp>
          <p:sp>
            <p:nvSpPr>
              <p:cNvPr id="41012" name="Freeform 52"/>
              <p:cNvSpPr>
                <a:spLocks/>
              </p:cNvSpPr>
              <p:nvPr/>
            </p:nvSpPr>
            <p:spPr bwMode="auto">
              <a:xfrm>
                <a:off x="2594199" y="5396772"/>
                <a:ext cx="250329" cy="780642"/>
              </a:xfrm>
              <a:custGeom>
                <a:avLst/>
                <a:gdLst/>
                <a:ahLst/>
                <a:cxnLst>
                  <a:cxn ang="0">
                    <a:pos x="0" y="0"/>
                  </a:cxn>
                  <a:cxn ang="0">
                    <a:pos x="123" y="0"/>
                  </a:cxn>
                  <a:cxn ang="0">
                    <a:pos x="123" y="284"/>
                  </a:cxn>
                  <a:cxn ang="0">
                    <a:pos x="0" y="284"/>
                  </a:cxn>
                  <a:cxn ang="0">
                    <a:pos x="0" y="0"/>
                  </a:cxn>
                  <a:cxn ang="0">
                    <a:pos x="0" y="0"/>
                  </a:cxn>
                </a:cxnLst>
                <a:rect l="0" t="0" r="r" b="b"/>
                <a:pathLst>
                  <a:path w="123" h="284">
                    <a:moveTo>
                      <a:pt x="0" y="0"/>
                    </a:moveTo>
                    <a:lnTo>
                      <a:pt x="123" y="0"/>
                    </a:lnTo>
                    <a:lnTo>
                      <a:pt x="123" y="284"/>
                    </a:lnTo>
                    <a:lnTo>
                      <a:pt x="0" y="284"/>
                    </a:lnTo>
                    <a:lnTo>
                      <a:pt x="0" y="0"/>
                    </a:lnTo>
                    <a:lnTo>
                      <a:pt x="0" y="0"/>
                    </a:lnTo>
                    <a:close/>
                  </a:path>
                </a:pathLst>
              </a:custGeom>
              <a:grpFill/>
              <a:ln w="9525">
                <a:noFill/>
                <a:round/>
                <a:headEnd/>
                <a:tailEnd/>
              </a:ln>
            </p:spPr>
            <p:txBody>
              <a:bodyPr/>
              <a:lstStyle/>
              <a:p>
                <a:pPr>
                  <a:defRPr/>
                </a:pPr>
                <a:endParaRPr lang="en-US"/>
              </a:p>
            </p:txBody>
          </p:sp>
          <p:sp>
            <p:nvSpPr>
              <p:cNvPr id="41013" name="Freeform 53"/>
              <p:cNvSpPr>
                <a:spLocks/>
              </p:cNvSpPr>
              <p:nvPr/>
            </p:nvSpPr>
            <p:spPr bwMode="auto">
              <a:xfrm>
                <a:off x="2844527" y="5396772"/>
                <a:ext cx="250329" cy="780642"/>
              </a:xfrm>
              <a:custGeom>
                <a:avLst/>
                <a:gdLst/>
                <a:ahLst/>
                <a:cxnLst>
                  <a:cxn ang="0">
                    <a:pos x="0" y="0"/>
                  </a:cxn>
                  <a:cxn ang="0">
                    <a:pos x="123" y="0"/>
                  </a:cxn>
                  <a:cxn ang="0">
                    <a:pos x="123" y="284"/>
                  </a:cxn>
                  <a:cxn ang="0">
                    <a:pos x="0" y="284"/>
                  </a:cxn>
                  <a:cxn ang="0">
                    <a:pos x="0" y="0"/>
                  </a:cxn>
                  <a:cxn ang="0">
                    <a:pos x="0" y="0"/>
                  </a:cxn>
                </a:cxnLst>
                <a:rect l="0" t="0" r="r" b="b"/>
                <a:pathLst>
                  <a:path w="123" h="284">
                    <a:moveTo>
                      <a:pt x="0" y="0"/>
                    </a:moveTo>
                    <a:lnTo>
                      <a:pt x="123" y="0"/>
                    </a:lnTo>
                    <a:lnTo>
                      <a:pt x="123" y="284"/>
                    </a:lnTo>
                    <a:lnTo>
                      <a:pt x="0" y="284"/>
                    </a:lnTo>
                    <a:lnTo>
                      <a:pt x="0" y="0"/>
                    </a:lnTo>
                    <a:lnTo>
                      <a:pt x="0" y="0"/>
                    </a:lnTo>
                    <a:close/>
                  </a:path>
                </a:pathLst>
              </a:custGeom>
              <a:grpFill/>
              <a:ln w="9525">
                <a:noFill/>
                <a:round/>
                <a:headEnd/>
                <a:tailEnd/>
              </a:ln>
            </p:spPr>
            <p:txBody>
              <a:bodyPr/>
              <a:lstStyle/>
              <a:p>
                <a:pPr>
                  <a:defRPr/>
                </a:pPr>
                <a:endParaRPr lang="en-US"/>
              </a:p>
            </p:txBody>
          </p:sp>
          <p:sp>
            <p:nvSpPr>
              <p:cNvPr id="41014" name="Freeform 54"/>
              <p:cNvSpPr>
                <a:spLocks/>
              </p:cNvSpPr>
              <p:nvPr/>
            </p:nvSpPr>
            <p:spPr bwMode="auto">
              <a:xfrm>
                <a:off x="3094855" y="5396772"/>
                <a:ext cx="268644" cy="780642"/>
              </a:xfrm>
              <a:custGeom>
                <a:avLst/>
                <a:gdLst/>
                <a:ahLst/>
                <a:cxnLst>
                  <a:cxn ang="0">
                    <a:pos x="0" y="0"/>
                  </a:cxn>
                  <a:cxn ang="0">
                    <a:pos x="132" y="0"/>
                  </a:cxn>
                  <a:cxn ang="0">
                    <a:pos x="132" y="284"/>
                  </a:cxn>
                  <a:cxn ang="0">
                    <a:pos x="0" y="284"/>
                  </a:cxn>
                  <a:cxn ang="0">
                    <a:pos x="0" y="0"/>
                  </a:cxn>
                  <a:cxn ang="0">
                    <a:pos x="0" y="0"/>
                  </a:cxn>
                </a:cxnLst>
                <a:rect l="0" t="0" r="r" b="b"/>
                <a:pathLst>
                  <a:path w="132" h="284">
                    <a:moveTo>
                      <a:pt x="0" y="0"/>
                    </a:moveTo>
                    <a:lnTo>
                      <a:pt x="132" y="0"/>
                    </a:lnTo>
                    <a:lnTo>
                      <a:pt x="132" y="284"/>
                    </a:lnTo>
                    <a:lnTo>
                      <a:pt x="0" y="284"/>
                    </a:lnTo>
                    <a:lnTo>
                      <a:pt x="0" y="0"/>
                    </a:lnTo>
                    <a:lnTo>
                      <a:pt x="0" y="0"/>
                    </a:lnTo>
                    <a:close/>
                  </a:path>
                </a:pathLst>
              </a:custGeom>
              <a:grpFill/>
              <a:ln w="9525">
                <a:noFill/>
                <a:round/>
                <a:headEnd/>
                <a:tailEnd/>
              </a:ln>
            </p:spPr>
            <p:txBody>
              <a:bodyPr/>
              <a:lstStyle/>
              <a:p>
                <a:pPr>
                  <a:defRPr/>
                </a:pPr>
                <a:endParaRPr lang="en-US"/>
              </a:p>
            </p:txBody>
          </p:sp>
          <p:sp>
            <p:nvSpPr>
              <p:cNvPr id="41015" name="Freeform 55"/>
              <p:cNvSpPr>
                <a:spLocks/>
              </p:cNvSpPr>
              <p:nvPr/>
            </p:nvSpPr>
            <p:spPr bwMode="auto">
              <a:xfrm>
                <a:off x="3363500" y="5396772"/>
                <a:ext cx="250329" cy="780642"/>
              </a:xfrm>
              <a:custGeom>
                <a:avLst/>
                <a:gdLst/>
                <a:ahLst/>
                <a:cxnLst>
                  <a:cxn ang="0">
                    <a:pos x="0" y="0"/>
                  </a:cxn>
                  <a:cxn ang="0">
                    <a:pos x="123" y="0"/>
                  </a:cxn>
                  <a:cxn ang="0">
                    <a:pos x="123" y="284"/>
                  </a:cxn>
                  <a:cxn ang="0">
                    <a:pos x="0" y="284"/>
                  </a:cxn>
                  <a:cxn ang="0">
                    <a:pos x="0" y="0"/>
                  </a:cxn>
                  <a:cxn ang="0">
                    <a:pos x="0" y="0"/>
                  </a:cxn>
                </a:cxnLst>
                <a:rect l="0" t="0" r="r" b="b"/>
                <a:pathLst>
                  <a:path w="123" h="284">
                    <a:moveTo>
                      <a:pt x="0" y="0"/>
                    </a:moveTo>
                    <a:lnTo>
                      <a:pt x="123" y="0"/>
                    </a:lnTo>
                    <a:lnTo>
                      <a:pt x="123" y="284"/>
                    </a:lnTo>
                    <a:lnTo>
                      <a:pt x="0" y="284"/>
                    </a:lnTo>
                    <a:lnTo>
                      <a:pt x="0" y="0"/>
                    </a:lnTo>
                    <a:lnTo>
                      <a:pt x="0" y="0"/>
                    </a:lnTo>
                    <a:close/>
                  </a:path>
                </a:pathLst>
              </a:custGeom>
              <a:grpFill/>
              <a:ln w="9525">
                <a:noFill/>
                <a:round/>
                <a:headEnd/>
                <a:tailEnd/>
              </a:ln>
            </p:spPr>
            <p:txBody>
              <a:bodyPr/>
              <a:lstStyle/>
              <a:p>
                <a:pPr>
                  <a:defRPr/>
                </a:pPr>
                <a:endParaRPr lang="en-US"/>
              </a:p>
            </p:txBody>
          </p:sp>
          <p:sp>
            <p:nvSpPr>
              <p:cNvPr id="41016" name="Freeform 56"/>
              <p:cNvSpPr>
                <a:spLocks/>
              </p:cNvSpPr>
              <p:nvPr/>
            </p:nvSpPr>
            <p:spPr bwMode="auto">
              <a:xfrm>
                <a:off x="3613829" y="5396772"/>
                <a:ext cx="250329" cy="780642"/>
              </a:xfrm>
              <a:custGeom>
                <a:avLst/>
                <a:gdLst/>
                <a:ahLst/>
                <a:cxnLst>
                  <a:cxn ang="0">
                    <a:pos x="0" y="0"/>
                  </a:cxn>
                  <a:cxn ang="0">
                    <a:pos x="123" y="0"/>
                  </a:cxn>
                  <a:cxn ang="0">
                    <a:pos x="123" y="284"/>
                  </a:cxn>
                  <a:cxn ang="0">
                    <a:pos x="0" y="284"/>
                  </a:cxn>
                  <a:cxn ang="0">
                    <a:pos x="0" y="0"/>
                  </a:cxn>
                  <a:cxn ang="0">
                    <a:pos x="0" y="0"/>
                  </a:cxn>
                </a:cxnLst>
                <a:rect l="0" t="0" r="r" b="b"/>
                <a:pathLst>
                  <a:path w="123" h="284">
                    <a:moveTo>
                      <a:pt x="0" y="0"/>
                    </a:moveTo>
                    <a:lnTo>
                      <a:pt x="123" y="0"/>
                    </a:lnTo>
                    <a:lnTo>
                      <a:pt x="123" y="284"/>
                    </a:lnTo>
                    <a:lnTo>
                      <a:pt x="0" y="284"/>
                    </a:lnTo>
                    <a:lnTo>
                      <a:pt x="0" y="0"/>
                    </a:lnTo>
                    <a:lnTo>
                      <a:pt x="0" y="0"/>
                    </a:lnTo>
                    <a:close/>
                  </a:path>
                </a:pathLst>
              </a:custGeom>
              <a:grpFill/>
              <a:ln w="9525">
                <a:noFill/>
                <a:round/>
                <a:headEnd/>
                <a:tailEnd/>
              </a:ln>
            </p:spPr>
            <p:txBody>
              <a:bodyPr/>
              <a:lstStyle/>
              <a:p>
                <a:pPr>
                  <a:defRPr/>
                </a:pPr>
                <a:endParaRPr lang="en-US"/>
              </a:p>
            </p:txBody>
          </p:sp>
          <p:sp>
            <p:nvSpPr>
              <p:cNvPr id="41017" name="Freeform 57"/>
              <p:cNvSpPr>
                <a:spLocks/>
              </p:cNvSpPr>
              <p:nvPr/>
            </p:nvSpPr>
            <p:spPr bwMode="auto">
              <a:xfrm>
                <a:off x="3864156" y="5396772"/>
                <a:ext cx="268644" cy="780642"/>
              </a:xfrm>
              <a:custGeom>
                <a:avLst/>
                <a:gdLst/>
                <a:ahLst/>
                <a:cxnLst>
                  <a:cxn ang="0">
                    <a:pos x="0" y="0"/>
                  </a:cxn>
                  <a:cxn ang="0">
                    <a:pos x="132" y="0"/>
                  </a:cxn>
                  <a:cxn ang="0">
                    <a:pos x="132" y="284"/>
                  </a:cxn>
                  <a:cxn ang="0">
                    <a:pos x="0" y="284"/>
                  </a:cxn>
                  <a:cxn ang="0">
                    <a:pos x="0" y="0"/>
                  </a:cxn>
                  <a:cxn ang="0">
                    <a:pos x="0" y="0"/>
                  </a:cxn>
                </a:cxnLst>
                <a:rect l="0" t="0" r="r" b="b"/>
                <a:pathLst>
                  <a:path w="132" h="284">
                    <a:moveTo>
                      <a:pt x="0" y="0"/>
                    </a:moveTo>
                    <a:lnTo>
                      <a:pt x="132" y="0"/>
                    </a:lnTo>
                    <a:lnTo>
                      <a:pt x="132" y="284"/>
                    </a:lnTo>
                    <a:lnTo>
                      <a:pt x="0" y="284"/>
                    </a:lnTo>
                    <a:lnTo>
                      <a:pt x="0" y="0"/>
                    </a:lnTo>
                    <a:lnTo>
                      <a:pt x="0" y="0"/>
                    </a:lnTo>
                    <a:close/>
                  </a:path>
                </a:pathLst>
              </a:custGeom>
              <a:grpFill/>
              <a:ln w="9525">
                <a:noFill/>
                <a:round/>
                <a:headEnd/>
                <a:tailEnd/>
              </a:ln>
            </p:spPr>
            <p:txBody>
              <a:bodyPr/>
              <a:lstStyle/>
              <a:p>
                <a:pPr>
                  <a:defRPr/>
                </a:pPr>
                <a:endParaRPr lang="en-US"/>
              </a:p>
            </p:txBody>
          </p:sp>
        </p:grpSp>
        <p:grpSp>
          <p:nvGrpSpPr>
            <p:cNvPr id="11" name="Group 132"/>
            <p:cNvGrpSpPr>
              <a:grpSpLocks/>
            </p:cNvGrpSpPr>
            <p:nvPr/>
          </p:nvGrpSpPr>
          <p:grpSpPr bwMode="auto">
            <a:xfrm>
              <a:off x="1864833" y="4800600"/>
              <a:ext cx="1600200" cy="609600"/>
              <a:chOff x="1603375" y="4737100"/>
              <a:chExt cx="1600200" cy="609600"/>
            </a:xfrm>
          </p:grpSpPr>
          <p:sp>
            <p:nvSpPr>
              <p:cNvPr id="84" name="Line 56"/>
              <p:cNvSpPr>
                <a:spLocks noChangeShapeType="1"/>
              </p:cNvSpPr>
              <p:nvPr/>
            </p:nvSpPr>
            <p:spPr bwMode="auto">
              <a:xfrm>
                <a:off x="2589830" y="5105521"/>
                <a:ext cx="0" cy="241379"/>
              </a:xfrm>
              <a:prstGeom prst="line">
                <a:avLst/>
              </a:prstGeom>
              <a:noFill/>
              <a:ln w="28575">
                <a:solidFill>
                  <a:srgbClr val="FFFFCC"/>
                </a:solidFill>
                <a:round/>
                <a:headEnd/>
                <a:tailEnd/>
              </a:ln>
              <a:effectLst>
                <a:outerShdw dist="28398" dir="3806097" algn="ctr" rotWithShape="0">
                  <a:schemeClr val="tx1"/>
                </a:outerShdw>
              </a:effectLst>
            </p:spPr>
            <p:txBody>
              <a:bodyPr/>
              <a:lstStyle/>
              <a:p>
                <a:pPr>
                  <a:defRPr/>
                </a:pPr>
                <a:endParaRPr lang="en-US"/>
              </a:p>
            </p:txBody>
          </p:sp>
          <p:sp>
            <p:nvSpPr>
              <p:cNvPr id="87" name="AutoShape 59"/>
              <p:cNvSpPr>
                <a:spLocks noChangeArrowheads="1"/>
              </p:cNvSpPr>
              <p:nvPr/>
            </p:nvSpPr>
            <p:spPr bwMode="auto">
              <a:xfrm>
                <a:off x="1603686" y="4737100"/>
                <a:ext cx="1599110" cy="330308"/>
              </a:xfrm>
              <a:prstGeom prst="wedgeEllipseCallout">
                <a:avLst>
                  <a:gd name="adj1" fmla="val 27681"/>
                  <a:gd name="adj2" fmla="val 37981"/>
                </a:avLst>
              </a:prstGeom>
              <a:noFill/>
              <a:ln w="9525">
                <a:noFill/>
                <a:miter lim="800000"/>
                <a:headEnd/>
                <a:tailEnd/>
              </a:ln>
              <a:effectLst/>
            </p:spPr>
            <p:txBody>
              <a:bodyPr wrap="none" lIns="0" tIns="0" rIns="0" bIns="0" anchor="ctr" anchorCtr="1"/>
              <a:lstStyle/>
              <a:p>
                <a:pPr algn="ctr">
                  <a:lnSpc>
                    <a:spcPct val="90000"/>
                  </a:lnSpc>
                  <a:defRPr/>
                </a:pPr>
                <a:r>
                  <a:rPr lang="en-US" sz="1800" b="1" dirty="0">
                    <a:solidFill>
                      <a:srgbClr val="FFFFCC"/>
                    </a:solidFill>
                    <a:effectLst>
                      <a:outerShdw blurRad="38100" dist="38100" dir="2700000" algn="tl">
                        <a:srgbClr val="000000"/>
                      </a:outerShdw>
                    </a:effectLst>
                    <a:latin typeface="Arial Narrow" pitchFamily="34" charset="0"/>
                  </a:rPr>
                  <a:t>Desert / Coachella</a:t>
                </a:r>
              </a:p>
            </p:txBody>
          </p:sp>
        </p:grpSp>
      </p:grpSp>
      <p:grpSp>
        <p:nvGrpSpPr>
          <p:cNvPr id="12" name="Group 144"/>
          <p:cNvGrpSpPr>
            <a:grpSpLocks/>
          </p:cNvGrpSpPr>
          <p:nvPr/>
        </p:nvGrpSpPr>
        <p:grpSpPr bwMode="auto">
          <a:xfrm>
            <a:off x="225425" y="4832350"/>
            <a:ext cx="1219200" cy="1344613"/>
            <a:chOff x="225425" y="4832499"/>
            <a:chExt cx="1219200" cy="1344915"/>
          </a:xfrm>
        </p:grpSpPr>
        <p:grpSp>
          <p:nvGrpSpPr>
            <p:cNvPr id="13" name="Group 125"/>
            <p:cNvGrpSpPr/>
            <p:nvPr/>
          </p:nvGrpSpPr>
          <p:grpSpPr>
            <a:xfrm>
              <a:off x="530519" y="5968510"/>
              <a:ext cx="769302" cy="208904"/>
              <a:chOff x="530519" y="5968510"/>
              <a:chExt cx="769302" cy="208904"/>
            </a:xfr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p:grpSpPr>
          <p:sp>
            <p:nvSpPr>
              <p:cNvPr id="41004" name="Freeform 44"/>
              <p:cNvSpPr>
                <a:spLocks/>
              </p:cNvSpPr>
              <p:nvPr/>
            </p:nvSpPr>
            <p:spPr bwMode="auto">
              <a:xfrm>
                <a:off x="530519" y="5968510"/>
                <a:ext cx="250329" cy="208904"/>
              </a:xfrm>
              <a:custGeom>
                <a:avLst/>
                <a:gdLst/>
                <a:ahLst/>
                <a:cxnLst>
                  <a:cxn ang="0">
                    <a:pos x="0" y="0"/>
                  </a:cxn>
                  <a:cxn ang="0">
                    <a:pos x="123" y="0"/>
                  </a:cxn>
                  <a:cxn ang="0">
                    <a:pos x="123" y="76"/>
                  </a:cxn>
                  <a:cxn ang="0">
                    <a:pos x="0" y="76"/>
                  </a:cxn>
                  <a:cxn ang="0">
                    <a:pos x="0" y="0"/>
                  </a:cxn>
                  <a:cxn ang="0">
                    <a:pos x="0" y="0"/>
                  </a:cxn>
                </a:cxnLst>
                <a:rect l="0" t="0" r="r" b="b"/>
                <a:pathLst>
                  <a:path w="123" h="76">
                    <a:moveTo>
                      <a:pt x="0" y="0"/>
                    </a:moveTo>
                    <a:lnTo>
                      <a:pt x="123" y="0"/>
                    </a:lnTo>
                    <a:lnTo>
                      <a:pt x="123" y="76"/>
                    </a:lnTo>
                    <a:lnTo>
                      <a:pt x="0" y="76"/>
                    </a:lnTo>
                    <a:lnTo>
                      <a:pt x="0" y="0"/>
                    </a:lnTo>
                    <a:lnTo>
                      <a:pt x="0" y="0"/>
                    </a:lnTo>
                    <a:close/>
                  </a:path>
                </a:pathLst>
              </a:custGeom>
              <a:grpFill/>
              <a:ln w="9525">
                <a:noFill/>
                <a:round/>
                <a:headEnd/>
                <a:tailEnd/>
              </a:ln>
            </p:spPr>
            <p:txBody>
              <a:bodyPr/>
              <a:lstStyle/>
              <a:p>
                <a:pPr>
                  <a:defRPr/>
                </a:pPr>
                <a:endParaRPr lang="en-US"/>
              </a:p>
            </p:txBody>
          </p:sp>
          <p:sp>
            <p:nvSpPr>
              <p:cNvPr id="41005" name="Freeform 45"/>
              <p:cNvSpPr>
                <a:spLocks/>
              </p:cNvSpPr>
              <p:nvPr/>
            </p:nvSpPr>
            <p:spPr bwMode="auto">
              <a:xfrm>
                <a:off x="780848" y="5968510"/>
                <a:ext cx="270680" cy="208904"/>
              </a:xfrm>
              <a:custGeom>
                <a:avLst/>
                <a:gdLst/>
                <a:ahLst/>
                <a:cxnLst>
                  <a:cxn ang="0">
                    <a:pos x="0" y="0"/>
                  </a:cxn>
                  <a:cxn ang="0">
                    <a:pos x="133" y="0"/>
                  </a:cxn>
                  <a:cxn ang="0">
                    <a:pos x="133" y="76"/>
                  </a:cxn>
                  <a:cxn ang="0">
                    <a:pos x="0" y="76"/>
                  </a:cxn>
                  <a:cxn ang="0">
                    <a:pos x="0" y="0"/>
                  </a:cxn>
                  <a:cxn ang="0">
                    <a:pos x="0" y="0"/>
                  </a:cxn>
                </a:cxnLst>
                <a:rect l="0" t="0" r="r" b="b"/>
                <a:pathLst>
                  <a:path w="133" h="76">
                    <a:moveTo>
                      <a:pt x="0" y="0"/>
                    </a:moveTo>
                    <a:lnTo>
                      <a:pt x="133" y="0"/>
                    </a:lnTo>
                    <a:lnTo>
                      <a:pt x="133" y="76"/>
                    </a:lnTo>
                    <a:lnTo>
                      <a:pt x="0" y="76"/>
                    </a:lnTo>
                    <a:lnTo>
                      <a:pt x="0" y="0"/>
                    </a:lnTo>
                    <a:lnTo>
                      <a:pt x="0" y="0"/>
                    </a:lnTo>
                    <a:close/>
                  </a:path>
                </a:pathLst>
              </a:custGeom>
              <a:grpFill/>
              <a:ln w="9525">
                <a:noFill/>
                <a:round/>
                <a:headEnd/>
                <a:tailEnd/>
              </a:ln>
            </p:spPr>
            <p:txBody>
              <a:bodyPr/>
              <a:lstStyle/>
              <a:p>
                <a:pPr>
                  <a:defRPr/>
                </a:pPr>
                <a:endParaRPr lang="en-US"/>
              </a:p>
            </p:txBody>
          </p:sp>
          <p:sp>
            <p:nvSpPr>
              <p:cNvPr id="41006" name="Freeform 46"/>
              <p:cNvSpPr>
                <a:spLocks/>
              </p:cNvSpPr>
              <p:nvPr/>
            </p:nvSpPr>
            <p:spPr bwMode="auto">
              <a:xfrm>
                <a:off x="1051527" y="5968510"/>
                <a:ext cx="248294" cy="208904"/>
              </a:xfrm>
              <a:custGeom>
                <a:avLst/>
                <a:gdLst/>
                <a:ahLst/>
                <a:cxnLst>
                  <a:cxn ang="0">
                    <a:pos x="0" y="0"/>
                  </a:cxn>
                  <a:cxn ang="0">
                    <a:pos x="122" y="0"/>
                  </a:cxn>
                  <a:cxn ang="0">
                    <a:pos x="122" y="76"/>
                  </a:cxn>
                  <a:cxn ang="0">
                    <a:pos x="0" y="76"/>
                  </a:cxn>
                  <a:cxn ang="0">
                    <a:pos x="0" y="0"/>
                  </a:cxn>
                  <a:cxn ang="0">
                    <a:pos x="0" y="0"/>
                  </a:cxn>
                </a:cxnLst>
                <a:rect l="0" t="0" r="r" b="b"/>
                <a:pathLst>
                  <a:path w="122" h="76">
                    <a:moveTo>
                      <a:pt x="0" y="0"/>
                    </a:moveTo>
                    <a:lnTo>
                      <a:pt x="122" y="0"/>
                    </a:lnTo>
                    <a:lnTo>
                      <a:pt x="122" y="76"/>
                    </a:lnTo>
                    <a:lnTo>
                      <a:pt x="0" y="76"/>
                    </a:lnTo>
                    <a:lnTo>
                      <a:pt x="0" y="0"/>
                    </a:lnTo>
                    <a:lnTo>
                      <a:pt x="0" y="0"/>
                    </a:lnTo>
                    <a:close/>
                  </a:path>
                </a:pathLst>
              </a:custGeom>
              <a:grpFill/>
              <a:ln w="9525">
                <a:noFill/>
                <a:round/>
                <a:headEnd/>
                <a:tailEnd/>
              </a:ln>
            </p:spPr>
            <p:txBody>
              <a:bodyPr/>
              <a:lstStyle/>
              <a:p>
                <a:pPr>
                  <a:defRPr/>
                </a:pPr>
                <a:endParaRPr lang="en-US"/>
              </a:p>
            </p:txBody>
          </p:sp>
        </p:grpSp>
        <p:grpSp>
          <p:nvGrpSpPr>
            <p:cNvPr id="14" name="Group 113"/>
            <p:cNvGrpSpPr>
              <a:grpSpLocks/>
            </p:cNvGrpSpPr>
            <p:nvPr/>
          </p:nvGrpSpPr>
          <p:grpSpPr bwMode="auto">
            <a:xfrm>
              <a:off x="225425" y="4832499"/>
              <a:ext cx="1219200" cy="1112837"/>
              <a:chOff x="152400" y="5211763"/>
              <a:chExt cx="1219200" cy="1112837"/>
            </a:xfrm>
          </p:grpSpPr>
          <p:sp>
            <p:nvSpPr>
              <p:cNvPr id="89" name="Line 61"/>
              <p:cNvSpPr>
                <a:spLocks noChangeShapeType="1"/>
              </p:cNvSpPr>
              <p:nvPr/>
            </p:nvSpPr>
            <p:spPr bwMode="auto">
              <a:xfrm>
                <a:off x="765175" y="5791331"/>
                <a:ext cx="0" cy="533520"/>
              </a:xfrm>
              <a:prstGeom prst="line">
                <a:avLst/>
              </a:prstGeom>
              <a:noFill/>
              <a:ln w="28575">
                <a:solidFill>
                  <a:srgbClr val="FFFFCC"/>
                </a:solidFill>
                <a:round/>
                <a:headEnd/>
                <a:tailEnd/>
              </a:ln>
              <a:effectLst>
                <a:outerShdw dist="28398" dir="3806097" algn="ctr" rotWithShape="0">
                  <a:schemeClr val="tx1"/>
                </a:outerShdw>
              </a:effectLst>
            </p:spPr>
            <p:txBody>
              <a:bodyPr/>
              <a:lstStyle/>
              <a:p>
                <a:pPr>
                  <a:defRPr/>
                </a:pPr>
                <a:endParaRPr lang="en-US"/>
              </a:p>
            </p:txBody>
          </p:sp>
          <p:sp>
            <p:nvSpPr>
              <p:cNvPr id="92" name="AutoShape 64"/>
              <p:cNvSpPr>
                <a:spLocks noChangeArrowheads="1"/>
              </p:cNvSpPr>
              <p:nvPr/>
            </p:nvSpPr>
            <p:spPr bwMode="auto">
              <a:xfrm>
                <a:off x="152400" y="5211763"/>
                <a:ext cx="1219200" cy="503351"/>
              </a:xfrm>
              <a:prstGeom prst="wedgeRectCallout">
                <a:avLst>
                  <a:gd name="adj1" fmla="val 64713"/>
                  <a:gd name="adj2" fmla="val 98579"/>
                </a:avLst>
              </a:prstGeom>
              <a:noFill/>
              <a:ln w="9525">
                <a:noFill/>
                <a:miter lim="800000"/>
                <a:headEnd/>
                <a:tailEnd/>
              </a:ln>
              <a:effectLst/>
            </p:spPr>
            <p:txBody>
              <a:bodyPr wrap="none" lIns="0" tIns="0" rIns="0" bIns="0" anchor="ctr" anchorCtr="1"/>
              <a:lstStyle/>
              <a:p>
                <a:pPr algn="ctr">
                  <a:lnSpc>
                    <a:spcPct val="90000"/>
                  </a:lnSpc>
                  <a:defRPr/>
                </a:pPr>
                <a:r>
                  <a:rPr lang="en-US" sz="1800" b="1" dirty="0">
                    <a:solidFill>
                      <a:srgbClr val="FFFFCC"/>
                    </a:solidFill>
                    <a:effectLst>
                      <a:outerShdw blurRad="38100" dist="38100" dir="2700000" algn="tl">
                        <a:srgbClr val="000000"/>
                      </a:outerShdw>
                    </a:effectLst>
                    <a:latin typeface="Arial Narrow" pitchFamily="34" charset="0"/>
                  </a:rPr>
                  <a:t>Lake Mathews</a:t>
                </a:r>
                <a:br>
                  <a:rPr lang="en-US" sz="1800" b="1" dirty="0">
                    <a:solidFill>
                      <a:srgbClr val="FFFFCC"/>
                    </a:solidFill>
                    <a:effectLst>
                      <a:outerShdw blurRad="38100" dist="38100" dir="2700000" algn="tl">
                        <a:srgbClr val="000000"/>
                      </a:outerShdw>
                    </a:effectLst>
                    <a:latin typeface="Arial Narrow" pitchFamily="34" charset="0"/>
                  </a:rPr>
                </a:br>
                <a:r>
                  <a:rPr lang="en-US" sz="1800" b="1" dirty="0">
                    <a:solidFill>
                      <a:srgbClr val="FFFFCC"/>
                    </a:solidFill>
                    <a:effectLst>
                      <a:outerShdw blurRad="38100" dist="38100" dir="2700000" algn="tl">
                        <a:srgbClr val="000000"/>
                      </a:outerShdw>
                    </a:effectLst>
                    <a:latin typeface="Arial Narrow" pitchFamily="34" charset="0"/>
                  </a:rPr>
                  <a:t>&amp; Lake Skinner</a:t>
                </a:r>
              </a:p>
            </p:txBody>
          </p:sp>
        </p:grpSp>
      </p:grpSp>
      <p:grpSp>
        <p:nvGrpSpPr>
          <p:cNvPr id="15" name="Group 147"/>
          <p:cNvGrpSpPr>
            <a:grpSpLocks/>
          </p:cNvGrpSpPr>
          <p:nvPr/>
        </p:nvGrpSpPr>
        <p:grpSpPr bwMode="auto">
          <a:xfrm>
            <a:off x="1958975" y="3841750"/>
            <a:ext cx="2943225" cy="2335213"/>
            <a:chOff x="1958975" y="3841601"/>
            <a:chExt cx="2943129" cy="2335813"/>
          </a:xfrm>
        </p:grpSpPr>
        <p:grpSp>
          <p:nvGrpSpPr>
            <p:cNvPr id="16" name="Group 127"/>
            <p:cNvGrpSpPr/>
            <p:nvPr/>
          </p:nvGrpSpPr>
          <p:grpSpPr>
            <a:xfrm>
              <a:off x="4132802" y="4643617"/>
              <a:ext cx="769302" cy="1533797"/>
              <a:chOff x="4132802" y="4643617"/>
              <a:chExt cx="769302" cy="1533797"/>
            </a:xfr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p:grpSpPr>
          <p:sp>
            <p:nvSpPr>
              <p:cNvPr id="41018" name="Freeform 58"/>
              <p:cNvSpPr>
                <a:spLocks/>
              </p:cNvSpPr>
              <p:nvPr/>
            </p:nvSpPr>
            <p:spPr bwMode="auto">
              <a:xfrm>
                <a:off x="4132802" y="4643617"/>
                <a:ext cx="250329" cy="1533797"/>
              </a:xfrm>
              <a:custGeom>
                <a:avLst/>
                <a:gdLst/>
                <a:ahLst/>
                <a:cxnLst>
                  <a:cxn ang="0">
                    <a:pos x="0" y="0"/>
                  </a:cxn>
                  <a:cxn ang="0">
                    <a:pos x="123" y="0"/>
                  </a:cxn>
                  <a:cxn ang="0">
                    <a:pos x="123" y="558"/>
                  </a:cxn>
                  <a:cxn ang="0">
                    <a:pos x="0" y="558"/>
                  </a:cxn>
                  <a:cxn ang="0">
                    <a:pos x="0" y="0"/>
                  </a:cxn>
                  <a:cxn ang="0">
                    <a:pos x="0" y="0"/>
                  </a:cxn>
                </a:cxnLst>
                <a:rect l="0" t="0" r="r" b="b"/>
                <a:pathLst>
                  <a:path w="123" h="558">
                    <a:moveTo>
                      <a:pt x="0" y="0"/>
                    </a:moveTo>
                    <a:lnTo>
                      <a:pt x="123" y="0"/>
                    </a:lnTo>
                    <a:lnTo>
                      <a:pt x="123" y="558"/>
                    </a:lnTo>
                    <a:lnTo>
                      <a:pt x="0" y="558"/>
                    </a:lnTo>
                    <a:lnTo>
                      <a:pt x="0" y="0"/>
                    </a:lnTo>
                    <a:lnTo>
                      <a:pt x="0" y="0"/>
                    </a:lnTo>
                    <a:close/>
                  </a:path>
                </a:pathLst>
              </a:custGeom>
              <a:grpFill/>
              <a:ln w="9525">
                <a:noFill/>
                <a:round/>
                <a:headEnd/>
                <a:tailEnd/>
              </a:ln>
            </p:spPr>
            <p:txBody>
              <a:bodyPr/>
              <a:lstStyle/>
              <a:p>
                <a:pPr>
                  <a:defRPr/>
                </a:pPr>
                <a:endParaRPr lang="en-US"/>
              </a:p>
            </p:txBody>
          </p:sp>
          <p:sp>
            <p:nvSpPr>
              <p:cNvPr id="41019" name="Freeform 59"/>
              <p:cNvSpPr>
                <a:spLocks/>
              </p:cNvSpPr>
              <p:nvPr/>
            </p:nvSpPr>
            <p:spPr bwMode="auto">
              <a:xfrm>
                <a:off x="4383131" y="4643617"/>
                <a:ext cx="268644" cy="1533797"/>
              </a:xfrm>
              <a:custGeom>
                <a:avLst/>
                <a:gdLst/>
                <a:ahLst/>
                <a:cxnLst>
                  <a:cxn ang="0">
                    <a:pos x="0" y="0"/>
                  </a:cxn>
                  <a:cxn ang="0">
                    <a:pos x="132" y="0"/>
                  </a:cxn>
                  <a:cxn ang="0">
                    <a:pos x="132" y="558"/>
                  </a:cxn>
                  <a:cxn ang="0">
                    <a:pos x="0" y="558"/>
                  </a:cxn>
                  <a:cxn ang="0">
                    <a:pos x="0" y="0"/>
                  </a:cxn>
                  <a:cxn ang="0">
                    <a:pos x="0" y="0"/>
                  </a:cxn>
                </a:cxnLst>
                <a:rect l="0" t="0" r="r" b="b"/>
                <a:pathLst>
                  <a:path w="132" h="558">
                    <a:moveTo>
                      <a:pt x="0" y="0"/>
                    </a:moveTo>
                    <a:lnTo>
                      <a:pt x="132" y="0"/>
                    </a:lnTo>
                    <a:lnTo>
                      <a:pt x="132" y="558"/>
                    </a:lnTo>
                    <a:lnTo>
                      <a:pt x="0" y="558"/>
                    </a:lnTo>
                    <a:lnTo>
                      <a:pt x="0" y="0"/>
                    </a:lnTo>
                    <a:lnTo>
                      <a:pt x="0" y="0"/>
                    </a:lnTo>
                    <a:close/>
                  </a:path>
                </a:pathLst>
              </a:custGeom>
              <a:grpFill/>
              <a:ln w="9525">
                <a:noFill/>
                <a:round/>
                <a:headEnd/>
                <a:tailEnd/>
              </a:ln>
            </p:spPr>
            <p:txBody>
              <a:bodyPr/>
              <a:lstStyle/>
              <a:p>
                <a:pPr>
                  <a:defRPr/>
                </a:pPr>
                <a:endParaRPr lang="en-US"/>
              </a:p>
            </p:txBody>
          </p:sp>
          <p:sp>
            <p:nvSpPr>
              <p:cNvPr id="41020" name="Freeform 60"/>
              <p:cNvSpPr>
                <a:spLocks/>
              </p:cNvSpPr>
              <p:nvPr/>
            </p:nvSpPr>
            <p:spPr bwMode="auto">
              <a:xfrm>
                <a:off x="4651775" y="4643617"/>
                <a:ext cx="250329" cy="1533797"/>
              </a:xfrm>
              <a:custGeom>
                <a:avLst/>
                <a:gdLst/>
                <a:ahLst/>
                <a:cxnLst>
                  <a:cxn ang="0">
                    <a:pos x="0" y="0"/>
                  </a:cxn>
                  <a:cxn ang="0">
                    <a:pos x="123" y="0"/>
                  </a:cxn>
                  <a:cxn ang="0">
                    <a:pos x="123" y="558"/>
                  </a:cxn>
                  <a:cxn ang="0">
                    <a:pos x="0" y="558"/>
                  </a:cxn>
                  <a:cxn ang="0">
                    <a:pos x="0" y="0"/>
                  </a:cxn>
                  <a:cxn ang="0">
                    <a:pos x="0" y="0"/>
                  </a:cxn>
                </a:cxnLst>
                <a:rect l="0" t="0" r="r" b="b"/>
                <a:pathLst>
                  <a:path w="123" h="558">
                    <a:moveTo>
                      <a:pt x="0" y="0"/>
                    </a:moveTo>
                    <a:lnTo>
                      <a:pt x="123" y="0"/>
                    </a:lnTo>
                    <a:lnTo>
                      <a:pt x="123" y="558"/>
                    </a:lnTo>
                    <a:lnTo>
                      <a:pt x="0" y="558"/>
                    </a:lnTo>
                    <a:lnTo>
                      <a:pt x="0" y="0"/>
                    </a:lnTo>
                    <a:lnTo>
                      <a:pt x="0" y="0"/>
                    </a:lnTo>
                    <a:close/>
                  </a:path>
                </a:pathLst>
              </a:custGeom>
              <a:grpFill/>
              <a:ln w="9525">
                <a:noFill/>
                <a:round/>
                <a:headEnd/>
                <a:tailEnd/>
              </a:ln>
            </p:spPr>
            <p:txBody>
              <a:bodyPr/>
              <a:lstStyle/>
              <a:p>
                <a:pPr>
                  <a:defRPr/>
                </a:pPr>
                <a:endParaRPr lang="en-US"/>
              </a:p>
            </p:txBody>
          </p:sp>
        </p:grpSp>
        <p:grpSp>
          <p:nvGrpSpPr>
            <p:cNvPr id="17" name="Group 114"/>
            <p:cNvGrpSpPr>
              <a:grpSpLocks/>
            </p:cNvGrpSpPr>
            <p:nvPr/>
          </p:nvGrpSpPr>
          <p:grpSpPr bwMode="auto">
            <a:xfrm>
              <a:off x="1958975" y="3841601"/>
              <a:ext cx="2841625" cy="882799"/>
              <a:chOff x="358775" y="3657600"/>
              <a:chExt cx="2841625" cy="882799"/>
            </a:xfrm>
          </p:grpSpPr>
          <p:sp>
            <p:nvSpPr>
              <p:cNvPr id="94" name="Line 66"/>
              <p:cNvSpPr>
                <a:spLocks noChangeShapeType="1"/>
              </p:cNvSpPr>
              <p:nvPr/>
            </p:nvSpPr>
            <p:spPr bwMode="auto">
              <a:xfrm>
                <a:off x="2743122" y="4299115"/>
                <a:ext cx="0" cy="241362"/>
              </a:xfrm>
              <a:prstGeom prst="line">
                <a:avLst/>
              </a:prstGeom>
              <a:noFill/>
              <a:ln w="28575">
                <a:solidFill>
                  <a:srgbClr val="FFFFCC"/>
                </a:solidFill>
                <a:round/>
                <a:headEnd/>
                <a:tailEnd/>
              </a:ln>
              <a:effectLst>
                <a:outerShdw dist="28398" dir="3806097" algn="ctr" rotWithShape="0">
                  <a:schemeClr val="tx1"/>
                </a:outerShdw>
              </a:effectLst>
            </p:spPr>
            <p:txBody>
              <a:bodyPr/>
              <a:lstStyle/>
              <a:p>
                <a:pPr>
                  <a:defRPr/>
                </a:pPr>
                <a:endParaRPr lang="en-US"/>
              </a:p>
            </p:txBody>
          </p:sp>
          <p:sp>
            <p:nvSpPr>
              <p:cNvPr id="96" name="AutoShape 68"/>
              <p:cNvSpPr>
                <a:spLocks noChangeArrowheads="1"/>
              </p:cNvSpPr>
              <p:nvPr/>
            </p:nvSpPr>
            <p:spPr bwMode="auto">
              <a:xfrm>
                <a:off x="358775" y="3657600"/>
                <a:ext cx="2841532" cy="711383"/>
              </a:xfrm>
              <a:prstGeom prst="wedgeRectCallout">
                <a:avLst>
                  <a:gd name="adj1" fmla="val -10616"/>
                  <a:gd name="adj2" fmla="val 85713"/>
                </a:avLst>
              </a:prstGeom>
              <a:noFill/>
              <a:ln w="9525">
                <a:noFill/>
                <a:miter lim="800000"/>
                <a:headEnd/>
                <a:tailEnd/>
              </a:ln>
              <a:effectLst/>
            </p:spPr>
            <p:txBody>
              <a:bodyPr wrap="none" lIns="0" tIns="0" rIns="0" bIns="0" anchor="ctr" anchorCtr="1"/>
              <a:lstStyle/>
              <a:p>
                <a:pPr>
                  <a:lnSpc>
                    <a:spcPct val="90000"/>
                  </a:lnSpc>
                  <a:defRPr/>
                </a:pPr>
                <a:r>
                  <a:rPr lang="en-US" sz="1800" b="1" dirty="0" err="1">
                    <a:solidFill>
                      <a:srgbClr val="FFFFCC"/>
                    </a:solidFill>
                    <a:effectLst>
                      <a:outerShdw blurRad="38100" dist="38100" dir="2700000" algn="tl">
                        <a:srgbClr val="000000"/>
                      </a:outerShdw>
                    </a:effectLst>
                    <a:latin typeface="Arial Narrow" pitchFamily="34" charset="0"/>
                  </a:rPr>
                  <a:t>Semitropic</a:t>
                </a:r>
                <a:r>
                  <a:rPr lang="en-US" sz="1800" b="1" dirty="0">
                    <a:solidFill>
                      <a:srgbClr val="FFFFCC"/>
                    </a:solidFill>
                    <a:effectLst>
                      <a:outerShdw blurRad="38100" dist="38100" dir="2700000" algn="tl">
                        <a:srgbClr val="000000"/>
                      </a:outerShdw>
                    </a:effectLst>
                    <a:latin typeface="Arial Narrow" pitchFamily="34" charset="0"/>
                  </a:rPr>
                  <a:t>, Castaic &amp; Perris</a:t>
                </a:r>
                <a:br>
                  <a:rPr lang="en-US" sz="1800" b="1" dirty="0">
                    <a:solidFill>
                      <a:srgbClr val="FFFFCC"/>
                    </a:solidFill>
                    <a:effectLst>
                      <a:outerShdw blurRad="38100" dist="38100" dir="2700000" algn="tl">
                        <a:srgbClr val="000000"/>
                      </a:outerShdw>
                    </a:effectLst>
                    <a:latin typeface="Arial Narrow" pitchFamily="34" charset="0"/>
                  </a:rPr>
                </a:br>
                <a:r>
                  <a:rPr lang="en-US" sz="1800" b="1" dirty="0">
                    <a:solidFill>
                      <a:srgbClr val="FFFFCC"/>
                    </a:solidFill>
                    <a:effectLst>
                      <a:outerShdw blurRad="38100" dist="38100" dir="2700000" algn="tl">
                        <a:srgbClr val="000000"/>
                      </a:outerShdw>
                    </a:effectLst>
                    <a:latin typeface="Arial Narrow" pitchFamily="34" charset="0"/>
                  </a:rPr>
                  <a:t>No. Las </a:t>
                </a:r>
                <a:r>
                  <a:rPr lang="en-US" sz="1800" b="1" dirty="0" err="1">
                    <a:solidFill>
                      <a:srgbClr val="FFFFCC"/>
                    </a:solidFill>
                    <a:effectLst>
                      <a:outerShdw blurRad="38100" dist="38100" dir="2700000" algn="tl">
                        <a:srgbClr val="000000"/>
                      </a:outerShdw>
                    </a:effectLst>
                    <a:latin typeface="Arial Narrow" pitchFamily="34" charset="0"/>
                  </a:rPr>
                  <a:t>Posas</a:t>
                </a:r>
                <a:endParaRPr lang="en-US" sz="1800" b="1" dirty="0">
                  <a:solidFill>
                    <a:srgbClr val="FFFFCC"/>
                  </a:solidFill>
                  <a:effectLst>
                    <a:outerShdw blurRad="38100" dist="38100" dir="2700000" algn="tl">
                      <a:srgbClr val="000000"/>
                    </a:outerShdw>
                  </a:effectLst>
                  <a:latin typeface="Arial Narrow" pitchFamily="34" charset="0"/>
                </a:endParaRPr>
              </a:p>
            </p:txBody>
          </p:sp>
        </p:grpSp>
      </p:grpSp>
      <p:grpSp>
        <p:nvGrpSpPr>
          <p:cNvPr id="18" name="Group 151"/>
          <p:cNvGrpSpPr>
            <a:grpSpLocks/>
          </p:cNvGrpSpPr>
          <p:nvPr/>
        </p:nvGrpSpPr>
        <p:grpSpPr bwMode="auto">
          <a:xfrm>
            <a:off x="3810000" y="1879600"/>
            <a:ext cx="3425825" cy="4297363"/>
            <a:chOff x="3810000" y="1879600"/>
            <a:chExt cx="3425825" cy="4297814"/>
          </a:xfrm>
        </p:grpSpPr>
        <p:sp>
          <p:nvSpPr>
            <p:cNvPr id="2083" name="Freeform 69"/>
            <p:cNvSpPr>
              <a:spLocks/>
            </p:cNvSpPr>
            <p:nvPr/>
          </p:nvSpPr>
          <p:spPr bwMode="auto">
            <a:xfrm>
              <a:off x="6963748" y="3269246"/>
              <a:ext cx="250329" cy="2908168"/>
            </a:xfrm>
            <a:custGeom>
              <a:avLst/>
              <a:gdLst>
                <a:gd name="T0" fmla="*/ 0 w 123"/>
                <a:gd name="T1" fmla="*/ 0 h 1058"/>
                <a:gd name="T2" fmla="*/ 250329 w 123"/>
                <a:gd name="T3" fmla="*/ 0 h 1058"/>
                <a:gd name="T4" fmla="*/ 250329 w 123"/>
                <a:gd name="T5" fmla="*/ 2908168 h 1058"/>
                <a:gd name="T6" fmla="*/ 0 w 123"/>
                <a:gd name="T7" fmla="*/ 2908168 h 1058"/>
                <a:gd name="T8" fmla="*/ 0 w 123"/>
                <a:gd name="T9" fmla="*/ 0 h 1058"/>
                <a:gd name="T10" fmla="*/ 0 w 123"/>
                <a:gd name="T11" fmla="*/ 0 h 1058"/>
                <a:gd name="T12" fmla="*/ 0 60000 65536"/>
                <a:gd name="T13" fmla="*/ 0 60000 65536"/>
                <a:gd name="T14" fmla="*/ 0 60000 65536"/>
                <a:gd name="T15" fmla="*/ 0 60000 65536"/>
                <a:gd name="T16" fmla="*/ 0 60000 65536"/>
                <a:gd name="T17" fmla="*/ 0 60000 65536"/>
                <a:gd name="T18" fmla="*/ 0 w 123"/>
                <a:gd name="T19" fmla="*/ 0 h 1058"/>
                <a:gd name="T20" fmla="*/ 123 w 123"/>
                <a:gd name="T21" fmla="*/ 1058 h 1058"/>
              </a:gdLst>
              <a:ahLst/>
              <a:cxnLst>
                <a:cxn ang="T12">
                  <a:pos x="T0" y="T1"/>
                </a:cxn>
                <a:cxn ang="T13">
                  <a:pos x="T2" y="T3"/>
                </a:cxn>
                <a:cxn ang="T14">
                  <a:pos x="T4" y="T5"/>
                </a:cxn>
                <a:cxn ang="T15">
                  <a:pos x="T6" y="T7"/>
                </a:cxn>
                <a:cxn ang="T16">
                  <a:pos x="T8" y="T9"/>
                </a:cxn>
                <a:cxn ang="T17">
                  <a:pos x="T10" y="T11"/>
                </a:cxn>
              </a:cxnLst>
              <a:rect l="T18" t="T19" r="T20" b="T21"/>
              <a:pathLst>
                <a:path w="123" h="1058">
                  <a:moveTo>
                    <a:pt x="0" y="0"/>
                  </a:moveTo>
                  <a:lnTo>
                    <a:pt x="123" y="0"/>
                  </a:lnTo>
                  <a:lnTo>
                    <a:pt x="123" y="1058"/>
                  </a:lnTo>
                  <a:lnTo>
                    <a:pt x="0" y="1058"/>
                  </a:lnTo>
                  <a:lnTo>
                    <a:pt x="0" y="0"/>
                  </a:lnTo>
                  <a:close/>
                </a:path>
              </a:pathLst>
            </a:custGeom>
            <a:gradFill rotWithShape="1">
              <a:gsLst>
                <a:gs pos="0">
                  <a:srgbClr val="006A96"/>
                </a:gs>
                <a:gs pos="50000">
                  <a:srgbClr val="009AD9"/>
                </a:gs>
                <a:gs pos="100000">
                  <a:srgbClr val="00B8FF"/>
                </a:gs>
              </a:gsLst>
              <a:lin ang="0" scaled="1"/>
            </a:gradFill>
            <a:ln w="9525">
              <a:noFill/>
              <a:round/>
              <a:headEnd/>
              <a:tailEnd/>
            </a:ln>
          </p:spPr>
          <p:txBody>
            <a:bodyPr/>
            <a:lstStyle/>
            <a:p>
              <a:endParaRPr lang="en-US"/>
            </a:p>
          </p:txBody>
        </p:sp>
        <p:grpSp>
          <p:nvGrpSpPr>
            <p:cNvPr id="19" name="Group 116"/>
            <p:cNvGrpSpPr>
              <a:grpSpLocks/>
            </p:cNvGrpSpPr>
            <p:nvPr/>
          </p:nvGrpSpPr>
          <p:grpSpPr bwMode="auto">
            <a:xfrm>
              <a:off x="3810000" y="1879600"/>
              <a:ext cx="3425825" cy="1375734"/>
              <a:chOff x="3736975" y="1905000"/>
              <a:chExt cx="3425825" cy="1375734"/>
            </a:xfrm>
          </p:grpSpPr>
          <p:sp>
            <p:nvSpPr>
              <p:cNvPr id="98" name="Line 70"/>
              <p:cNvSpPr>
                <a:spLocks noChangeShapeType="1"/>
              </p:cNvSpPr>
              <p:nvPr/>
            </p:nvSpPr>
            <p:spPr bwMode="auto">
              <a:xfrm>
                <a:off x="6965950" y="2278102"/>
                <a:ext cx="15875" cy="1003405"/>
              </a:xfrm>
              <a:prstGeom prst="line">
                <a:avLst/>
              </a:prstGeom>
              <a:noFill/>
              <a:ln w="28575">
                <a:solidFill>
                  <a:srgbClr val="FFFFCC"/>
                </a:solidFill>
                <a:round/>
                <a:headEnd/>
                <a:tailEnd/>
              </a:ln>
              <a:effectLst>
                <a:outerShdw dist="28398" dir="3806097" algn="ctr" rotWithShape="0">
                  <a:schemeClr val="tx1"/>
                </a:outerShdw>
              </a:effectLst>
            </p:spPr>
            <p:txBody>
              <a:bodyPr/>
              <a:lstStyle/>
              <a:p>
                <a:pPr>
                  <a:defRPr/>
                </a:pPr>
                <a:endParaRPr lang="en-US"/>
              </a:p>
            </p:txBody>
          </p:sp>
          <p:sp>
            <p:nvSpPr>
              <p:cNvPr id="100" name="AutoShape 72"/>
              <p:cNvSpPr>
                <a:spLocks noChangeArrowheads="1"/>
              </p:cNvSpPr>
              <p:nvPr/>
            </p:nvSpPr>
            <p:spPr bwMode="auto">
              <a:xfrm>
                <a:off x="3736975" y="1905000"/>
                <a:ext cx="3425825" cy="450897"/>
              </a:xfrm>
              <a:prstGeom prst="wedgeRoundRectCallout">
                <a:avLst>
                  <a:gd name="adj1" fmla="val -45352"/>
                  <a:gd name="adj2" fmla="val 48593"/>
                  <a:gd name="adj3" fmla="val 16667"/>
                </a:avLst>
              </a:prstGeom>
              <a:noFill/>
              <a:ln w="9525">
                <a:noFill/>
                <a:miter lim="800000"/>
                <a:headEnd/>
                <a:tailEnd/>
              </a:ln>
              <a:effectLst/>
            </p:spPr>
            <p:txBody>
              <a:bodyPr wrap="none" lIns="0" tIns="0" rIns="0" bIns="0" anchor="ctr" anchorCtr="1"/>
              <a:lstStyle/>
              <a:p>
                <a:pPr algn="ctr">
                  <a:lnSpc>
                    <a:spcPct val="90000"/>
                  </a:lnSpc>
                  <a:defRPr/>
                </a:pPr>
                <a:r>
                  <a:rPr lang="en-US" sz="1800" b="1" dirty="0">
                    <a:solidFill>
                      <a:srgbClr val="FFFFCC"/>
                    </a:solidFill>
                    <a:effectLst>
                      <a:outerShdw blurRad="38100" dist="38100" dir="2700000" algn="tl">
                        <a:srgbClr val="000000"/>
                      </a:outerShdw>
                    </a:effectLst>
                    <a:latin typeface="Arial Narrow" pitchFamily="34" charset="0"/>
                  </a:rPr>
                  <a:t>Mojave Demo &amp; Additional Prop. 13</a:t>
                </a:r>
              </a:p>
            </p:txBody>
          </p:sp>
        </p:grpSp>
      </p:grpSp>
      <p:grpSp>
        <p:nvGrpSpPr>
          <p:cNvPr id="20" name="Group 149"/>
          <p:cNvGrpSpPr>
            <a:grpSpLocks/>
          </p:cNvGrpSpPr>
          <p:nvPr/>
        </p:nvGrpSpPr>
        <p:grpSpPr bwMode="auto">
          <a:xfrm>
            <a:off x="4038600" y="2854325"/>
            <a:ext cx="1882775" cy="3322638"/>
            <a:chOff x="4038600" y="2853690"/>
            <a:chExt cx="1883132" cy="3323724"/>
          </a:xfrm>
        </p:grpSpPr>
        <p:grpSp>
          <p:nvGrpSpPr>
            <p:cNvPr id="21" name="Group 129"/>
            <p:cNvGrpSpPr/>
            <p:nvPr/>
          </p:nvGrpSpPr>
          <p:grpSpPr>
            <a:xfrm>
              <a:off x="5421077" y="3632080"/>
              <a:ext cx="500655" cy="2545334"/>
              <a:chOff x="5421077" y="3632080"/>
              <a:chExt cx="500655" cy="2545334"/>
            </a:xfr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p:grpSpPr>
          <p:sp>
            <p:nvSpPr>
              <p:cNvPr id="41023" name="Freeform 63"/>
              <p:cNvSpPr>
                <a:spLocks/>
              </p:cNvSpPr>
              <p:nvPr/>
            </p:nvSpPr>
            <p:spPr bwMode="auto">
              <a:xfrm>
                <a:off x="5421077" y="3632080"/>
                <a:ext cx="250329" cy="2545334"/>
              </a:xfrm>
              <a:custGeom>
                <a:avLst/>
                <a:gdLst/>
                <a:ahLst/>
                <a:cxnLst>
                  <a:cxn ang="0">
                    <a:pos x="0" y="0"/>
                  </a:cxn>
                  <a:cxn ang="0">
                    <a:pos x="123" y="0"/>
                  </a:cxn>
                  <a:cxn ang="0">
                    <a:pos x="123" y="926"/>
                  </a:cxn>
                  <a:cxn ang="0">
                    <a:pos x="0" y="926"/>
                  </a:cxn>
                  <a:cxn ang="0">
                    <a:pos x="0" y="0"/>
                  </a:cxn>
                  <a:cxn ang="0">
                    <a:pos x="0" y="0"/>
                  </a:cxn>
                </a:cxnLst>
                <a:rect l="0" t="0" r="r" b="b"/>
                <a:pathLst>
                  <a:path w="123" h="926">
                    <a:moveTo>
                      <a:pt x="0" y="0"/>
                    </a:moveTo>
                    <a:lnTo>
                      <a:pt x="123" y="0"/>
                    </a:lnTo>
                    <a:lnTo>
                      <a:pt x="123" y="926"/>
                    </a:lnTo>
                    <a:lnTo>
                      <a:pt x="0" y="926"/>
                    </a:lnTo>
                    <a:lnTo>
                      <a:pt x="0" y="0"/>
                    </a:lnTo>
                    <a:lnTo>
                      <a:pt x="0" y="0"/>
                    </a:lnTo>
                    <a:close/>
                  </a:path>
                </a:pathLst>
              </a:custGeom>
              <a:grpFill/>
              <a:ln w="9525">
                <a:noFill/>
                <a:round/>
                <a:headEnd/>
                <a:tailEnd/>
              </a:ln>
            </p:spPr>
            <p:txBody>
              <a:bodyPr/>
              <a:lstStyle/>
              <a:p>
                <a:pPr>
                  <a:defRPr/>
                </a:pPr>
                <a:endParaRPr lang="en-US"/>
              </a:p>
            </p:txBody>
          </p:sp>
          <p:sp>
            <p:nvSpPr>
              <p:cNvPr id="41024" name="Freeform 64"/>
              <p:cNvSpPr>
                <a:spLocks/>
              </p:cNvSpPr>
              <p:nvPr/>
            </p:nvSpPr>
            <p:spPr bwMode="auto">
              <a:xfrm>
                <a:off x="5671403" y="3632080"/>
                <a:ext cx="250329" cy="2545334"/>
              </a:xfrm>
              <a:custGeom>
                <a:avLst/>
                <a:gdLst/>
                <a:ahLst/>
                <a:cxnLst>
                  <a:cxn ang="0">
                    <a:pos x="0" y="0"/>
                  </a:cxn>
                  <a:cxn ang="0">
                    <a:pos x="123" y="0"/>
                  </a:cxn>
                  <a:cxn ang="0">
                    <a:pos x="123" y="926"/>
                  </a:cxn>
                  <a:cxn ang="0">
                    <a:pos x="0" y="926"/>
                  </a:cxn>
                  <a:cxn ang="0">
                    <a:pos x="0" y="0"/>
                  </a:cxn>
                  <a:cxn ang="0">
                    <a:pos x="0" y="0"/>
                  </a:cxn>
                </a:cxnLst>
                <a:rect l="0" t="0" r="r" b="b"/>
                <a:pathLst>
                  <a:path w="123" h="926">
                    <a:moveTo>
                      <a:pt x="0" y="0"/>
                    </a:moveTo>
                    <a:lnTo>
                      <a:pt x="123" y="0"/>
                    </a:lnTo>
                    <a:lnTo>
                      <a:pt x="123" y="926"/>
                    </a:lnTo>
                    <a:lnTo>
                      <a:pt x="0" y="926"/>
                    </a:lnTo>
                    <a:lnTo>
                      <a:pt x="0" y="0"/>
                    </a:lnTo>
                    <a:lnTo>
                      <a:pt x="0" y="0"/>
                    </a:lnTo>
                    <a:close/>
                  </a:path>
                </a:pathLst>
              </a:custGeom>
              <a:grpFill/>
              <a:ln w="9525">
                <a:noFill/>
                <a:round/>
                <a:headEnd/>
                <a:tailEnd/>
              </a:ln>
            </p:spPr>
            <p:txBody>
              <a:bodyPr/>
              <a:lstStyle/>
              <a:p>
                <a:pPr>
                  <a:defRPr/>
                </a:pPr>
                <a:endParaRPr lang="en-US"/>
              </a:p>
            </p:txBody>
          </p:sp>
        </p:grpSp>
        <p:grpSp>
          <p:nvGrpSpPr>
            <p:cNvPr id="22" name="Group 137"/>
            <p:cNvGrpSpPr>
              <a:grpSpLocks/>
            </p:cNvGrpSpPr>
            <p:nvPr/>
          </p:nvGrpSpPr>
          <p:grpSpPr bwMode="auto">
            <a:xfrm>
              <a:off x="4038600" y="2853690"/>
              <a:ext cx="1574800" cy="767080"/>
              <a:chOff x="3756025" y="2459990"/>
              <a:chExt cx="1574800" cy="767080"/>
            </a:xfrm>
          </p:grpSpPr>
          <p:sp>
            <p:nvSpPr>
              <p:cNvPr id="102" name="Line 74"/>
              <p:cNvSpPr>
                <a:spLocks noChangeShapeType="1"/>
              </p:cNvSpPr>
              <p:nvPr/>
            </p:nvSpPr>
            <p:spPr bwMode="auto">
              <a:xfrm flipH="1">
                <a:off x="5329537" y="2756950"/>
                <a:ext cx="1587" cy="470054"/>
              </a:xfrm>
              <a:prstGeom prst="line">
                <a:avLst/>
              </a:prstGeom>
              <a:noFill/>
              <a:ln w="28575">
                <a:solidFill>
                  <a:srgbClr val="FFFFCC"/>
                </a:solidFill>
                <a:round/>
                <a:headEnd/>
                <a:tailEnd/>
              </a:ln>
              <a:effectLst>
                <a:outerShdw dist="28398" dir="3806097" algn="ctr" rotWithShape="0">
                  <a:schemeClr val="tx1"/>
                </a:outerShdw>
              </a:effectLst>
            </p:spPr>
            <p:txBody>
              <a:bodyPr/>
              <a:lstStyle/>
              <a:p>
                <a:pPr>
                  <a:defRPr/>
                </a:pPr>
                <a:endParaRPr lang="en-US"/>
              </a:p>
            </p:txBody>
          </p:sp>
          <p:sp>
            <p:nvSpPr>
              <p:cNvPr id="105" name="AutoShape 77"/>
              <p:cNvSpPr>
                <a:spLocks noChangeArrowheads="1"/>
              </p:cNvSpPr>
              <p:nvPr/>
            </p:nvSpPr>
            <p:spPr bwMode="auto">
              <a:xfrm>
                <a:off x="3756025" y="2459990"/>
                <a:ext cx="1524289" cy="366833"/>
              </a:xfrm>
              <a:prstGeom prst="wedgeEllipseCallout">
                <a:avLst>
                  <a:gd name="adj1" fmla="val -16977"/>
                  <a:gd name="adj2" fmla="val 119264"/>
                </a:avLst>
              </a:prstGeom>
              <a:noFill/>
              <a:ln w="9525">
                <a:noFill/>
                <a:miter lim="800000"/>
                <a:headEnd/>
                <a:tailEnd/>
              </a:ln>
              <a:effectLst/>
            </p:spPr>
            <p:txBody>
              <a:bodyPr wrap="none" lIns="0" tIns="0" rIns="0" bIns="0" anchor="ctr" anchorCtr="1"/>
              <a:lstStyle/>
              <a:p>
                <a:pPr algn="ctr">
                  <a:lnSpc>
                    <a:spcPct val="90000"/>
                  </a:lnSpc>
                  <a:defRPr/>
                </a:pPr>
                <a:r>
                  <a:rPr lang="en-US" sz="1800" b="1" dirty="0">
                    <a:solidFill>
                      <a:srgbClr val="FFFFCC"/>
                    </a:solidFill>
                    <a:effectLst>
                      <a:outerShdw blurRad="38100" dist="38100" dir="2700000" algn="tl">
                        <a:srgbClr val="000000"/>
                      </a:outerShdw>
                    </a:effectLst>
                    <a:latin typeface="Arial Narrow" pitchFamily="34" charset="0"/>
                  </a:rPr>
                  <a:t>Diamond Valley Lake</a:t>
                </a:r>
              </a:p>
            </p:txBody>
          </p:sp>
        </p:grpSp>
      </p:grpSp>
      <p:grpSp>
        <p:nvGrpSpPr>
          <p:cNvPr id="23" name="Group 150"/>
          <p:cNvGrpSpPr>
            <a:grpSpLocks/>
          </p:cNvGrpSpPr>
          <p:nvPr/>
        </p:nvGrpSpPr>
        <p:grpSpPr bwMode="auto">
          <a:xfrm>
            <a:off x="3886200" y="2438400"/>
            <a:ext cx="3078163" cy="3738563"/>
            <a:chOff x="3886200" y="2438400"/>
            <a:chExt cx="3077550" cy="3739014"/>
          </a:xfrm>
        </p:grpSpPr>
        <p:grpSp>
          <p:nvGrpSpPr>
            <p:cNvPr id="24" name="Group 130"/>
            <p:cNvGrpSpPr/>
            <p:nvPr/>
          </p:nvGrpSpPr>
          <p:grpSpPr>
            <a:xfrm>
              <a:off x="5921734" y="3346211"/>
              <a:ext cx="1042016" cy="2831203"/>
              <a:chOff x="5921734" y="3346211"/>
              <a:chExt cx="1042016" cy="2831203"/>
            </a:xfr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p:grpSpPr>
          <p:sp>
            <p:nvSpPr>
              <p:cNvPr id="41025" name="Freeform 65"/>
              <p:cNvSpPr>
                <a:spLocks/>
              </p:cNvSpPr>
              <p:nvPr/>
            </p:nvSpPr>
            <p:spPr bwMode="auto">
              <a:xfrm>
                <a:off x="5921734" y="3346211"/>
                <a:ext cx="268644" cy="2831203"/>
              </a:xfrm>
              <a:custGeom>
                <a:avLst/>
                <a:gdLst/>
                <a:ahLst/>
                <a:cxnLst>
                  <a:cxn ang="0">
                    <a:pos x="0" y="0"/>
                  </a:cxn>
                  <a:cxn ang="0">
                    <a:pos x="132" y="0"/>
                  </a:cxn>
                  <a:cxn ang="0">
                    <a:pos x="132" y="1030"/>
                  </a:cxn>
                  <a:cxn ang="0">
                    <a:pos x="0" y="1030"/>
                  </a:cxn>
                  <a:cxn ang="0">
                    <a:pos x="0" y="0"/>
                  </a:cxn>
                  <a:cxn ang="0">
                    <a:pos x="0" y="0"/>
                  </a:cxn>
                </a:cxnLst>
                <a:rect l="0" t="0" r="r" b="b"/>
                <a:pathLst>
                  <a:path w="132" h="1030">
                    <a:moveTo>
                      <a:pt x="0" y="0"/>
                    </a:moveTo>
                    <a:lnTo>
                      <a:pt x="132" y="0"/>
                    </a:lnTo>
                    <a:lnTo>
                      <a:pt x="132" y="1030"/>
                    </a:lnTo>
                    <a:lnTo>
                      <a:pt x="0" y="1030"/>
                    </a:lnTo>
                    <a:lnTo>
                      <a:pt x="0" y="0"/>
                    </a:lnTo>
                    <a:lnTo>
                      <a:pt x="0" y="0"/>
                    </a:lnTo>
                    <a:close/>
                  </a:path>
                </a:pathLst>
              </a:custGeom>
              <a:grpFill/>
              <a:ln w="9525">
                <a:noFill/>
                <a:round/>
                <a:headEnd/>
                <a:tailEnd/>
              </a:ln>
            </p:spPr>
            <p:txBody>
              <a:bodyPr/>
              <a:lstStyle/>
              <a:p>
                <a:pPr>
                  <a:defRPr/>
                </a:pPr>
                <a:endParaRPr lang="en-US"/>
              </a:p>
            </p:txBody>
          </p:sp>
          <p:sp>
            <p:nvSpPr>
              <p:cNvPr id="41026" name="Freeform 66"/>
              <p:cNvSpPr>
                <a:spLocks/>
              </p:cNvSpPr>
              <p:nvPr/>
            </p:nvSpPr>
            <p:spPr bwMode="auto">
              <a:xfrm>
                <a:off x="6190379" y="3346211"/>
                <a:ext cx="254399" cy="2831203"/>
              </a:xfrm>
              <a:custGeom>
                <a:avLst/>
                <a:gdLst/>
                <a:ahLst/>
                <a:cxnLst>
                  <a:cxn ang="0">
                    <a:pos x="0" y="0"/>
                  </a:cxn>
                  <a:cxn ang="0">
                    <a:pos x="125" y="0"/>
                  </a:cxn>
                  <a:cxn ang="0">
                    <a:pos x="125" y="1030"/>
                  </a:cxn>
                  <a:cxn ang="0">
                    <a:pos x="0" y="1030"/>
                  </a:cxn>
                  <a:cxn ang="0">
                    <a:pos x="0" y="0"/>
                  </a:cxn>
                  <a:cxn ang="0">
                    <a:pos x="0" y="0"/>
                  </a:cxn>
                </a:cxnLst>
                <a:rect l="0" t="0" r="r" b="b"/>
                <a:pathLst>
                  <a:path w="125" h="1030">
                    <a:moveTo>
                      <a:pt x="0" y="0"/>
                    </a:moveTo>
                    <a:lnTo>
                      <a:pt x="125" y="0"/>
                    </a:lnTo>
                    <a:lnTo>
                      <a:pt x="125" y="1030"/>
                    </a:lnTo>
                    <a:lnTo>
                      <a:pt x="0" y="1030"/>
                    </a:lnTo>
                    <a:lnTo>
                      <a:pt x="0" y="0"/>
                    </a:lnTo>
                    <a:lnTo>
                      <a:pt x="0" y="0"/>
                    </a:lnTo>
                    <a:close/>
                  </a:path>
                </a:pathLst>
              </a:custGeom>
              <a:grpFill/>
              <a:ln w="9525">
                <a:noFill/>
                <a:round/>
                <a:headEnd/>
                <a:tailEnd/>
              </a:ln>
            </p:spPr>
            <p:txBody>
              <a:bodyPr/>
              <a:lstStyle/>
              <a:p>
                <a:pPr>
                  <a:defRPr/>
                </a:pPr>
                <a:endParaRPr lang="en-US"/>
              </a:p>
            </p:txBody>
          </p:sp>
          <p:sp>
            <p:nvSpPr>
              <p:cNvPr id="41027" name="Freeform 67"/>
              <p:cNvSpPr>
                <a:spLocks/>
              </p:cNvSpPr>
              <p:nvPr/>
            </p:nvSpPr>
            <p:spPr bwMode="auto">
              <a:xfrm>
                <a:off x="6444780" y="3346211"/>
                <a:ext cx="250329" cy="2831203"/>
              </a:xfrm>
              <a:custGeom>
                <a:avLst/>
                <a:gdLst/>
                <a:ahLst/>
                <a:cxnLst>
                  <a:cxn ang="0">
                    <a:pos x="0" y="0"/>
                  </a:cxn>
                  <a:cxn ang="0">
                    <a:pos x="123" y="0"/>
                  </a:cxn>
                  <a:cxn ang="0">
                    <a:pos x="123" y="1030"/>
                  </a:cxn>
                  <a:cxn ang="0">
                    <a:pos x="0" y="1030"/>
                  </a:cxn>
                  <a:cxn ang="0">
                    <a:pos x="0" y="0"/>
                  </a:cxn>
                  <a:cxn ang="0">
                    <a:pos x="0" y="0"/>
                  </a:cxn>
                </a:cxnLst>
                <a:rect l="0" t="0" r="r" b="b"/>
                <a:pathLst>
                  <a:path w="123" h="1030">
                    <a:moveTo>
                      <a:pt x="0" y="0"/>
                    </a:moveTo>
                    <a:lnTo>
                      <a:pt x="123" y="0"/>
                    </a:lnTo>
                    <a:lnTo>
                      <a:pt x="123" y="1030"/>
                    </a:lnTo>
                    <a:lnTo>
                      <a:pt x="0" y="1030"/>
                    </a:lnTo>
                    <a:lnTo>
                      <a:pt x="0" y="0"/>
                    </a:lnTo>
                    <a:lnTo>
                      <a:pt x="0" y="0"/>
                    </a:lnTo>
                    <a:close/>
                  </a:path>
                </a:pathLst>
              </a:custGeom>
              <a:grpFill/>
              <a:ln w="9525">
                <a:noFill/>
                <a:round/>
                <a:headEnd/>
                <a:tailEnd/>
              </a:ln>
            </p:spPr>
            <p:txBody>
              <a:bodyPr/>
              <a:lstStyle/>
              <a:p>
                <a:pPr>
                  <a:defRPr/>
                </a:pPr>
                <a:endParaRPr lang="en-US"/>
              </a:p>
            </p:txBody>
          </p:sp>
          <p:sp>
            <p:nvSpPr>
              <p:cNvPr id="41028" name="Freeform 68"/>
              <p:cNvSpPr>
                <a:spLocks/>
              </p:cNvSpPr>
              <p:nvPr/>
            </p:nvSpPr>
            <p:spPr bwMode="auto">
              <a:xfrm>
                <a:off x="6695106" y="3346211"/>
                <a:ext cx="268644" cy="2831203"/>
              </a:xfrm>
              <a:custGeom>
                <a:avLst/>
                <a:gdLst/>
                <a:ahLst/>
                <a:cxnLst>
                  <a:cxn ang="0">
                    <a:pos x="0" y="0"/>
                  </a:cxn>
                  <a:cxn ang="0">
                    <a:pos x="132" y="0"/>
                  </a:cxn>
                  <a:cxn ang="0">
                    <a:pos x="132" y="1030"/>
                  </a:cxn>
                  <a:cxn ang="0">
                    <a:pos x="0" y="1030"/>
                  </a:cxn>
                  <a:cxn ang="0">
                    <a:pos x="0" y="0"/>
                  </a:cxn>
                  <a:cxn ang="0">
                    <a:pos x="0" y="0"/>
                  </a:cxn>
                </a:cxnLst>
                <a:rect l="0" t="0" r="r" b="b"/>
                <a:pathLst>
                  <a:path w="132" h="1030">
                    <a:moveTo>
                      <a:pt x="0" y="0"/>
                    </a:moveTo>
                    <a:lnTo>
                      <a:pt x="132" y="0"/>
                    </a:lnTo>
                    <a:lnTo>
                      <a:pt x="132" y="1030"/>
                    </a:lnTo>
                    <a:lnTo>
                      <a:pt x="0" y="1030"/>
                    </a:lnTo>
                    <a:lnTo>
                      <a:pt x="0" y="0"/>
                    </a:lnTo>
                    <a:lnTo>
                      <a:pt x="0" y="0"/>
                    </a:lnTo>
                    <a:close/>
                  </a:path>
                </a:pathLst>
              </a:custGeom>
              <a:grpFill/>
              <a:ln w="9525">
                <a:noFill/>
                <a:round/>
                <a:headEnd/>
                <a:tailEnd/>
              </a:ln>
            </p:spPr>
            <p:txBody>
              <a:bodyPr/>
              <a:lstStyle/>
              <a:p>
                <a:pPr>
                  <a:defRPr/>
                </a:pPr>
                <a:endParaRPr lang="en-US"/>
              </a:p>
            </p:txBody>
          </p:sp>
        </p:grpSp>
        <p:grpSp>
          <p:nvGrpSpPr>
            <p:cNvPr id="25" name="Group 115"/>
            <p:cNvGrpSpPr>
              <a:grpSpLocks/>
            </p:cNvGrpSpPr>
            <p:nvPr/>
          </p:nvGrpSpPr>
          <p:grpSpPr bwMode="auto">
            <a:xfrm>
              <a:off x="3886200" y="2438400"/>
              <a:ext cx="2587625" cy="859466"/>
              <a:chOff x="3584574" y="2260600"/>
              <a:chExt cx="2587625" cy="859466"/>
            </a:xfrm>
          </p:grpSpPr>
          <p:sp>
            <p:nvSpPr>
              <p:cNvPr id="107" name="Line 79"/>
              <p:cNvSpPr>
                <a:spLocks noChangeShapeType="1"/>
              </p:cNvSpPr>
              <p:nvPr/>
            </p:nvSpPr>
            <p:spPr bwMode="auto">
              <a:xfrm>
                <a:off x="6095499" y="2598779"/>
                <a:ext cx="3174" cy="520763"/>
              </a:xfrm>
              <a:prstGeom prst="line">
                <a:avLst/>
              </a:prstGeom>
              <a:noFill/>
              <a:ln w="28575">
                <a:solidFill>
                  <a:srgbClr val="FFFFCC"/>
                </a:solidFill>
                <a:round/>
                <a:headEnd/>
                <a:tailEnd/>
              </a:ln>
              <a:effectLst>
                <a:outerShdw dist="28398" dir="3806097" algn="ctr" rotWithShape="0">
                  <a:schemeClr val="tx1"/>
                </a:outerShdw>
              </a:effectLst>
            </p:spPr>
            <p:txBody>
              <a:bodyPr/>
              <a:lstStyle/>
              <a:p>
                <a:pPr>
                  <a:defRPr/>
                </a:pPr>
                <a:endParaRPr lang="en-US"/>
              </a:p>
            </p:txBody>
          </p:sp>
          <p:sp>
            <p:nvSpPr>
              <p:cNvPr id="109" name="AutoShape 81"/>
              <p:cNvSpPr>
                <a:spLocks noChangeArrowheads="1"/>
              </p:cNvSpPr>
              <p:nvPr/>
            </p:nvSpPr>
            <p:spPr bwMode="auto">
              <a:xfrm>
                <a:off x="3584574" y="2260600"/>
                <a:ext cx="2587110" cy="366757"/>
              </a:xfrm>
              <a:prstGeom prst="wedgeEllipseCallout">
                <a:avLst>
                  <a:gd name="adj1" fmla="val 17856"/>
                  <a:gd name="adj2" fmla="val 41343"/>
                </a:avLst>
              </a:prstGeom>
              <a:noFill/>
              <a:ln w="9525">
                <a:noFill/>
                <a:miter lim="800000"/>
                <a:headEnd/>
                <a:tailEnd/>
              </a:ln>
              <a:effectLst/>
            </p:spPr>
            <p:txBody>
              <a:bodyPr wrap="none" lIns="0" tIns="0" rIns="0" bIns="0" anchor="ctr" anchorCtr="1"/>
              <a:lstStyle/>
              <a:p>
                <a:pPr>
                  <a:lnSpc>
                    <a:spcPct val="90000"/>
                  </a:lnSpc>
                  <a:defRPr/>
                </a:pPr>
                <a:r>
                  <a:rPr lang="en-US" sz="1800" b="1" dirty="0">
                    <a:solidFill>
                      <a:srgbClr val="FFFFCC"/>
                    </a:solidFill>
                    <a:effectLst>
                      <a:outerShdw blurRad="38100" dist="38100" dir="2700000" algn="tl">
                        <a:srgbClr val="000000"/>
                      </a:outerShdw>
                    </a:effectLst>
                    <a:latin typeface="Arial Narrow" pitchFamily="34" charset="0"/>
                  </a:rPr>
                  <a:t>Kern Delta Prop. 13 Programs</a:t>
                </a:r>
              </a:p>
            </p:txBody>
          </p:sp>
        </p:grpSp>
      </p:grpSp>
      <p:grpSp>
        <p:nvGrpSpPr>
          <p:cNvPr id="26" name="Group 152"/>
          <p:cNvGrpSpPr>
            <a:grpSpLocks/>
          </p:cNvGrpSpPr>
          <p:nvPr/>
        </p:nvGrpSpPr>
        <p:grpSpPr bwMode="auto">
          <a:xfrm>
            <a:off x="5929313" y="1454150"/>
            <a:ext cx="1803400" cy="4722813"/>
            <a:chOff x="5929313" y="1454150"/>
            <a:chExt cx="1803744" cy="4723264"/>
          </a:xfrm>
        </p:grpSpPr>
        <p:grpSp>
          <p:nvGrpSpPr>
            <p:cNvPr id="27" name="Group 131"/>
            <p:cNvGrpSpPr/>
            <p:nvPr/>
          </p:nvGrpSpPr>
          <p:grpSpPr>
            <a:xfrm>
              <a:off x="7214077" y="3087830"/>
              <a:ext cx="518980" cy="3089584"/>
              <a:chOff x="7214077" y="3087830"/>
              <a:chExt cx="518980" cy="3089584"/>
            </a:xfr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p:grpSpPr>
          <p:sp>
            <p:nvSpPr>
              <p:cNvPr id="41030" name="Freeform 70"/>
              <p:cNvSpPr>
                <a:spLocks/>
              </p:cNvSpPr>
              <p:nvPr/>
            </p:nvSpPr>
            <p:spPr bwMode="auto">
              <a:xfrm>
                <a:off x="7214077" y="3087830"/>
                <a:ext cx="250329" cy="3089584"/>
              </a:xfrm>
              <a:custGeom>
                <a:avLst/>
                <a:gdLst/>
                <a:ahLst/>
                <a:cxnLst>
                  <a:cxn ang="0">
                    <a:pos x="0" y="0"/>
                  </a:cxn>
                  <a:cxn ang="0">
                    <a:pos x="123" y="0"/>
                  </a:cxn>
                  <a:cxn ang="0">
                    <a:pos x="123" y="1124"/>
                  </a:cxn>
                  <a:cxn ang="0">
                    <a:pos x="0" y="1124"/>
                  </a:cxn>
                  <a:cxn ang="0">
                    <a:pos x="0" y="0"/>
                  </a:cxn>
                  <a:cxn ang="0">
                    <a:pos x="0" y="0"/>
                  </a:cxn>
                </a:cxnLst>
                <a:rect l="0" t="0" r="r" b="b"/>
                <a:pathLst>
                  <a:path w="123" h="1124">
                    <a:moveTo>
                      <a:pt x="0" y="0"/>
                    </a:moveTo>
                    <a:lnTo>
                      <a:pt x="123" y="0"/>
                    </a:lnTo>
                    <a:lnTo>
                      <a:pt x="123" y="1124"/>
                    </a:lnTo>
                    <a:lnTo>
                      <a:pt x="0" y="1124"/>
                    </a:lnTo>
                    <a:lnTo>
                      <a:pt x="0" y="0"/>
                    </a:lnTo>
                    <a:lnTo>
                      <a:pt x="0" y="0"/>
                    </a:lnTo>
                    <a:close/>
                  </a:path>
                </a:pathLst>
              </a:custGeom>
              <a:grpFill/>
              <a:ln w="9525">
                <a:noFill/>
                <a:round/>
                <a:headEnd/>
                <a:tailEnd/>
              </a:ln>
            </p:spPr>
            <p:txBody>
              <a:bodyPr/>
              <a:lstStyle/>
              <a:p>
                <a:pPr>
                  <a:defRPr/>
                </a:pPr>
                <a:endParaRPr lang="en-US"/>
              </a:p>
            </p:txBody>
          </p:sp>
          <p:sp>
            <p:nvSpPr>
              <p:cNvPr id="41031" name="Freeform 71"/>
              <p:cNvSpPr>
                <a:spLocks/>
              </p:cNvSpPr>
              <p:nvPr/>
            </p:nvSpPr>
            <p:spPr bwMode="auto">
              <a:xfrm>
                <a:off x="7464413" y="3087830"/>
                <a:ext cx="268644" cy="3089584"/>
              </a:xfrm>
              <a:custGeom>
                <a:avLst/>
                <a:gdLst/>
                <a:ahLst/>
                <a:cxnLst>
                  <a:cxn ang="0">
                    <a:pos x="0" y="0"/>
                  </a:cxn>
                  <a:cxn ang="0">
                    <a:pos x="132" y="0"/>
                  </a:cxn>
                  <a:cxn ang="0">
                    <a:pos x="132" y="1124"/>
                  </a:cxn>
                  <a:cxn ang="0">
                    <a:pos x="0" y="1124"/>
                  </a:cxn>
                  <a:cxn ang="0">
                    <a:pos x="0" y="0"/>
                  </a:cxn>
                  <a:cxn ang="0">
                    <a:pos x="0" y="0"/>
                  </a:cxn>
                </a:cxnLst>
                <a:rect l="0" t="0" r="r" b="b"/>
                <a:pathLst>
                  <a:path w="132" h="1124">
                    <a:moveTo>
                      <a:pt x="0" y="0"/>
                    </a:moveTo>
                    <a:lnTo>
                      <a:pt x="132" y="0"/>
                    </a:lnTo>
                    <a:lnTo>
                      <a:pt x="132" y="1124"/>
                    </a:lnTo>
                    <a:lnTo>
                      <a:pt x="0" y="1124"/>
                    </a:lnTo>
                    <a:lnTo>
                      <a:pt x="0" y="0"/>
                    </a:lnTo>
                    <a:lnTo>
                      <a:pt x="0" y="0"/>
                    </a:lnTo>
                    <a:close/>
                  </a:path>
                </a:pathLst>
              </a:custGeom>
              <a:grpFill/>
              <a:ln w="9525">
                <a:noFill/>
                <a:round/>
                <a:headEnd/>
                <a:tailEnd/>
              </a:ln>
            </p:spPr>
            <p:txBody>
              <a:bodyPr/>
              <a:lstStyle/>
              <a:p>
                <a:pPr>
                  <a:defRPr/>
                </a:pPr>
                <a:endParaRPr lang="en-US"/>
              </a:p>
            </p:txBody>
          </p:sp>
        </p:grpSp>
        <p:grpSp>
          <p:nvGrpSpPr>
            <p:cNvPr id="28" name="Group 117"/>
            <p:cNvGrpSpPr>
              <a:grpSpLocks/>
            </p:cNvGrpSpPr>
            <p:nvPr/>
          </p:nvGrpSpPr>
          <p:grpSpPr bwMode="auto">
            <a:xfrm>
              <a:off x="5929313" y="1454150"/>
              <a:ext cx="1614487" cy="1593850"/>
              <a:chOff x="5856288" y="1758950"/>
              <a:chExt cx="1614487" cy="1593850"/>
            </a:xfrm>
          </p:grpSpPr>
          <p:sp>
            <p:nvSpPr>
              <p:cNvPr id="111" name="Line 89"/>
              <p:cNvSpPr>
                <a:spLocks noChangeShapeType="1"/>
              </p:cNvSpPr>
              <p:nvPr/>
            </p:nvSpPr>
            <p:spPr bwMode="auto">
              <a:xfrm>
                <a:off x="7318654" y="2120935"/>
                <a:ext cx="0" cy="1232017"/>
              </a:xfrm>
              <a:prstGeom prst="line">
                <a:avLst/>
              </a:prstGeom>
              <a:noFill/>
              <a:ln w="28575">
                <a:solidFill>
                  <a:srgbClr val="FFFFCC"/>
                </a:solidFill>
                <a:round/>
                <a:headEnd/>
                <a:tailEnd/>
              </a:ln>
              <a:effectLst>
                <a:outerShdw dist="28398" dir="3806097" algn="ctr" rotWithShape="0">
                  <a:schemeClr val="tx1"/>
                </a:outerShdw>
              </a:effectLst>
            </p:spPr>
            <p:txBody>
              <a:bodyPr/>
              <a:lstStyle/>
              <a:p>
                <a:pPr>
                  <a:defRPr/>
                </a:pPr>
                <a:endParaRPr lang="en-US"/>
              </a:p>
            </p:txBody>
          </p:sp>
          <p:sp>
            <p:nvSpPr>
              <p:cNvPr id="113" name="AutoShape 91"/>
              <p:cNvSpPr>
                <a:spLocks noChangeArrowheads="1"/>
              </p:cNvSpPr>
              <p:nvPr/>
            </p:nvSpPr>
            <p:spPr bwMode="auto">
              <a:xfrm>
                <a:off x="5856288" y="1758950"/>
                <a:ext cx="1614795" cy="450893"/>
              </a:xfrm>
              <a:prstGeom prst="wedgeRoundRectCallout">
                <a:avLst>
                  <a:gd name="adj1" fmla="val -51870"/>
                  <a:gd name="adj2" fmla="val 50000"/>
                  <a:gd name="adj3" fmla="val 16667"/>
                </a:avLst>
              </a:prstGeom>
              <a:noFill/>
              <a:ln w="9525">
                <a:noFill/>
                <a:miter lim="800000"/>
                <a:headEnd/>
                <a:tailEnd/>
              </a:ln>
              <a:effectLst/>
            </p:spPr>
            <p:txBody>
              <a:bodyPr wrap="none" lIns="0" tIns="0" rIns="0" bIns="0" anchor="ctr" anchorCtr="1"/>
              <a:lstStyle/>
              <a:p>
                <a:pPr algn="ctr">
                  <a:lnSpc>
                    <a:spcPct val="90000"/>
                  </a:lnSpc>
                  <a:defRPr/>
                </a:pPr>
                <a:r>
                  <a:rPr lang="en-US" sz="1800" b="1" dirty="0">
                    <a:solidFill>
                      <a:srgbClr val="FFFFCC"/>
                    </a:solidFill>
                    <a:effectLst>
                      <a:outerShdw blurRad="38100" dist="38100" dir="2700000" algn="tl">
                        <a:srgbClr val="000000"/>
                      </a:outerShdw>
                    </a:effectLst>
                    <a:latin typeface="Arial Narrow" pitchFamily="34" charset="0"/>
                  </a:rPr>
                  <a:t>Lake Mead Demo</a:t>
                </a:r>
              </a:p>
            </p:txBody>
          </p:sp>
        </p:grpSp>
      </p:grpSp>
      <p:grpSp>
        <p:nvGrpSpPr>
          <p:cNvPr id="29" name="Group 148"/>
          <p:cNvGrpSpPr>
            <a:grpSpLocks/>
          </p:cNvGrpSpPr>
          <p:nvPr/>
        </p:nvGrpSpPr>
        <p:grpSpPr bwMode="auto">
          <a:xfrm>
            <a:off x="3810000" y="3322638"/>
            <a:ext cx="1611313" cy="2854325"/>
            <a:chOff x="3810000" y="3322320"/>
            <a:chExt cx="1611076" cy="2855094"/>
          </a:xfrm>
        </p:grpSpPr>
        <p:grpSp>
          <p:nvGrpSpPr>
            <p:cNvPr id="30" name="Group 128"/>
            <p:cNvGrpSpPr/>
            <p:nvPr/>
          </p:nvGrpSpPr>
          <p:grpSpPr>
            <a:xfrm>
              <a:off x="4902102" y="4409973"/>
              <a:ext cx="518974" cy="1767441"/>
              <a:chOff x="4902102" y="4409973"/>
              <a:chExt cx="518974" cy="1767441"/>
            </a:xfr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p:grpSpPr>
          <p:sp>
            <p:nvSpPr>
              <p:cNvPr id="41021" name="Freeform 61"/>
              <p:cNvSpPr>
                <a:spLocks/>
              </p:cNvSpPr>
              <p:nvPr/>
            </p:nvSpPr>
            <p:spPr bwMode="auto">
              <a:xfrm>
                <a:off x="4902102" y="4409973"/>
                <a:ext cx="250329" cy="1767441"/>
              </a:xfrm>
              <a:custGeom>
                <a:avLst/>
                <a:gdLst/>
                <a:ahLst/>
                <a:cxnLst>
                  <a:cxn ang="0">
                    <a:pos x="0" y="0"/>
                  </a:cxn>
                  <a:cxn ang="0">
                    <a:pos x="123" y="0"/>
                  </a:cxn>
                  <a:cxn ang="0">
                    <a:pos x="123" y="643"/>
                  </a:cxn>
                  <a:cxn ang="0">
                    <a:pos x="0" y="643"/>
                  </a:cxn>
                  <a:cxn ang="0">
                    <a:pos x="0" y="0"/>
                  </a:cxn>
                  <a:cxn ang="0">
                    <a:pos x="0" y="0"/>
                  </a:cxn>
                </a:cxnLst>
                <a:rect l="0" t="0" r="r" b="b"/>
                <a:pathLst>
                  <a:path w="123" h="643">
                    <a:moveTo>
                      <a:pt x="0" y="0"/>
                    </a:moveTo>
                    <a:lnTo>
                      <a:pt x="123" y="0"/>
                    </a:lnTo>
                    <a:lnTo>
                      <a:pt x="123" y="643"/>
                    </a:lnTo>
                    <a:lnTo>
                      <a:pt x="0" y="643"/>
                    </a:lnTo>
                    <a:lnTo>
                      <a:pt x="0" y="0"/>
                    </a:lnTo>
                    <a:lnTo>
                      <a:pt x="0" y="0"/>
                    </a:lnTo>
                    <a:close/>
                  </a:path>
                </a:pathLst>
              </a:custGeom>
              <a:grpFill/>
              <a:ln w="9525">
                <a:noFill/>
                <a:round/>
                <a:headEnd/>
                <a:tailEnd/>
              </a:ln>
            </p:spPr>
            <p:txBody>
              <a:bodyPr/>
              <a:lstStyle/>
              <a:p>
                <a:pPr>
                  <a:defRPr/>
                </a:pPr>
                <a:endParaRPr lang="en-US"/>
              </a:p>
            </p:txBody>
          </p:sp>
          <p:sp>
            <p:nvSpPr>
              <p:cNvPr id="41022" name="Freeform 62"/>
              <p:cNvSpPr>
                <a:spLocks/>
              </p:cNvSpPr>
              <p:nvPr/>
            </p:nvSpPr>
            <p:spPr bwMode="auto">
              <a:xfrm>
                <a:off x="5152432" y="4409973"/>
                <a:ext cx="268644" cy="1767441"/>
              </a:xfrm>
              <a:custGeom>
                <a:avLst/>
                <a:gdLst/>
                <a:ahLst/>
                <a:cxnLst>
                  <a:cxn ang="0">
                    <a:pos x="0" y="0"/>
                  </a:cxn>
                  <a:cxn ang="0">
                    <a:pos x="132" y="0"/>
                  </a:cxn>
                  <a:cxn ang="0">
                    <a:pos x="132" y="643"/>
                  </a:cxn>
                  <a:cxn ang="0">
                    <a:pos x="0" y="643"/>
                  </a:cxn>
                  <a:cxn ang="0">
                    <a:pos x="0" y="0"/>
                  </a:cxn>
                  <a:cxn ang="0">
                    <a:pos x="0" y="0"/>
                  </a:cxn>
                </a:cxnLst>
                <a:rect l="0" t="0" r="r" b="b"/>
                <a:pathLst>
                  <a:path w="132" h="643">
                    <a:moveTo>
                      <a:pt x="0" y="0"/>
                    </a:moveTo>
                    <a:lnTo>
                      <a:pt x="132" y="0"/>
                    </a:lnTo>
                    <a:lnTo>
                      <a:pt x="132" y="643"/>
                    </a:lnTo>
                    <a:lnTo>
                      <a:pt x="0" y="643"/>
                    </a:lnTo>
                    <a:lnTo>
                      <a:pt x="0" y="0"/>
                    </a:lnTo>
                    <a:lnTo>
                      <a:pt x="0" y="0"/>
                    </a:lnTo>
                    <a:close/>
                  </a:path>
                </a:pathLst>
              </a:custGeom>
              <a:grpFill/>
              <a:ln w="9525">
                <a:noFill/>
                <a:round/>
                <a:headEnd/>
                <a:tailEnd/>
              </a:ln>
            </p:spPr>
            <p:txBody>
              <a:bodyPr/>
              <a:lstStyle/>
              <a:p>
                <a:pPr>
                  <a:defRPr/>
                </a:pPr>
                <a:endParaRPr lang="en-US"/>
              </a:p>
            </p:txBody>
          </p:sp>
        </p:grpSp>
        <p:grpSp>
          <p:nvGrpSpPr>
            <p:cNvPr id="31" name="Group 133"/>
            <p:cNvGrpSpPr>
              <a:grpSpLocks/>
            </p:cNvGrpSpPr>
            <p:nvPr/>
          </p:nvGrpSpPr>
          <p:grpSpPr bwMode="auto">
            <a:xfrm>
              <a:off x="3810000" y="3322320"/>
              <a:ext cx="1524000" cy="1097280"/>
              <a:chOff x="1882775" y="4008120"/>
              <a:chExt cx="1524000" cy="1097280"/>
            </a:xfrm>
          </p:grpSpPr>
          <p:sp>
            <p:nvSpPr>
              <p:cNvPr id="135" name="Line 66"/>
              <p:cNvSpPr>
                <a:spLocks noChangeShapeType="1"/>
              </p:cNvSpPr>
              <p:nvPr/>
            </p:nvSpPr>
            <p:spPr bwMode="auto">
              <a:xfrm>
                <a:off x="3101796" y="4343172"/>
                <a:ext cx="0" cy="762206"/>
              </a:xfrm>
              <a:prstGeom prst="line">
                <a:avLst/>
              </a:prstGeom>
              <a:noFill/>
              <a:ln w="28575">
                <a:solidFill>
                  <a:srgbClr val="FFFFCC"/>
                </a:solidFill>
                <a:round/>
                <a:headEnd/>
                <a:tailEnd/>
              </a:ln>
              <a:effectLst>
                <a:outerShdw dist="28398" dir="3806097" algn="ctr" rotWithShape="0">
                  <a:schemeClr val="tx1"/>
                </a:outerShdw>
              </a:effectLst>
            </p:spPr>
            <p:txBody>
              <a:bodyPr/>
              <a:lstStyle/>
              <a:p>
                <a:pPr>
                  <a:defRPr/>
                </a:pPr>
                <a:endParaRPr lang="en-US"/>
              </a:p>
            </p:txBody>
          </p:sp>
          <p:sp>
            <p:nvSpPr>
              <p:cNvPr id="136" name="AutoShape 68"/>
              <p:cNvSpPr>
                <a:spLocks noChangeArrowheads="1"/>
              </p:cNvSpPr>
              <p:nvPr/>
            </p:nvSpPr>
            <p:spPr bwMode="auto">
              <a:xfrm>
                <a:off x="1882775" y="4008120"/>
                <a:ext cx="1523776" cy="457323"/>
              </a:xfrm>
              <a:prstGeom prst="wedgeRectCallout">
                <a:avLst>
                  <a:gd name="adj1" fmla="val -10616"/>
                  <a:gd name="adj2" fmla="val 85713"/>
                </a:avLst>
              </a:prstGeom>
              <a:noFill/>
              <a:ln w="9525">
                <a:noFill/>
                <a:miter lim="800000"/>
                <a:headEnd/>
                <a:tailEnd/>
              </a:ln>
              <a:effectLst/>
            </p:spPr>
            <p:txBody>
              <a:bodyPr wrap="none" lIns="0" tIns="0" rIns="0" bIns="0" anchor="ctr" anchorCtr="1"/>
              <a:lstStyle/>
              <a:p>
                <a:pPr>
                  <a:lnSpc>
                    <a:spcPct val="90000"/>
                  </a:lnSpc>
                  <a:defRPr/>
                </a:pPr>
                <a:r>
                  <a:rPr lang="en-US" sz="1800" b="1" dirty="0">
                    <a:solidFill>
                      <a:srgbClr val="FFFFCC"/>
                    </a:solidFill>
                    <a:effectLst>
                      <a:outerShdw blurRad="38100" dist="38100" dir="2700000" algn="tl">
                        <a:srgbClr val="000000"/>
                      </a:outerShdw>
                    </a:effectLst>
                    <a:latin typeface="Arial Narrow" pitchFamily="34" charset="0"/>
                  </a:rPr>
                  <a:t>Arvin Edison</a:t>
                </a:r>
              </a:p>
            </p:txBody>
          </p:sp>
        </p:grpSp>
      </p:grpSp>
      <p:grpSp>
        <p:nvGrpSpPr>
          <p:cNvPr id="64" name="Group 153"/>
          <p:cNvGrpSpPr>
            <a:grpSpLocks/>
          </p:cNvGrpSpPr>
          <p:nvPr/>
        </p:nvGrpSpPr>
        <p:grpSpPr bwMode="auto">
          <a:xfrm>
            <a:off x="6107113" y="1119188"/>
            <a:ext cx="1876425" cy="5057775"/>
            <a:chOff x="6106633" y="1119965"/>
            <a:chExt cx="1876773" cy="5057449"/>
          </a:xfrm>
        </p:grpSpPr>
        <p:sp>
          <p:nvSpPr>
            <p:cNvPr id="2063" name="Freeform 72"/>
            <p:cNvSpPr>
              <a:spLocks/>
            </p:cNvSpPr>
            <p:nvPr/>
          </p:nvSpPr>
          <p:spPr bwMode="auto">
            <a:xfrm>
              <a:off x="7733077" y="1720356"/>
              <a:ext cx="250329" cy="4457058"/>
            </a:xfrm>
            <a:custGeom>
              <a:avLst/>
              <a:gdLst>
                <a:gd name="T0" fmla="*/ 0 w 123"/>
                <a:gd name="T1" fmla="*/ 0 h 1550"/>
                <a:gd name="T2" fmla="*/ 250329 w 123"/>
                <a:gd name="T3" fmla="*/ 0 h 1550"/>
                <a:gd name="T4" fmla="*/ 250329 w 123"/>
                <a:gd name="T5" fmla="*/ 4457058 h 1550"/>
                <a:gd name="T6" fmla="*/ 0 w 123"/>
                <a:gd name="T7" fmla="*/ 4457058 h 1550"/>
                <a:gd name="T8" fmla="*/ 0 w 123"/>
                <a:gd name="T9" fmla="*/ 0 h 1550"/>
                <a:gd name="T10" fmla="*/ 0 w 123"/>
                <a:gd name="T11" fmla="*/ 0 h 1550"/>
                <a:gd name="T12" fmla="*/ 0 60000 65536"/>
                <a:gd name="T13" fmla="*/ 0 60000 65536"/>
                <a:gd name="T14" fmla="*/ 0 60000 65536"/>
                <a:gd name="T15" fmla="*/ 0 60000 65536"/>
                <a:gd name="T16" fmla="*/ 0 60000 65536"/>
                <a:gd name="T17" fmla="*/ 0 60000 65536"/>
                <a:gd name="T18" fmla="*/ 0 w 123"/>
                <a:gd name="T19" fmla="*/ 0 h 1550"/>
                <a:gd name="T20" fmla="*/ 123 w 123"/>
                <a:gd name="T21" fmla="*/ 1550 h 1550"/>
              </a:gdLst>
              <a:ahLst/>
              <a:cxnLst>
                <a:cxn ang="T12">
                  <a:pos x="T0" y="T1"/>
                </a:cxn>
                <a:cxn ang="T13">
                  <a:pos x="T2" y="T3"/>
                </a:cxn>
                <a:cxn ang="T14">
                  <a:pos x="T4" y="T5"/>
                </a:cxn>
                <a:cxn ang="T15">
                  <a:pos x="T6" y="T7"/>
                </a:cxn>
                <a:cxn ang="T16">
                  <a:pos x="T8" y="T9"/>
                </a:cxn>
                <a:cxn ang="T17">
                  <a:pos x="T10" y="T11"/>
                </a:cxn>
              </a:cxnLst>
              <a:rect l="T18" t="T19" r="T20" b="T21"/>
              <a:pathLst>
                <a:path w="123" h="1550">
                  <a:moveTo>
                    <a:pt x="0" y="0"/>
                  </a:moveTo>
                  <a:lnTo>
                    <a:pt x="123" y="0"/>
                  </a:lnTo>
                  <a:lnTo>
                    <a:pt x="123" y="1550"/>
                  </a:lnTo>
                  <a:lnTo>
                    <a:pt x="0" y="1550"/>
                  </a:lnTo>
                  <a:lnTo>
                    <a:pt x="0" y="0"/>
                  </a:lnTo>
                  <a:close/>
                </a:path>
              </a:pathLst>
            </a:custGeom>
            <a:gradFill rotWithShape="1">
              <a:gsLst>
                <a:gs pos="0">
                  <a:srgbClr val="006A96"/>
                </a:gs>
                <a:gs pos="50000">
                  <a:srgbClr val="009AD9"/>
                </a:gs>
                <a:gs pos="100000">
                  <a:srgbClr val="00B8FF"/>
                </a:gs>
              </a:gsLst>
              <a:lin ang="0" scaled="1"/>
            </a:gradFill>
            <a:ln w="9525">
              <a:noFill/>
              <a:round/>
              <a:headEnd/>
              <a:tailEnd/>
            </a:ln>
          </p:spPr>
          <p:txBody>
            <a:bodyPr/>
            <a:lstStyle/>
            <a:p>
              <a:endParaRPr lang="en-US"/>
            </a:p>
          </p:txBody>
        </p:sp>
        <p:grpSp>
          <p:nvGrpSpPr>
            <p:cNvPr id="65" name="Group 143"/>
            <p:cNvGrpSpPr>
              <a:grpSpLocks/>
            </p:cNvGrpSpPr>
            <p:nvPr/>
          </p:nvGrpSpPr>
          <p:grpSpPr bwMode="auto">
            <a:xfrm>
              <a:off x="6106633" y="1119965"/>
              <a:ext cx="1713370" cy="614037"/>
              <a:chOff x="6106633" y="1119965"/>
              <a:chExt cx="1713370" cy="614037"/>
            </a:xfrm>
          </p:grpSpPr>
          <p:sp>
            <p:nvSpPr>
              <p:cNvPr id="141" name="AutoShape 91"/>
              <p:cNvSpPr>
                <a:spLocks noChangeArrowheads="1"/>
              </p:cNvSpPr>
              <p:nvPr/>
            </p:nvSpPr>
            <p:spPr bwMode="auto">
              <a:xfrm>
                <a:off x="6106633" y="1119965"/>
                <a:ext cx="1614787" cy="450821"/>
              </a:xfrm>
              <a:prstGeom prst="wedgeRoundRectCallout">
                <a:avLst>
                  <a:gd name="adj1" fmla="val -51870"/>
                  <a:gd name="adj2" fmla="val 50000"/>
                  <a:gd name="adj3" fmla="val 16667"/>
                </a:avLst>
              </a:prstGeom>
              <a:noFill/>
              <a:ln w="9525">
                <a:noFill/>
                <a:miter lim="800000"/>
                <a:headEnd/>
                <a:tailEnd/>
              </a:ln>
              <a:effectLst/>
            </p:spPr>
            <p:txBody>
              <a:bodyPr wrap="none" lIns="0" tIns="0" rIns="0" bIns="0" anchor="ctr" anchorCtr="1"/>
              <a:lstStyle/>
              <a:p>
                <a:pPr algn="ctr">
                  <a:lnSpc>
                    <a:spcPct val="90000"/>
                  </a:lnSpc>
                  <a:defRPr/>
                </a:pPr>
                <a:r>
                  <a:rPr lang="en-US" sz="1800" b="1" dirty="0">
                    <a:solidFill>
                      <a:srgbClr val="FFFFCC"/>
                    </a:solidFill>
                    <a:effectLst>
                      <a:outerShdw blurRad="38100" dist="38100" dir="2700000" algn="tl">
                        <a:srgbClr val="000000"/>
                      </a:outerShdw>
                    </a:effectLst>
                    <a:latin typeface="Arial Narrow" pitchFamily="34" charset="0"/>
                  </a:rPr>
                  <a:t>Additional Lake Mead</a:t>
                </a:r>
              </a:p>
            </p:txBody>
          </p:sp>
          <p:cxnSp>
            <p:nvCxnSpPr>
              <p:cNvPr id="143" name="Straight Connector 142"/>
              <p:cNvCxnSpPr/>
              <p:nvPr/>
            </p:nvCxnSpPr>
            <p:spPr bwMode="auto">
              <a:xfrm rot="16200000" flipH="1">
                <a:off x="7676204" y="1590627"/>
                <a:ext cx="285731" cy="1587"/>
              </a:xfrm>
              <a:prstGeom prst="line">
                <a:avLst/>
              </a:prstGeom>
              <a:noFill/>
              <a:ln w="28575">
                <a:solidFill>
                  <a:srgbClr val="FFFFCC"/>
                </a:solidFill>
                <a:round/>
                <a:headEnd/>
                <a:tailEnd/>
              </a:ln>
              <a:effectLst>
                <a:outerShdw dist="28398" dir="3806097" algn="ctr" rotWithShape="0">
                  <a:schemeClr val="tx1"/>
                </a:outerShdw>
              </a:effectLst>
            </p:spPr>
          </p:cxnSp>
        </p:grpSp>
      </p:gr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a:defRPr/>
            </a:pPr>
            <a:fld id="{99E60C3A-2904-419F-B986-31A86A0AF548}" type="slidenum">
              <a:rPr lang="en-US" smtClean="0"/>
              <a:pPr>
                <a:defRPr/>
              </a:pPr>
              <a:t>34</a:t>
            </a:fld>
            <a:endParaRPr lang="en-US" dirty="0"/>
          </a:p>
        </p:txBody>
      </p:sp>
      <p:sp>
        <p:nvSpPr>
          <p:cNvPr id="6" name="Rectangle 2"/>
          <p:cNvSpPr>
            <a:spLocks noGrp="1" noChangeArrowheads="1"/>
          </p:cNvSpPr>
          <p:nvPr>
            <p:ph type="title" idx="4294967295"/>
          </p:nvPr>
        </p:nvSpPr>
        <p:spPr bwMode="invGray">
          <a:xfrm>
            <a:off x="0" y="166688"/>
            <a:ext cx="9144000" cy="1138773"/>
          </a:xfrm>
          <a:prstGeom prst="rect">
            <a:avLst/>
          </a:prstGeom>
        </p:spPr>
        <p:txBody>
          <a:bodyPr>
            <a:spAutoFit/>
          </a:bodyPr>
          <a:lstStyle/>
          <a:p>
            <a:pPr>
              <a:defRPr/>
            </a:pPr>
            <a:r>
              <a:rPr lang="en-US" sz="3600" dirty="0" smtClean="0">
                <a:effectLst>
                  <a:outerShdw blurRad="38100" dist="38100" dir="2700000" algn="tl">
                    <a:srgbClr val="000000"/>
                  </a:outerShdw>
                </a:effectLst>
              </a:rPr>
              <a:t>… Meeting Future Demand Increases </a:t>
            </a:r>
            <a:r>
              <a:rPr lang="en-US" sz="3200" dirty="0" smtClean="0">
                <a:solidFill>
                  <a:schemeClr val="bg1"/>
                </a:solidFill>
                <a:effectLst>
                  <a:outerShdw blurRad="38100" dist="38100" dir="2700000" algn="tl">
                    <a:srgbClr val="000000"/>
                  </a:outerShdw>
                </a:effectLst>
              </a:rPr>
              <a:t>Through “Local” Resources</a:t>
            </a:r>
            <a:endParaRPr lang="en-US" sz="3600" dirty="0" smtClean="0">
              <a:solidFill>
                <a:schemeClr val="bg1"/>
              </a:solidFill>
              <a:effectLst>
                <a:outerShdw blurRad="38100" dist="38100" dir="2700000" algn="tl">
                  <a:srgbClr val="000000"/>
                </a:outerShdw>
              </a:effectLst>
            </a:endParaRPr>
          </a:p>
        </p:txBody>
      </p:sp>
      <p:cxnSp>
        <p:nvCxnSpPr>
          <p:cNvPr id="24" name="Straight Connector 23"/>
          <p:cNvCxnSpPr/>
          <p:nvPr/>
        </p:nvCxnSpPr>
        <p:spPr bwMode="auto">
          <a:xfrm rot="5400000">
            <a:off x="3582174" y="3886202"/>
            <a:ext cx="4800600" cy="1588"/>
          </a:xfrm>
          <a:prstGeom prst="line">
            <a:avLst/>
          </a:prstGeom>
          <a:gradFill rotWithShape="0">
            <a:gsLst>
              <a:gs pos="0">
                <a:srgbClr val="003399">
                  <a:gamma/>
                  <a:shade val="15294"/>
                  <a:invGamma/>
                </a:srgbClr>
              </a:gs>
              <a:gs pos="100000">
                <a:srgbClr val="003399"/>
              </a:gs>
            </a:gsLst>
            <a:lin ang="5400000" scaled="1"/>
          </a:gradFill>
          <a:ln w="76200" cap="flat" cmpd="sng" algn="ctr">
            <a:solidFill>
              <a:srgbClr val="00B0F0"/>
            </a:solidFill>
            <a:prstDash val="sysDot"/>
            <a:round/>
            <a:headEnd type="none" w="med" len="med"/>
            <a:tailEnd type="none" w="med" len="med"/>
          </a:ln>
          <a:effectLst/>
        </p:spPr>
      </p:cxnSp>
      <p:graphicFrame>
        <p:nvGraphicFramePr>
          <p:cNvPr id="10" name="Content Placeholder 9"/>
          <p:cNvGraphicFramePr>
            <a:graphicFrameLocks noGrp="1"/>
          </p:cNvGraphicFramePr>
          <p:nvPr>
            <p:ph idx="1"/>
          </p:nvPr>
        </p:nvGraphicFramePr>
        <p:xfrm>
          <a:off x="76200" y="1676400"/>
          <a:ext cx="8686800" cy="5105400"/>
        </p:xfrm>
        <a:graphic>
          <a:graphicData uri="http://schemas.openxmlformats.org/drawingml/2006/chart">
            <c:chart xmlns:c="http://schemas.openxmlformats.org/drawingml/2006/chart" xmlns:r="http://schemas.openxmlformats.org/officeDocument/2006/relationships" r:id="rId2"/>
          </a:graphicData>
        </a:graphic>
      </p:graphicFrame>
      <p:sp>
        <p:nvSpPr>
          <p:cNvPr id="19" name="Rectangle 2"/>
          <p:cNvSpPr>
            <a:spLocks noGrp="1" noChangeArrowheads="1"/>
          </p:cNvSpPr>
          <p:nvPr>
            <p:ph type="title" idx="4294967295"/>
          </p:nvPr>
        </p:nvSpPr>
        <p:spPr bwMode="invGray">
          <a:xfrm>
            <a:off x="421434" y="3027783"/>
            <a:ext cx="2640676" cy="615553"/>
          </a:xfrm>
          <a:prstGeom prst="rect">
            <a:avLst/>
          </a:prstGeom>
        </p:spPr>
        <p:txBody>
          <a:bodyPr wrap="square">
            <a:spAutoFit/>
          </a:bodyPr>
          <a:lstStyle/>
          <a:p>
            <a:pPr>
              <a:defRPr/>
            </a:pPr>
            <a:r>
              <a:rPr lang="en-US" sz="2000" dirty="0" smtClean="0">
                <a:effectLst/>
              </a:rPr>
              <a:t>~1 billion gal/day</a:t>
            </a:r>
            <a:br>
              <a:rPr lang="en-US" sz="2000" dirty="0" smtClean="0">
                <a:effectLst/>
              </a:rPr>
            </a:br>
            <a:r>
              <a:rPr lang="en-US" sz="1400" dirty="0" smtClean="0">
                <a:solidFill>
                  <a:schemeClr val="bg1"/>
                </a:solidFill>
                <a:effectLst/>
              </a:rPr>
              <a:t> (1.1 million AF/yr)</a:t>
            </a:r>
            <a:endParaRPr lang="en-US" sz="1600" dirty="0" smtClean="0">
              <a:solidFill>
                <a:schemeClr val="bg1"/>
              </a:solidFill>
              <a:effectLst/>
            </a:endParaRPr>
          </a:p>
        </p:txBody>
      </p:sp>
      <p:sp>
        <p:nvSpPr>
          <p:cNvPr id="11" name="Rectangle 2"/>
          <p:cNvSpPr>
            <a:spLocks noGrp="1" noChangeArrowheads="1"/>
          </p:cNvSpPr>
          <p:nvPr>
            <p:ph type="title" idx="4294967295"/>
          </p:nvPr>
        </p:nvSpPr>
        <p:spPr bwMode="invGray">
          <a:xfrm>
            <a:off x="6019800" y="1600200"/>
            <a:ext cx="2640676" cy="615553"/>
          </a:xfrm>
          <a:prstGeom prst="rect">
            <a:avLst/>
          </a:prstGeom>
        </p:spPr>
        <p:txBody>
          <a:bodyPr wrap="square">
            <a:spAutoFit/>
          </a:bodyPr>
          <a:lstStyle/>
          <a:p>
            <a:pPr>
              <a:defRPr/>
            </a:pPr>
            <a:r>
              <a:rPr lang="en-US" sz="2000" dirty="0" smtClean="0">
                <a:effectLst/>
              </a:rPr>
              <a:t>~2 billion gal/day</a:t>
            </a:r>
            <a:br>
              <a:rPr lang="en-US" sz="2000" dirty="0" smtClean="0">
                <a:effectLst/>
              </a:rPr>
            </a:br>
            <a:r>
              <a:rPr lang="en-US" sz="1400" dirty="0" smtClean="0">
                <a:solidFill>
                  <a:schemeClr val="bg1"/>
                </a:solidFill>
                <a:effectLst/>
              </a:rPr>
              <a:t> (2.1 million AF/yr)</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
                                            <p:graphicEl>
                                              <a:chart seriesIdx="-3" categoryIdx="-3" bldStep="gridLegend"/>
                                            </p:graphicEl>
                                          </p:spTgt>
                                        </p:tgtEl>
                                        <p:attrNameLst>
                                          <p:attrName>style.visibility</p:attrName>
                                        </p:attrNameLst>
                                      </p:cBhvr>
                                      <p:to>
                                        <p:strVal val="visible"/>
                                      </p:to>
                                    </p:set>
                                    <p:animEffect transition="in" filter="wipe(down)">
                                      <p:cBhvr>
                                        <p:cTn id="7" dur="2000"/>
                                        <p:tgtEl>
                                          <p:spTgt spid="10">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0">
                                            <p:graphicEl>
                                              <a:chart seriesIdx="-4" categoryIdx="0" bldStep="category"/>
                                            </p:graphicEl>
                                          </p:spTgt>
                                        </p:tgtEl>
                                        <p:attrNameLst>
                                          <p:attrName>style.visibility</p:attrName>
                                        </p:attrNameLst>
                                      </p:cBhvr>
                                      <p:to>
                                        <p:strVal val="visible"/>
                                      </p:to>
                                    </p:set>
                                    <p:animEffect transition="in" filter="wipe(down)">
                                      <p:cBhvr>
                                        <p:cTn id="12" dur="2000"/>
                                        <p:tgtEl>
                                          <p:spTgt spid="10">
                                            <p:graphicEl>
                                              <a:chart seriesIdx="-4" categoryIdx="0" bldStep="category"/>
                                            </p:graphicEl>
                                          </p:spTgt>
                                        </p:tgtEl>
                                      </p:cBhvr>
                                    </p:animEffect>
                                  </p:childTnLst>
                                </p:cTn>
                              </p:par>
                            </p:childTnLst>
                          </p:cTn>
                        </p:par>
                        <p:par>
                          <p:cTn id="13" fill="hold">
                            <p:stCondLst>
                              <p:cond delay="2000"/>
                            </p:stCondLst>
                            <p:childTnLst>
                              <p:par>
                                <p:cTn id="14" presetID="53" presetClass="entr" presetSubtype="0"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 calcmode="lin" valueType="num">
                                      <p:cBhvr>
                                        <p:cTn id="16" dur="500" fill="hold"/>
                                        <p:tgtEl>
                                          <p:spTgt spid="19"/>
                                        </p:tgtEl>
                                        <p:attrNameLst>
                                          <p:attrName>ppt_w</p:attrName>
                                        </p:attrNameLst>
                                      </p:cBhvr>
                                      <p:tavLst>
                                        <p:tav tm="0">
                                          <p:val>
                                            <p:fltVal val="0"/>
                                          </p:val>
                                        </p:tav>
                                        <p:tav tm="100000">
                                          <p:val>
                                            <p:strVal val="#ppt_w"/>
                                          </p:val>
                                        </p:tav>
                                      </p:tavLst>
                                    </p:anim>
                                    <p:anim calcmode="lin" valueType="num">
                                      <p:cBhvr>
                                        <p:cTn id="17" dur="500" fill="hold"/>
                                        <p:tgtEl>
                                          <p:spTgt spid="19"/>
                                        </p:tgtEl>
                                        <p:attrNameLst>
                                          <p:attrName>ppt_h</p:attrName>
                                        </p:attrNameLst>
                                      </p:cBhvr>
                                      <p:tavLst>
                                        <p:tav tm="0">
                                          <p:val>
                                            <p:fltVal val="0"/>
                                          </p:val>
                                        </p:tav>
                                        <p:tav tm="100000">
                                          <p:val>
                                            <p:strVal val="#ppt_h"/>
                                          </p:val>
                                        </p:tav>
                                      </p:tavLst>
                                    </p:anim>
                                    <p:animEffect transition="in" filter="fade">
                                      <p:cBhvr>
                                        <p:cTn id="18" dur="500"/>
                                        <p:tgtEl>
                                          <p:spTgt spid="19"/>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0">
                                            <p:graphicEl>
                                              <a:chart seriesIdx="-4" categoryIdx="1" bldStep="category"/>
                                            </p:graphicEl>
                                          </p:spTgt>
                                        </p:tgtEl>
                                        <p:attrNameLst>
                                          <p:attrName>style.visibility</p:attrName>
                                        </p:attrNameLst>
                                      </p:cBhvr>
                                      <p:to>
                                        <p:strVal val="visible"/>
                                      </p:to>
                                    </p:set>
                                    <p:animEffect transition="in" filter="wipe(down)">
                                      <p:cBhvr>
                                        <p:cTn id="23" dur="2000"/>
                                        <p:tgtEl>
                                          <p:spTgt spid="10">
                                            <p:graphicEl>
                                              <a:chart seriesIdx="-4" categoryIdx="1" bldStep="category"/>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10">
                                            <p:graphicEl>
                                              <a:chart seriesIdx="-4" categoryIdx="2" bldStep="category"/>
                                            </p:graphicEl>
                                          </p:spTgt>
                                        </p:tgtEl>
                                        <p:attrNameLst>
                                          <p:attrName>style.visibility</p:attrName>
                                        </p:attrNameLst>
                                      </p:cBhvr>
                                      <p:to>
                                        <p:strVal val="visible"/>
                                      </p:to>
                                    </p:set>
                                    <p:animEffect transition="in" filter="wipe(down)">
                                      <p:cBhvr>
                                        <p:cTn id="33" dur="2000"/>
                                        <p:tgtEl>
                                          <p:spTgt spid="10">
                                            <p:graphicEl>
                                              <a:chart seriesIdx="-4" categoryIdx="2" bldStep="category"/>
                                            </p:graphicEl>
                                          </p:spTgt>
                                        </p:tgtEl>
                                      </p:cBhvr>
                                    </p:animEffect>
                                  </p:childTnLst>
                                </p:cTn>
                              </p:par>
                            </p:childTnLst>
                          </p:cTn>
                        </p:par>
                        <p:par>
                          <p:cTn id="34" fill="hold">
                            <p:stCondLst>
                              <p:cond delay="20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Sub>
          <a:bldChart bld="category"/>
        </p:bldSub>
      </p:bldGraphic>
      <p:bldP spid="19" grpId="0"/>
      <p:bldP spid="1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734207" y="457200"/>
            <a:ext cx="7409793" cy="914400"/>
          </a:xfrm>
        </p:spPr>
        <p:txBody>
          <a:bodyPr/>
          <a:lstStyle/>
          <a:p>
            <a:pPr>
              <a:defRPr/>
            </a:pPr>
            <a:r>
              <a:rPr sz="3600" smtClean="0"/>
              <a:t>_____________________</a:t>
            </a:r>
            <a:r>
              <a:rPr smtClean="0"/>
              <a:t/>
            </a:r>
            <a:br>
              <a:rPr smtClean="0"/>
            </a:br>
            <a:r>
              <a:rPr sz="2800" smtClean="0">
                <a:solidFill>
                  <a:schemeClr val="bg1"/>
                </a:solidFill>
              </a:rPr>
              <a:t>_________________________</a:t>
            </a:r>
            <a:endParaRPr>
              <a:solidFill>
                <a:schemeClr val="bg1"/>
              </a:solidFill>
            </a:endParaRPr>
          </a:p>
        </p:txBody>
      </p:sp>
      <p:sp>
        <p:nvSpPr>
          <p:cNvPr id="7" name="Content Placeholder 6"/>
          <p:cNvSpPr>
            <a:spLocks noGrp="1"/>
          </p:cNvSpPr>
          <p:nvPr>
            <p:ph idx="1"/>
          </p:nvPr>
        </p:nvSpPr>
        <p:spPr>
          <a:xfrm>
            <a:off x="426720" y="2380592"/>
            <a:ext cx="8717281" cy="4148795"/>
          </a:xfrm>
        </p:spPr>
        <p:txBody>
          <a:bodyPr/>
          <a:lstStyle/>
          <a:p>
            <a:pPr lvl="0">
              <a:spcBef>
                <a:spcPts val="1800"/>
              </a:spcBef>
            </a:pPr>
            <a:r>
              <a:rPr smtClean="0"/>
              <a:t> _____________________</a:t>
            </a:r>
          </a:p>
          <a:p>
            <a:pPr lvl="0">
              <a:spcBef>
                <a:spcPts val="1800"/>
              </a:spcBef>
            </a:pPr>
            <a:r>
              <a:rPr/>
              <a:t> </a:t>
            </a:r>
            <a:r>
              <a:rPr smtClean="0"/>
              <a:t>_____________________</a:t>
            </a:r>
            <a:endParaRPr/>
          </a:p>
          <a:p>
            <a:pPr>
              <a:spcBef>
                <a:spcPts val="1800"/>
              </a:spcBef>
            </a:pPr>
            <a:r>
              <a:rPr/>
              <a:t> _____________________</a:t>
            </a:r>
          </a:p>
          <a:p>
            <a:pPr>
              <a:spcBef>
                <a:spcPts val="1800"/>
              </a:spcBef>
            </a:pPr>
            <a:r>
              <a:rPr/>
              <a:t> _____________________</a:t>
            </a:r>
          </a:p>
          <a:p>
            <a:pPr lvl="0">
              <a:spcBef>
                <a:spcPts val="1800"/>
              </a:spcBef>
            </a:pPr>
            <a:endParaRPr/>
          </a:p>
        </p:txBody>
      </p:sp>
      <p:sp>
        <p:nvSpPr>
          <p:cNvPr id="5" name="Slide Number Placeholder 4"/>
          <p:cNvSpPr>
            <a:spLocks noGrp="1"/>
          </p:cNvSpPr>
          <p:nvPr>
            <p:ph type="sldNum" sz="quarter" idx="10"/>
          </p:nvPr>
        </p:nvSpPr>
        <p:spPr/>
        <p:txBody>
          <a:bodyPr/>
          <a:lstStyle/>
          <a:p>
            <a:pPr>
              <a:defRPr/>
            </a:pPr>
            <a:fld id="{B71B1484-486D-4544-AAED-934D08008F72}" type="slidenum">
              <a:rPr lang="en-US" smtClean="0"/>
              <a:pPr>
                <a:defRPr/>
              </a:pPr>
              <a:t>35</a:t>
            </a:fld>
            <a:endParaRPr lang="en-US" dirty="0"/>
          </a:p>
        </p:txBody>
      </p:sp>
      <p:grpSp>
        <p:nvGrpSpPr>
          <p:cNvPr id="2" name="Group 7"/>
          <p:cNvGrpSpPr/>
          <p:nvPr/>
        </p:nvGrpSpPr>
        <p:grpSpPr>
          <a:xfrm>
            <a:off x="593828" y="110362"/>
            <a:ext cx="1188720" cy="1188720"/>
            <a:chOff x="1019510" y="3352814"/>
            <a:chExt cx="1920240" cy="1920240"/>
          </a:xfrm>
        </p:grpSpPr>
        <p:sp>
          <p:nvSpPr>
            <p:cNvPr id="9" name="Oval 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0" name="Text Box 5"/>
            <p:cNvSpPr txBox="1">
              <a:spLocks noChangeArrowheads="1"/>
            </p:cNvSpPr>
            <p:nvPr/>
          </p:nvSpPr>
          <p:spPr bwMode="gray">
            <a:xfrm>
              <a:off x="1127844" y="3736751"/>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3" name="Group 10"/>
          <p:cNvGrpSpPr/>
          <p:nvPr/>
        </p:nvGrpSpPr>
        <p:grpSpPr>
          <a:xfrm>
            <a:off x="1087796" y="951165"/>
            <a:ext cx="1204228" cy="1188720"/>
            <a:chOff x="1828798" y="4713895"/>
            <a:chExt cx="1945291" cy="1920240"/>
          </a:xfrm>
        </p:grpSpPr>
        <p:sp>
          <p:nvSpPr>
            <p:cNvPr id="12" name="Oval 11"/>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3" name="Text Box 5"/>
            <p:cNvSpPr txBox="1">
              <a:spLocks noChangeArrowheads="1"/>
            </p:cNvSpPr>
            <p:nvPr/>
          </p:nvSpPr>
          <p:spPr bwMode="gray">
            <a:xfrm>
              <a:off x="1954401" y="5225899"/>
              <a:ext cx="1819688"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666699"/>
                  </a:solidFill>
                  <a:effectLst>
                    <a:glow rad="139700">
                      <a:schemeClr val="accent4">
                        <a:satMod val="175000"/>
                        <a:alpha val="40000"/>
                      </a:schemeClr>
                    </a:glow>
                  </a:effectLst>
                  <a:latin typeface="Arial Narrow" pitchFamily="34" charset="0"/>
                </a:rPr>
                <a:t>Southern California</a:t>
              </a:r>
              <a:endParaRPr lang="en-US" sz="1400" dirty="0">
                <a:solidFill>
                  <a:srgbClr val="666699"/>
                </a:solidFill>
                <a:effectLst>
                  <a:glow rad="139700">
                    <a:schemeClr val="accent4">
                      <a:satMod val="175000"/>
                      <a:alpha val="40000"/>
                    </a:schemeClr>
                  </a:glow>
                </a:effectLst>
                <a:latin typeface="Arial Narrow" pitchFamily="34" charset="0"/>
              </a:endParaRPr>
            </a:p>
          </p:txBody>
        </p:sp>
      </p:grpSp>
      <p:grpSp>
        <p:nvGrpSpPr>
          <p:cNvPr id="4" name="Group 13"/>
          <p:cNvGrpSpPr/>
          <p:nvPr/>
        </p:nvGrpSpPr>
        <p:grpSpPr>
          <a:xfrm>
            <a:off x="94596" y="951165"/>
            <a:ext cx="1188720" cy="1188720"/>
            <a:chOff x="204958" y="4729660"/>
            <a:chExt cx="1920240" cy="1920240"/>
          </a:xfrm>
        </p:grpSpPr>
        <p:sp>
          <p:nvSpPr>
            <p:cNvPr id="15" name="Oval 14"/>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Narrow" pitchFamily="34" charset="0"/>
              </a:endParaRPr>
            </a:p>
          </p:txBody>
        </p:sp>
        <p:sp>
          <p:nvSpPr>
            <p:cNvPr id="16" name="Text Box 5"/>
            <p:cNvSpPr txBox="1">
              <a:spLocks noChangeArrowheads="1"/>
            </p:cNvSpPr>
            <p:nvPr/>
          </p:nvSpPr>
          <p:spPr bwMode="gray">
            <a:xfrm>
              <a:off x="248688" y="5294948"/>
              <a:ext cx="1809192"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400" dirty="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Tree>
  </p:cSld>
  <p:clrMapOvr>
    <a:masterClrMapping/>
  </p:clrMapOvr>
  <p:transition>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734207" y="457200"/>
            <a:ext cx="7409793" cy="914400"/>
          </a:xfrm>
        </p:spPr>
        <p:txBody>
          <a:bodyPr/>
          <a:lstStyle/>
          <a:p>
            <a:pPr>
              <a:defRPr/>
            </a:pPr>
            <a:r>
              <a:rPr sz="3600" smtClean="0"/>
              <a:t>_____________________</a:t>
            </a:r>
            <a:r>
              <a:rPr smtClean="0"/>
              <a:t/>
            </a:r>
            <a:br>
              <a:rPr smtClean="0"/>
            </a:br>
            <a:r>
              <a:rPr sz="2800" smtClean="0">
                <a:solidFill>
                  <a:schemeClr val="bg1"/>
                </a:solidFill>
              </a:rPr>
              <a:t>_________________________</a:t>
            </a:r>
            <a:endParaRPr>
              <a:solidFill>
                <a:schemeClr val="bg1"/>
              </a:solidFill>
            </a:endParaRPr>
          </a:p>
        </p:txBody>
      </p:sp>
      <p:sp>
        <p:nvSpPr>
          <p:cNvPr id="7" name="Content Placeholder 6"/>
          <p:cNvSpPr>
            <a:spLocks noGrp="1"/>
          </p:cNvSpPr>
          <p:nvPr>
            <p:ph idx="1"/>
          </p:nvPr>
        </p:nvSpPr>
        <p:spPr>
          <a:xfrm>
            <a:off x="426720" y="2380592"/>
            <a:ext cx="8717281" cy="4148795"/>
          </a:xfrm>
        </p:spPr>
        <p:txBody>
          <a:bodyPr/>
          <a:lstStyle/>
          <a:p>
            <a:pPr lvl="0">
              <a:spcBef>
                <a:spcPts val="1800"/>
              </a:spcBef>
            </a:pPr>
            <a:r>
              <a:rPr smtClean="0"/>
              <a:t> _____________________</a:t>
            </a:r>
          </a:p>
          <a:p>
            <a:pPr lvl="0">
              <a:spcBef>
                <a:spcPts val="1800"/>
              </a:spcBef>
            </a:pPr>
            <a:r>
              <a:rPr/>
              <a:t> </a:t>
            </a:r>
            <a:r>
              <a:rPr smtClean="0"/>
              <a:t>_____________________</a:t>
            </a:r>
            <a:endParaRPr/>
          </a:p>
          <a:p>
            <a:pPr>
              <a:spcBef>
                <a:spcPts val="1800"/>
              </a:spcBef>
            </a:pPr>
            <a:r>
              <a:rPr/>
              <a:t> _____________________</a:t>
            </a:r>
          </a:p>
          <a:p>
            <a:pPr>
              <a:spcBef>
                <a:spcPts val="1800"/>
              </a:spcBef>
            </a:pPr>
            <a:r>
              <a:rPr/>
              <a:t> _____________________</a:t>
            </a:r>
          </a:p>
          <a:p>
            <a:pPr lvl="0">
              <a:spcBef>
                <a:spcPts val="1800"/>
              </a:spcBef>
            </a:pPr>
            <a:endParaRPr/>
          </a:p>
        </p:txBody>
      </p:sp>
      <p:sp>
        <p:nvSpPr>
          <p:cNvPr id="5" name="Slide Number Placeholder 4"/>
          <p:cNvSpPr>
            <a:spLocks noGrp="1"/>
          </p:cNvSpPr>
          <p:nvPr>
            <p:ph type="sldNum" sz="quarter" idx="10"/>
          </p:nvPr>
        </p:nvSpPr>
        <p:spPr/>
        <p:txBody>
          <a:bodyPr/>
          <a:lstStyle/>
          <a:p>
            <a:pPr>
              <a:defRPr/>
            </a:pPr>
            <a:fld id="{B71B1484-486D-4544-AAED-934D08008F72}" type="slidenum">
              <a:rPr lang="en-US" smtClean="0"/>
              <a:pPr>
                <a:defRPr/>
              </a:pPr>
              <a:t>36</a:t>
            </a:fld>
            <a:endParaRPr lang="en-US" dirty="0"/>
          </a:p>
        </p:txBody>
      </p:sp>
      <p:grpSp>
        <p:nvGrpSpPr>
          <p:cNvPr id="8" name="Group 7"/>
          <p:cNvGrpSpPr/>
          <p:nvPr/>
        </p:nvGrpSpPr>
        <p:grpSpPr>
          <a:xfrm>
            <a:off x="593828" y="110362"/>
            <a:ext cx="1188720" cy="1188720"/>
            <a:chOff x="1019510" y="3352814"/>
            <a:chExt cx="1920240" cy="1920240"/>
          </a:xfrm>
        </p:grpSpPr>
        <p:sp>
          <p:nvSpPr>
            <p:cNvPr id="9" name="Oval 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0" name="Text Box 5"/>
            <p:cNvSpPr txBox="1">
              <a:spLocks noChangeArrowheads="1"/>
            </p:cNvSpPr>
            <p:nvPr/>
          </p:nvSpPr>
          <p:spPr bwMode="gray">
            <a:xfrm>
              <a:off x="1127844" y="3736751"/>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666699"/>
                  </a:solidFill>
                  <a:effectLst>
                    <a:glow rad="139700">
                      <a:schemeClr val="accent4">
                        <a:satMod val="175000"/>
                        <a:alpha val="40000"/>
                      </a:schemeClr>
                    </a:glow>
                  </a:effectLst>
                  <a:latin typeface="Arial" charset="0"/>
                </a:rPr>
                <a:t>Bay  Area &amp; Central Coast</a:t>
              </a:r>
              <a:endParaRPr lang="en-US" sz="1400" dirty="0">
                <a:solidFill>
                  <a:srgbClr val="666699"/>
                </a:solidFill>
                <a:effectLst>
                  <a:glow rad="139700">
                    <a:schemeClr val="accent4">
                      <a:satMod val="175000"/>
                      <a:alpha val="40000"/>
                    </a:schemeClr>
                  </a:glow>
                </a:effectLst>
                <a:latin typeface="Arial" charset="0"/>
              </a:endParaRPr>
            </a:p>
          </p:txBody>
        </p:sp>
      </p:grpSp>
      <p:grpSp>
        <p:nvGrpSpPr>
          <p:cNvPr id="11" name="Group 10"/>
          <p:cNvGrpSpPr/>
          <p:nvPr/>
        </p:nvGrpSpPr>
        <p:grpSpPr>
          <a:xfrm>
            <a:off x="1087796" y="951165"/>
            <a:ext cx="1204228" cy="1188720"/>
            <a:chOff x="1828798" y="4713895"/>
            <a:chExt cx="1945291" cy="1920240"/>
          </a:xfrm>
        </p:grpSpPr>
        <p:sp>
          <p:nvSpPr>
            <p:cNvPr id="12" name="Oval 11"/>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3" name="Text Box 5"/>
            <p:cNvSpPr txBox="1">
              <a:spLocks noChangeArrowheads="1"/>
            </p:cNvSpPr>
            <p:nvPr/>
          </p:nvSpPr>
          <p:spPr bwMode="gray">
            <a:xfrm>
              <a:off x="1954401" y="5225899"/>
              <a:ext cx="1819688"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666699"/>
                  </a:solidFill>
                  <a:effectLst>
                    <a:glow rad="139700">
                      <a:schemeClr val="accent4">
                        <a:satMod val="175000"/>
                        <a:alpha val="40000"/>
                      </a:schemeClr>
                    </a:glow>
                  </a:effectLst>
                  <a:latin typeface="Arial Narrow" pitchFamily="34" charset="0"/>
                </a:rPr>
                <a:t>Southern California</a:t>
              </a:r>
              <a:endParaRPr lang="en-US" sz="1400" dirty="0">
                <a:solidFill>
                  <a:srgbClr val="666699"/>
                </a:solidFill>
                <a:effectLst>
                  <a:glow rad="139700">
                    <a:schemeClr val="accent4">
                      <a:satMod val="175000"/>
                      <a:alpha val="40000"/>
                    </a:schemeClr>
                  </a:glow>
                </a:effectLst>
                <a:latin typeface="Arial Narrow" pitchFamily="34" charset="0"/>
              </a:endParaRPr>
            </a:p>
          </p:txBody>
        </p:sp>
      </p:grpSp>
      <p:grpSp>
        <p:nvGrpSpPr>
          <p:cNvPr id="14" name="Group 13"/>
          <p:cNvGrpSpPr/>
          <p:nvPr/>
        </p:nvGrpSpPr>
        <p:grpSpPr>
          <a:xfrm>
            <a:off x="94596" y="951165"/>
            <a:ext cx="1188720" cy="1188720"/>
            <a:chOff x="204958" y="4729660"/>
            <a:chExt cx="1920240" cy="1920240"/>
          </a:xfrm>
        </p:grpSpPr>
        <p:sp>
          <p:nvSpPr>
            <p:cNvPr id="15" name="Oval 14"/>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Narrow" pitchFamily="34" charset="0"/>
              </a:endParaRPr>
            </a:p>
          </p:txBody>
        </p:sp>
        <p:sp>
          <p:nvSpPr>
            <p:cNvPr id="16" name="Text Box 5"/>
            <p:cNvSpPr txBox="1">
              <a:spLocks noChangeArrowheads="1"/>
            </p:cNvSpPr>
            <p:nvPr/>
          </p:nvSpPr>
          <p:spPr bwMode="gray">
            <a:xfrm>
              <a:off x="248688" y="5294948"/>
              <a:ext cx="1809192"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4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Tree>
  </p:cSld>
  <p:clrMapOvr>
    <a:masterClrMapping/>
  </p:clrMapOvr>
  <p:transition>
    <p:fade/>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734207" y="457200"/>
            <a:ext cx="7409793" cy="914400"/>
          </a:xfrm>
        </p:spPr>
        <p:txBody>
          <a:bodyPr/>
          <a:lstStyle/>
          <a:p>
            <a:pPr>
              <a:defRPr/>
            </a:pPr>
            <a:r>
              <a:rPr sz="3600" smtClean="0"/>
              <a:t>_____________________</a:t>
            </a:r>
            <a:r>
              <a:rPr smtClean="0"/>
              <a:t/>
            </a:r>
            <a:br>
              <a:rPr smtClean="0"/>
            </a:br>
            <a:r>
              <a:rPr sz="2800" smtClean="0">
                <a:solidFill>
                  <a:schemeClr val="bg1"/>
                </a:solidFill>
              </a:rPr>
              <a:t>_________________________</a:t>
            </a:r>
            <a:endParaRPr>
              <a:solidFill>
                <a:schemeClr val="bg1"/>
              </a:solidFill>
            </a:endParaRPr>
          </a:p>
        </p:txBody>
      </p:sp>
      <p:sp>
        <p:nvSpPr>
          <p:cNvPr id="7" name="Content Placeholder 6"/>
          <p:cNvSpPr>
            <a:spLocks noGrp="1"/>
          </p:cNvSpPr>
          <p:nvPr>
            <p:ph idx="1"/>
          </p:nvPr>
        </p:nvSpPr>
        <p:spPr>
          <a:xfrm>
            <a:off x="426720" y="2380592"/>
            <a:ext cx="8717281" cy="4148795"/>
          </a:xfrm>
        </p:spPr>
        <p:txBody>
          <a:bodyPr/>
          <a:lstStyle/>
          <a:p>
            <a:pPr lvl="0">
              <a:spcBef>
                <a:spcPts val="1800"/>
              </a:spcBef>
            </a:pPr>
            <a:r>
              <a:rPr smtClean="0"/>
              <a:t> _____________________</a:t>
            </a:r>
          </a:p>
          <a:p>
            <a:pPr lvl="0">
              <a:spcBef>
                <a:spcPts val="1800"/>
              </a:spcBef>
            </a:pPr>
            <a:r>
              <a:rPr/>
              <a:t> </a:t>
            </a:r>
            <a:r>
              <a:rPr smtClean="0"/>
              <a:t>_____________________</a:t>
            </a:r>
            <a:endParaRPr/>
          </a:p>
          <a:p>
            <a:pPr>
              <a:spcBef>
                <a:spcPts val="1800"/>
              </a:spcBef>
            </a:pPr>
            <a:r>
              <a:rPr/>
              <a:t> _____________________</a:t>
            </a:r>
          </a:p>
          <a:p>
            <a:pPr>
              <a:spcBef>
                <a:spcPts val="1800"/>
              </a:spcBef>
            </a:pPr>
            <a:r>
              <a:rPr/>
              <a:t> _____________________</a:t>
            </a:r>
          </a:p>
          <a:p>
            <a:pPr lvl="0">
              <a:spcBef>
                <a:spcPts val="1800"/>
              </a:spcBef>
            </a:pPr>
            <a:endParaRPr/>
          </a:p>
        </p:txBody>
      </p:sp>
      <p:sp>
        <p:nvSpPr>
          <p:cNvPr id="5" name="Slide Number Placeholder 4"/>
          <p:cNvSpPr>
            <a:spLocks noGrp="1"/>
          </p:cNvSpPr>
          <p:nvPr>
            <p:ph type="sldNum" sz="quarter" idx="10"/>
          </p:nvPr>
        </p:nvSpPr>
        <p:spPr/>
        <p:txBody>
          <a:bodyPr/>
          <a:lstStyle/>
          <a:p>
            <a:pPr>
              <a:defRPr/>
            </a:pPr>
            <a:fld id="{B71B1484-486D-4544-AAED-934D08008F72}" type="slidenum">
              <a:rPr lang="en-US" smtClean="0"/>
              <a:pPr>
                <a:defRPr/>
              </a:pPr>
              <a:t>37</a:t>
            </a:fld>
            <a:endParaRPr lang="en-US" dirty="0"/>
          </a:p>
        </p:txBody>
      </p:sp>
      <p:grpSp>
        <p:nvGrpSpPr>
          <p:cNvPr id="2" name="Group 7"/>
          <p:cNvGrpSpPr/>
          <p:nvPr/>
        </p:nvGrpSpPr>
        <p:grpSpPr>
          <a:xfrm>
            <a:off x="593828" y="110362"/>
            <a:ext cx="1188720" cy="1188720"/>
            <a:chOff x="1019510" y="3352814"/>
            <a:chExt cx="1920240" cy="1920240"/>
          </a:xfrm>
        </p:grpSpPr>
        <p:sp>
          <p:nvSpPr>
            <p:cNvPr id="9" name="Oval 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0" name="Text Box 5"/>
            <p:cNvSpPr txBox="1">
              <a:spLocks noChangeArrowheads="1"/>
            </p:cNvSpPr>
            <p:nvPr/>
          </p:nvSpPr>
          <p:spPr bwMode="gray">
            <a:xfrm>
              <a:off x="1127844" y="3736751"/>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3" name="Group 10"/>
          <p:cNvGrpSpPr/>
          <p:nvPr/>
        </p:nvGrpSpPr>
        <p:grpSpPr>
          <a:xfrm>
            <a:off x="1087796" y="951165"/>
            <a:ext cx="1204228" cy="1188720"/>
            <a:chOff x="1828798" y="4713895"/>
            <a:chExt cx="1945291" cy="1920240"/>
          </a:xfrm>
        </p:grpSpPr>
        <p:sp>
          <p:nvSpPr>
            <p:cNvPr id="12" name="Oval 11"/>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3" name="Text Box 5"/>
            <p:cNvSpPr txBox="1">
              <a:spLocks noChangeArrowheads="1"/>
            </p:cNvSpPr>
            <p:nvPr/>
          </p:nvSpPr>
          <p:spPr bwMode="gray">
            <a:xfrm>
              <a:off x="1954401" y="5225899"/>
              <a:ext cx="1819688"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Narrow" pitchFamily="34" charset="0"/>
                </a:rPr>
                <a:t>Southern California</a:t>
              </a:r>
              <a:endParaRPr lang="en-US" sz="1400" dirty="0">
                <a:solidFill>
                  <a:srgbClr val="FFFF00"/>
                </a:solidFill>
                <a:effectLst>
                  <a:glow rad="139700">
                    <a:schemeClr val="accent4">
                      <a:satMod val="175000"/>
                      <a:alpha val="40000"/>
                    </a:schemeClr>
                  </a:glow>
                </a:effectLst>
                <a:latin typeface="Arial Narrow" pitchFamily="34" charset="0"/>
              </a:endParaRPr>
            </a:p>
          </p:txBody>
        </p:sp>
      </p:grpSp>
      <p:grpSp>
        <p:nvGrpSpPr>
          <p:cNvPr id="4" name="Group 13"/>
          <p:cNvGrpSpPr/>
          <p:nvPr/>
        </p:nvGrpSpPr>
        <p:grpSpPr>
          <a:xfrm>
            <a:off x="94596" y="951165"/>
            <a:ext cx="1188720" cy="1188720"/>
            <a:chOff x="204958" y="4729660"/>
            <a:chExt cx="1920240" cy="1920240"/>
          </a:xfrm>
        </p:grpSpPr>
        <p:sp>
          <p:nvSpPr>
            <p:cNvPr id="15" name="Oval 14"/>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Narrow" pitchFamily="34" charset="0"/>
              </a:endParaRPr>
            </a:p>
          </p:txBody>
        </p:sp>
        <p:sp>
          <p:nvSpPr>
            <p:cNvPr id="16" name="Text Box 5"/>
            <p:cNvSpPr txBox="1">
              <a:spLocks noChangeArrowheads="1"/>
            </p:cNvSpPr>
            <p:nvPr/>
          </p:nvSpPr>
          <p:spPr bwMode="gray">
            <a:xfrm>
              <a:off x="248688" y="5294948"/>
              <a:ext cx="1809192"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400" dirty="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Tree>
  </p:cSld>
  <p:clrMapOvr>
    <a:masterClrMapping/>
  </p:clrMapOvr>
  <p:transition>
    <p:fade/>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7394" name="AutoShape 2"/>
          <p:cNvSpPr>
            <a:spLocks noChangeArrowheads="1"/>
          </p:cNvSpPr>
          <p:nvPr/>
        </p:nvSpPr>
        <p:spPr bwMode="invGray">
          <a:xfrm>
            <a:off x="1936750" y="1585913"/>
            <a:ext cx="5073650" cy="4387850"/>
          </a:xfrm>
          <a:prstGeom prst="triangle">
            <a:avLst>
              <a:gd name="adj" fmla="val 50000"/>
            </a:avLst>
          </a:prstGeom>
          <a:noFill/>
          <a:ln w="146050">
            <a:solidFill>
              <a:srgbClr val="339966"/>
            </a:solidFill>
            <a:miter lim="800000"/>
            <a:headEnd/>
            <a:tailEnd/>
          </a:ln>
          <a:effectLst>
            <a:glow rad="139700">
              <a:schemeClr val="accent4">
                <a:satMod val="175000"/>
                <a:alpha val="40000"/>
              </a:schemeClr>
            </a:glow>
            <a:outerShdw dist="63500" dir="3187806" algn="ctr" rotWithShape="0">
              <a:schemeClr val="tx1"/>
            </a:outerShdw>
          </a:effectLst>
          <a:scene3d>
            <a:camera prst="orthographicFront"/>
            <a:lightRig rig="threePt" dir="t"/>
          </a:scene3d>
          <a:sp3d>
            <a:bevelT/>
          </a:sp3d>
        </p:spPr>
        <p:txBody>
          <a:bodyPr wrap="none" anchor="ctr"/>
          <a:lstStyle/>
          <a:p>
            <a:pPr algn="ctr" eaLnBrk="0" hangingPunct="0">
              <a:defRPr/>
            </a:pPr>
            <a:endParaRPr lang="en-US">
              <a:effectLst>
                <a:outerShdw blurRad="38100" dist="38100" dir="2700000" algn="tl">
                  <a:srgbClr val="000000"/>
                </a:outerShdw>
              </a:effectLst>
              <a:cs typeface="+mn-cs"/>
            </a:endParaRPr>
          </a:p>
        </p:txBody>
      </p:sp>
      <p:sp>
        <p:nvSpPr>
          <p:cNvPr id="1467395" name="Rectangle 3"/>
          <p:cNvSpPr>
            <a:spLocks noGrp="1" noChangeArrowheads="1"/>
          </p:cNvSpPr>
          <p:nvPr>
            <p:ph type="title"/>
          </p:nvPr>
        </p:nvSpPr>
        <p:spPr>
          <a:xfrm>
            <a:off x="0" y="228600"/>
            <a:ext cx="9144000" cy="762000"/>
          </a:xfrm>
        </p:spPr>
        <p:txBody>
          <a:bodyPr/>
          <a:lstStyle/>
          <a:p>
            <a:pPr>
              <a:spcAft>
                <a:spcPct val="25000"/>
              </a:spcAft>
              <a:defRPr/>
            </a:pPr>
            <a:r>
              <a:rPr dirty="0" smtClean="0"/>
              <a:t>Key Delta Risks</a:t>
            </a:r>
            <a:endParaRPr dirty="0" smtClean="0">
              <a:solidFill>
                <a:srgbClr val="FF6600"/>
              </a:solidFill>
            </a:endParaRPr>
          </a:p>
        </p:txBody>
      </p:sp>
      <p:grpSp>
        <p:nvGrpSpPr>
          <p:cNvPr id="2" name="Group 15"/>
          <p:cNvGrpSpPr>
            <a:grpSpLocks/>
          </p:cNvGrpSpPr>
          <p:nvPr/>
        </p:nvGrpSpPr>
        <p:grpSpPr bwMode="auto">
          <a:xfrm>
            <a:off x="304800" y="4176713"/>
            <a:ext cx="3886200" cy="2605087"/>
            <a:chOff x="192" y="2631"/>
            <a:chExt cx="2448" cy="1641"/>
          </a:xfrm>
        </p:grpSpPr>
        <p:graphicFrame>
          <p:nvGraphicFramePr>
            <p:cNvPr id="4101" name="Object 4"/>
            <p:cNvGraphicFramePr>
              <a:graphicFrameLocks noChangeAspect="1"/>
            </p:cNvGraphicFramePr>
            <p:nvPr/>
          </p:nvGraphicFramePr>
          <p:xfrm>
            <a:off x="192" y="2631"/>
            <a:ext cx="2448" cy="1641"/>
          </p:xfrm>
          <a:graphic>
            <a:graphicData uri="http://schemas.openxmlformats.org/presentationml/2006/ole">
              <p:oleObj spid="_x0000_s1051653" name="Slide" r:id="rId4" imgW="4519440" imgH="3389400" progId="PowerPoint.Slide.8">
                <p:embed/>
              </p:oleObj>
            </a:graphicData>
          </a:graphic>
        </p:graphicFrame>
        <p:sp>
          <p:nvSpPr>
            <p:cNvPr id="1467398" name="Text Box 6"/>
            <p:cNvSpPr txBox="1">
              <a:spLocks noChangeArrowheads="1"/>
            </p:cNvSpPr>
            <p:nvPr/>
          </p:nvSpPr>
          <p:spPr bwMode="gray">
            <a:xfrm>
              <a:off x="1140" y="2727"/>
              <a:ext cx="1448" cy="519"/>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r" eaLnBrk="0" hangingPunct="0">
                <a:defRPr/>
              </a:pPr>
              <a:r>
                <a:rPr lang="en-US" sz="2600" dirty="0">
                  <a:solidFill>
                    <a:srgbClr val="FFFF00"/>
                  </a:solidFill>
                  <a:effectLst>
                    <a:outerShdw blurRad="38100" dist="38100" dir="2700000" algn="tl">
                      <a:srgbClr val="000000"/>
                    </a:outerShdw>
                  </a:effectLst>
                  <a:cs typeface="+mn-cs"/>
                </a:rPr>
                <a:t>Seismic Risk</a:t>
              </a:r>
              <a:r>
                <a:rPr lang="en-US" sz="2200" dirty="0">
                  <a:solidFill>
                    <a:srgbClr val="FFFF66"/>
                  </a:solidFill>
                  <a:effectLst>
                    <a:outerShdw blurRad="38100" dist="38100" dir="2700000" algn="tl">
                      <a:srgbClr val="000000"/>
                    </a:outerShdw>
                  </a:effectLst>
                  <a:cs typeface="+mn-cs"/>
                </a:rPr>
                <a:t/>
              </a:r>
              <a:br>
                <a:rPr lang="en-US" sz="2200" dirty="0">
                  <a:solidFill>
                    <a:srgbClr val="FFFF66"/>
                  </a:solidFill>
                  <a:effectLst>
                    <a:outerShdw blurRad="38100" dist="38100" dir="2700000" algn="tl">
                      <a:srgbClr val="000000"/>
                    </a:outerShdw>
                  </a:effectLst>
                  <a:cs typeface="+mn-cs"/>
                </a:rPr>
              </a:br>
              <a:r>
                <a:rPr lang="en-US" sz="2200" dirty="0">
                  <a:solidFill>
                    <a:schemeClr val="bg1"/>
                  </a:solidFill>
                  <a:effectLst>
                    <a:outerShdw blurRad="38100" dist="38100" dir="2700000" algn="tl">
                      <a:srgbClr val="000000"/>
                    </a:outerShdw>
                  </a:effectLst>
                  <a:cs typeface="+mn-cs"/>
                </a:rPr>
                <a:t>Bay Area Faults</a:t>
              </a:r>
              <a:endParaRPr lang="en-US" sz="2200" b="0" dirty="0">
                <a:solidFill>
                  <a:schemeClr val="bg1"/>
                </a:solidFill>
                <a:effectLst>
                  <a:outerShdw blurRad="38100" dist="38100" dir="2700000" algn="tl">
                    <a:srgbClr val="000000"/>
                  </a:outerShdw>
                </a:effectLst>
                <a:cs typeface="+mn-cs"/>
              </a:endParaRPr>
            </a:p>
          </p:txBody>
        </p:sp>
      </p:grpSp>
      <p:grpSp>
        <p:nvGrpSpPr>
          <p:cNvPr id="3" name="Group 16"/>
          <p:cNvGrpSpPr>
            <a:grpSpLocks/>
          </p:cNvGrpSpPr>
          <p:nvPr/>
        </p:nvGrpSpPr>
        <p:grpSpPr bwMode="auto">
          <a:xfrm>
            <a:off x="4953000" y="4252913"/>
            <a:ext cx="3886200" cy="2460625"/>
            <a:chOff x="3120" y="2679"/>
            <a:chExt cx="2448" cy="1550"/>
          </a:xfrm>
        </p:grpSpPr>
        <p:graphicFrame>
          <p:nvGraphicFramePr>
            <p:cNvPr id="4100" name="Object 12"/>
            <p:cNvGraphicFramePr>
              <a:graphicFrameLocks noChangeAspect="1"/>
            </p:cNvGraphicFramePr>
            <p:nvPr/>
          </p:nvGraphicFramePr>
          <p:xfrm>
            <a:off x="3120" y="2679"/>
            <a:ext cx="2448" cy="1550"/>
          </p:xfrm>
          <a:graphic>
            <a:graphicData uri="http://schemas.openxmlformats.org/presentationml/2006/ole">
              <p:oleObj spid="_x0000_s1051652" name="Photo Editor Photo" r:id="rId5" imgW="7144747" imgH="5361905" progId="">
                <p:embed/>
              </p:oleObj>
            </a:graphicData>
          </a:graphic>
        </p:graphicFrame>
        <p:sp>
          <p:nvSpPr>
            <p:cNvPr id="1467405" name="Text Box 13"/>
            <p:cNvSpPr txBox="1">
              <a:spLocks noChangeArrowheads="1"/>
            </p:cNvSpPr>
            <p:nvPr/>
          </p:nvSpPr>
          <p:spPr bwMode="gray">
            <a:xfrm>
              <a:off x="3840" y="2727"/>
              <a:ext cx="1665" cy="490"/>
            </a:xfrm>
            <a:prstGeom prst="rect">
              <a:avLst/>
            </a:prstGeom>
            <a:noFill/>
            <a:ln w="9525">
              <a:noFill/>
              <a:miter lim="800000"/>
              <a:headEnd/>
              <a:tailEnd/>
            </a:ln>
            <a:effectLst>
              <a:outerShdw dist="35921" dir="2700000" algn="ctr" rotWithShape="0">
                <a:schemeClr val="tx1"/>
              </a:outerShdw>
            </a:effectLst>
          </p:spPr>
          <p:txBody>
            <a:bodyPr wrap="none" tIns="0">
              <a:spAutoFit/>
            </a:bodyPr>
            <a:lstStyle/>
            <a:p>
              <a:pPr algn="r" eaLnBrk="0" hangingPunct="0">
                <a:defRPr/>
              </a:pPr>
              <a:r>
                <a:rPr lang="en-US" sz="2600">
                  <a:solidFill>
                    <a:srgbClr val="FFFF00"/>
                  </a:solidFill>
                  <a:effectLst>
                    <a:outerShdw blurRad="38100" dist="38100" dir="2700000" algn="tl">
                      <a:srgbClr val="000000"/>
                    </a:outerShdw>
                  </a:effectLst>
                  <a:cs typeface="+mn-cs"/>
                </a:rPr>
                <a:t>Flooding Risk</a:t>
              </a:r>
              <a:r>
                <a:rPr lang="en-US" sz="2200">
                  <a:solidFill>
                    <a:srgbClr val="FFFF66"/>
                  </a:solidFill>
                  <a:effectLst>
                    <a:outerShdw blurRad="38100" dist="38100" dir="2700000" algn="tl">
                      <a:srgbClr val="000000"/>
                    </a:outerShdw>
                  </a:effectLst>
                  <a:cs typeface="+mn-cs"/>
                </a:rPr>
                <a:t/>
              </a:r>
              <a:br>
                <a:rPr lang="en-US" sz="2200">
                  <a:solidFill>
                    <a:srgbClr val="FFFF66"/>
                  </a:solidFill>
                  <a:effectLst>
                    <a:outerShdw blurRad="38100" dist="38100" dir="2700000" algn="tl">
                      <a:srgbClr val="000000"/>
                    </a:outerShdw>
                  </a:effectLst>
                  <a:cs typeface="+mn-cs"/>
                </a:rPr>
              </a:br>
              <a:r>
                <a:rPr lang="en-US" sz="2200">
                  <a:solidFill>
                    <a:schemeClr val="bg1"/>
                  </a:solidFill>
                  <a:effectLst>
                    <a:outerShdw blurRad="38100" dist="38100" dir="2700000" algn="tl">
                      <a:srgbClr val="000000"/>
                    </a:outerShdw>
                  </a:effectLst>
                  <a:cs typeface="+mn-cs"/>
                </a:rPr>
                <a:t>Jones Tract (2004)</a:t>
              </a:r>
              <a:endParaRPr lang="en-US" sz="2200" b="0">
                <a:solidFill>
                  <a:schemeClr val="bg1"/>
                </a:solidFill>
                <a:effectLst>
                  <a:outerShdw blurRad="38100" dist="38100" dir="2700000" algn="tl">
                    <a:srgbClr val="000000"/>
                  </a:outerShdw>
                </a:effectLst>
                <a:cs typeface="+mn-cs"/>
              </a:endParaRPr>
            </a:p>
          </p:txBody>
        </p:sp>
      </p:grpSp>
      <p:grpSp>
        <p:nvGrpSpPr>
          <p:cNvPr id="4" name="Group 13"/>
          <p:cNvGrpSpPr>
            <a:grpSpLocks/>
          </p:cNvGrpSpPr>
          <p:nvPr/>
        </p:nvGrpSpPr>
        <p:grpSpPr bwMode="auto">
          <a:xfrm>
            <a:off x="1905000" y="1001713"/>
            <a:ext cx="4660900" cy="2905125"/>
            <a:chOff x="1905000" y="1001713"/>
            <a:chExt cx="4660900" cy="2905125"/>
          </a:xfrm>
          <a:effectLst>
            <a:glow rad="101600">
              <a:schemeClr val="accent4">
                <a:satMod val="175000"/>
                <a:alpha val="40000"/>
              </a:schemeClr>
            </a:glow>
          </a:effectLst>
        </p:grpSpPr>
        <p:grpSp>
          <p:nvGrpSpPr>
            <p:cNvPr id="5" name="Group 14"/>
            <p:cNvGrpSpPr>
              <a:grpSpLocks/>
            </p:cNvGrpSpPr>
            <p:nvPr/>
          </p:nvGrpSpPr>
          <p:grpSpPr bwMode="auto">
            <a:xfrm>
              <a:off x="1905000" y="1001713"/>
              <a:ext cx="4660900" cy="2905125"/>
              <a:chOff x="1200" y="631"/>
              <a:chExt cx="2936" cy="1830"/>
            </a:xfrm>
          </p:grpSpPr>
          <p:graphicFrame>
            <p:nvGraphicFramePr>
              <p:cNvPr id="4099" name="Object 8"/>
              <p:cNvGraphicFramePr>
                <a:graphicFrameLocks noChangeAspect="1"/>
              </p:cNvGraphicFramePr>
              <p:nvPr/>
            </p:nvGraphicFramePr>
            <p:xfrm>
              <a:off x="1200" y="631"/>
              <a:ext cx="2936" cy="1830"/>
            </p:xfrm>
            <a:graphic>
              <a:graphicData uri="http://schemas.openxmlformats.org/presentationml/2006/ole">
                <p:oleObj spid="_x0000_s1051651" name="Chart" r:id="rId6" imgW="6143687" imgH="4276828" progId="MSGraph.Chart.8">
                  <p:embed followColorScheme="full"/>
                </p:oleObj>
              </a:graphicData>
            </a:graphic>
          </p:graphicFrame>
          <p:sp>
            <p:nvSpPr>
              <p:cNvPr id="1467401" name="Text Box 9"/>
              <p:cNvSpPr txBox="1">
                <a:spLocks noChangeArrowheads="1"/>
              </p:cNvSpPr>
              <p:nvPr/>
            </p:nvSpPr>
            <p:spPr bwMode="auto">
              <a:xfrm>
                <a:off x="2157" y="836"/>
                <a:ext cx="1850" cy="519"/>
              </a:xfrm>
              <a:prstGeom prst="rect">
                <a:avLst/>
              </a:prstGeom>
              <a:noFill/>
              <a:ln w="9525">
                <a:noFill/>
                <a:miter lim="800000"/>
                <a:headEnd/>
                <a:tailEnd/>
              </a:ln>
              <a:effectLst>
                <a:outerShdw dist="35921" dir="2700000" algn="ctr" rotWithShape="0">
                  <a:schemeClr val="tx1"/>
                </a:outerShdw>
              </a:effectLst>
            </p:spPr>
            <p:txBody>
              <a:bodyPr>
                <a:spAutoFit/>
              </a:bodyPr>
              <a:lstStyle/>
              <a:p>
                <a:pPr algn="r">
                  <a:spcBef>
                    <a:spcPct val="50000"/>
                  </a:spcBef>
                  <a:defRPr/>
                </a:pPr>
                <a:r>
                  <a:rPr lang="en-US" sz="2600" dirty="0">
                    <a:solidFill>
                      <a:srgbClr val="FFFF00"/>
                    </a:solidFill>
                    <a:effectLst>
                      <a:outerShdw blurRad="38100" dist="38100" dir="2700000" algn="tl">
                        <a:srgbClr val="000000"/>
                      </a:outerShdw>
                    </a:effectLst>
                    <a:cs typeface="+mn-cs"/>
                  </a:rPr>
                  <a:t>Fishery Declines</a:t>
                </a:r>
                <a:r>
                  <a:rPr lang="en-US" sz="2200" dirty="0">
                    <a:solidFill>
                      <a:srgbClr val="FFFF66"/>
                    </a:solidFill>
                    <a:effectLst>
                      <a:outerShdw blurRad="38100" dist="38100" dir="2700000" algn="tl">
                        <a:srgbClr val="000000"/>
                      </a:outerShdw>
                    </a:effectLst>
                    <a:cs typeface="+mn-cs"/>
                  </a:rPr>
                  <a:t>  </a:t>
                </a:r>
                <a:r>
                  <a:rPr lang="en-US" sz="2200" dirty="0">
                    <a:solidFill>
                      <a:schemeClr val="bg1"/>
                    </a:solidFill>
                    <a:effectLst>
                      <a:outerShdw blurRad="38100" dist="38100" dir="2700000" algn="tl">
                        <a:srgbClr val="000000"/>
                      </a:outerShdw>
                    </a:effectLst>
                    <a:cs typeface="+mn-cs"/>
                  </a:rPr>
                  <a:t>Delta smelt</a:t>
                </a:r>
              </a:p>
            </p:txBody>
          </p:sp>
        </p:grpSp>
        <p:graphicFrame>
          <p:nvGraphicFramePr>
            <p:cNvPr id="4098" name="Object 5"/>
            <p:cNvGraphicFramePr>
              <a:graphicFrameLocks noChangeAspect="1"/>
            </p:cNvGraphicFramePr>
            <p:nvPr/>
          </p:nvGraphicFramePr>
          <p:xfrm>
            <a:off x="3657600" y="2133600"/>
            <a:ext cx="2322513" cy="725487"/>
          </p:xfrm>
          <a:graphic>
            <a:graphicData uri="http://schemas.openxmlformats.org/presentationml/2006/ole">
              <p:oleObj spid="_x0000_s1051650" name="Photo Editor Photo" r:id="rId7" imgW="2715004" imgH="847843" progId="">
                <p:embed/>
              </p:oleObj>
            </a:graphicData>
          </a:graphic>
        </p:graphicFrame>
      </p:grpSp>
      <p:sp>
        <p:nvSpPr>
          <p:cNvPr id="15" name="Slide Number Placeholder 14"/>
          <p:cNvSpPr>
            <a:spLocks noGrp="1"/>
          </p:cNvSpPr>
          <p:nvPr>
            <p:ph type="sldNum" sz="quarter" idx="10"/>
          </p:nvPr>
        </p:nvSpPr>
        <p:spPr/>
        <p:txBody>
          <a:bodyPr/>
          <a:lstStyle/>
          <a:p>
            <a:pPr>
              <a:defRPr/>
            </a:pPr>
            <a:fld id="{7C4F8760-9B37-4935-97AA-B648E984AFE6}" type="slidenum">
              <a:rPr lang="en-US"/>
              <a:pPr>
                <a:defRPr/>
              </a:pPr>
              <a:t>38</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endParaRPr>
              <a:latin typeface="+mj-lt"/>
            </a:endParaRPr>
          </a:p>
        </p:txBody>
      </p:sp>
      <p:pic>
        <p:nvPicPr>
          <p:cNvPr id="34820" name="Picture 2"/>
          <p:cNvPicPr>
            <a:picLocks noChangeAspect="1" noChangeArrowheads="1"/>
          </p:cNvPicPr>
          <p:nvPr/>
        </p:nvPicPr>
        <p:blipFill>
          <a:blip r:embed="rId3"/>
          <a:srcRect l="652" t="1159" r="1087" b="1159"/>
          <a:stretch>
            <a:fillRect/>
          </a:stretch>
        </p:blipFill>
        <p:spPr bwMode="auto">
          <a:xfrm>
            <a:off x="0" y="0"/>
            <a:ext cx="9144000" cy="6858000"/>
          </a:xfrm>
          <a:prstGeom prst="rect">
            <a:avLst/>
          </a:prstGeom>
          <a:noFill/>
          <a:ln w="19050">
            <a:noFill/>
            <a:miter lim="800000"/>
            <a:headEnd/>
            <a:tailEnd/>
          </a:ln>
          <a:scene3d>
            <a:camera prst="orthographicFront"/>
            <a:lightRig rig="threePt" dir="t"/>
          </a:scene3d>
          <a:sp3d prstMaterial="dkEdge">
            <a:bevelT w="254000" h="254000"/>
          </a:sp3d>
        </p:spPr>
      </p:pic>
      <p:sp>
        <p:nvSpPr>
          <p:cNvPr id="5" name="Rectangle 3"/>
          <p:cNvSpPr>
            <a:spLocks noChangeArrowheads="1"/>
          </p:cNvSpPr>
          <p:nvPr/>
        </p:nvSpPr>
        <p:spPr bwMode="invGray">
          <a:xfrm>
            <a:off x="152400" y="381000"/>
            <a:ext cx="9144000" cy="914400"/>
          </a:xfrm>
          <a:prstGeom prst="rect">
            <a:avLst/>
          </a:prstGeom>
          <a:noFill/>
          <a:ln w="9525">
            <a:noFill/>
            <a:miter lim="800000"/>
            <a:headEnd/>
            <a:tailEnd/>
          </a:ln>
          <a:effectLst>
            <a:outerShdw dist="53882" dir="2700000" algn="ctr" rotWithShape="0">
              <a:schemeClr val="tx1"/>
            </a:outerShdw>
          </a:effectLst>
        </p:spPr>
        <p:txBody>
          <a:bodyPr anchor="ctr"/>
          <a:lstStyle/>
          <a:p>
            <a:pPr algn="ctr" eaLnBrk="0" hangingPunct="0">
              <a:defRPr/>
            </a:pPr>
            <a:r>
              <a:rPr lang="en-US" sz="4000" dirty="0">
                <a:solidFill>
                  <a:srgbClr val="FFFF00"/>
                </a:solidFill>
                <a:cs typeface="+mn-cs"/>
              </a:rPr>
              <a:t>Land Subsidence</a:t>
            </a:r>
            <a:r>
              <a:rPr lang="en-US" sz="3600" dirty="0">
                <a:solidFill>
                  <a:srgbClr val="FFFF00"/>
                </a:solidFill>
                <a:cs typeface="+mn-cs"/>
              </a:rPr>
              <a:t/>
            </a:r>
            <a:br>
              <a:rPr lang="en-US" sz="3600" dirty="0">
                <a:solidFill>
                  <a:srgbClr val="FFFF00"/>
                </a:solidFill>
                <a:cs typeface="+mn-cs"/>
              </a:rPr>
            </a:br>
            <a:r>
              <a:rPr lang="en-US" sz="3200" dirty="0">
                <a:solidFill>
                  <a:schemeClr val="bg1"/>
                </a:solidFill>
                <a:cs typeface="+mn-cs"/>
              </a:rPr>
              <a:t>Due to Farming of the Delta Marshland</a:t>
            </a:r>
            <a:r>
              <a:rPr lang="en-US" dirty="0">
                <a:solidFill>
                  <a:schemeClr val="bg1"/>
                </a:solidFill>
                <a:cs typeface="+mn-cs"/>
              </a:rPr>
              <a:t> </a:t>
            </a:r>
          </a:p>
        </p:txBody>
      </p:sp>
      <p:sp>
        <p:nvSpPr>
          <p:cNvPr id="7" name="Slide Number Placeholder 1"/>
          <p:cNvSpPr>
            <a:spLocks noGrp="1"/>
          </p:cNvSpPr>
          <p:nvPr>
            <p:ph type="sldNum" sz="quarter" idx="10"/>
          </p:nvPr>
        </p:nvSpPr>
        <p:spPr/>
        <p:txBody>
          <a:bodyPr/>
          <a:lstStyle/>
          <a:p>
            <a:pPr>
              <a:defRPr/>
            </a:pPr>
            <a:fld id="{E65E0572-FA52-4A2F-B2C4-B11999EE301E}" type="slidenum">
              <a:rPr lang="en-US"/>
              <a:pPr>
                <a:defRPr/>
              </a:pPr>
              <a:t>39</a:t>
            </a:fld>
            <a:endParaRPr lang="en-US" dirty="0"/>
          </a:p>
        </p:txBody>
      </p:sp>
    </p:spTree>
  </p:cSld>
  <p:clrMapOvr>
    <a:masterClrMapping/>
  </p:clrMapOvr>
  <p:transition>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92667" y="662940"/>
            <a:ext cx="8551333" cy="947496"/>
          </a:xfrm>
        </p:spPr>
        <p:txBody>
          <a:bodyPr/>
          <a:lstStyle/>
          <a:p>
            <a:r>
              <a:rPr smtClean="0"/>
              <a:t>Key Issues</a:t>
            </a:r>
            <a:endParaRPr lang="en-US" dirty="0">
              <a:solidFill>
                <a:schemeClr val="bg1"/>
              </a:solidFill>
            </a:endParaRPr>
          </a:p>
        </p:txBody>
      </p:sp>
      <p:sp>
        <p:nvSpPr>
          <p:cNvPr id="2" name="Slide Number Placeholder 1"/>
          <p:cNvSpPr>
            <a:spLocks noGrp="1"/>
          </p:cNvSpPr>
          <p:nvPr>
            <p:ph type="sldNum" sz="quarter" idx="10"/>
          </p:nvPr>
        </p:nvSpPr>
        <p:spPr/>
        <p:txBody>
          <a:bodyPr/>
          <a:lstStyle/>
          <a:p>
            <a:pPr>
              <a:defRPr/>
            </a:pPr>
            <a:fld id="{E9AB0A71-DDC8-4D89-BD0D-E581C9D6A0C9}" type="slidenum">
              <a:rPr lang="en-US" smtClean="0"/>
              <a:pPr>
                <a:defRPr/>
              </a:pPr>
              <a:t>4</a:t>
            </a:fld>
            <a:endParaRPr lang="en-US" dirty="0"/>
          </a:p>
        </p:txBody>
      </p:sp>
      <p:grpSp>
        <p:nvGrpSpPr>
          <p:cNvPr id="5" name="Group 7"/>
          <p:cNvGrpSpPr/>
          <p:nvPr/>
        </p:nvGrpSpPr>
        <p:grpSpPr>
          <a:xfrm>
            <a:off x="593828" y="110361"/>
            <a:ext cx="1188720" cy="1188720"/>
            <a:chOff x="1019510" y="3352814"/>
            <a:chExt cx="1920240" cy="1920240"/>
          </a:xfrm>
        </p:grpSpPr>
        <p:sp>
          <p:nvSpPr>
            <p:cNvPr id="6" name="Oval 5"/>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7" name="Text Box 5"/>
            <p:cNvSpPr txBox="1">
              <a:spLocks noChangeArrowheads="1"/>
            </p:cNvSpPr>
            <p:nvPr/>
          </p:nvSpPr>
          <p:spPr bwMode="gray">
            <a:xfrm>
              <a:off x="1127844" y="3736752"/>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8" name="Group 10"/>
          <p:cNvGrpSpPr/>
          <p:nvPr/>
        </p:nvGrpSpPr>
        <p:grpSpPr>
          <a:xfrm>
            <a:off x="1087796" y="951165"/>
            <a:ext cx="1204228" cy="1188720"/>
            <a:chOff x="1828798" y="4713895"/>
            <a:chExt cx="1945291" cy="1920240"/>
          </a:xfrm>
        </p:grpSpPr>
        <p:sp>
          <p:nvSpPr>
            <p:cNvPr id="9" name="Oval 8"/>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0" name="Text Box 5"/>
            <p:cNvSpPr txBox="1">
              <a:spLocks noChangeArrowheads="1"/>
            </p:cNvSpPr>
            <p:nvPr/>
          </p:nvSpPr>
          <p:spPr bwMode="gray">
            <a:xfrm>
              <a:off x="1954401" y="5116486"/>
              <a:ext cx="1819688"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effectLst>
                  <a:latin typeface="Arial Narrow" pitchFamily="34" charset="0"/>
                </a:rPr>
                <a:t>Southern California</a:t>
              </a:r>
              <a:endParaRPr lang="en-US" sz="1600" dirty="0">
                <a:solidFill>
                  <a:srgbClr val="FFFF00"/>
                </a:solidFill>
                <a:effectLst>
                  <a:glow rad="139700">
                    <a:schemeClr val="accent4">
                      <a:satMod val="175000"/>
                      <a:alpha val="40000"/>
                    </a:schemeClr>
                  </a:glow>
                </a:effectLst>
                <a:latin typeface="Arial Narrow" pitchFamily="34" charset="0"/>
              </a:endParaRPr>
            </a:p>
          </p:txBody>
        </p:sp>
      </p:grpSp>
      <p:grpSp>
        <p:nvGrpSpPr>
          <p:cNvPr id="11" name="Group 13"/>
          <p:cNvGrpSpPr/>
          <p:nvPr/>
        </p:nvGrpSpPr>
        <p:grpSpPr>
          <a:xfrm>
            <a:off x="84665" y="951165"/>
            <a:ext cx="1198651" cy="1188720"/>
            <a:chOff x="188914" y="4729660"/>
            <a:chExt cx="1936284" cy="1920240"/>
          </a:xfrm>
        </p:grpSpPr>
        <p:sp>
          <p:nvSpPr>
            <p:cNvPr id="12" name="Oval 11"/>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13" name="Text Box 5"/>
            <p:cNvSpPr txBox="1">
              <a:spLocks noChangeArrowheads="1"/>
            </p:cNvSpPr>
            <p:nvPr/>
          </p:nvSpPr>
          <p:spPr bwMode="gray">
            <a:xfrm>
              <a:off x="188914" y="5183153"/>
              <a:ext cx="1809194" cy="999327"/>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8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8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
        <p:nvSpPr>
          <p:cNvPr id="4" name="Content Placeholder 3"/>
          <p:cNvSpPr>
            <a:spLocks noGrp="1"/>
          </p:cNvSpPr>
          <p:nvPr>
            <p:ph idx="1"/>
          </p:nvPr>
        </p:nvSpPr>
        <p:spPr>
          <a:xfrm>
            <a:off x="535188" y="2259106"/>
            <a:ext cx="8366761" cy="4507454"/>
          </a:xfrm>
        </p:spPr>
        <p:txBody>
          <a:bodyPr/>
          <a:lstStyle/>
          <a:p>
            <a:pPr>
              <a:lnSpc>
                <a:spcPct val="90000"/>
              </a:lnSpc>
            </a:pPr>
            <a:r>
              <a:rPr smtClean="0"/>
              <a:t>Water Supply Status</a:t>
            </a:r>
          </a:p>
          <a:p>
            <a:pPr lvl="1">
              <a:lnSpc>
                <a:spcPct val="90000"/>
              </a:lnSpc>
            </a:pPr>
            <a:r>
              <a:rPr smtClean="0"/>
              <a:t>State's </a:t>
            </a:r>
            <a:r>
              <a:rPr/>
              <a:t>water supply is in a </a:t>
            </a:r>
            <a:r>
              <a:rPr smtClean="0"/>
              <a:t>serious situation; requires immediate </a:t>
            </a:r>
            <a:r>
              <a:rPr/>
              <a:t>action </a:t>
            </a:r>
            <a:r>
              <a:rPr smtClean="0"/>
              <a:t>&amp; a long-term plan</a:t>
            </a:r>
          </a:p>
          <a:p>
            <a:pPr>
              <a:lnSpc>
                <a:spcPct val="90000"/>
              </a:lnSpc>
            </a:pPr>
            <a:r>
              <a:rPr smtClean="0"/>
              <a:t>Sharing Agreements &amp; Drought Planning</a:t>
            </a:r>
          </a:p>
          <a:p>
            <a:pPr lvl="1">
              <a:lnSpc>
                <a:spcPct val="90000"/>
              </a:lnSpc>
            </a:pPr>
            <a:r>
              <a:rPr smtClean="0"/>
              <a:t>Sharing agreements &amp; local improvements have improved reliability since the last drought</a:t>
            </a:r>
          </a:p>
          <a:p>
            <a:pPr lvl="1">
              <a:lnSpc>
                <a:spcPct val="90000"/>
              </a:lnSpc>
            </a:pPr>
            <a:r>
              <a:rPr smtClean="0"/>
              <a:t>Still </a:t>
            </a:r>
            <a:r>
              <a:rPr/>
              <a:t>vulnerable to </a:t>
            </a:r>
            <a:r>
              <a:rPr smtClean="0"/>
              <a:t>catastrophes, prolonged drought &amp; new ESA regulations</a:t>
            </a:r>
            <a:endParaRPr/>
          </a:p>
          <a:p>
            <a:pPr>
              <a:lnSpc>
                <a:spcPct val="90000"/>
              </a:lnSpc>
            </a:pPr>
            <a:r>
              <a:rPr smtClean="0"/>
              <a:t>Recommendations for Improvements</a:t>
            </a:r>
          </a:p>
          <a:p>
            <a:pPr lvl="1">
              <a:lnSpc>
                <a:spcPct val="90000"/>
              </a:lnSpc>
            </a:pPr>
            <a:r>
              <a:rPr smtClean="0"/>
              <a:t>Proposed immediate actions have </a:t>
            </a:r>
            <a:r>
              <a:rPr/>
              <a:t>broad </a:t>
            </a:r>
            <a:r>
              <a:rPr smtClean="0"/>
              <a:t>support; need release of existing bond funds</a:t>
            </a:r>
            <a:br>
              <a:rPr smtClean="0"/>
            </a:br>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fade">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fade">
                                      <p:cBhvr>
                                        <p:cTn id="15" dur="500"/>
                                        <p:tgtEl>
                                          <p:spTgt spid="4">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xEl>
                                              <p:pRg st="3" end="3"/>
                                            </p:txEl>
                                          </p:spTgt>
                                        </p:tgtEl>
                                        <p:attrNameLst>
                                          <p:attrName>style.visibility</p:attrName>
                                        </p:attrNameLst>
                                      </p:cBhvr>
                                      <p:to>
                                        <p:strVal val="visible"/>
                                      </p:to>
                                    </p:set>
                                    <p:animEffect transition="in" filter="fade">
                                      <p:cBhvr>
                                        <p:cTn id="18" dur="500"/>
                                        <p:tgtEl>
                                          <p:spTgt spid="4">
                                            <p:txEl>
                                              <p:pRg st="3" end="3"/>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fade">
                                      <p:cBhvr>
                                        <p:cTn id="21" dur="500"/>
                                        <p:tgtEl>
                                          <p:spTgt spid="4">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
                                            <p:txEl>
                                              <p:pRg st="5" end="5"/>
                                            </p:txEl>
                                          </p:spTgt>
                                        </p:tgtEl>
                                        <p:attrNameLst>
                                          <p:attrName>style.visibility</p:attrName>
                                        </p:attrNameLst>
                                      </p:cBhvr>
                                      <p:to>
                                        <p:strVal val="visible"/>
                                      </p:to>
                                    </p:set>
                                    <p:animEffect transition="in" filter="fade">
                                      <p:cBhvr>
                                        <p:cTn id="26" dur="500"/>
                                        <p:tgtEl>
                                          <p:spTgt spid="4">
                                            <p:txEl>
                                              <p:pRg st="5" end="5"/>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
                                            <p:txEl>
                                              <p:pRg st="6" end="6"/>
                                            </p:txEl>
                                          </p:spTgt>
                                        </p:tgtEl>
                                        <p:attrNameLst>
                                          <p:attrName>style.visibility</p:attrName>
                                        </p:attrNameLst>
                                      </p:cBhvr>
                                      <p:to>
                                        <p:strVal val="visible"/>
                                      </p:to>
                                    </p:set>
                                    <p:animEffect transition="in" filter="fade">
                                      <p:cBhvr>
                                        <p:cTn id="29"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2" descr="D:\Documents and Settings\u07136\My Documents\My Pictures\Delta Color Code Elevation Map-medium.jpg"/>
          <p:cNvPicPr>
            <a:picLocks noChangeAspect="1" noChangeArrowheads="1"/>
          </p:cNvPicPr>
          <p:nvPr/>
        </p:nvPicPr>
        <p:blipFill>
          <a:blip r:embed="rId3"/>
          <a:srcRect/>
          <a:stretch>
            <a:fillRect/>
          </a:stretch>
        </p:blipFill>
        <p:spPr bwMode="ltGray">
          <a:xfrm>
            <a:off x="0" y="-1588"/>
            <a:ext cx="9144000" cy="6861176"/>
          </a:xfrm>
          <a:prstGeom prst="rect">
            <a:avLst/>
          </a:prstGeom>
          <a:noFill/>
          <a:ln w="9525">
            <a:noFill/>
            <a:miter lim="800000"/>
            <a:headEnd/>
            <a:tailEnd/>
          </a:ln>
        </p:spPr>
      </p:pic>
      <p:sp>
        <p:nvSpPr>
          <p:cNvPr id="1363972" name="Rectangle 4"/>
          <p:cNvSpPr>
            <a:spLocks noGrp="1" noChangeArrowheads="1"/>
          </p:cNvSpPr>
          <p:nvPr>
            <p:ph type="title" idx="4294967295"/>
          </p:nvPr>
        </p:nvSpPr>
        <p:spPr bwMode="invGray">
          <a:xfrm>
            <a:off x="0" y="152400"/>
            <a:ext cx="9144000" cy="914400"/>
          </a:xfrm>
          <a:prstGeom prst="rect">
            <a:avLst/>
          </a:prstGeom>
        </p:spPr>
        <p:txBody>
          <a:bodyPr/>
          <a:lstStyle/>
          <a:p>
            <a:pPr eaLnBrk="1" hangingPunct="1">
              <a:lnSpc>
                <a:spcPct val="90000"/>
              </a:lnSpc>
              <a:defRPr/>
            </a:pPr>
            <a:r>
              <a:rPr lang="en-US" sz="3600" kern="1200" dirty="0" smtClean="0">
                <a:effectLst>
                  <a:glow rad="139700">
                    <a:schemeClr val="accent4">
                      <a:satMod val="175000"/>
                      <a:alpha val="40000"/>
                    </a:schemeClr>
                  </a:glow>
                  <a:outerShdw blurRad="38100" dist="38100" dir="2700000" algn="tl">
                    <a:srgbClr val="000000">
                      <a:alpha val="43137"/>
                    </a:srgbClr>
                  </a:outerShdw>
                </a:effectLst>
              </a:rPr>
              <a:t>Our Current Water Supply Pathway</a:t>
            </a:r>
            <a:br>
              <a:rPr lang="en-US" sz="3600" kern="1200" dirty="0" smtClean="0">
                <a:effectLst>
                  <a:glow rad="139700">
                    <a:schemeClr val="accent4">
                      <a:satMod val="175000"/>
                      <a:alpha val="40000"/>
                    </a:schemeClr>
                  </a:glow>
                  <a:outerShdw blurRad="38100" dist="38100" dir="2700000" algn="tl">
                    <a:srgbClr val="000000">
                      <a:alpha val="43137"/>
                    </a:srgbClr>
                  </a:outerShdw>
                </a:effectLst>
              </a:rPr>
            </a:br>
            <a:r>
              <a:rPr lang="en-US" sz="2800" kern="1200" dirty="0" smtClean="0">
                <a:solidFill>
                  <a:schemeClr val="bg1"/>
                </a:solidFill>
                <a:effectLst>
                  <a:glow rad="139700">
                    <a:schemeClr val="accent4">
                      <a:satMod val="175000"/>
                      <a:alpha val="40000"/>
                    </a:schemeClr>
                  </a:glow>
                  <a:outerShdw blurRad="38100" dist="38100" dir="2700000" algn="tl">
                    <a:srgbClr val="000000">
                      <a:alpha val="43137"/>
                    </a:srgbClr>
                  </a:outerShdw>
                </a:effectLst>
              </a:rPr>
              <a:t>(Peat Soil is 10-30 ft. deep)</a:t>
            </a:r>
            <a:endParaRPr lang="en-US" sz="3600" kern="1200" dirty="0" smtClean="0">
              <a:solidFill>
                <a:schemeClr val="bg1"/>
              </a:solidFill>
              <a:effectLst>
                <a:glow rad="139700">
                  <a:schemeClr val="accent4">
                    <a:satMod val="175000"/>
                    <a:alpha val="40000"/>
                  </a:schemeClr>
                </a:glow>
                <a:outerShdw blurRad="38100" dist="38100" dir="2700000" algn="tl">
                  <a:srgbClr val="000000">
                    <a:alpha val="43137"/>
                  </a:srgbClr>
                </a:outerShdw>
              </a:effectLst>
            </a:endParaRPr>
          </a:p>
        </p:txBody>
      </p:sp>
      <p:sp>
        <p:nvSpPr>
          <p:cNvPr id="1363973" name="Text Box 5"/>
          <p:cNvSpPr txBox="1">
            <a:spLocks noChangeArrowheads="1"/>
          </p:cNvSpPr>
          <p:nvPr/>
        </p:nvSpPr>
        <p:spPr bwMode="invGray">
          <a:xfrm>
            <a:off x="5472113" y="3022600"/>
            <a:ext cx="1081087" cy="420688"/>
          </a:xfrm>
          <a:prstGeom prst="rect">
            <a:avLst/>
          </a:prstGeom>
          <a:noFill/>
          <a:ln w="19050">
            <a:noFill/>
            <a:miter lim="800000"/>
            <a:headEnd/>
            <a:tailEnd/>
          </a:ln>
          <a:effectLst>
            <a:outerShdw dist="35921" dir="2700000" algn="ctr" rotWithShape="0">
              <a:schemeClr val="tx1"/>
            </a:outerShdw>
          </a:effectLst>
        </p:spPr>
        <p:txBody>
          <a:bodyPr wrap="none" anchorCtr="1">
            <a:spAutoFit/>
          </a:bodyPr>
          <a:lstStyle/>
          <a:p>
            <a:pPr>
              <a:lnSpc>
                <a:spcPct val="90000"/>
              </a:lnSpc>
              <a:spcAft>
                <a:spcPct val="25000"/>
              </a:spcAft>
              <a:buClr>
                <a:srgbClr val="FFFF00"/>
              </a:buClr>
              <a:buSzPct val="85000"/>
              <a:buFont typeface="Wingdings" pitchFamily="2" charset="2"/>
              <a:buNone/>
              <a:defRPr/>
            </a:pPr>
            <a:r>
              <a:rPr lang="en-US">
                <a:solidFill>
                  <a:schemeClr val="bg1"/>
                </a:solidFill>
                <a:cs typeface="+mn-cs"/>
              </a:rPr>
              <a:t>- 20 ft.</a:t>
            </a:r>
            <a:endParaRPr lang="en-US">
              <a:cs typeface="+mn-cs"/>
            </a:endParaRPr>
          </a:p>
        </p:txBody>
      </p:sp>
      <p:sp>
        <p:nvSpPr>
          <p:cNvPr id="1363975" name="Text Box 7"/>
          <p:cNvSpPr txBox="1">
            <a:spLocks noChangeArrowheads="1"/>
          </p:cNvSpPr>
          <p:nvPr/>
        </p:nvSpPr>
        <p:spPr bwMode="invGray">
          <a:xfrm>
            <a:off x="3017838" y="1935163"/>
            <a:ext cx="1081087" cy="420687"/>
          </a:xfrm>
          <a:prstGeom prst="rect">
            <a:avLst/>
          </a:prstGeom>
          <a:noFill/>
          <a:ln w="19050">
            <a:noFill/>
            <a:miter lim="800000"/>
            <a:headEnd/>
            <a:tailEnd/>
          </a:ln>
          <a:effectLst>
            <a:outerShdw dist="35921" dir="2700000" algn="ctr" rotWithShape="0">
              <a:schemeClr val="tx1"/>
            </a:outerShdw>
          </a:effectLst>
        </p:spPr>
        <p:txBody>
          <a:bodyPr wrap="none" anchorCtr="1">
            <a:spAutoFit/>
          </a:bodyPr>
          <a:lstStyle/>
          <a:p>
            <a:pPr>
              <a:lnSpc>
                <a:spcPct val="90000"/>
              </a:lnSpc>
              <a:spcAft>
                <a:spcPct val="25000"/>
              </a:spcAft>
              <a:buClr>
                <a:srgbClr val="FFFF00"/>
              </a:buClr>
              <a:buSzPct val="85000"/>
              <a:buFont typeface="Wingdings" pitchFamily="2" charset="2"/>
              <a:buNone/>
              <a:defRPr/>
            </a:pPr>
            <a:r>
              <a:rPr lang="en-US">
                <a:solidFill>
                  <a:schemeClr val="bg1"/>
                </a:solidFill>
                <a:cs typeface="+mn-cs"/>
              </a:rPr>
              <a:t>- 30 ft.</a:t>
            </a:r>
            <a:endParaRPr lang="en-US">
              <a:cs typeface="+mn-cs"/>
            </a:endParaRPr>
          </a:p>
        </p:txBody>
      </p:sp>
      <p:sp>
        <p:nvSpPr>
          <p:cNvPr id="1363978" name="Text Box 10"/>
          <p:cNvSpPr txBox="1">
            <a:spLocks noChangeArrowheads="1"/>
          </p:cNvSpPr>
          <p:nvPr/>
        </p:nvSpPr>
        <p:spPr bwMode="invGray">
          <a:xfrm>
            <a:off x="6172200" y="6518275"/>
            <a:ext cx="1047750" cy="339725"/>
          </a:xfrm>
          <a:prstGeom prst="rect">
            <a:avLst/>
          </a:prstGeom>
          <a:noFill/>
          <a:ln w="19050">
            <a:noFill/>
            <a:miter lim="800000"/>
            <a:headEnd/>
            <a:tailEnd/>
          </a:ln>
          <a:effectLst>
            <a:outerShdw dist="35921" dir="2700000" algn="ctr" rotWithShape="0">
              <a:schemeClr val="tx1"/>
            </a:outerShdw>
          </a:effectLst>
        </p:spPr>
        <p:txBody>
          <a:bodyPr wrap="none" anchorCtr="1">
            <a:spAutoFit/>
          </a:bodyPr>
          <a:lstStyle/>
          <a:p>
            <a:pPr>
              <a:lnSpc>
                <a:spcPct val="90000"/>
              </a:lnSpc>
              <a:spcAft>
                <a:spcPct val="25000"/>
              </a:spcAft>
              <a:buClr>
                <a:srgbClr val="FFFF00"/>
              </a:buClr>
              <a:buSzPct val="85000"/>
              <a:buFont typeface="Wingdings" pitchFamily="2" charset="2"/>
              <a:buNone/>
              <a:defRPr/>
            </a:pPr>
            <a:r>
              <a:rPr lang="en-US" sz="1800">
                <a:solidFill>
                  <a:schemeClr val="bg1"/>
                </a:solidFill>
                <a:effectLst>
                  <a:outerShdw blurRad="38100" dist="38100" dir="2700000" algn="tl">
                    <a:srgbClr val="000000"/>
                  </a:outerShdw>
                </a:effectLst>
                <a:cs typeface="+mn-cs"/>
              </a:rPr>
              <a:t>- 30 feet</a:t>
            </a:r>
            <a:endParaRPr lang="en-US" sz="1800">
              <a:effectLst>
                <a:outerShdw blurRad="38100" dist="38100" dir="2700000" algn="tl">
                  <a:srgbClr val="FFFFFF"/>
                </a:outerShdw>
              </a:effectLst>
              <a:cs typeface="+mn-cs"/>
            </a:endParaRPr>
          </a:p>
        </p:txBody>
      </p:sp>
      <p:sp>
        <p:nvSpPr>
          <p:cNvPr id="1363980" name="Text Box 12"/>
          <p:cNvSpPr txBox="1">
            <a:spLocks noChangeArrowheads="1"/>
          </p:cNvSpPr>
          <p:nvPr/>
        </p:nvSpPr>
        <p:spPr bwMode="invGray">
          <a:xfrm>
            <a:off x="7813675" y="6518275"/>
            <a:ext cx="1238250" cy="339725"/>
          </a:xfrm>
          <a:prstGeom prst="rect">
            <a:avLst/>
          </a:prstGeom>
          <a:noFill/>
          <a:ln w="19050">
            <a:noFill/>
            <a:miter lim="800000"/>
            <a:headEnd/>
            <a:tailEnd/>
          </a:ln>
          <a:effectLst>
            <a:outerShdw dist="35921" dir="2700000" algn="ctr" rotWithShape="0">
              <a:schemeClr val="tx1"/>
            </a:outerShdw>
          </a:effectLst>
        </p:spPr>
        <p:txBody>
          <a:bodyPr wrap="none" anchorCtr="1">
            <a:spAutoFit/>
          </a:bodyPr>
          <a:lstStyle/>
          <a:p>
            <a:pPr>
              <a:lnSpc>
                <a:spcPct val="90000"/>
              </a:lnSpc>
              <a:spcAft>
                <a:spcPct val="25000"/>
              </a:spcAft>
              <a:buClr>
                <a:srgbClr val="FFFF00"/>
              </a:buClr>
              <a:buSzPct val="85000"/>
              <a:buFont typeface="Wingdings" pitchFamily="2" charset="2"/>
              <a:buNone/>
              <a:defRPr/>
            </a:pPr>
            <a:r>
              <a:rPr lang="en-US" sz="1800">
                <a:solidFill>
                  <a:schemeClr val="bg1"/>
                </a:solidFill>
                <a:effectLst>
                  <a:outerShdw blurRad="38100" dist="38100" dir="2700000" algn="tl">
                    <a:srgbClr val="000000"/>
                  </a:outerShdw>
                </a:effectLst>
                <a:cs typeface="+mn-cs"/>
              </a:rPr>
              <a:t>Sea Level</a:t>
            </a:r>
            <a:endParaRPr lang="en-US" sz="1800">
              <a:effectLst>
                <a:outerShdw blurRad="38100" dist="38100" dir="2700000" algn="tl">
                  <a:srgbClr val="FFFFFF"/>
                </a:outerShdw>
              </a:effectLst>
              <a:cs typeface="+mn-cs"/>
            </a:endParaRPr>
          </a:p>
        </p:txBody>
      </p:sp>
      <p:grpSp>
        <p:nvGrpSpPr>
          <p:cNvPr id="2" name="Group 59"/>
          <p:cNvGrpSpPr>
            <a:grpSpLocks/>
          </p:cNvGrpSpPr>
          <p:nvPr/>
        </p:nvGrpSpPr>
        <p:grpSpPr bwMode="auto">
          <a:xfrm>
            <a:off x="1612900" y="5060950"/>
            <a:ext cx="5016500" cy="1035050"/>
            <a:chOff x="784" y="3552"/>
            <a:chExt cx="3160" cy="652"/>
          </a:xfrm>
        </p:grpSpPr>
        <p:grpSp>
          <p:nvGrpSpPr>
            <p:cNvPr id="3" name="Group 39"/>
            <p:cNvGrpSpPr>
              <a:grpSpLocks/>
            </p:cNvGrpSpPr>
            <p:nvPr/>
          </p:nvGrpSpPr>
          <p:grpSpPr bwMode="auto">
            <a:xfrm>
              <a:off x="784" y="3552"/>
              <a:ext cx="1520" cy="336"/>
              <a:chOff x="784" y="3552"/>
              <a:chExt cx="1520" cy="336"/>
            </a:xfrm>
          </p:grpSpPr>
          <p:sp>
            <p:nvSpPr>
              <p:cNvPr id="38" name="Text Box 40"/>
              <p:cNvSpPr txBox="1">
                <a:spLocks noChangeArrowheads="1"/>
              </p:cNvSpPr>
              <p:nvPr/>
            </p:nvSpPr>
            <p:spPr bwMode="invGray">
              <a:xfrm>
                <a:off x="784" y="3552"/>
                <a:ext cx="1392" cy="308"/>
              </a:xfrm>
              <a:prstGeom prst="rect">
                <a:avLst/>
              </a:prstGeom>
              <a:noFill/>
              <a:ln w="9525">
                <a:noFill/>
                <a:miter lim="800000"/>
                <a:headEnd/>
                <a:tailEnd/>
              </a:ln>
              <a:effectLst>
                <a:outerShdw dist="35921" dir="2700000" algn="ctr" rotWithShape="0">
                  <a:schemeClr val="tx1"/>
                </a:outerShdw>
              </a:effectLst>
            </p:spPr>
            <p:txBody>
              <a:bodyPr>
                <a:spAutoFit/>
              </a:bodyPr>
              <a:lstStyle/>
              <a:p>
                <a:pPr>
                  <a:spcBef>
                    <a:spcPct val="50000"/>
                  </a:spcBef>
                  <a:defRPr/>
                </a:pPr>
                <a:r>
                  <a:rPr lang="en-US" sz="2600">
                    <a:solidFill>
                      <a:schemeClr val="bg1"/>
                    </a:solidFill>
                    <a:effectLst>
                      <a:outerShdw blurRad="38100" dist="38100" dir="2700000" algn="tl">
                        <a:srgbClr val="000000"/>
                      </a:outerShdw>
                    </a:effectLst>
                    <a:cs typeface="+mn-cs"/>
                  </a:rPr>
                  <a:t>SWP Pumps</a:t>
                </a:r>
              </a:p>
            </p:txBody>
          </p:sp>
          <p:sp>
            <p:nvSpPr>
              <p:cNvPr id="39" name="Oval 41"/>
              <p:cNvSpPr>
                <a:spLocks noChangeArrowheads="1"/>
              </p:cNvSpPr>
              <p:nvPr/>
            </p:nvSpPr>
            <p:spPr bwMode="invGray">
              <a:xfrm>
                <a:off x="2160" y="3744"/>
                <a:ext cx="144" cy="144"/>
              </a:xfrm>
              <a:prstGeom prst="ellipse">
                <a:avLst/>
              </a:prstGeom>
              <a:gradFill rotWithShape="0">
                <a:gsLst>
                  <a:gs pos="0">
                    <a:srgbClr val="FF3300"/>
                  </a:gs>
                  <a:gs pos="100000">
                    <a:srgbClr val="FF3300">
                      <a:gamma/>
                      <a:shade val="86275"/>
                      <a:invGamma/>
                    </a:srgbClr>
                  </a:gs>
                </a:gsLst>
                <a:path path="shape">
                  <a:fillToRect l="50000" t="50000" r="50000" b="50000"/>
                </a:path>
              </a:gradFill>
              <a:ln w="28575">
                <a:solidFill>
                  <a:schemeClr val="bg1"/>
                </a:solidFill>
                <a:round/>
                <a:headEnd/>
                <a:tailEnd/>
              </a:ln>
              <a:effectLst/>
            </p:spPr>
            <p:txBody>
              <a:bodyPr wrap="none" anchor="ctr"/>
              <a:lstStyle/>
              <a:p>
                <a:pPr>
                  <a:spcBef>
                    <a:spcPct val="20000"/>
                  </a:spcBef>
                  <a:defRPr/>
                </a:pPr>
                <a:endParaRPr lang="en-US" sz="1800">
                  <a:solidFill>
                    <a:srgbClr val="FFFF00"/>
                  </a:solidFill>
                  <a:effectLst>
                    <a:outerShdw blurRad="38100" dist="38100" dir="2700000" algn="tl">
                      <a:srgbClr val="000000"/>
                    </a:outerShdw>
                  </a:effectLst>
                  <a:cs typeface="+mn-cs"/>
                </a:endParaRPr>
              </a:p>
            </p:txBody>
          </p:sp>
        </p:grpSp>
        <p:grpSp>
          <p:nvGrpSpPr>
            <p:cNvPr id="4" name="Group 42"/>
            <p:cNvGrpSpPr>
              <a:grpSpLocks/>
            </p:cNvGrpSpPr>
            <p:nvPr/>
          </p:nvGrpSpPr>
          <p:grpSpPr bwMode="auto">
            <a:xfrm>
              <a:off x="2448" y="3792"/>
              <a:ext cx="1496" cy="412"/>
              <a:chOff x="2448" y="3792"/>
              <a:chExt cx="1496" cy="412"/>
            </a:xfrm>
          </p:grpSpPr>
          <p:sp>
            <p:nvSpPr>
              <p:cNvPr id="36" name="Text Box 43"/>
              <p:cNvSpPr txBox="1">
                <a:spLocks noChangeArrowheads="1"/>
              </p:cNvSpPr>
              <p:nvPr/>
            </p:nvSpPr>
            <p:spPr bwMode="invGray">
              <a:xfrm>
                <a:off x="2552" y="3896"/>
                <a:ext cx="1392" cy="308"/>
              </a:xfrm>
              <a:prstGeom prst="rect">
                <a:avLst/>
              </a:prstGeom>
              <a:noFill/>
              <a:ln w="9525">
                <a:noFill/>
                <a:miter lim="800000"/>
                <a:headEnd/>
                <a:tailEnd/>
              </a:ln>
              <a:effectLst>
                <a:outerShdw dist="35921" dir="2700000" algn="ctr" rotWithShape="0">
                  <a:schemeClr val="tx1"/>
                </a:outerShdw>
              </a:effectLst>
            </p:spPr>
            <p:txBody>
              <a:bodyPr>
                <a:spAutoFit/>
              </a:bodyPr>
              <a:lstStyle/>
              <a:p>
                <a:pPr>
                  <a:spcBef>
                    <a:spcPct val="50000"/>
                  </a:spcBef>
                  <a:defRPr/>
                </a:pPr>
                <a:r>
                  <a:rPr lang="en-US" sz="2600">
                    <a:solidFill>
                      <a:schemeClr val="bg1"/>
                    </a:solidFill>
                    <a:effectLst>
                      <a:outerShdw blurRad="38100" dist="38100" dir="2700000" algn="tl">
                        <a:srgbClr val="000000"/>
                      </a:outerShdw>
                    </a:effectLst>
                    <a:cs typeface="+mn-cs"/>
                  </a:rPr>
                  <a:t>CVP Pumps</a:t>
                </a:r>
              </a:p>
            </p:txBody>
          </p:sp>
          <p:sp>
            <p:nvSpPr>
              <p:cNvPr id="37" name="Oval 44"/>
              <p:cNvSpPr>
                <a:spLocks noChangeArrowheads="1"/>
              </p:cNvSpPr>
              <p:nvPr/>
            </p:nvSpPr>
            <p:spPr bwMode="invGray">
              <a:xfrm>
                <a:off x="2448" y="3792"/>
                <a:ext cx="144" cy="144"/>
              </a:xfrm>
              <a:prstGeom prst="ellipse">
                <a:avLst/>
              </a:prstGeom>
              <a:gradFill rotWithShape="0">
                <a:gsLst>
                  <a:gs pos="0">
                    <a:srgbClr val="FF3300"/>
                  </a:gs>
                  <a:gs pos="100000">
                    <a:srgbClr val="FF3300">
                      <a:gamma/>
                      <a:shade val="86275"/>
                      <a:invGamma/>
                    </a:srgbClr>
                  </a:gs>
                </a:gsLst>
                <a:path path="shape">
                  <a:fillToRect l="50000" t="50000" r="50000" b="50000"/>
                </a:path>
              </a:gradFill>
              <a:ln w="28575">
                <a:solidFill>
                  <a:schemeClr val="bg1"/>
                </a:solidFill>
                <a:round/>
                <a:headEnd/>
                <a:tailEnd/>
              </a:ln>
              <a:effectLst/>
            </p:spPr>
            <p:txBody>
              <a:bodyPr wrap="none" anchor="ctr"/>
              <a:lstStyle/>
              <a:p>
                <a:pPr>
                  <a:spcBef>
                    <a:spcPct val="20000"/>
                  </a:spcBef>
                  <a:defRPr/>
                </a:pPr>
                <a:endParaRPr lang="en-US" sz="1800">
                  <a:solidFill>
                    <a:srgbClr val="FFFF00"/>
                  </a:solidFill>
                  <a:effectLst>
                    <a:outerShdw blurRad="38100" dist="38100" dir="2700000" algn="tl">
                      <a:srgbClr val="000000"/>
                    </a:outerShdw>
                  </a:effectLst>
                  <a:cs typeface="+mn-cs"/>
                </a:endParaRPr>
              </a:p>
            </p:txBody>
          </p:sp>
        </p:grpSp>
      </p:grpSp>
      <p:grpSp>
        <p:nvGrpSpPr>
          <p:cNvPr id="5" name="Group 22"/>
          <p:cNvGrpSpPr>
            <a:grpSpLocks/>
          </p:cNvGrpSpPr>
          <p:nvPr/>
        </p:nvGrpSpPr>
        <p:grpSpPr bwMode="auto">
          <a:xfrm>
            <a:off x="4025900" y="1541463"/>
            <a:ext cx="2043113" cy="3944937"/>
            <a:chOff x="4025900" y="1541463"/>
            <a:chExt cx="2043113" cy="3944937"/>
          </a:xfrm>
        </p:grpSpPr>
        <p:sp>
          <p:nvSpPr>
            <p:cNvPr id="30" name="Freeform 29"/>
            <p:cNvSpPr/>
            <p:nvPr/>
          </p:nvSpPr>
          <p:spPr bwMode="auto">
            <a:xfrm>
              <a:off x="4304203" y="1541463"/>
              <a:ext cx="811325" cy="3699278"/>
            </a:xfrm>
            <a:custGeom>
              <a:avLst/>
              <a:gdLst>
                <a:gd name="connsiteX0" fmla="*/ 787020 w 787020"/>
                <a:gd name="connsiteY0" fmla="*/ 0 h 3657600"/>
                <a:gd name="connsiteX1" fmla="*/ 691486 w 787020"/>
                <a:gd name="connsiteY1" fmla="*/ 136478 h 3657600"/>
                <a:gd name="connsiteX2" fmla="*/ 568656 w 787020"/>
                <a:gd name="connsiteY2" fmla="*/ 136478 h 3657600"/>
                <a:gd name="connsiteX3" fmla="*/ 623247 w 787020"/>
                <a:gd name="connsiteY3" fmla="*/ 245660 h 3657600"/>
                <a:gd name="connsiteX4" fmla="*/ 445826 w 787020"/>
                <a:gd name="connsiteY4" fmla="*/ 300251 h 3657600"/>
                <a:gd name="connsiteX5" fmla="*/ 336644 w 787020"/>
                <a:gd name="connsiteY5" fmla="*/ 313899 h 3657600"/>
                <a:gd name="connsiteX6" fmla="*/ 227462 w 787020"/>
                <a:gd name="connsiteY6" fmla="*/ 354842 h 3657600"/>
                <a:gd name="connsiteX7" fmla="*/ 213814 w 787020"/>
                <a:gd name="connsiteY7" fmla="*/ 436729 h 3657600"/>
                <a:gd name="connsiteX8" fmla="*/ 186518 w 787020"/>
                <a:gd name="connsiteY8" fmla="*/ 464024 h 3657600"/>
                <a:gd name="connsiteX9" fmla="*/ 131927 w 787020"/>
                <a:gd name="connsiteY9" fmla="*/ 491320 h 3657600"/>
                <a:gd name="connsiteX10" fmla="*/ 200166 w 787020"/>
                <a:gd name="connsiteY10" fmla="*/ 518615 h 3657600"/>
                <a:gd name="connsiteX11" fmla="*/ 104632 w 787020"/>
                <a:gd name="connsiteY11" fmla="*/ 532263 h 3657600"/>
                <a:gd name="connsiteX12" fmla="*/ 9098 w 787020"/>
                <a:gd name="connsiteY12" fmla="*/ 532263 h 3657600"/>
                <a:gd name="connsiteX13" fmla="*/ 50041 w 787020"/>
                <a:gd name="connsiteY13" fmla="*/ 586854 h 3657600"/>
                <a:gd name="connsiteX14" fmla="*/ 227462 w 787020"/>
                <a:gd name="connsiteY14" fmla="*/ 668741 h 3657600"/>
                <a:gd name="connsiteX15" fmla="*/ 159223 w 787020"/>
                <a:gd name="connsiteY15" fmla="*/ 709684 h 3657600"/>
                <a:gd name="connsiteX16" fmla="*/ 186518 w 787020"/>
                <a:gd name="connsiteY16" fmla="*/ 764275 h 3657600"/>
                <a:gd name="connsiteX17" fmla="*/ 282053 w 787020"/>
                <a:gd name="connsiteY17" fmla="*/ 791570 h 3657600"/>
                <a:gd name="connsiteX18" fmla="*/ 418530 w 787020"/>
                <a:gd name="connsiteY18" fmla="*/ 832514 h 3657600"/>
                <a:gd name="connsiteX19" fmla="*/ 336644 w 787020"/>
                <a:gd name="connsiteY19" fmla="*/ 887105 h 3657600"/>
                <a:gd name="connsiteX20" fmla="*/ 282053 w 787020"/>
                <a:gd name="connsiteY20" fmla="*/ 968991 h 3657600"/>
                <a:gd name="connsiteX21" fmla="*/ 350292 w 787020"/>
                <a:gd name="connsiteY21" fmla="*/ 1009935 h 3657600"/>
                <a:gd name="connsiteX22" fmla="*/ 268405 w 787020"/>
                <a:gd name="connsiteY22" fmla="*/ 1050878 h 3657600"/>
                <a:gd name="connsiteX23" fmla="*/ 186518 w 787020"/>
                <a:gd name="connsiteY23" fmla="*/ 1105469 h 3657600"/>
                <a:gd name="connsiteX24" fmla="*/ 172871 w 787020"/>
                <a:gd name="connsiteY24" fmla="*/ 1214651 h 3657600"/>
                <a:gd name="connsiteX25" fmla="*/ 172871 w 787020"/>
                <a:gd name="connsiteY25" fmla="*/ 1296538 h 3657600"/>
                <a:gd name="connsiteX26" fmla="*/ 172871 w 787020"/>
                <a:gd name="connsiteY26" fmla="*/ 1405720 h 3657600"/>
                <a:gd name="connsiteX27" fmla="*/ 213814 w 787020"/>
                <a:gd name="connsiteY27" fmla="*/ 1514902 h 3657600"/>
                <a:gd name="connsiteX28" fmla="*/ 213814 w 787020"/>
                <a:gd name="connsiteY28" fmla="*/ 1624084 h 3657600"/>
                <a:gd name="connsiteX29" fmla="*/ 186518 w 787020"/>
                <a:gd name="connsiteY29" fmla="*/ 1746914 h 3657600"/>
                <a:gd name="connsiteX30" fmla="*/ 172871 w 787020"/>
                <a:gd name="connsiteY30" fmla="*/ 1801505 h 3657600"/>
                <a:gd name="connsiteX31" fmla="*/ 213814 w 787020"/>
                <a:gd name="connsiteY31" fmla="*/ 1828800 h 3657600"/>
                <a:gd name="connsiteX32" fmla="*/ 241109 w 787020"/>
                <a:gd name="connsiteY32" fmla="*/ 1842448 h 3657600"/>
                <a:gd name="connsiteX33" fmla="*/ 295701 w 787020"/>
                <a:gd name="connsiteY33" fmla="*/ 1937982 h 3657600"/>
                <a:gd name="connsiteX34" fmla="*/ 336644 w 787020"/>
                <a:gd name="connsiteY34" fmla="*/ 1978926 h 3657600"/>
                <a:gd name="connsiteX35" fmla="*/ 404883 w 787020"/>
                <a:gd name="connsiteY35" fmla="*/ 2033517 h 3657600"/>
                <a:gd name="connsiteX36" fmla="*/ 404883 w 787020"/>
                <a:gd name="connsiteY36" fmla="*/ 2088108 h 3657600"/>
                <a:gd name="connsiteX37" fmla="*/ 336644 w 787020"/>
                <a:gd name="connsiteY37" fmla="*/ 2142699 h 3657600"/>
                <a:gd name="connsiteX38" fmla="*/ 391235 w 787020"/>
                <a:gd name="connsiteY38" fmla="*/ 2183642 h 3657600"/>
                <a:gd name="connsiteX39" fmla="*/ 445826 w 787020"/>
                <a:gd name="connsiteY39" fmla="*/ 2142699 h 3657600"/>
                <a:gd name="connsiteX40" fmla="*/ 459474 w 787020"/>
                <a:gd name="connsiteY40" fmla="*/ 2210938 h 3657600"/>
                <a:gd name="connsiteX41" fmla="*/ 459474 w 787020"/>
                <a:gd name="connsiteY41" fmla="*/ 2251881 h 3657600"/>
                <a:gd name="connsiteX42" fmla="*/ 514065 w 787020"/>
                <a:gd name="connsiteY42" fmla="*/ 2292824 h 3657600"/>
                <a:gd name="connsiteX43" fmla="*/ 500417 w 787020"/>
                <a:gd name="connsiteY43" fmla="*/ 2333767 h 3657600"/>
                <a:gd name="connsiteX44" fmla="*/ 527712 w 787020"/>
                <a:gd name="connsiteY44" fmla="*/ 2402006 h 3657600"/>
                <a:gd name="connsiteX45" fmla="*/ 404883 w 787020"/>
                <a:gd name="connsiteY45" fmla="*/ 2456597 h 3657600"/>
                <a:gd name="connsiteX46" fmla="*/ 418530 w 787020"/>
                <a:gd name="connsiteY46" fmla="*/ 2552132 h 3657600"/>
                <a:gd name="connsiteX47" fmla="*/ 282053 w 787020"/>
                <a:gd name="connsiteY47" fmla="*/ 2620370 h 3657600"/>
                <a:gd name="connsiteX48" fmla="*/ 363939 w 787020"/>
                <a:gd name="connsiteY48" fmla="*/ 2688609 h 3657600"/>
                <a:gd name="connsiteX49" fmla="*/ 350292 w 787020"/>
                <a:gd name="connsiteY49" fmla="*/ 2729553 h 3657600"/>
                <a:gd name="connsiteX50" fmla="*/ 336644 w 787020"/>
                <a:gd name="connsiteY50" fmla="*/ 2784144 h 3657600"/>
                <a:gd name="connsiteX51" fmla="*/ 227462 w 787020"/>
                <a:gd name="connsiteY51" fmla="*/ 2825087 h 3657600"/>
                <a:gd name="connsiteX52" fmla="*/ 241109 w 787020"/>
                <a:gd name="connsiteY52" fmla="*/ 2906973 h 3657600"/>
                <a:gd name="connsiteX53" fmla="*/ 172871 w 787020"/>
                <a:gd name="connsiteY53" fmla="*/ 3043451 h 3657600"/>
                <a:gd name="connsiteX54" fmla="*/ 282053 w 787020"/>
                <a:gd name="connsiteY54" fmla="*/ 3125338 h 3657600"/>
                <a:gd name="connsiteX55" fmla="*/ 432178 w 787020"/>
                <a:gd name="connsiteY55" fmla="*/ 3234520 h 3657600"/>
                <a:gd name="connsiteX56" fmla="*/ 514065 w 787020"/>
                <a:gd name="connsiteY56" fmla="*/ 3452884 h 3657600"/>
                <a:gd name="connsiteX57" fmla="*/ 609599 w 787020"/>
                <a:gd name="connsiteY57" fmla="*/ 3603009 h 3657600"/>
                <a:gd name="connsiteX58" fmla="*/ 636895 w 787020"/>
                <a:gd name="connsiteY58" fmla="*/ 3657600 h 3657600"/>
                <a:gd name="connsiteX0" fmla="*/ 787020 w 787020"/>
                <a:gd name="connsiteY0" fmla="*/ 0 h 3657600"/>
                <a:gd name="connsiteX1" fmla="*/ 691486 w 787020"/>
                <a:gd name="connsiteY1" fmla="*/ 136478 h 3657600"/>
                <a:gd name="connsiteX2" fmla="*/ 568656 w 787020"/>
                <a:gd name="connsiteY2" fmla="*/ 136478 h 3657600"/>
                <a:gd name="connsiteX3" fmla="*/ 623247 w 787020"/>
                <a:gd name="connsiteY3" fmla="*/ 245660 h 3657600"/>
                <a:gd name="connsiteX4" fmla="*/ 445826 w 787020"/>
                <a:gd name="connsiteY4" fmla="*/ 300251 h 3657600"/>
                <a:gd name="connsiteX5" fmla="*/ 336644 w 787020"/>
                <a:gd name="connsiteY5" fmla="*/ 313899 h 3657600"/>
                <a:gd name="connsiteX6" fmla="*/ 227462 w 787020"/>
                <a:gd name="connsiteY6" fmla="*/ 354842 h 3657600"/>
                <a:gd name="connsiteX7" fmla="*/ 213814 w 787020"/>
                <a:gd name="connsiteY7" fmla="*/ 436729 h 3657600"/>
                <a:gd name="connsiteX8" fmla="*/ 186518 w 787020"/>
                <a:gd name="connsiteY8" fmla="*/ 464024 h 3657600"/>
                <a:gd name="connsiteX9" fmla="*/ 131927 w 787020"/>
                <a:gd name="connsiteY9" fmla="*/ 491320 h 3657600"/>
                <a:gd name="connsiteX10" fmla="*/ 200166 w 787020"/>
                <a:gd name="connsiteY10" fmla="*/ 518615 h 3657600"/>
                <a:gd name="connsiteX11" fmla="*/ 104632 w 787020"/>
                <a:gd name="connsiteY11" fmla="*/ 532263 h 3657600"/>
                <a:gd name="connsiteX12" fmla="*/ 9098 w 787020"/>
                <a:gd name="connsiteY12" fmla="*/ 532263 h 3657600"/>
                <a:gd name="connsiteX13" fmla="*/ 50041 w 787020"/>
                <a:gd name="connsiteY13" fmla="*/ 586854 h 3657600"/>
                <a:gd name="connsiteX14" fmla="*/ 227462 w 787020"/>
                <a:gd name="connsiteY14" fmla="*/ 668741 h 3657600"/>
                <a:gd name="connsiteX15" fmla="*/ 159223 w 787020"/>
                <a:gd name="connsiteY15" fmla="*/ 709684 h 3657600"/>
                <a:gd name="connsiteX16" fmla="*/ 186518 w 787020"/>
                <a:gd name="connsiteY16" fmla="*/ 764275 h 3657600"/>
                <a:gd name="connsiteX17" fmla="*/ 282053 w 787020"/>
                <a:gd name="connsiteY17" fmla="*/ 791570 h 3657600"/>
                <a:gd name="connsiteX18" fmla="*/ 418530 w 787020"/>
                <a:gd name="connsiteY18" fmla="*/ 832514 h 3657600"/>
                <a:gd name="connsiteX19" fmla="*/ 336644 w 787020"/>
                <a:gd name="connsiteY19" fmla="*/ 887105 h 3657600"/>
                <a:gd name="connsiteX20" fmla="*/ 282053 w 787020"/>
                <a:gd name="connsiteY20" fmla="*/ 968991 h 3657600"/>
                <a:gd name="connsiteX21" fmla="*/ 350292 w 787020"/>
                <a:gd name="connsiteY21" fmla="*/ 1009935 h 3657600"/>
                <a:gd name="connsiteX22" fmla="*/ 268405 w 787020"/>
                <a:gd name="connsiteY22" fmla="*/ 1050878 h 3657600"/>
                <a:gd name="connsiteX23" fmla="*/ 186518 w 787020"/>
                <a:gd name="connsiteY23" fmla="*/ 1105469 h 3657600"/>
                <a:gd name="connsiteX24" fmla="*/ 172871 w 787020"/>
                <a:gd name="connsiteY24" fmla="*/ 1214651 h 3657600"/>
                <a:gd name="connsiteX25" fmla="*/ 172871 w 787020"/>
                <a:gd name="connsiteY25" fmla="*/ 1296538 h 3657600"/>
                <a:gd name="connsiteX26" fmla="*/ 172871 w 787020"/>
                <a:gd name="connsiteY26" fmla="*/ 1405720 h 3657600"/>
                <a:gd name="connsiteX27" fmla="*/ 213814 w 787020"/>
                <a:gd name="connsiteY27" fmla="*/ 1514902 h 3657600"/>
                <a:gd name="connsiteX28" fmla="*/ 213814 w 787020"/>
                <a:gd name="connsiteY28" fmla="*/ 1624084 h 3657600"/>
                <a:gd name="connsiteX29" fmla="*/ 186518 w 787020"/>
                <a:gd name="connsiteY29" fmla="*/ 1746914 h 3657600"/>
                <a:gd name="connsiteX30" fmla="*/ 172871 w 787020"/>
                <a:gd name="connsiteY30" fmla="*/ 1801505 h 3657600"/>
                <a:gd name="connsiteX31" fmla="*/ 213814 w 787020"/>
                <a:gd name="connsiteY31" fmla="*/ 1828800 h 3657600"/>
                <a:gd name="connsiteX32" fmla="*/ 241109 w 787020"/>
                <a:gd name="connsiteY32" fmla="*/ 1842448 h 3657600"/>
                <a:gd name="connsiteX33" fmla="*/ 295701 w 787020"/>
                <a:gd name="connsiteY33" fmla="*/ 1937982 h 3657600"/>
                <a:gd name="connsiteX34" fmla="*/ 336644 w 787020"/>
                <a:gd name="connsiteY34" fmla="*/ 1978926 h 3657600"/>
                <a:gd name="connsiteX35" fmla="*/ 404883 w 787020"/>
                <a:gd name="connsiteY35" fmla="*/ 2033517 h 3657600"/>
                <a:gd name="connsiteX36" fmla="*/ 404883 w 787020"/>
                <a:gd name="connsiteY36" fmla="*/ 2088108 h 3657600"/>
                <a:gd name="connsiteX37" fmla="*/ 336644 w 787020"/>
                <a:gd name="connsiteY37" fmla="*/ 2142699 h 3657600"/>
                <a:gd name="connsiteX38" fmla="*/ 391235 w 787020"/>
                <a:gd name="connsiteY38" fmla="*/ 2183642 h 3657600"/>
                <a:gd name="connsiteX39" fmla="*/ 445826 w 787020"/>
                <a:gd name="connsiteY39" fmla="*/ 2142699 h 3657600"/>
                <a:gd name="connsiteX40" fmla="*/ 459474 w 787020"/>
                <a:gd name="connsiteY40" fmla="*/ 2210938 h 3657600"/>
                <a:gd name="connsiteX41" fmla="*/ 459474 w 787020"/>
                <a:gd name="connsiteY41" fmla="*/ 2251881 h 3657600"/>
                <a:gd name="connsiteX42" fmla="*/ 514065 w 787020"/>
                <a:gd name="connsiteY42" fmla="*/ 2292824 h 3657600"/>
                <a:gd name="connsiteX43" fmla="*/ 500417 w 787020"/>
                <a:gd name="connsiteY43" fmla="*/ 2333767 h 3657600"/>
                <a:gd name="connsiteX44" fmla="*/ 527712 w 787020"/>
                <a:gd name="connsiteY44" fmla="*/ 2402006 h 3657600"/>
                <a:gd name="connsiteX45" fmla="*/ 404883 w 787020"/>
                <a:gd name="connsiteY45" fmla="*/ 2456597 h 3657600"/>
                <a:gd name="connsiteX46" fmla="*/ 418530 w 787020"/>
                <a:gd name="connsiteY46" fmla="*/ 2552132 h 3657600"/>
                <a:gd name="connsiteX47" fmla="*/ 282053 w 787020"/>
                <a:gd name="connsiteY47" fmla="*/ 2620370 h 3657600"/>
                <a:gd name="connsiteX48" fmla="*/ 363939 w 787020"/>
                <a:gd name="connsiteY48" fmla="*/ 2688609 h 3657600"/>
                <a:gd name="connsiteX49" fmla="*/ 350292 w 787020"/>
                <a:gd name="connsiteY49" fmla="*/ 2729553 h 3657600"/>
                <a:gd name="connsiteX50" fmla="*/ 336644 w 787020"/>
                <a:gd name="connsiteY50" fmla="*/ 2784144 h 3657600"/>
                <a:gd name="connsiteX51" fmla="*/ 227462 w 787020"/>
                <a:gd name="connsiteY51" fmla="*/ 2825087 h 3657600"/>
                <a:gd name="connsiteX52" fmla="*/ 241109 w 787020"/>
                <a:gd name="connsiteY52" fmla="*/ 2906973 h 3657600"/>
                <a:gd name="connsiteX53" fmla="*/ 172871 w 787020"/>
                <a:gd name="connsiteY53" fmla="*/ 3043451 h 3657600"/>
                <a:gd name="connsiteX54" fmla="*/ 282053 w 787020"/>
                <a:gd name="connsiteY54" fmla="*/ 3125338 h 3657600"/>
                <a:gd name="connsiteX55" fmla="*/ 432178 w 787020"/>
                <a:gd name="connsiteY55" fmla="*/ 3234520 h 3657600"/>
                <a:gd name="connsiteX56" fmla="*/ 514065 w 787020"/>
                <a:gd name="connsiteY56" fmla="*/ 3452884 h 3657600"/>
                <a:gd name="connsiteX57" fmla="*/ 609599 w 787020"/>
                <a:gd name="connsiteY57" fmla="*/ 3603009 h 3657600"/>
                <a:gd name="connsiteX58" fmla="*/ 636895 w 787020"/>
                <a:gd name="connsiteY58" fmla="*/ 3657600 h 3657600"/>
                <a:gd name="connsiteX0" fmla="*/ 811462 w 811462"/>
                <a:gd name="connsiteY0" fmla="*/ 0 h 3699294"/>
                <a:gd name="connsiteX1" fmla="*/ 691486 w 811462"/>
                <a:gd name="connsiteY1" fmla="*/ 178172 h 3699294"/>
                <a:gd name="connsiteX2" fmla="*/ 568656 w 811462"/>
                <a:gd name="connsiteY2" fmla="*/ 178172 h 3699294"/>
                <a:gd name="connsiteX3" fmla="*/ 623247 w 811462"/>
                <a:gd name="connsiteY3" fmla="*/ 287354 h 3699294"/>
                <a:gd name="connsiteX4" fmla="*/ 445826 w 811462"/>
                <a:gd name="connsiteY4" fmla="*/ 341945 h 3699294"/>
                <a:gd name="connsiteX5" fmla="*/ 336644 w 811462"/>
                <a:gd name="connsiteY5" fmla="*/ 355593 h 3699294"/>
                <a:gd name="connsiteX6" fmla="*/ 227462 w 811462"/>
                <a:gd name="connsiteY6" fmla="*/ 396536 h 3699294"/>
                <a:gd name="connsiteX7" fmla="*/ 213814 w 811462"/>
                <a:gd name="connsiteY7" fmla="*/ 478423 h 3699294"/>
                <a:gd name="connsiteX8" fmla="*/ 186518 w 811462"/>
                <a:gd name="connsiteY8" fmla="*/ 505718 h 3699294"/>
                <a:gd name="connsiteX9" fmla="*/ 131927 w 811462"/>
                <a:gd name="connsiteY9" fmla="*/ 533014 h 3699294"/>
                <a:gd name="connsiteX10" fmla="*/ 200166 w 811462"/>
                <a:gd name="connsiteY10" fmla="*/ 560309 h 3699294"/>
                <a:gd name="connsiteX11" fmla="*/ 104632 w 811462"/>
                <a:gd name="connsiteY11" fmla="*/ 573957 h 3699294"/>
                <a:gd name="connsiteX12" fmla="*/ 9098 w 811462"/>
                <a:gd name="connsiteY12" fmla="*/ 573957 h 3699294"/>
                <a:gd name="connsiteX13" fmla="*/ 50041 w 811462"/>
                <a:gd name="connsiteY13" fmla="*/ 628548 h 3699294"/>
                <a:gd name="connsiteX14" fmla="*/ 227462 w 811462"/>
                <a:gd name="connsiteY14" fmla="*/ 710435 h 3699294"/>
                <a:gd name="connsiteX15" fmla="*/ 159223 w 811462"/>
                <a:gd name="connsiteY15" fmla="*/ 751378 h 3699294"/>
                <a:gd name="connsiteX16" fmla="*/ 186518 w 811462"/>
                <a:gd name="connsiteY16" fmla="*/ 805969 h 3699294"/>
                <a:gd name="connsiteX17" fmla="*/ 282053 w 811462"/>
                <a:gd name="connsiteY17" fmla="*/ 833264 h 3699294"/>
                <a:gd name="connsiteX18" fmla="*/ 418530 w 811462"/>
                <a:gd name="connsiteY18" fmla="*/ 874208 h 3699294"/>
                <a:gd name="connsiteX19" fmla="*/ 336644 w 811462"/>
                <a:gd name="connsiteY19" fmla="*/ 928799 h 3699294"/>
                <a:gd name="connsiteX20" fmla="*/ 282053 w 811462"/>
                <a:gd name="connsiteY20" fmla="*/ 1010685 h 3699294"/>
                <a:gd name="connsiteX21" fmla="*/ 350292 w 811462"/>
                <a:gd name="connsiteY21" fmla="*/ 1051629 h 3699294"/>
                <a:gd name="connsiteX22" fmla="*/ 268405 w 811462"/>
                <a:gd name="connsiteY22" fmla="*/ 1092572 h 3699294"/>
                <a:gd name="connsiteX23" fmla="*/ 186518 w 811462"/>
                <a:gd name="connsiteY23" fmla="*/ 1147163 h 3699294"/>
                <a:gd name="connsiteX24" fmla="*/ 172871 w 811462"/>
                <a:gd name="connsiteY24" fmla="*/ 1256345 h 3699294"/>
                <a:gd name="connsiteX25" fmla="*/ 172871 w 811462"/>
                <a:gd name="connsiteY25" fmla="*/ 1338232 h 3699294"/>
                <a:gd name="connsiteX26" fmla="*/ 172871 w 811462"/>
                <a:gd name="connsiteY26" fmla="*/ 1447414 h 3699294"/>
                <a:gd name="connsiteX27" fmla="*/ 213814 w 811462"/>
                <a:gd name="connsiteY27" fmla="*/ 1556596 h 3699294"/>
                <a:gd name="connsiteX28" fmla="*/ 213814 w 811462"/>
                <a:gd name="connsiteY28" fmla="*/ 1665778 h 3699294"/>
                <a:gd name="connsiteX29" fmla="*/ 186518 w 811462"/>
                <a:gd name="connsiteY29" fmla="*/ 1788608 h 3699294"/>
                <a:gd name="connsiteX30" fmla="*/ 172871 w 811462"/>
                <a:gd name="connsiteY30" fmla="*/ 1843199 h 3699294"/>
                <a:gd name="connsiteX31" fmla="*/ 213814 w 811462"/>
                <a:gd name="connsiteY31" fmla="*/ 1870494 h 3699294"/>
                <a:gd name="connsiteX32" fmla="*/ 241109 w 811462"/>
                <a:gd name="connsiteY32" fmla="*/ 1884142 h 3699294"/>
                <a:gd name="connsiteX33" fmla="*/ 295701 w 811462"/>
                <a:gd name="connsiteY33" fmla="*/ 1979676 h 3699294"/>
                <a:gd name="connsiteX34" fmla="*/ 336644 w 811462"/>
                <a:gd name="connsiteY34" fmla="*/ 2020620 h 3699294"/>
                <a:gd name="connsiteX35" fmla="*/ 404883 w 811462"/>
                <a:gd name="connsiteY35" fmla="*/ 2075211 h 3699294"/>
                <a:gd name="connsiteX36" fmla="*/ 404883 w 811462"/>
                <a:gd name="connsiteY36" fmla="*/ 2129802 h 3699294"/>
                <a:gd name="connsiteX37" fmla="*/ 336644 w 811462"/>
                <a:gd name="connsiteY37" fmla="*/ 2184393 h 3699294"/>
                <a:gd name="connsiteX38" fmla="*/ 391235 w 811462"/>
                <a:gd name="connsiteY38" fmla="*/ 2225336 h 3699294"/>
                <a:gd name="connsiteX39" fmla="*/ 445826 w 811462"/>
                <a:gd name="connsiteY39" fmla="*/ 2184393 h 3699294"/>
                <a:gd name="connsiteX40" fmla="*/ 459474 w 811462"/>
                <a:gd name="connsiteY40" fmla="*/ 2252632 h 3699294"/>
                <a:gd name="connsiteX41" fmla="*/ 459474 w 811462"/>
                <a:gd name="connsiteY41" fmla="*/ 2293575 h 3699294"/>
                <a:gd name="connsiteX42" fmla="*/ 514065 w 811462"/>
                <a:gd name="connsiteY42" fmla="*/ 2334518 h 3699294"/>
                <a:gd name="connsiteX43" fmla="*/ 500417 w 811462"/>
                <a:gd name="connsiteY43" fmla="*/ 2375461 h 3699294"/>
                <a:gd name="connsiteX44" fmla="*/ 527712 w 811462"/>
                <a:gd name="connsiteY44" fmla="*/ 2443700 h 3699294"/>
                <a:gd name="connsiteX45" fmla="*/ 404883 w 811462"/>
                <a:gd name="connsiteY45" fmla="*/ 2498291 h 3699294"/>
                <a:gd name="connsiteX46" fmla="*/ 418530 w 811462"/>
                <a:gd name="connsiteY46" fmla="*/ 2593826 h 3699294"/>
                <a:gd name="connsiteX47" fmla="*/ 282053 w 811462"/>
                <a:gd name="connsiteY47" fmla="*/ 2662064 h 3699294"/>
                <a:gd name="connsiteX48" fmla="*/ 363939 w 811462"/>
                <a:gd name="connsiteY48" fmla="*/ 2730303 h 3699294"/>
                <a:gd name="connsiteX49" fmla="*/ 350292 w 811462"/>
                <a:gd name="connsiteY49" fmla="*/ 2771247 h 3699294"/>
                <a:gd name="connsiteX50" fmla="*/ 336644 w 811462"/>
                <a:gd name="connsiteY50" fmla="*/ 2825838 h 3699294"/>
                <a:gd name="connsiteX51" fmla="*/ 227462 w 811462"/>
                <a:gd name="connsiteY51" fmla="*/ 2866781 h 3699294"/>
                <a:gd name="connsiteX52" fmla="*/ 241109 w 811462"/>
                <a:gd name="connsiteY52" fmla="*/ 2948667 h 3699294"/>
                <a:gd name="connsiteX53" fmla="*/ 172871 w 811462"/>
                <a:gd name="connsiteY53" fmla="*/ 3085145 h 3699294"/>
                <a:gd name="connsiteX54" fmla="*/ 282053 w 811462"/>
                <a:gd name="connsiteY54" fmla="*/ 3167032 h 3699294"/>
                <a:gd name="connsiteX55" fmla="*/ 432178 w 811462"/>
                <a:gd name="connsiteY55" fmla="*/ 3276214 h 3699294"/>
                <a:gd name="connsiteX56" fmla="*/ 514065 w 811462"/>
                <a:gd name="connsiteY56" fmla="*/ 3494578 h 3699294"/>
                <a:gd name="connsiteX57" fmla="*/ 609599 w 811462"/>
                <a:gd name="connsiteY57" fmla="*/ 3644703 h 3699294"/>
                <a:gd name="connsiteX58" fmla="*/ 636895 w 811462"/>
                <a:gd name="connsiteY58" fmla="*/ 3699294 h 369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11462" h="3699294">
                  <a:moveTo>
                    <a:pt x="811462" y="0"/>
                  </a:moveTo>
                  <a:cubicBezTo>
                    <a:pt x="781892" y="56866"/>
                    <a:pt x="731954" y="148477"/>
                    <a:pt x="691486" y="178172"/>
                  </a:cubicBezTo>
                  <a:cubicBezTo>
                    <a:pt x="651018" y="207867"/>
                    <a:pt x="580029" y="159975"/>
                    <a:pt x="568656" y="178172"/>
                  </a:cubicBezTo>
                  <a:cubicBezTo>
                    <a:pt x="557283" y="196369"/>
                    <a:pt x="643719" y="260059"/>
                    <a:pt x="623247" y="287354"/>
                  </a:cubicBezTo>
                  <a:cubicBezTo>
                    <a:pt x="602775" y="314649"/>
                    <a:pt x="493593" y="330572"/>
                    <a:pt x="445826" y="341945"/>
                  </a:cubicBezTo>
                  <a:cubicBezTo>
                    <a:pt x="398059" y="353318"/>
                    <a:pt x="373038" y="346495"/>
                    <a:pt x="336644" y="355593"/>
                  </a:cubicBezTo>
                  <a:cubicBezTo>
                    <a:pt x="300250" y="364691"/>
                    <a:pt x="247934" y="376064"/>
                    <a:pt x="227462" y="396536"/>
                  </a:cubicBezTo>
                  <a:cubicBezTo>
                    <a:pt x="206990" y="417008"/>
                    <a:pt x="220638" y="460226"/>
                    <a:pt x="213814" y="478423"/>
                  </a:cubicBezTo>
                  <a:cubicBezTo>
                    <a:pt x="206990" y="496620"/>
                    <a:pt x="200166" y="496620"/>
                    <a:pt x="186518" y="505718"/>
                  </a:cubicBezTo>
                  <a:cubicBezTo>
                    <a:pt x="172870" y="514816"/>
                    <a:pt x="129652" y="523915"/>
                    <a:pt x="131927" y="533014"/>
                  </a:cubicBezTo>
                  <a:cubicBezTo>
                    <a:pt x="134202" y="542113"/>
                    <a:pt x="204715" y="553485"/>
                    <a:pt x="200166" y="560309"/>
                  </a:cubicBezTo>
                  <a:cubicBezTo>
                    <a:pt x="195617" y="567133"/>
                    <a:pt x="136477" y="571682"/>
                    <a:pt x="104632" y="573957"/>
                  </a:cubicBezTo>
                  <a:cubicBezTo>
                    <a:pt x="72787" y="576232"/>
                    <a:pt x="18196" y="564859"/>
                    <a:pt x="9098" y="573957"/>
                  </a:cubicBezTo>
                  <a:cubicBezTo>
                    <a:pt x="0" y="583055"/>
                    <a:pt x="13647" y="605802"/>
                    <a:pt x="50041" y="628548"/>
                  </a:cubicBezTo>
                  <a:cubicBezTo>
                    <a:pt x="86435" y="651294"/>
                    <a:pt x="209265" y="689963"/>
                    <a:pt x="227462" y="710435"/>
                  </a:cubicBezTo>
                  <a:cubicBezTo>
                    <a:pt x="245659" y="730907"/>
                    <a:pt x="166047" y="735456"/>
                    <a:pt x="159223" y="751378"/>
                  </a:cubicBezTo>
                  <a:cubicBezTo>
                    <a:pt x="152399" y="767300"/>
                    <a:pt x="166046" y="792321"/>
                    <a:pt x="186518" y="805969"/>
                  </a:cubicBezTo>
                  <a:cubicBezTo>
                    <a:pt x="206990" y="819617"/>
                    <a:pt x="282053" y="833264"/>
                    <a:pt x="282053" y="833264"/>
                  </a:cubicBezTo>
                  <a:cubicBezTo>
                    <a:pt x="320722" y="844637"/>
                    <a:pt x="409432" y="858286"/>
                    <a:pt x="418530" y="874208"/>
                  </a:cubicBezTo>
                  <a:cubicBezTo>
                    <a:pt x="427628" y="890130"/>
                    <a:pt x="359390" y="906053"/>
                    <a:pt x="336644" y="928799"/>
                  </a:cubicBezTo>
                  <a:cubicBezTo>
                    <a:pt x="313898" y="951545"/>
                    <a:pt x="279778" y="990213"/>
                    <a:pt x="282053" y="1010685"/>
                  </a:cubicBezTo>
                  <a:cubicBezTo>
                    <a:pt x="284328" y="1031157"/>
                    <a:pt x="352567" y="1037981"/>
                    <a:pt x="350292" y="1051629"/>
                  </a:cubicBezTo>
                  <a:cubicBezTo>
                    <a:pt x="348017" y="1065277"/>
                    <a:pt x="295701" y="1076650"/>
                    <a:pt x="268405" y="1092572"/>
                  </a:cubicBezTo>
                  <a:cubicBezTo>
                    <a:pt x="241109" y="1108494"/>
                    <a:pt x="202440" y="1119868"/>
                    <a:pt x="186518" y="1147163"/>
                  </a:cubicBezTo>
                  <a:cubicBezTo>
                    <a:pt x="170596" y="1174458"/>
                    <a:pt x="175145" y="1224500"/>
                    <a:pt x="172871" y="1256345"/>
                  </a:cubicBezTo>
                  <a:cubicBezTo>
                    <a:pt x="170597" y="1288190"/>
                    <a:pt x="172871" y="1338232"/>
                    <a:pt x="172871" y="1338232"/>
                  </a:cubicBezTo>
                  <a:cubicBezTo>
                    <a:pt x="172871" y="1370077"/>
                    <a:pt x="166047" y="1411020"/>
                    <a:pt x="172871" y="1447414"/>
                  </a:cubicBezTo>
                  <a:cubicBezTo>
                    <a:pt x="179695" y="1483808"/>
                    <a:pt x="206990" y="1520202"/>
                    <a:pt x="213814" y="1556596"/>
                  </a:cubicBezTo>
                  <a:cubicBezTo>
                    <a:pt x="220638" y="1592990"/>
                    <a:pt x="218363" y="1627109"/>
                    <a:pt x="213814" y="1665778"/>
                  </a:cubicBezTo>
                  <a:cubicBezTo>
                    <a:pt x="209265" y="1704447"/>
                    <a:pt x="193342" y="1759038"/>
                    <a:pt x="186518" y="1788608"/>
                  </a:cubicBezTo>
                  <a:cubicBezTo>
                    <a:pt x="179694" y="1818178"/>
                    <a:pt x="168322" y="1829551"/>
                    <a:pt x="172871" y="1843199"/>
                  </a:cubicBezTo>
                  <a:cubicBezTo>
                    <a:pt x="177420" y="1856847"/>
                    <a:pt x="202441" y="1863670"/>
                    <a:pt x="213814" y="1870494"/>
                  </a:cubicBezTo>
                  <a:cubicBezTo>
                    <a:pt x="225187" y="1877318"/>
                    <a:pt x="227461" y="1865945"/>
                    <a:pt x="241109" y="1884142"/>
                  </a:cubicBezTo>
                  <a:cubicBezTo>
                    <a:pt x="254757" y="1902339"/>
                    <a:pt x="279779" y="1956930"/>
                    <a:pt x="295701" y="1979676"/>
                  </a:cubicBezTo>
                  <a:cubicBezTo>
                    <a:pt x="311623" y="2002422"/>
                    <a:pt x="318447" y="2004698"/>
                    <a:pt x="336644" y="2020620"/>
                  </a:cubicBezTo>
                  <a:cubicBezTo>
                    <a:pt x="354841" y="2036543"/>
                    <a:pt x="393510" y="2057014"/>
                    <a:pt x="404883" y="2075211"/>
                  </a:cubicBezTo>
                  <a:cubicBezTo>
                    <a:pt x="416256" y="2093408"/>
                    <a:pt x="416256" y="2111605"/>
                    <a:pt x="404883" y="2129802"/>
                  </a:cubicBezTo>
                  <a:cubicBezTo>
                    <a:pt x="393510" y="2147999"/>
                    <a:pt x="338919" y="2168471"/>
                    <a:pt x="336644" y="2184393"/>
                  </a:cubicBezTo>
                  <a:cubicBezTo>
                    <a:pt x="334369" y="2200315"/>
                    <a:pt x="373038" y="2225336"/>
                    <a:pt x="391235" y="2225336"/>
                  </a:cubicBezTo>
                  <a:cubicBezTo>
                    <a:pt x="409432" y="2225336"/>
                    <a:pt x="434453" y="2179844"/>
                    <a:pt x="445826" y="2184393"/>
                  </a:cubicBezTo>
                  <a:cubicBezTo>
                    <a:pt x="457199" y="2188942"/>
                    <a:pt x="457199" y="2234435"/>
                    <a:pt x="459474" y="2252632"/>
                  </a:cubicBezTo>
                  <a:cubicBezTo>
                    <a:pt x="461749" y="2270829"/>
                    <a:pt x="450376" y="2279927"/>
                    <a:pt x="459474" y="2293575"/>
                  </a:cubicBezTo>
                  <a:cubicBezTo>
                    <a:pt x="468572" y="2307223"/>
                    <a:pt x="507241" y="2320870"/>
                    <a:pt x="514065" y="2334518"/>
                  </a:cubicBezTo>
                  <a:cubicBezTo>
                    <a:pt x="520889" y="2348166"/>
                    <a:pt x="498143" y="2357264"/>
                    <a:pt x="500417" y="2375461"/>
                  </a:cubicBezTo>
                  <a:cubicBezTo>
                    <a:pt x="502692" y="2393658"/>
                    <a:pt x="543634" y="2423228"/>
                    <a:pt x="527712" y="2443700"/>
                  </a:cubicBezTo>
                  <a:cubicBezTo>
                    <a:pt x="511790" y="2464172"/>
                    <a:pt x="423080" y="2473270"/>
                    <a:pt x="404883" y="2498291"/>
                  </a:cubicBezTo>
                  <a:cubicBezTo>
                    <a:pt x="386686" y="2523312"/>
                    <a:pt x="439002" y="2566531"/>
                    <a:pt x="418530" y="2593826"/>
                  </a:cubicBezTo>
                  <a:cubicBezTo>
                    <a:pt x="398058" y="2621121"/>
                    <a:pt x="291151" y="2639318"/>
                    <a:pt x="282053" y="2662064"/>
                  </a:cubicBezTo>
                  <a:cubicBezTo>
                    <a:pt x="272955" y="2684810"/>
                    <a:pt x="352566" y="2712106"/>
                    <a:pt x="363939" y="2730303"/>
                  </a:cubicBezTo>
                  <a:cubicBezTo>
                    <a:pt x="375312" y="2748500"/>
                    <a:pt x="354841" y="2755325"/>
                    <a:pt x="350292" y="2771247"/>
                  </a:cubicBezTo>
                  <a:cubicBezTo>
                    <a:pt x="345743" y="2787169"/>
                    <a:pt x="357116" y="2809916"/>
                    <a:pt x="336644" y="2825838"/>
                  </a:cubicBezTo>
                  <a:cubicBezTo>
                    <a:pt x="316172" y="2841760"/>
                    <a:pt x="243384" y="2846310"/>
                    <a:pt x="227462" y="2866781"/>
                  </a:cubicBezTo>
                  <a:cubicBezTo>
                    <a:pt x="211540" y="2887252"/>
                    <a:pt x="250207" y="2912273"/>
                    <a:pt x="241109" y="2948667"/>
                  </a:cubicBezTo>
                  <a:cubicBezTo>
                    <a:pt x="232011" y="2985061"/>
                    <a:pt x="166047" y="3048751"/>
                    <a:pt x="172871" y="3085145"/>
                  </a:cubicBezTo>
                  <a:cubicBezTo>
                    <a:pt x="179695" y="3121539"/>
                    <a:pt x="282053" y="3167032"/>
                    <a:pt x="282053" y="3167032"/>
                  </a:cubicBezTo>
                  <a:cubicBezTo>
                    <a:pt x="325271" y="3198877"/>
                    <a:pt x="393509" y="3221623"/>
                    <a:pt x="432178" y="3276214"/>
                  </a:cubicBezTo>
                  <a:cubicBezTo>
                    <a:pt x="470847" y="3330805"/>
                    <a:pt x="484495" y="3433163"/>
                    <a:pt x="514065" y="3494578"/>
                  </a:cubicBezTo>
                  <a:cubicBezTo>
                    <a:pt x="543635" y="3555993"/>
                    <a:pt x="589127" y="3610584"/>
                    <a:pt x="609599" y="3644703"/>
                  </a:cubicBezTo>
                  <a:cubicBezTo>
                    <a:pt x="630071" y="3678822"/>
                    <a:pt x="633483" y="3689058"/>
                    <a:pt x="636895" y="3699294"/>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lgn="ctr" eaLnBrk="0" hangingPunct="0">
                <a:defRPr/>
              </a:pPr>
              <a:endParaRPr lang="en-US">
                <a:effectLst>
                  <a:glow rad="139700">
                    <a:schemeClr val="accent4">
                      <a:satMod val="175000"/>
                      <a:alpha val="40000"/>
                    </a:schemeClr>
                  </a:glow>
                  <a:outerShdw blurRad="38100" dist="38100" dir="2700000" algn="tl">
                    <a:srgbClr val="000000">
                      <a:alpha val="43137"/>
                    </a:srgbClr>
                  </a:outerShdw>
                </a:effectLst>
                <a:cs typeface="+mn-cs"/>
              </a:endParaRPr>
            </a:p>
          </p:txBody>
        </p:sp>
        <p:sp>
          <p:nvSpPr>
            <p:cNvPr id="31" name="Freeform 30"/>
            <p:cNvSpPr/>
            <p:nvPr/>
          </p:nvSpPr>
          <p:spPr bwMode="auto">
            <a:xfrm>
              <a:off x="4558917" y="1610453"/>
              <a:ext cx="821001" cy="641442"/>
            </a:xfrm>
            <a:custGeom>
              <a:avLst/>
              <a:gdLst>
                <a:gd name="connsiteX0" fmla="*/ 655093 w 821140"/>
                <a:gd name="connsiteY0" fmla="*/ 0 h 641445"/>
                <a:gd name="connsiteX1" fmla="*/ 805218 w 821140"/>
                <a:gd name="connsiteY1" fmla="*/ 40943 h 641445"/>
                <a:gd name="connsiteX2" fmla="*/ 750627 w 821140"/>
                <a:gd name="connsiteY2" fmla="*/ 95534 h 641445"/>
                <a:gd name="connsiteX3" fmla="*/ 736979 w 821140"/>
                <a:gd name="connsiteY3" fmla="*/ 136477 h 641445"/>
                <a:gd name="connsiteX4" fmla="*/ 682388 w 821140"/>
                <a:gd name="connsiteY4" fmla="*/ 204716 h 641445"/>
                <a:gd name="connsiteX5" fmla="*/ 545911 w 821140"/>
                <a:gd name="connsiteY5" fmla="*/ 218364 h 641445"/>
                <a:gd name="connsiteX6" fmla="*/ 559558 w 821140"/>
                <a:gd name="connsiteY6" fmla="*/ 300251 h 641445"/>
                <a:gd name="connsiteX7" fmla="*/ 559558 w 821140"/>
                <a:gd name="connsiteY7" fmla="*/ 382137 h 641445"/>
                <a:gd name="connsiteX8" fmla="*/ 491320 w 821140"/>
                <a:gd name="connsiteY8" fmla="*/ 423080 h 641445"/>
                <a:gd name="connsiteX9" fmla="*/ 477672 w 821140"/>
                <a:gd name="connsiteY9" fmla="*/ 464024 h 641445"/>
                <a:gd name="connsiteX10" fmla="*/ 382138 w 821140"/>
                <a:gd name="connsiteY10" fmla="*/ 504967 h 641445"/>
                <a:gd name="connsiteX11" fmla="*/ 300251 w 821140"/>
                <a:gd name="connsiteY11" fmla="*/ 518615 h 641445"/>
                <a:gd name="connsiteX12" fmla="*/ 204717 w 821140"/>
                <a:gd name="connsiteY12" fmla="*/ 559558 h 641445"/>
                <a:gd name="connsiteX13" fmla="*/ 150126 w 821140"/>
                <a:gd name="connsiteY13" fmla="*/ 627797 h 641445"/>
                <a:gd name="connsiteX14" fmla="*/ 54591 w 821140"/>
                <a:gd name="connsiteY14" fmla="*/ 627797 h 641445"/>
                <a:gd name="connsiteX15" fmla="*/ 0 w 821140"/>
                <a:gd name="connsiteY15" fmla="*/ 641445 h 6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140" h="641445">
                  <a:moveTo>
                    <a:pt x="655093" y="0"/>
                  </a:moveTo>
                  <a:cubicBezTo>
                    <a:pt x="722194" y="12510"/>
                    <a:pt x="789296" y="25021"/>
                    <a:pt x="805218" y="40943"/>
                  </a:cubicBezTo>
                  <a:cubicBezTo>
                    <a:pt x="821140" y="56865"/>
                    <a:pt x="762000" y="79612"/>
                    <a:pt x="750627" y="95534"/>
                  </a:cubicBezTo>
                  <a:cubicBezTo>
                    <a:pt x="739254" y="111456"/>
                    <a:pt x="748352" y="118280"/>
                    <a:pt x="736979" y="136477"/>
                  </a:cubicBezTo>
                  <a:cubicBezTo>
                    <a:pt x="725606" y="154674"/>
                    <a:pt x="714232" y="191068"/>
                    <a:pt x="682388" y="204716"/>
                  </a:cubicBezTo>
                  <a:cubicBezTo>
                    <a:pt x="650544" y="218364"/>
                    <a:pt x="566383" y="202441"/>
                    <a:pt x="545911" y="218364"/>
                  </a:cubicBezTo>
                  <a:cubicBezTo>
                    <a:pt x="525439" y="234287"/>
                    <a:pt x="557284" y="272956"/>
                    <a:pt x="559558" y="300251"/>
                  </a:cubicBezTo>
                  <a:cubicBezTo>
                    <a:pt x="561833" y="327547"/>
                    <a:pt x="570931" y="361666"/>
                    <a:pt x="559558" y="382137"/>
                  </a:cubicBezTo>
                  <a:cubicBezTo>
                    <a:pt x="548185" y="402608"/>
                    <a:pt x="504968" y="409432"/>
                    <a:pt x="491320" y="423080"/>
                  </a:cubicBezTo>
                  <a:cubicBezTo>
                    <a:pt x="477672" y="436728"/>
                    <a:pt x="495869" y="450376"/>
                    <a:pt x="477672" y="464024"/>
                  </a:cubicBezTo>
                  <a:cubicBezTo>
                    <a:pt x="459475" y="477672"/>
                    <a:pt x="411708" y="495869"/>
                    <a:pt x="382138" y="504967"/>
                  </a:cubicBezTo>
                  <a:cubicBezTo>
                    <a:pt x="352568" y="514065"/>
                    <a:pt x="329821" y="509517"/>
                    <a:pt x="300251" y="518615"/>
                  </a:cubicBezTo>
                  <a:cubicBezTo>
                    <a:pt x="270681" y="527713"/>
                    <a:pt x="229738" y="541361"/>
                    <a:pt x="204717" y="559558"/>
                  </a:cubicBezTo>
                  <a:cubicBezTo>
                    <a:pt x="179696" y="577755"/>
                    <a:pt x="175147" y="616424"/>
                    <a:pt x="150126" y="627797"/>
                  </a:cubicBezTo>
                  <a:cubicBezTo>
                    <a:pt x="125105" y="639170"/>
                    <a:pt x="79612" y="625522"/>
                    <a:pt x="54591" y="627797"/>
                  </a:cubicBezTo>
                  <a:cubicBezTo>
                    <a:pt x="29570" y="630072"/>
                    <a:pt x="0" y="641445"/>
                    <a:pt x="0" y="641445"/>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lgn="ctr" eaLnBrk="0" hangingPunct="0">
                <a:defRPr/>
              </a:pPr>
              <a:endParaRPr lang="en-US">
                <a:effectLst>
                  <a:glow rad="139700">
                    <a:schemeClr val="accent4">
                      <a:satMod val="175000"/>
                      <a:alpha val="40000"/>
                    </a:schemeClr>
                  </a:glow>
                  <a:outerShdw blurRad="38100" dist="38100" dir="2700000" algn="tl">
                    <a:srgbClr val="000000">
                      <a:alpha val="43137"/>
                    </a:srgbClr>
                  </a:outerShdw>
                </a:effectLst>
                <a:cs typeface="+mn-cs"/>
              </a:endParaRPr>
            </a:p>
          </p:txBody>
        </p:sp>
        <p:sp>
          <p:nvSpPr>
            <p:cNvPr id="32" name="Freeform 31"/>
            <p:cNvSpPr/>
            <p:nvPr/>
          </p:nvSpPr>
          <p:spPr bwMode="auto">
            <a:xfrm>
              <a:off x="4725200" y="1563758"/>
              <a:ext cx="1343813" cy="3649687"/>
            </a:xfrm>
            <a:custGeom>
              <a:avLst/>
              <a:gdLst>
                <a:gd name="connsiteX0" fmla="*/ 375313 w 1312460"/>
                <a:gd name="connsiteY0" fmla="*/ 0 h 3643952"/>
                <a:gd name="connsiteX1" fmla="*/ 593677 w 1312460"/>
                <a:gd name="connsiteY1" fmla="*/ 81886 h 3643952"/>
                <a:gd name="connsiteX2" fmla="*/ 648268 w 1312460"/>
                <a:gd name="connsiteY2" fmla="*/ 204716 h 3643952"/>
                <a:gd name="connsiteX3" fmla="*/ 771098 w 1312460"/>
                <a:gd name="connsiteY3" fmla="*/ 204716 h 3643952"/>
                <a:gd name="connsiteX4" fmla="*/ 839337 w 1312460"/>
                <a:gd name="connsiteY4" fmla="*/ 232011 h 3643952"/>
                <a:gd name="connsiteX5" fmla="*/ 812042 w 1312460"/>
                <a:gd name="connsiteY5" fmla="*/ 300250 h 3643952"/>
                <a:gd name="connsiteX6" fmla="*/ 743803 w 1312460"/>
                <a:gd name="connsiteY6" fmla="*/ 341194 h 3643952"/>
                <a:gd name="connsiteX7" fmla="*/ 675564 w 1312460"/>
                <a:gd name="connsiteY7" fmla="*/ 354841 h 3643952"/>
                <a:gd name="connsiteX8" fmla="*/ 661916 w 1312460"/>
                <a:gd name="connsiteY8" fmla="*/ 423080 h 3643952"/>
                <a:gd name="connsiteX9" fmla="*/ 716507 w 1312460"/>
                <a:gd name="connsiteY9" fmla="*/ 450376 h 3643952"/>
                <a:gd name="connsiteX10" fmla="*/ 593677 w 1312460"/>
                <a:gd name="connsiteY10" fmla="*/ 491319 h 3643952"/>
                <a:gd name="connsiteX11" fmla="*/ 593677 w 1312460"/>
                <a:gd name="connsiteY11" fmla="*/ 545910 h 3643952"/>
                <a:gd name="connsiteX12" fmla="*/ 552734 w 1312460"/>
                <a:gd name="connsiteY12" fmla="*/ 573206 h 3643952"/>
                <a:gd name="connsiteX13" fmla="*/ 620973 w 1312460"/>
                <a:gd name="connsiteY13" fmla="*/ 614149 h 3643952"/>
                <a:gd name="connsiteX14" fmla="*/ 593677 w 1312460"/>
                <a:gd name="connsiteY14" fmla="*/ 668740 h 3643952"/>
                <a:gd name="connsiteX15" fmla="*/ 716507 w 1312460"/>
                <a:gd name="connsiteY15" fmla="*/ 682388 h 3643952"/>
                <a:gd name="connsiteX16" fmla="*/ 716507 w 1312460"/>
                <a:gd name="connsiteY16" fmla="*/ 709683 h 3643952"/>
                <a:gd name="connsiteX17" fmla="*/ 771098 w 1312460"/>
                <a:gd name="connsiteY17" fmla="*/ 709683 h 3643952"/>
                <a:gd name="connsiteX18" fmla="*/ 689212 w 1312460"/>
                <a:gd name="connsiteY18" fmla="*/ 736979 h 3643952"/>
                <a:gd name="connsiteX19" fmla="*/ 743803 w 1312460"/>
                <a:gd name="connsiteY19" fmla="*/ 777922 h 3643952"/>
                <a:gd name="connsiteX20" fmla="*/ 798394 w 1312460"/>
                <a:gd name="connsiteY20" fmla="*/ 805217 h 3643952"/>
                <a:gd name="connsiteX21" fmla="*/ 798394 w 1312460"/>
                <a:gd name="connsiteY21" fmla="*/ 846161 h 3643952"/>
                <a:gd name="connsiteX22" fmla="*/ 757451 w 1312460"/>
                <a:gd name="connsiteY22" fmla="*/ 900752 h 3643952"/>
                <a:gd name="connsiteX23" fmla="*/ 757451 w 1312460"/>
                <a:gd name="connsiteY23" fmla="*/ 928047 h 3643952"/>
                <a:gd name="connsiteX24" fmla="*/ 689212 w 1312460"/>
                <a:gd name="connsiteY24" fmla="*/ 941695 h 3643952"/>
                <a:gd name="connsiteX25" fmla="*/ 743803 w 1312460"/>
                <a:gd name="connsiteY25" fmla="*/ 1050877 h 3643952"/>
                <a:gd name="connsiteX26" fmla="*/ 702859 w 1312460"/>
                <a:gd name="connsiteY26" fmla="*/ 1064525 h 3643952"/>
                <a:gd name="connsiteX27" fmla="*/ 716507 w 1312460"/>
                <a:gd name="connsiteY27" fmla="*/ 1132764 h 3643952"/>
                <a:gd name="connsiteX28" fmla="*/ 730155 w 1312460"/>
                <a:gd name="connsiteY28" fmla="*/ 1187355 h 3643952"/>
                <a:gd name="connsiteX29" fmla="*/ 771098 w 1312460"/>
                <a:gd name="connsiteY29" fmla="*/ 1228298 h 3643952"/>
                <a:gd name="connsiteX30" fmla="*/ 648268 w 1312460"/>
                <a:gd name="connsiteY30" fmla="*/ 1201003 h 3643952"/>
                <a:gd name="connsiteX31" fmla="*/ 470848 w 1312460"/>
                <a:gd name="connsiteY31" fmla="*/ 1214650 h 3643952"/>
                <a:gd name="connsiteX32" fmla="*/ 375313 w 1312460"/>
                <a:gd name="connsiteY32" fmla="*/ 1296537 h 3643952"/>
                <a:gd name="connsiteX33" fmla="*/ 484495 w 1312460"/>
                <a:gd name="connsiteY33" fmla="*/ 1364776 h 3643952"/>
                <a:gd name="connsiteX34" fmla="*/ 484495 w 1312460"/>
                <a:gd name="connsiteY34" fmla="*/ 1446662 h 3643952"/>
                <a:gd name="connsiteX35" fmla="*/ 552734 w 1312460"/>
                <a:gd name="connsiteY35" fmla="*/ 1446662 h 3643952"/>
                <a:gd name="connsiteX36" fmla="*/ 593677 w 1312460"/>
                <a:gd name="connsiteY36" fmla="*/ 1542197 h 3643952"/>
                <a:gd name="connsiteX37" fmla="*/ 648268 w 1312460"/>
                <a:gd name="connsiteY37" fmla="*/ 1583140 h 3643952"/>
                <a:gd name="connsiteX38" fmla="*/ 661916 w 1312460"/>
                <a:gd name="connsiteY38" fmla="*/ 1651379 h 3643952"/>
                <a:gd name="connsiteX39" fmla="*/ 525439 w 1312460"/>
                <a:gd name="connsiteY39" fmla="*/ 1651379 h 3643952"/>
                <a:gd name="connsiteX40" fmla="*/ 429904 w 1312460"/>
                <a:gd name="connsiteY40" fmla="*/ 1705970 h 3643952"/>
                <a:gd name="connsiteX41" fmla="*/ 388961 w 1312460"/>
                <a:gd name="connsiteY41" fmla="*/ 1774208 h 3643952"/>
                <a:gd name="connsiteX42" fmla="*/ 361665 w 1312460"/>
                <a:gd name="connsiteY42" fmla="*/ 1869743 h 3643952"/>
                <a:gd name="connsiteX43" fmla="*/ 388961 w 1312460"/>
                <a:gd name="connsiteY43" fmla="*/ 1937982 h 3643952"/>
                <a:gd name="connsiteX44" fmla="*/ 416256 w 1312460"/>
                <a:gd name="connsiteY44" fmla="*/ 1978925 h 3643952"/>
                <a:gd name="connsiteX45" fmla="*/ 484495 w 1312460"/>
                <a:gd name="connsiteY45" fmla="*/ 2033516 h 3643952"/>
                <a:gd name="connsiteX46" fmla="*/ 457200 w 1312460"/>
                <a:gd name="connsiteY46" fmla="*/ 2088107 h 3643952"/>
                <a:gd name="connsiteX47" fmla="*/ 416256 w 1312460"/>
                <a:gd name="connsiteY47" fmla="*/ 2129050 h 3643952"/>
                <a:gd name="connsiteX48" fmla="*/ 429904 w 1312460"/>
                <a:gd name="connsiteY48" fmla="*/ 2224585 h 3643952"/>
                <a:gd name="connsiteX49" fmla="*/ 443552 w 1312460"/>
                <a:gd name="connsiteY49" fmla="*/ 2279176 h 3643952"/>
                <a:gd name="connsiteX50" fmla="*/ 498143 w 1312460"/>
                <a:gd name="connsiteY50" fmla="*/ 2279176 h 3643952"/>
                <a:gd name="connsiteX51" fmla="*/ 498143 w 1312460"/>
                <a:gd name="connsiteY51" fmla="*/ 2374710 h 3643952"/>
                <a:gd name="connsiteX52" fmla="*/ 580030 w 1312460"/>
                <a:gd name="connsiteY52" fmla="*/ 2429301 h 3643952"/>
                <a:gd name="connsiteX53" fmla="*/ 689212 w 1312460"/>
                <a:gd name="connsiteY53" fmla="*/ 2456597 h 3643952"/>
                <a:gd name="connsiteX54" fmla="*/ 730155 w 1312460"/>
                <a:gd name="connsiteY54" fmla="*/ 2497540 h 3643952"/>
                <a:gd name="connsiteX55" fmla="*/ 689212 w 1312460"/>
                <a:gd name="connsiteY55" fmla="*/ 2552131 h 3643952"/>
                <a:gd name="connsiteX56" fmla="*/ 771098 w 1312460"/>
                <a:gd name="connsiteY56" fmla="*/ 2579426 h 3643952"/>
                <a:gd name="connsiteX57" fmla="*/ 880280 w 1312460"/>
                <a:gd name="connsiteY57" fmla="*/ 2620370 h 3643952"/>
                <a:gd name="connsiteX58" fmla="*/ 921224 w 1312460"/>
                <a:gd name="connsiteY58" fmla="*/ 2620370 h 3643952"/>
                <a:gd name="connsiteX59" fmla="*/ 1003110 w 1312460"/>
                <a:gd name="connsiteY59" fmla="*/ 2661313 h 3643952"/>
                <a:gd name="connsiteX60" fmla="*/ 1044054 w 1312460"/>
                <a:gd name="connsiteY60" fmla="*/ 2702256 h 3643952"/>
                <a:gd name="connsiteX61" fmla="*/ 1112292 w 1312460"/>
                <a:gd name="connsiteY61" fmla="*/ 2770495 h 3643952"/>
                <a:gd name="connsiteX62" fmla="*/ 1153236 w 1312460"/>
                <a:gd name="connsiteY62" fmla="*/ 2825086 h 3643952"/>
                <a:gd name="connsiteX63" fmla="*/ 156949 w 1312460"/>
                <a:gd name="connsiteY63" fmla="*/ 3179928 h 3643952"/>
                <a:gd name="connsiteX64" fmla="*/ 211540 w 1312460"/>
                <a:gd name="connsiteY64" fmla="*/ 3261814 h 3643952"/>
                <a:gd name="connsiteX65" fmla="*/ 348018 w 1312460"/>
                <a:gd name="connsiteY65" fmla="*/ 3343701 h 3643952"/>
                <a:gd name="connsiteX66" fmla="*/ 388961 w 1312460"/>
                <a:gd name="connsiteY66" fmla="*/ 3425588 h 3643952"/>
                <a:gd name="connsiteX67" fmla="*/ 388961 w 1312460"/>
                <a:gd name="connsiteY67" fmla="*/ 3480179 h 3643952"/>
                <a:gd name="connsiteX68" fmla="*/ 402609 w 1312460"/>
                <a:gd name="connsiteY68" fmla="*/ 3575713 h 3643952"/>
                <a:gd name="connsiteX69" fmla="*/ 361665 w 1312460"/>
                <a:gd name="connsiteY69" fmla="*/ 3603008 h 3643952"/>
                <a:gd name="connsiteX70" fmla="*/ 211540 w 1312460"/>
                <a:gd name="connsiteY70" fmla="*/ 3616656 h 3643952"/>
                <a:gd name="connsiteX71" fmla="*/ 184245 w 1312460"/>
                <a:gd name="connsiteY71" fmla="*/ 3643952 h 3643952"/>
                <a:gd name="connsiteX0" fmla="*/ 323554 w 1312460"/>
                <a:gd name="connsiteY0" fmla="*/ 0 h 3649703"/>
                <a:gd name="connsiteX1" fmla="*/ 593677 w 1312460"/>
                <a:gd name="connsiteY1" fmla="*/ 87637 h 3649703"/>
                <a:gd name="connsiteX2" fmla="*/ 648268 w 1312460"/>
                <a:gd name="connsiteY2" fmla="*/ 210467 h 3649703"/>
                <a:gd name="connsiteX3" fmla="*/ 771098 w 1312460"/>
                <a:gd name="connsiteY3" fmla="*/ 210467 h 3649703"/>
                <a:gd name="connsiteX4" fmla="*/ 839337 w 1312460"/>
                <a:gd name="connsiteY4" fmla="*/ 237762 h 3649703"/>
                <a:gd name="connsiteX5" fmla="*/ 812042 w 1312460"/>
                <a:gd name="connsiteY5" fmla="*/ 306001 h 3649703"/>
                <a:gd name="connsiteX6" fmla="*/ 743803 w 1312460"/>
                <a:gd name="connsiteY6" fmla="*/ 346945 h 3649703"/>
                <a:gd name="connsiteX7" fmla="*/ 675564 w 1312460"/>
                <a:gd name="connsiteY7" fmla="*/ 360592 h 3649703"/>
                <a:gd name="connsiteX8" fmla="*/ 661916 w 1312460"/>
                <a:gd name="connsiteY8" fmla="*/ 428831 h 3649703"/>
                <a:gd name="connsiteX9" fmla="*/ 716507 w 1312460"/>
                <a:gd name="connsiteY9" fmla="*/ 456127 h 3649703"/>
                <a:gd name="connsiteX10" fmla="*/ 593677 w 1312460"/>
                <a:gd name="connsiteY10" fmla="*/ 497070 h 3649703"/>
                <a:gd name="connsiteX11" fmla="*/ 593677 w 1312460"/>
                <a:gd name="connsiteY11" fmla="*/ 551661 h 3649703"/>
                <a:gd name="connsiteX12" fmla="*/ 552734 w 1312460"/>
                <a:gd name="connsiteY12" fmla="*/ 578957 h 3649703"/>
                <a:gd name="connsiteX13" fmla="*/ 620973 w 1312460"/>
                <a:gd name="connsiteY13" fmla="*/ 619900 h 3649703"/>
                <a:gd name="connsiteX14" fmla="*/ 593677 w 1312460"/>
                <a:gd name="connsiteY14" fmla="*/ 674491 h 3649703"/>
                <a:gd name="connsiteX15" fmla="*/ 716507 w 1312460"/>
                <a:gd name="connsiteY15" fmla="*/ 688139 h 3649703"/>
                <a:gd name="connsiteX16" fmla="*/ 716507 w 1312460"/>
                <a:gd name="connsiteY16" fmla="*/ 715434 h 3649703"/>
                <a:gd name="connsiteX17" fmla="*/ 771098 w 1312460"/>
                <a:gd name="connsiteY17" fmla="*/ 715434 h 3649703"/>
                <a:gd name="connsiteX18" fmla="*/ 689212 w 1312460"/>
                <a:gd name="connsiteY18" fmla="*/ 742730 h 3649703"/>
                <a:gd name="connsiteX19" fmla="*/ 743803 w 1312460"/>
                <a:gd name="connsiteY19" fmla="*/ 783673 h 3649703"/>
                <a:gd name="connsiteX20" fmla="*/ 798394 w 1312460"/>
                <a:gd name="connsiteY20" fmla="*/ 810968 h 3649703"/>
                <a:gd name="connsiteX21" fmla="*/ 798394 w 1312460"/>
                <a:gd name="connsiteY21" fmla="*/ 851912 h 3649703"/>
                <a:gd name="connsiteX22" fmla="*/ 757451 w 1312460"/>
                <a:gd name="connsiteY22" fmla="*/ 906503 h 3649703"/>
                <a:gd name="connsiteX23" fmla="*/ 757451 w 1312460"/>
                <a:gd name="connsiteY23" fmla="*/ 933798 h 3649703"/>
                <a:gd name="connsiteX24" fmla="*/ 689212 w 1312460"/>
                <a:gd name="connsiteY24" fmla="*/ 947446 h 3649703"/>
                <a:gd name="connsiteX25" fmla="*/ 743803 w 1312460"/>
                <a:gd name="connsiteY25" fmla="*/ 1056628 h 3649703"/>
                <a:gd name="connsiteX26" fmla="*/ 702859 w 1312460"/>
                <a:gd name="connsiteY26" fmla="*/ 1070276 h 3649703"/>
                <a:gd name="connsiteX27" fmla="*/ 716507 w 1312460"/>
                <a:gd name="connsiteY27" fmla="*/ 1138515 h 3649703"/>
                <a:gd name="connsiteX28" fmla="*/ 730155 w 1312460"/>
                <a:gd name="connsiteY28" fmla="*/ 1193106 h 3649703"/>
                <a:gd name="connsiteX29" fmla="*/ 771098 w 1312460"/>
                <a:gd name="connsiteY29" fmla="*/ 1234049 h 3649703"/>
                <a:gd name="connsiteX30" fmla="*/ 648268 w 1312460"/>
                <a:gd name="connsiteY30" fmla="*/ 1206754 h 3649703"/>
                <a:gd name="connsiteX31" fmla="*/ 470848 w 1312460"/>
                <a:gd name="connsiteY31" fmla="*/ 1220401 h 3649703"/>
                <a:gd name="connsiteX32" fmla="*/ 375313 w 1312460"/>
                <a:gd name="connsiteY32" fmla="*/ 1302288 h 3649703"/>
                <a:gd name="connsiteX33" fmla="*/ 484495 w 1312460"/>
                <a:gd name="connsiteY33" fmla="*/ 1370527 h 3649703"/>
                <a:gd name="connsiteX34" fmla="*/ 484495 w 1312460"/>
                <a:gd name="connsiteY34" fmla="*/ 1452413 h 3649703"/>
                <a:gd name="connsiteX35" fmla="*/ 552734 w 1312460"/>
                <a:gd name="connsiteY35" fmla="*/ 1452413 h 3649703"/>
                <a:gd name="connsiteX36" fmla="*/ 593677 w 1312460"/>
                <a:gd name="connsiteY36" fmla="*/ 1547948 h 3649703"/>
                <a:gd name="connsiteX37" fmla="*/ 648268 w 1312460"/>
                <a:gd name="connsiteY37" fmla="*/ 1588891 h 3649703"/>
                <a:gd name="connsiteX38" fmla="*/ 661916 w 1312460"/>
                <a:gd name="connsiteY38" fmla="*/ 1657130 h 3649703"/>
                <a:gd name="connsiteX39" fmla="*/ 525439 w 1312460"/>
                <a:gd name="connsiteY39" fmla="*/ 1657130 h 3649703"/>
                <a:gd name="connsiteX40" fmla="*/ 429904 w 1312460"/>
                <a:gd name="connsiteY40" fmla="*/ 1711721 h 3649703"/>
                <a:gd name="connsiteX41" fmla="*/ 388961 w 1312460"/>
                <a:gd name="connsiteY41" fmla="*/ 1779959 h 3649703"/>
                <a:gd name="connsiteX42" fmla="*/ 361665 w 1312460"/>
                <a:gd name="connsiteY42" fmla="*/ 1875494 h 3649703"/>
                <a:gd name="connsiteX43" fmla="*/ 388961 w 1312460"/>
                <a:gd name="connsiteY43" fmla="*/ 1943733 h 3649703"/>
                <a:gd name="connsiteX44" fmla="*/ 416256 w 1312460"/>
                <a:gd name="connsiteY44" fmla="*/ 1984676 h 3649703"/>
                <a:gd name="connsiteX45" fmla="*/ 484495 w 1312460"/>
                <a:gd name="connsiteY45" fmla="*/ 2039267 h 3649703"/>
                <a:gd name="connsiteX46" fmla="*/ 457200 w 1312460"/>
                <a:gd name="connsiteY46" fmla="*/ 2093858 h 3649703"/>
                <a:gd name="connsiteX47" fmla="*/ 416256 w 1312460"/>
                <a:gd name="connsiteY47" fmla="*/ 2134801 h 3649703"/>
                <a:gd name="connsiteX48" fmla="*/ 429904 w 1312460"/>
                <a:gd name="connsiteY48" fmla="*/ 2230336 h 3649703"/>
                <a:gd name="connsiteX49" fmla="*/ 443552 w 1312460"/>
                <a:gd name="connsiteY49" fmla="*/ 2284927 h 3649703"/>
                <a:gd name="connsiteX50" fmla="*/ 498143 w 1312460"/>
                <a:gd name="connsiteY50" fmla="*/ 2284927 h 3649703"/>
                <a:gd name="connsiteX51" fmla="*/ 498143 w 1312460"/>
                <a:gd name="connsiteY51" fmla="*/ 2380461 h 3649703"/>
                <a:gd name="connsiteX52" fmla="*/ 580030 w 1312460"/>
                <a:gd name="connsiteY52" fmla="*/ 2435052 h 3649703"/>
                <a:gd name="connsiteX53" fmla="*/ 689212 w 1312460"/>
                <a:gd name="connsiteY53" fmla="*/ 2462348 h 3649703"/>
                <a:gd name="connsiteX54" fmla="*/ 730155 w 1312460"/>
                <a:gd name="connsiteY54" fmla="*/ 2503291 h 3649703"/>
                <a:gd name="connsiteX55" fmla="*/ 689212 w 1312460"/>
                <a:gd name="connsiteY55" fmla="*/ 2557882 h 3649703"/>
                <a:gd name="connsiteX56" fmla="*/ 771098 w 1312460"/>
                <a:gd name="connsiteY56" fmla="*/ 2585177 h 3649703"/>
                <a:gd name="connsiteX57" fmla="*/ 880280 w 1312460"/>
                <a:gd name="connsiteY57" fmla="*/ 2626121 h 3649703"/>
                <a:gd name="connsiteX58" fmla="*/ 921224 w 1312460"/>
                <a:gd name="connsiteY58" fmla="*/ 2626121 h 3649703"/>
                <a:gd name="connsiteX59" fmla="*/ 1003110 w 1312460"/>
                <a:gd name="connsiteY59" fmla="*/ 2667064 h 3649703"/>
                <a:gd name="connsiteX60" fmla="*/ 1044054 w 1312460"/>
                <a:gd name="connsiteY60" fmla="*/ 2708007 h 3649703"/>
                <a:gd name="connsiteX61" fmla="*/ 1112292 w 1312460"/>
                <a:gd name="connsiteY61" fmla="*/ 2776246 h 3649703"/>
                <a:gd name="connsiteX62" fmla="*/ 1153236 w 1312460"/>
                <a:gd name="connsiteY62" fmla="*/ 2830837 h 3649703"/>
                <a:gd name="connsiteX63" fmla="*/ 156949 w 1312460"/>
                <a:gd name="connsiteY63" fmla="*/ 3185679 h 3649703"/>
                <a:gd name="connsiteX64" fmla="*/ 211540 w 1312460"/>
                <a:gd name="connsiteY64" fmla="*/ 3267565 h 3649703"/>
                <a:gd name="connsiteX65" fmla="*/ 348018 w 1312460"/>
                <a:gd name="connsiteY65" fmla="*/ 3349452 h 3649703"/>
                <a:gd name="connsiteX66" fmla="*/ 388961 w 1312460"/>
                <a:gd name="connsiteY66" fmla="*/ 3431339 h 3649703"/>
                <a:gd name="connsiteX67" fmla="*/ 388961 w 1312460"/>
                <a:gd name="connsiteY67" fmla="*/ 3485930 h 3649703"/>
                <a:gd name="connsiteX68" fmla="*/ 402609 w 1312460"/>
                <a:gd name="connsiteY68" fmla="*/ 3581464 h 3649703"/>
                <a:gd name="connsiteX69" fmla="*/ 361665 w 1312460"/>
                <a:gd name="connsiteY69" fmla="*/ 3608759 h 3649703"/>
                <a:gd name="connsiteX70" fmla="*/ 211540 w 1312460"/>
                <a:gd name="connsiteY70" fmla="*/ 3622407 h 3649703"/>
                <a:gd name="connsiteX71" fmla="*/ 184245 w 1312460"/>
                <a:gd name="connsiteY71" fmla="*/ 3649703 h 3649703"/>
                <a:gd name="connsiteX0" fmla="*/ 355135 w 1344041"/>
                <a:gd name="connsiteY0" fmla="*/ 0 h 3649703"/>
                <a:gd name="connsiteX1" fmla="*/ 625258 w 1344041"/>
                <a:gd name="connsiteY1" fmla="*/ 87637 h 3649703"/>
                <a:gd name="connsiteX2" fmla="*/ 679849 w 1344041"/>
                <a:gd name="connsiteY2" fmla="*/ 210467 h 3649703"/>
                <a:gd name="connsiteX3" fmla="*/ 802679 w 1344041"/>
                <a:gd name="connsiteY3" fmla="*/ 210467 h 3649703"/>
                <a:gd name="connsiteX4" fmla="*/ 870918 w 1344041"/>
                <a:gd name="connsiteY4" fmla="*/ 237762 h 3649703"/>
                <a:gd name="connsiteX5" fmla="*/ 843623 w 1344041"/>
                <a:gd name="connsiteY5" fmla="*/ 306001 h 3649703"/>
                <a:gd name="connsiteX6" fmla="*/ 775384 w 1344041"/>
                <a:gd name="connsiteY6" fmla="*/ 346945 h 3649703"/>
                <a:gd name="connsiteX7" fmla="*/ 707145 w 1344041"/>
                <a:gd name="connsiteY7" fmla="*/ 360592 h 3649703"/>
                <a:gd name="connsiteX8" fmla="*/ 693497 w 1344041"/>
                <a:gd name="connsiteY8" fmla="*/ 428831 h 3649703"/>
                <a:gd name="connsiteX9" fmla="*/ 748088 w 1344041"/>
                <a:gd name="connsiteY9" fmla="*/ 456127 h 3649703"/>
                <a:gd name="connsiteX10" fmla="*/ 625258 w 1344041"/>
                <a:gd name="connsiteY10" fmla="*/ 497070 h 3649703"/>
                <a:gd name="connsiteX11" fmla="*/ 625258 w 1344041"/>
                <a:gd name="connsiteY11" fmla="*/ 551661 h 3649703"/>
                <a:gd name="connsiteX12" fmla="*/ 584315 w 1344041"/>
                <a:gd name="connsiteY12" fmla="*/ 578957 h 3649703"/>
                <a:gd name="connsiteX13" fmla="*/ 652554 w 1344041"/>
                <a:gd name="connsiteY13" fmla="*/ 619900 h 3649703"/>
                <a:gd name="connsiteX14" fmla="*/ 625258 w 1344041"/>
                <a:gd name="connsiteY14" fmla="*/ 674491 h 3649703"/>
                <a:gd name="connsiteX15" fmla="*/ 748088 w 1344041"/>
                <a:gd name="connsiteY15" fmla="*/ 688139 h 3649703"/>
                <a:gd name="connsiteX16" fmla="*/ 748088 w 1344041"/>
                <a:gd name="connsiteY16" fmla="*/ 715434 h 3649703"/>
                <a:gd name="connsiteX17" fmla="*/ 802679 w 1344041"/>
                <a:gd name="connsiteY17" fmla="*/ 715434 h 3649703"/>
                <a:gd name="connsiteX18" fmla="*/ 720793 w 1344041"/>
                <a:gd name="connsiteY18" fmla="*/ 742730 h 3649703"/>
                <a:gd name="connsiteX19" fmla="*/ 775384 w 1344041"/>
                <a:gd name="connsiteY19" fmla="*/ 783673 h 3649703"/>
                <a:gd name="connsiteX20" fmla="*/ 829975 w 1344041"/>
                <a:gd name="connsiteY20" fmla="*/ 810968 h 3649703"/>
                <a:gd name="connsiteX21" fmla="*/ 829975 w 1344041"/>
                <a:gd name="connsiteY21" fmla="*/ 851912 h 3649703"/>
                <a:gd name="connsiteX22" fmla="*/ 789032 w 1344041"/>
                <a:gd name="connsiteY22" fmla="*/ 906503 h 3649703"/>
                <a:gd name="connsiteX23" fmla="*/ 789032 w 1344041"/>
                <a:gd name="connsiteY23" fmla="*/ 933798 h 3649703"/>
                <a:gd name="connsiteX24" fmla="*/ 720793 w 1344041"/>
                <a:gd name="connsiteY24" fmla="*/ 947446 h 3649703"/>
                <a:gd name="connsiteX25" fmla="*/ 775384 w 1344041"/>
                <a:gd name="connsiteY25" fmla="*/ 1056628 h 3649703"/>
                <a:gd name="connsiteX26" fmla="*/ 734440 w 1344041"/>
                <a:gd name="connsiteY26" fmla="*/ 1070276 h 3649703"/>
                <a:gd name="connsiteX27" fmla="*/ 748088 w 1344041"/>
                <a:gd name="connsiteY27" fmla="*/ 1138515 h 3649703"/>
                <a:gd name="connsiteX28" fmla="*/ 761736 w 1344041"/>
                <a:gd name="connsiteY28" fmla="*/ 1193106 h 3649703"/>
                <a:gd name="connsiteX29" fmla="*/ 802679 w 1344041"/>
                <a:gd name="connsiteY29" fmla="*/ 1234049 h 3649703"/>
                <a:gd name="connsiteX30" fmla="*/ 679849 w 1344041"/>
                <a:gd name="connsiteY30" fmla="*/ 1206754 h 3649703"/>
                <a:gd name="connsiteX31" fmla="*/ 502429 w 1344041"/>
                <a:gd name="connsiteY31" fmla="*/ 1220401 h 3649703"/>
                <a:gd name="connsiteX32" fmla="*/ 406894 w 1344041"/>
                <a:gd name="connsiteY32" fmla="*/ 1302288 h 3649703"/>
                <a:gd name="connsiteX33" fmla="*/ 516076 w 1344041"/>
                <a:gd name="connsiteY33" fmla="*/ 1370527 h 3649703"/>
                <a:gd name="connsiteX34" fmla="*/ 516076 w 1344041"/>
                <a:gd name="connsiteY34" fmla="*/ 1452413 h 3649703"/>
                <a:gd name="connsiteX35" fmla="*/ 584315 w 1344041"/>
                <a:gd name="connsiteY35" fmla="*/ 1452413 h 3649703"/>
                <a:gd name="connsiteX36" fmla="*/ 625258 w 1344041"/>
                <a:gd name="connsiteY36" fmla="*/ 1547948 h 3649703"/>
                <a:gd name="connsiteX37" fmla="*/ 679849 w 1344041"/>
                <a:gd name="connsiteY37" fmla="*/ 1588891 h 3649703"/>
                <a:gd name="connsiteX38" fmla="*/ 693497 w 1344041"/>
                <a:gd name="connsiteY38" fmla="*/ 1657130 h 3649703"/>
                <a:gd name="connsiteX39" fmla="*/ 557020 w 1344041"/>
                <a:gd name="connsiteY39" fmla="*/ 1657130 h 3649703"/>
                <a:gd name="connsiteX40" fmla="*/ 461485 w 1344041"/>
                <a:gd name="connsiteY40" fmla="*/ 1711721 h 3649703"/>
                <a:gd name="connsiteX41" fmla="*/ 420542 w 1344041"/>
                <a:gd name="connsiteY41" fmla="*/ 1779959 h 3649703"/>
                <a:gd name="connsiteX42" fmla="*/ 393246 w 1344041"/>
                <a:gd name="connsiteY42" fmla="*/ 1875494 h 3649703"/>
                <a:gd name="connsiteX43" fmla="*/ 420542 w 1344041"/>
                <a:gd name="connsiteY43" fmla="*/ 1943733 h 3649703"/>
                <a:gd name="connsiteX44" fmla="*/ 447837 w 1344041"/>
                <a:gd name="connsiteY44" fmla="*/ 1984676 h 3649703"/>
                <a:gd name="connsiteX45" fmla="*/ 516076 w 1344041"/>
                <a:gd name="connsiteY45" fmla="*/ 2039267 h 3649703"/>
                <a:gd name="connsiteX46" fmla="*/ 488781 w 1344041"/>
                <a:gd name="connsiteY46" fmla="*/ 2093858 h 3649703"/>
                <a:gd name="connsiteX47" fmla="*/ 447837 w 1344041"/>
                <a:gd name="connsiteY47" fmla="*/ 2134801 h 3649703"/>
                <a:gd name="connsiteX48" fmla="*/ 461485 w 1344041"/>
                <a:gd name="connsiteY48" fmla="*/ 2230336 h 3649703"/>
                <a:gd name="connsiteX49" fmla="*/ 475133 w 1344041"/>
                <a:gd name="connsiteY49" fmla="*/ 2284927 h 3649703"/>
                <a:gd name="connsiteX50" fmla="*/ 529724 w 1344041"/>
                <a:gd name="connsiteY50" fmla="*/ 2284927 h 3649703"/>
                <a:gd name="connsiteX51" fmla="*/ 529724 w 1344041"/>
                <a:gd name="connsiteY51" fmla="*/ 2380461 h 3649703"/>
                <a:gd name="connsiteX52" fmla="*/ 611611 w 1344041"/>
                <a:gd name="connsiteY52" fmla="*/ 2435052 h 3649703"/>
                <a:gd name="connsiteX53" fmla="*/ 720793 w 1344041"/>
                <a:gd name="connsiteY53" fmla="*/ 2462348 h 3649703"/>
                <a:gd name="connsiteX54" fmla="*/ 761736 w 1344041"/>
                <a:gd name="connsiteY54" fmla="*/ 2503291 h 3649703"/>
                <a:gd name="connsiteX55" fmla="*/ 720793 w 1344041"/>
                <a:gd name="connsiteY55" fmla="*/ 2557882 h 3649703"/>
                <a:gd name="connsiteX56" fmla="*/ 802679 w 1344041"/>
                <a:gd name="connsiteY56" fmla="*/ 2585177 h 3649703"/>
                <a:gd name="connsiteX57" fmla="*/ 911861 w 1344041"/>
                <a:gd name="connsiteY57" fmla="*/ 2626121 h 3649703"/>
                <a:gd name="connsiteX58" fmla="*/ 952805 w 1344041"/>
                <a:gd name="connsiteY58" fmla="*/ 2626121 h 3649703"/>
                <a:gd name="connsiteX59" fmla="*/ 1034691 w 1344041"/>
                <a:gd name="connsiteY59" fmla="*/ 2667064 h 3649703"/>
                <a:gd name="connsiteX60" fmla="*/ 1075635 w 1344041"/>
                <a:gd name="connsiteY60" fmla="*/ 2708007 h 3649703"/>
                <a:gd name="connsiteX61" fmla="*/ 1143873 w 1344041"/>
                <a:gd name="connsiteY61" fmla="*/ 2776246 h 3649703"/>
                <a:gd name="connsiteX62" fmla="*/ 1184817 w 1344041"/>
                <a:gd name="connsiteY62" fmla="*/ 2830837 h 3649703"/>
                <a:gd name="connsiteX63" fmla="*/ 188530 w 1344041"/>
                <a:gd name="connsiteY63" fmla="*/ 3185679 h 3649703"/>
                <a:gd name="connsiteX64" fmla="*/ 53634 w 1344041"/>
                <a:gd name="connsiteY64" fmla="*/ 3223849 h 3649703"/>
                <a:gd name="connsiteX65" fmla="*/ 243121 w 1344041"/>
                <a:gd name="connsiteY65" fmla="*/ 3267565 h 3649703"/>
                <a:gd name="connsiteX66" fmla="*/ 379599 w 1344041"/>
                <a:gd name="connsiteY66" fmla="*/ 3349452 h 3649703"/>
                <a:gd name="connsiteX67" fmla="*/ 420542 w 1344041"/>
                <a:gd name="connsiteY67" fmla="*/ 3431339 h 3649703"/>
                <a:gd name="connsiteX68" fmla="*/ 420542 w 1344041"/>
                <a:gd name="connsiteY68" fmla="*/ 3485930 h 3649703"/>
                <a:gd name="connsiteX69" fmla="*/ 434190 w 1344041"/>
                <a:gd name="connsiteY69" fmla="*/ 3581464 h 3649703"/>
                <a:gd name="connsiteX70" fmla="*/ 393246 w 1344041"/>
                <a:gd name="connsiteY70" fmla="*/ 3608759 h 3649703"/>
                <a:gd name="connsiteX71" fmla="*/ 243121 w 1344041"/>
                <a:gd name="connsiteY71" fmla="*/ 3622407 h 3649703"/>
                <a:gd name="connsiteX72" fmla="*/ 215826 w 1344041"/>
                <a:gd name="connsiteY72" fmla="*/ 3649703 h 364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44041" h="3649703">
                  <a:moveTo>
                    <a:pt x="355135" y="0"/>
                  </a:moveTo>
                  <a:cubicBezTo>
                    <a:pt x="441571" y="23883"/>
                    <a:pt x="571139" y="52559"/>
                    <a:pt x="625258" y="87637"/>
                  </a:cubicBezTo>
                  <a:cubicBezTo>
                    <a:pt x="679377" y="122715"/>
                    <a:pt x="650279" y="189995"/>
                    <a:pt x="679849" y="210467"/>
                  </a:cubicBezTo>
                  <a:cubicBezTo>
                    <a:pt x="709419" y="230939"/>
                    <a:pt x="770834" y="205918"/>
                    <a:pt x="802679" y="210467"/>
                  </a:cubicBezTo>
                  <a:cubicBezTo>
                    <a:pt x="834524" y="215016"/>
                    <a:pt x="864094" y="221840"/>
                    <a:pt x="870918" y="237762"/>
                  </a:cubicBezTo>
                  <a:cubicBezTo>
                    <a:pt x="877742" y="253684"/>
                    <a:pt x="859545" y="287804"/>
                    <a:pt x="843623" y="306001"/>
                  </a:cubicBezTo>
                  <a:cubicBezTo>
                    <a:pt x="827701" y="324198"/>
                    <a:pt x="798130" y="337847"/>
                    <a:pt x="775384" y="346945"/>
                  </a:cubicBezTo>
                  <a:cubicBezTo>
                    <a:pt x="752638" y="356043"/>
                    <a:pt x="720793" y="346944"/>
                    <a:pt x="707145" y="360592"/>
                  </a:cubicBezTo>
                  <a:cubicBezTo>
                    <a:pt x="693497" y="374240"/>
                    <a:pt x="686673" y="412909"/>
                    <a:pt x="693497" y="428831"/>
                  </a:cubicBezTo>
                  <a:cubicBezTo>
                    <a:pt x="700321" y="444753"/>
                    <a:pt x="759461" y="444754"/>
                    <a:pt x="748088" y="456127"/>
                  </a:cubicBezTo>
                  <a:cubicBezTo>
                    <a:pt x="736715" y="467500"/>
                    <a:pt x="645730" y="481148"/>
                    <a:pt x="625258" y="497070"/>
                  </a:cubicBezTo>
                  <a:cubicBezTo>
                    <a:pt x="604786" y="512992"/>
                    <a:pt x="632082" y="538013"/>
                    <a:pt x="625258" y="551661"/>
                  </a:cubicBezTo>
                  <a:cubicBezTo>
                    <a:pt x="618434" y="565309"/>
                    <a:pt x="579766" y="567584"/>
                    <a:pt x="584315" y="578957"/>
                  </a:cubicBezTo>
                  <a:cubicBezTo>
                    <a:pt x="588864" y="590330"/>
                    <a:pt x="645730" y="603978"/>
                    <a:pt x="652554" y="619900"/>
                  </a:cubicBezTo>
                  <a:cubicBezTo>
                    <a:pt x="659378" y="635822"/>
                    <a:pt x="609336" y="663118"/>
                    <a:pt x="625258" y="674491"/>
                  </a:cubicBezTo>
                  <a:cubicBezTo>
                    <a:pt x="641180" y="685864"/>
                    <a:pt x="727616" y="681315"/>
                    <a:pt x="748088" y="688139"/>
                  </a:cubicBezTo>
                  <a:cubicBezTo>
                    <a:pt x="768560" y="694963"/>
                    <a:pt x="738990" y="710885"/>
                    <a:pt x="748088" y="715434"/>
                  </a:cubicBezTo>
                  <a:cubicBezTo>
                    <a:pt x="757186" y="719983"/>
                    <a:pt x="807228" y="710885"/>
                    <a:pt x="802679" y="715434"/>
                  </a:cubicBezTo>
                  <a:cubicBezTo>
                    <a:pt x="798130" y="719983"/>
                    <a:pt x="725342" y="731357"/>
                    <a:pt x="720793" y="742730"/>
                  </a:cubicBezTo>
                  <a:cubicBezTo>
                    <a:pt x="716244" y="754103"/>
                    <a:pt x="757187" y="772300"/>
                    <a:pt x="775384" y="783673"/>
                  </a:cubicBezTo>
                  <a:cubicBezTo>
                    <a:pt x="793581" y="795046"/>
                    <a:pt x="820877" y="799595"/>
                    <a:pt x="829975" y="810968"/>
                  </a:cubicBezTo>
                  <a:cubicBezTo>
                    <a:pt x="839074" y="822341"/>
                    <a:pt x="836799" y="835990"/>
                    <a:pt x="829975" y="851912"/>
                  </a:cubicBezTo>
                  <a:cubicBezTo>
                    <a:pt x="823151" y="867834"/>
                    <a:pt x="795856" y="892855"/>
                    <a:pt x="789032" y="906503"/>
                  </a:cubicBezTo>
                  <a:cubicBezTo>
                    <a:pt x="782208" y="920151"/>
                    <a:pt x="800405" y="926974"/>
                    <a:pt x="789032" y="933798"/>
                  </a:cubicBezTo>
                  <a:cubicBezTo>
                    <a:pt x="777659" y="940622"/>
                    <a:pt x="723068" y="926974"/>
                    <a:pt x="720793" y="947446"/>
                  </a:cubicBezTo>
                  <a:cubicBezTo>
                    <a:pt x="718518" y="967918"/>
                    <a:pt x="773110" y="1036156"/>
                    <a:pt x="775384" y="1056628"/>
                  </a:cubicBezTo>
                  <a:cubicBezTo>
                    <a:pt x="777658" y="1077100"/>
                    <a:pt x="738989" y="1056628"/>
                    <a:pt x="734440" y="1070276"/>
                  </a:cubicBezTo>
                  <a:cubicBezTo>
                    <a:pt x="729891" y="1083924"/>
                    <a:pt x="743539" y="1118043"/>
                    <a:pt x="748088" y="1138515"/>
                  </a:cubicBezTo>
                  <a:cubicBezTo>
                    <a:pt x="752637" y="1158987"/>
                    <a:pt x="752638" y="1177184"/>
                    <a:pt x="761736" y="1193106"/>
                  </a:cubicBezTo>
                  <a:cubicBezTo>
                    <a:pt x="770835" y="1209028"/>
                    <a:pt x="816327" y="1231774"/>
                    <a:pt x="802679" y="1234049"/>
                  </a:cubicBezTo>
                  <a:cubicBezTo>
                    <a:pt x="789031" y="1236324"/>
                    <a:pt x="729891" y="1209029"/>
                    <a:pt x="679849" y="1206754"/>
                  </a:cubicBezTo>
                  <a:cubicBezTo>
                    <a:pt x="629807" y="1204479"/>
                    <a:pt x="547921" y="1204479"/>
                    <a:pt x="502429" y="1220401"/>
                  </a:cubicBezTo>
                  <a:cubicBezTo>
                    <a:pt x="456937" y="1236323"/>
                    <a:pt x="404620" y="1277267"/>
                    <a:pt x="406894" y="1302288"/>
                  </a:cubicBezTo>
                  <a:cubicBezTo>
                    <a:pt x="409168" y="1327309"/>
                    <a:pt x="497879" y="1345506"/>
                    <a:pt x="516076" y="1370527"/>
                  </a:cubicBezTo>
                  <a:cubicBezTo>
                    <a:pt x="534273" y="1395548"/>
                    <a:pt x="504703" y="1438765"/>
                    <a:pt x="516076" y="1452413"/>
                  </a:cubicBezTo>
                  <a:cubicBezTo>
                    <a:pt x="527449" y="1466061"/>
                    <a:pt x="566118" y="1436491"/>
                    <a:pt x="584315" y="1452413"/>
                  </a:cubicBezTo>
                  <a:cubicBezTo>
                    <a:pt x="602512" y="1468336"/>
                    <a:pt x="609336" y="1525202"/>
                    <a:pt x="625258" y="1547948"/>
                  </a:cubicBezTo>
                  <a:cubicBezTo>
                    <a:pt x="641180" y="1570694"/>
                    <a:pt x="668476" y="1570694"/>
                    <a:pt x="679849" y="1588891"/>
                  </a:cubicBezTo>
                  <a:cubicBezTo>
                    <a:pt x="691222" y="1607088"/>
                    <a:pt x="713968" y="1645757"/>
                    <a:pt x="693497" y="1657130"/>
                  </a:cubicBezTo>
                  <a:cubicBezTo>
                    <a:pt x="673026" y="1668503"/>
                    <a:pt x="595689" y="1648032"/>
                    <a:pt x="557020" y="1657130"/>
                  </a:cubicBezTo>
                  <a:cubicBezTo>
                    <a:pt x="518351" y="1666228"/>
                    <a:pt x="484231" y="1691250"/>
                    <a:pt x="461485" y="1711721"/>
                  </a:cubicBezTo>
                  <a:cubicBezTo>
                    <a:pt x="438739" y="1732193"/>
                    <a:pt x="431915" y="1752664"/>
                    <a:pt x="420542" y="1779959"/>
                  </a:cubicBezTo>
                  <a:cubicBezTo>
                    <a:pt x="409169" y="1807254"/>
                    <a:pt x="393246" y="1848198"/>
                    <a:pt x="393246" y="1875494"/>
                  </a:cubicBezTo>
                  <a:cubicBezTo>
                    <a:pt x="393246" y="1902790"/>
                    <a:pt x="411444" y="1925536"/>
                    <a:pt x="420542" y="1943733"/>
                  </a:cubicBezTo>
                  <a:cubicBezTo>
                    <a:pt x="429641" y="1961930"/>
                    <a:pt x="431915" y="1968754"/>
                    <a:pt x="447837" y="1984676"/>
                  </a:cubicBezTo>
                  <a:cubicBezTo>
                    <a:pt x="463759" y="2000598"/>
                    <a:pt x="509252" y="2021070"/>
                    <a:pt x="516076" y="2039267"/>
                  </a:cubicBezTo>
                  <a:cubicBezTo>
                    <a:pt x="522900" y="2057464"/>
                    <a:pt x="500154" y="2077936"/>
                    <a:pt x="488781" y="2093858"/>
                  </a:cubicBezTo>
                  <a:cubicBezTo>
                    <a:pt x="477408" y="2109780"/>
                    <a:pt x="452386" y="2112055"/>
                    <a:pt x="447837" y="2134801"/>
                  </a:cubicBezTo>
                  <a:cubicBezTo>
                    <a:pt x="443288" y="2157547"/>
                    <a:pt x="456936" y="2205315"/>
                    <a:pt x="461485" y="2230336"/>
                  </a:cubicBezTo>
                  <a:cubicBezTo>
                    <a:pt x="466034" y="2255357"/>
                    <a:pt x="463760" y="2275829"/>
                    <a:pt x="475133" y="2284927"/>
                  </a:cubicBezTo>
                  <a:cubicBezTo>
                    <a:pt x="486506" y="2294026"/>
                    <a:pt x="520626" y="2269005"/>
                    <a:pt x="529724" y="2284927"/>
                  </a:cubicBezTo>
                  <a:cubicBezTo>
                    <a:pt x="538823" y="2300849"/>
                    <a:pt x="516076" y="2355440"/>
                    <a:pt x="529724" y="2380461"/>
                  </a:cubicBezTo>
                  <a:cubicBezTo>
                    <a:pt x="543372" y="2405482"/>
                    <a:pt x="579766" y="2421404"/>
                    <a:pt x="611611" y="2435052"/>
                  </a:cubicBezTo>
                  <a:cubicBezTo>
                    <a:pt x="643456" y="2448700"/>
                    <a:pt x="695772" y="2450975"/>
                    <a:pt x="720793" y="2462348"/>
                  </a:cubicBezTo>
                  <a:cubicBezTo>
                    <a:pt x="745814" y="2473721"/>
                    <a:pt x="761736" y="2487369"/>
                    <a:pt x="761736" y="2503291"/>
                  </a:cubicBezTo>
                  <a:cubicBezTo>
                    <a:pt x="761736" y="2519213"/>
                    <a:pt x="713969" y="2544234"/>
                    <a:pt x="720793" y="2557882"/>
                  </a:cubicBezTo>
                  <a:cubicBezTo>
                    <a:pt x="727617" y="2571530"/>
                    <a:pt x="770834" y="2573804"/>
                    <a:pt x="802679" y="2585177"/>
                  </a:cubicBezTo>
                  <a:cubicBezTo>
                    <a:pt x="834524" y="2596550"/>
                    <a:pt x="886840" y="2619297"/>
                    <a:pt x="911861" y="2626121"/>
                  </a:cubicBezTo>
                  <a:cubicBezTo>
                    <a:pt x="936882" y="2632945"/>
                    <a:pt x="932333" y="2619297"/>
                    <a:pt x="952805" y="2626121"/>
                  </a:cubicBezTo>
                  <a:cubicBezTo>
                    <a:pt x="973277" y="2632945"/>
                    <a:pt x="1014219" y="2653416"/>
                    <a:pt x="1034691" y="2667064"/>
                  </a:cubicBezTo>
                  <a:cubicBezTo>
                    <a:pt x="1055163" y="2680712"/>
                    <a:pt x="1075635" y="2708007"/>
                    <a:pt x="1075635" y="2708007"/>
                  </a:cubicBezTo>
                  <a:cubicBezTo>
                    <a:pt x="1093832" y="2726204"/>
                    <a:pt x="1125676" y="2755774"/>
                    <a:pt x="1143873" y="2776246"/>
                  </a:cubicBezTo>
                  <a:cubicBezTo>
                    <a:pt x="1162070" y="2796718"/>
                    <a:pt x="1344041" y="2762598"/>
                    <a:pt x="1184817" y="2830837"/>
                  </a:cubicBezTo>
                  <a:cubicBezTo>
                    <a:pt x="1025593" y="2899076"/>
                    <a:pt x="377060" y="3120177"/>
                    <a:pt x="188530" y="3185679"/>
                  </a:cubicBezTo>
                  <a:cubicBezTo>
                    <a:pt x="0" y="3251181"/>
                    <a:pt x="44536" y="3210201"/>
                    <a:pt x="53634" y="3223849"/>
                  </a:cubicBezTo>
                  <a:cubicBezTo>
                    <a:pt x="62732" y="3237497"/>
                    <a:pt x="188794" y="3246631"/>
                    <a:pt x="243121" y="3267565"/>
                  </a:cubicBezTo>
                  <a:cubicBezTo>
                    <a:pt x="297448" y="3288499"/>
                    <a:pt x="350029" y="3322156"/>
                    <a:pt x="379599" y="3349452"/>
                  </a:cubicBezTo>
                  <a:cubicBezTo>
                    <a:pt x="409169" y="3376748"/>
                    <a:pt x="413718" y="3408593"/>
                    <a:pt x="420542" y="3431339"/>
                  </a:cubicBezTo>
                  <a:cubicBezTo>
                    <a:pt x="427366" y="3454085"/>
                    <a:pt x="418267" y="3460909"/>
                    <a:pt x="420542" y="3485930"/>
                  </a:cubicBezTo>
                  <a:cubicBezTo>
                    <a:pt x="422817" y="3510951"/>
                    <a:pt x="438739" y="3560993"/>
                    <a:pt x="434190" y="3581464"/>
                  </a:cubicBezTo>
                  <a:cubicBezTo>
                    <a:pt x="429641" y="3601935"/>
                    <a:pt x="425091" y="3601935"/>
                    <a:pt x="393246" y="3608759"/>
                  </a:cubicBezTo>
                  <a:cubicBezTo>
                    <a:pt x="361401" y="3615583"/>
                    <a:pt x="272691" y="3615583"/>
                    <a:pt x="243121" y="3622407"/>
                  </a:cubicBezTo>
                  <a:cubicBezTo>
                    <a:pt x="213551" y="3629231"/>
                    <a:pt x="214688" y="3639467"/>
                    <a:pt x="215826" y="3649703"/>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lgn="ctr" eaLnBrk="0" hangingPunct="0">
                <a:defRPr/>
              </a:pPr>
              <a:endParaRPr lang="en-US">
                <a:effectLst>
                  <a:glow rad="139700">
                    <a:schemeClr val="accent4">
                      <a:satMod val="175000"/>
                      <a:alpha val="40000"/>
                    </a:schemeClr>
                  </a:glow>
                  <a:outerShdw blurRad="38100" dist="38100" dir="2700000" algn="tl">
                    <a:srgbClr val="000000">
                      <a:alpha val="43137"/>
                    </a:srgbClr>
                  </a:outerShdw>
                </a:effectLst>
                <a:cs typeface="+mn-cs"/>
              </a:endParaRPr>
            </a:p>
          </p:txBody>
        </p:sp>
        <p:sp>
          <p:nvSpPr>
            <p:cNvPr id="33" name="Freeform 32"/>
            <p:cNvSpPr/>
            <p:nvPr/>
          </p:nvSpPr>
          <p:spPr bwMode="auto">
            <a:xfrm>
              <a:off x="4686843" y="2610624"/>
              <a:ext cx="457123" cy="233171"/>
            </a:xfrm>
            <a:custGeom>
              <a:avLst/>
              <a:gdLst>
                <a:gd name="connsiteX0" fmla="*/ 0 w 457200"/>
                <a:gd name="connsiteY0" fmla="*/ 0 h 233172"/>
                <a:gd name="connsiteX1" fmla="*/ 109728 w 457200"/>
                <a:gd name="connsiteY1" fmla="*/ 54864 h 233172"/>
                <a:gd name="connsiteX2" fmla="*/ 128016 w 457200"/>
                <a:gd name="connsiteY2" fmla="*/ 114300 h 233172"/>
                <a:gd name="connsiteX3" fmla="*/ 214884 w 457200"/>
                <a:gd name="connsiteY3" fmla="*/ 105156 h 233172"/>
                <a:gd name="connsiteX4" fmla="*/ 320040 w 457200"/>
                <a:gd name="connsiteY4" fmla="*/ 64008 h 233172"/>
                <a:gd name="connsiteX5" fmla="*/ 397764 w 457200"/>
                <a:gd name="connsiteY5" fmla="*/ 50292 h 233172"/>
                <a:gd name="connsiteX6" fmla="*/ 420624 w 457200"/>
                <a:gd name="connsiteY6" fmla="*/ 100584 h 233172"/>
                <a:gd name="connsiteX7" fmla="*/ 393192 w 457200"/>
                <a:gd name="connsiteY7" fmla="*/ 146304 h 233172"/>
                <a:gd name="connsiteX8" fmla="*/ 416052 w 457200"/>
                <a:gd name="connsiteY8" fmla="*/ 173736 h 233172"/>
                <a:gd name="connsiteX9" fmla="*/ 425196 w 457200"/>
                <a:gd name="connsiteY9" fmla="*/ 214884 h 233172"/>
                <a:gd name="connsiteX10" fmla="*/ 457200 w 457200"/>
                <a:gd name="connsiteY10" fmla="*/ 233172 h 2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7200" h="233172">
                  <a:moveTo>
                    <a:pt x="0" y="0"/>
                  </a:moveTo>
                  <a:cubicBezTo>
                    <a:pt x="44196" y="17907"/>
                    <a:pt x="88392" y="35814"/>
                    <a:pt x="109728" y="54864"/>
                  </a:cubicBezTo>
                  <a:cubicBezTo>
                    <a:pt x="131064" y="73914"/>
                    <a:pt x="110490" y="105918"/>
                    <a:pt x="128016" y="114300"/>
                  </a:cubicBezTo>
                  <a:cubicBezTo>
                    <a:pt x="145542" y="122682"/>
                    <a:pt x="182880" y="113538"/>
                    <a:pt x="214884" y="105156"/>
                  </a:cubicBezTo>
                  <a:cubicBezTo>
                    <a:pt x="246888" y="96774"/>
                    <a:pt x="289560" y="73152"/>
                    <a:pt x="320040" y="64008"/>
                  </a:cubicBezTo>
                  <a:cubicBezTo>
                    <a:pt x="350520" y="54864"/>
                    <a:pt x="381000" y="44196"/>
                    <a:pt x="397764" y="50292"/>
                  </a:cubicBezTo>
                  <a:cubicBezTo>
                    <a:pt x="414528" y="56388"/>
                    <a:pt x="421386" y="84582"/>
                    <a:pt x="420624" y="100584"/>
                  </a:cubicBezTo>
                  <a:cubicBezTo>
                    <a:pt x="419862" y="116586"/>
                    <a:pt x="393954" y="134112"/>
                    <a:pt x="393192" y="146304"/>
                  </a:cubicBezTo>
                  <a:cubicBezTo>
                    <a:pt x="392430" y="158496"/>
                    <a:pt x="410718" y="162306"/>
                    <a:pt x="416052" y="173736"/>
                  </a:cubicBezTo>
                  <a:cubicBezTo>
                    <a:pt x="421386" y="185166"/>
                    <a:pt x="418338" y="204978"/>
                    <a:pt x="425196" y="214884"/>
                  </a:cubicBezTo>
                  <a:cubicBezTo>
                    <a:pt x="432054" y="224790"/>
                    <a:pt x="444627" y="228981"/>
                    <a:pt x="457200" y="233172"/>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lgn="ctr" eaLnBrk="0" hangingPunct="0">
                <a:defRPr/>
              </a:pPr>
              <a:endParaRPr lang="en-US">
                <a:effectLst>
                  <a:glow rad="139700">
                    <a:schemeClr val="accent4">
                      <a:satMod val="175000"/>
                      <a:alpha val="40000"/>
                    </a:schemeClr>
                  </a:glow>
                  <a:outerShdw blurRad="38100" dist="38100" dir="2700000" algn="tl">
                    <a:srgbClr val="000000">
                      <a:alpha val="43137"/>
                    </a:srgbClr>
                  </a:outerShdw>
                </a:effectLst>
                <a:cs typeface="+mn-cs"/>
              </a:endParaRPr>
            </a:p>
          </p:txBody>
        </p:sp>
        <p:sp>
          <p:nvSpPr>
            <p:cNvPr id="35" name="Freeform 34"/>
            <p:cNvSpPr/>
            <p:nvPr/>
          </p:nvSpPr>
          <p:spPr bwMode="auto">
            <a:xfrm>
              <a:off x="4025900" y="5194170"/>
              <a:ext cx="852982" cy="216816"/>
            </a:xfrm>
            <a:custGeom>
              <a:avLst/>
              <a:gdLst>
                <a:gd name="connsiteX0" fmla="*/ 853126 w 853126"/>
                <a:gd name="connsiteY0" fmla="*/ 0 h 216817"/>
                <a:gd name="connsiteX1" fmla="*/ 749431 w 853126"/>
                <a:gd name="connsiteY1" fmla="*/ 32994 h 216817"/>
                <a:gd name="connsiteX2" fmla="*/ 598602 w 853126"/>
                <a:gd name="connsiteY2" fmla="*/ 42421 h 216817"/>
                <a:gd name="connsiteX3" fmla="*/ 480767 w 853126"/>
                <a:gd name="connsiteY3" fmla="*/ 56561 h 216817"/>
                <a:gd name="connsiteX4" fmla="*/ 395926 w 853126"/>
                <a:gd name="connsiteY4" fmla="*/ 127262 h 216817"/>
                <a:gd name="connsiteX5" fmla="*/ 329939 w 853126"/>
                <a:gd name="connsiteY5" fmla="*/ 150829 h 216817"/>
                <a:gd name="connsiteX6" fmla="*/ 221530 w 853126"/>
                <a:gd name="connsiteY6" fmla="*/ 80128 h 216817"/>
                <a:gd name="connsiteX7" fmla="*/ 188536 w 853126"/>
                <a:gd name="connsiteY7" fmla="*/ 18854 h 216817"/>
                <a:gd name="connsiteX8" fmla="*/ 160256 w 853126"/>
                <a:gd name="connsiteY8" fmla="*/ 32994 h 216817"/>
                <a:gd name="connsiteX9" fmla="*/ 113122 w 853126"/>
                <a:gd name="connsiteY9" fmla="*/ 98982 h 216817"/>
                <a:gd name="connsiteX10" fmla="*/ 47134 w 853126"/>
                <a:gd name="connsiteY10" fmla="*/ 179109 h 216817"/>
                <a:gd name="connsiteX11" fmla="*/ 0 w 853126"/>
                <a:gd name="connsiteY11" fmla="*/ 216817 h 216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3126" h="216817">
                  <a:moveTo>
                    <a:pt x="853126" y="0"/>
                  </a:moveTo>
                  <a:cubicBezTo>
                    <a:pt x="822488" y="12962"/>
                    <a:pt x="791851" y="25924"/>
                    <a:pt x="749431" y="32994"/>
                  </a:cubicBezTo>
                  <a:cubicBezTo>
                    <a:pt x="707011" y="40064"/>
                    <a:pt x="643379" y="38493"/>
                    <a:pt x="598602" y="42421"/>
                  </a:cubicBezTo>
                  <a:cubicBezTo>
                    <a:pt x="553825" y="46349"/>
                    <a:pt x="514546" y="42421"/>
                    <a:pt x="480767" y="56561"/>
                  </a:cubicBezTo>
                  <a:cubicBezTo>
                    <a:pt x="446988" y="70701"/>
                    <a:pt x="421064" y="111551"/>
                    <a:pt x="395926" y="127262"/>
                  </a:cubicBezTo>
                  <a:cubicBezTo>
                    <a:pt x="370788" y="142973"/>
                    <a:pt x="359005" y="158685"/>
                    <a:pt x="329939" y="150829"/>
                  </a:cubicBezTo>
                  <a:cubicBezTo>
                    <a:pt x="300873" y="142973"/>
                    <a:pt x="245097" y="102124"/>
                    <a:pt x="221530" y="80128"/>
                  </a:cubicBezTo>
                  <a:cubicBezTo>
                    <a:pt x="197963" y="58132"/>
                    <a:pt x="198748" y="26710"/>
                    <a:pt x="188536" y="18854"/>
                  </a:cubicBezTo>
                  <a:cubicBezTo>
                    <a:pt x="178324" y="10998"/>
                    <a:pt x="172825" y="19639"/>
                    <a:pt x="160256" y="32994"/>
                  </a:cubicBezTo>
                  <a:cubicBezTo>
                    <a:pt x="147687" y="46349"/>
                    <a:pt x="131976" y="74630"/>
                    <a:pt x="113122" y="98982"/>
                  </a:cubicBezTo>
                  <a:cubicBezTo>
                    <a:pt x="94268" y="123334"/>
                    <a:pt x="65988" y="159470"/>
                    <a:pt x="47134" y="179109"/>
                  </a:cubicBezTo>
                  <a:cubicBezTo>
                    <a:pt x="28280" y="198748"/>
                    <a:pt x="14140" y="207782"/>
                    <a:pt x="0" y="216817"/>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lgn="ctr" eaLnBrk="0" hangingPunct="0">
                <a:defRPr/>
              </a:pPr>
              <a:endParaRPr lang="en-US">
                <a:effectLst>
                  <a:glow rad="139700">
                    <a:schemeClr val="accent4">
                      <a:satMod val="175000"/>
                      <a:alpha val="40000"/>
                    </a:schemeClr>
                  </a:glow>
                  <a:outerShdw blurRad="38100" dist="38100" dir="2700000" algn="tl">
                    <a:srgbClr val="000000">
                      <a:alpha val="43137"/>
                    </a:srgbClr>
                  </a:outerShdw>
                </a:effectLst>
                <a:cs typeface="+mn-cs"/>
              </a:endParaRPr>
            </a:p>
          </p:txBody>
        </p:sp>
        <p:sp>
          <p:nvSpPr>
            <p:cNvPr id="40" name="Freeform 39"/>
            <p:cNvSpPr/>
            <p:nvPr/>
          </p:nvSpPr>
          <p:spPr bwMode="auto">
            <a:xfrm>
              <a:off x="4478310" y="5222450"/>
              <a:ext cx="483042" cy="263950"/>
            </a:xfrm>
            <a:custGeom>
              <a:avLst/>
              <a:gdLst>
                <a:gd name="connsiteX0" fmla="*/ 452487 w 483124"/>
                <a:gd name="connsiteY0" fmla="*/ 0 h 263951"/>
                <a:gd name="connsiteX1" fmla="*/ 480767 w 483124"/>
                <a:gd name="connsiteY1" fmla="*/ 70702 h 263951"/>
                <a:gd name="connsiteX2" fmla="*/ 438346 w 483124"/>
                <a:gd name="connsiteY2" fmla="*/ 122549 h 263951"/>
                <a:gd name="connsiteX3" fmla="*/ 428920 w 483124"/>
                <a:gd name="connsiteY3" fmla="*/ 188537 h 263951"/>
                <a:gd name="connsiteX4" fmla="*/ 353505 w 483124"/>
                <a:gd name="connsiteY4" fmla="*/ 221530 h 263951"/>
                <a:gd name="connsiteX5" fmla="*/ 230957 w 483124"/>
                <a:gd name="connsiteY5" fmla="*/ 226244 h 263951"/>
                <a:gd name="connsiteX6" fmla="*/ 131975 w 483124"/>
                <a:gd name="connsiteY6" fmla="*/ 221530 h 263951"/>
                <a:gd name="connsiteX7" fmla="*/ 47134 w 483124"/>
                <a:gd name="connsiteY7" fmla="*/ 226244 h 263951"/>
                <a:gd name="connsiteX8" fmla="*/ 0 w 483124"/>
                <a:gd name="connsiteY8" fmla="*/ 263951 h 26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124" h="263951">
                  <a:moveTo>
                    <a:pt x="452487" y="0"/>
                  </a:moveTo>
                  <a:cubicBezTo>
                    <a:pt x="467805" y="25138"/>
                    <a:pt x="483124" y="50277"/>
                    <a:pt x="480767" y="70702"/>
                  </a:cubicBezTo>
                  <a:cubicBezTo>
                    <a:pt x="478410" y="91127"/>
                    <a:pt x="446987" y="102910"/>
                    <a:pt x="438346" y="122549"/>
                  </a:cubicBezTo>
                  <a:cubicBezTo>
                    <a:pt x="429705" y="142188"/>
                    <a:pt x="443060" y="172040"/>
                    <a:pt x="428920" y="188537"/>
                  </a:cubicBezTo>
                  <a:cubicBezTo>
                    <a:pt x="414780" y="205034"/>
                    <a:pt x="386499" y="215246"/>
                    <a:pt x="353505" y="221530"/>
                  </a:cubicBezTo>
                  <a:cubicBezTo>
                    <a:pt x="320511" y="227814"/>
                    <a:pt x="267879" y="226244"/>
                    <a:pt x="230957" y="226244"/>
                  </a:cubicBezTo>
                  <a:cubicBezTo>
                    <a:pt x="194035" y="226244"/>
                    <a:pt x="162612" y="221530"/>
                    <a:pt x="131975" y="221530"/>
                  </a:cubicBezTo>
                  <a:cubicBezTo>
                    <a:pt x="101338" y="221530"/>
                    <a:pt x="69130" y="219174"/>
                    <a:pt x="47134" y="226244"/>
                  </a:cubicBezTo>
                  <a:cubicBezTo>
                    <a:pt x="25138" y="233314"/>
                    <a:pt x="12569" y="248632"/>
                    <a:pt x="0" y="263951"/>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lgn="ctr" eaLnBrk="0" hangingPunct="0">
                <a:defRPr/>
              </a:pPr>
              <a:endParaRPr lang="en-US">
                <a:effectLst>
                  <a:glow rad="139700">
                    <a:schemeClr val="accent4">
                      <a:satMod val="175000"/>
                      <a:alpha val="40000"/>
                    </a:schemeClr>
                  </a:glow>
                  <a:outerShdw blurRad="38100" dist="38100" dir="2700000" algn="tl">
                    <a:srgbClr val="000000">
                      <a:alpha val="43137"/>
                    </a:srgbClr>
                  </a:outerShdw>
                </a:effectLst>
                <a:cs typeface="+mn-cs"/>
              </a:endParaRPr>
            </a:p>
          </p:txBody>
        </p:sp>
      </p:grpSp>
      <p:sp>
        <p:nvSpPr>
          <p:cNvPr id="42" name="Text Box 6"/>
          <p:cNvSpPr txBox="1">
            <a:spLocks noChangeArrowheads="1"/>
          </p:cNvSpPr>
          <p:nvPr/>
        </p:nvSpPr>
        <p:spPr bwMode="invGray">
          <a:xfrm>
            <a:off x="5410200" y="4572000"/>
            <a:ext cx="911225" cy="420688"/>
          </a:xfrm>
          <a:prstGeom prst="rect">
            <a:avLst/>
          </a:prstGeom>
          <a:noFill/>
          <a:ln w="19050">
            <a:noFill/>
            <a:miter lim="800000"/>
            <a:headEnd/>
            <a:tailEnd/>
          </a:ln>
          <a:effectLst>
            <a:outerShdw dist="35921" dir="2700000" algn="ctr" rotWithShape="0">
              <a:schemeClr val="tx1"/>
            </a:outerShdw>
          </a:effectLst>
        </p:spPr>
        <p:txBody>
          <a:bodyPr wrap="none" anchorCtr="1">
            <a:spAutoFit/>
          </a:bodyPr>
          <a:lstStyle/>
          <a:p>
            <a:pPr>
              <a:lnSpc>
                <a:spcPct val="90000"/>
              </a:lnSpc>
              <a:spcAft>
                <a:spcPct val="25000"/>
              </a:spcAft>
              <a:buClr>
                <a:srgbClr val="FFFF00"/>
              </a:buClr>
              <a:buSzPct val="85000"/>
              <a:buFont typeface="Wingdings" pitchFamily="2" charset="2"/>
              <a:buNone/>
              <a:defRPr/>
            </a:pPr>
            <a:r>
              <a:rPr lang="en-US" dirty="0">
                <a:solidFill>
                  <a:schemeClr val="bg1"/>
                </a:solidFill>
                <a:cs typeface="+mn-cs"/>
              </a:rPr>
              <a:t>- 5 ft.</a:t>
            </a:r>
            <a:endParaRPr lang="en-US" dirty="0">
              <a:cs typeface="+mn-cs"/>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3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5106" name="Text Box 1026"/>
          <p:cNvSpPr txBox="1">
            <a:spLocks noChangeArrowheads="1"/>
          </p:cNvSpPr>
          <p:nvPr/>
        </p:nvSpPr>
        <p:spPr bwMode="invGray">
          <a:xfrm>
            <a:off x="3175" y="152400"/>
            <a:ext cx="9140825" cy="595313"/>
          </a:xfrm>
          <a:prstGeom prst="rect">
            <a:avLst/>
          </a:prstGeom>
          <a:noFill/>
          <a:ln w="9525" algn="ctr">
            <a:noFill/>
            <a:miter lim="800000"/>
            <a:headEnd/>
            <a:tailEnd/>
          </a:ln>
          <a:effectLst>
            <a:outerShdw dist="45791" dir="2021404" algn="ctr" rotWithShape="0">
              <a:srgbClr val="000000"/>
            </a:outerShdw>
          </a:effectLst>
        </p:spPr>
        <p:txBody>
          <a:bodyPr anchor="ctr"/>
          <a:lstStyle/>
          <a:p>
            <a:pPr algn="ctr">
              <a:defRPr/>
            </a:pPr>
            <a:r>
              <a:rPr lang="en-US" sz="4000" dirty="0">
                <a:solidFill>
                  <a:srgbClr val="FFFF00"/>
                </a:solidFill>
                <a:latin typeface="Arial" pitchFamily="34" charset="0"/>
              </a:rPr>
              <a:t>Seismic Vulnerability</a:t>
            </a:r>
          </a:p>
        </p:txBody>
      </p:sp>
      <p:pic>
        <p:nvPicPr>
          <p:cNvPr id="815110" name="Picture 1030" descr="D:\Documents and Settings\u06454\My Documents\My Pictures\Delta Fault Map.gif"/>
          <p:cNvPicPr>
            <a:picLocks noChangeAspect="1" noChangeArrowheads="1"/>
          </p:cNvPicPr>
          <p:nvPr/>
        </p:nvPicPr>
        <p:blipFill>
          <a:blip r:embed="rId3"/>
          <a:srcRect/>
          <a:stretch>
            <a:fillRect/>
          </a:stretch>
        </p:blipFill>
        <p:spPr bwMode="ltGray">
          <a:xfrm>
            <a:off x="-36513" y="762000"/>
            <a:ext cx="9180513" cy="6096000"/>
          </a:xfrm>
          <a:prstGeom prst="rect">
            <a:avLst/>
          </a:prstGeom>
          <a:noFill/>
          <a:effectLst>
            <a:outerShdw dist="35921" dir="2700000" algn="ctr" rotWithShape="0">
              <a:srgbClr val="808080"/>
            </a:outerShdw>
          </a:effectLst>
        </p:spPr>
      </p:pic>
      <p:sp>
        <p:nvSpPr>
          <p:cNvPr id="815111" name="Rectangle 1031"/>
          <p:cNvSpPr>
            <a:spLocks noChangeArrowheads="1"/>
          </p:cNvSpPr>
          <p:nvPr/>
        </p:nvSpPr>
        <p:spPr bwMode="gray">
          <a:xfrm rot="2176530">
            <a:off x="671513" y="1619250"/>
            <a:ext cx="1855787" cy="442913"/>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2000" dirty="0">
                <a:solidFill>
                  <a:srgbClr val="FFFF66"/>
                </a:solidFill>
                <a:effectLst>
                  <a:outerShdw blurRad="38100" dist="38100" dir="2700000" algn="tl">
                    <a:srgbClr val="000000"/>
                  </a:outerShdw>
                </a:effectLst>
                <a:latin typeface="Arial" pitchFamily="34" charset="0"/>
              </a:rPr>
              <a:t>San Andreas</a:t>
            </a:r>
          </a:p>
        </p:txBody>
      </p:sp>
      <p:sp>
        <p:nvSpPr>
          <p:cNvPr id="815112" name="Rectangle 1032"/>
          <p:cNvSpPr>
            <a:spLocks noChangeArrowheads="1"/>
          </p:cNvSpPr>
          <p:nvPr/>
        </p:nvSpPr>
        <p:spPr bwMode="gray">
          <a:xfrm rot="2338558">
            <a:off x="4335463" y="2576513"/>
            <a:ext cx="1322387" cy="442912"/>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2000" dirty="0">
                <a:solidFill>
                  <a:srgbClr val="FFFF66"/>
                </a:solidFill>
                <a:effectLst>
                  <a:outerShdw blurRad="38100" dist="38100" dir="2700000" algn="tl">
                    <a:srgbClr val="000000"/>
                  </a:outerShdw>
                </a:effectLst>
                <a:latin typeface="Arial" pitchFamily="34" charset="0"/>
              </a:rPr>
              <a:t>Hayward</a:t>
            </a:r>
          </a:p>
        </p:txBody>
      </p:sp>
      <p:sp>
        <p:nvSpPr>
          <p:cNvPr id="815113" name="Freeform 1033"/>
          <p:cNvSpPr>
            <a:spLocks/>
          </p:cNvSpPr>
          <p:nvPr/>
        </p:nvSpPr>
        <p:spPr bwMode="gray">
          <a:xfrm>
            <a:off x="3652838" y="2109788"/>
            <a:ext cx="3746500" cy="2805112"/>
          </a:xfrm>
          <a:custGeom>
            <a:avLst/>
            <a:gdLst/>
            <a:ahLst/>
            <a:cxnLst>
              <a:cxn ang="0">
                <a:pos x="0" y="0"/>
              </a:cxn>
              <a:cxn ang="0">
                <a:pos x="186" y="90"/>
              </a:cxn>
              <a:cxn ang="0">
                <a:pos x="318" y="192"/>
              </a:cxn>
              <a:cxn ang="0">
                <a:pos x="390" y="258"/>
              </a:cxn>
              <a:cxn ang="0">
                <a:pos x="588" y="432"/>
              </a:cxn>
              <a:cxn ang="0">
                <a:pos x="834" y="642"/>
              </a:cxn>
              <a:cxn ang="0">
                <a:pos x="1110" y="834"/>
              </a:cxn>
              <a:cxn ang="0">
                <a:pos x="1350" y="1050"/>
              </a:cxn>
              <a:cxn ang="0">
                <a:pos x="1506" y="1122"/>
              </a:cxn>
              <a:cxn ang="0">
                <a:pos x="1662" y="1242"/>
              </a:cxn>
              <a:cxn ang="0">
                <a:pos x="1848" y="1398"/>
              </a:cxn>
            </a:cxnLst>
            <a:rect l="0" t="0" r="r" b="b"/>
            <a:pathLst>
              <a:path w="1848" h="1398">
                <a:moveTo>
                  <a:pt x="0" y="0"/>
                </a:moveTo>
                <a:cubicBezTo>
                  <a:pt x="66" y="29"/>
                  <a:pt x="133" y="58"/>
                  <a:pt x="186" y="90"/>
                </a:cubicBezTo>
                <a:cubicBezTo>
                  <a:pt x="239" y="122"/>
                  <a:pt x="284" y="164"/>
                  <a:pt x="318" y="192"/>
                </a:cubicBezTo>
                <a:cubicBezTo>
                  <a:pt x="352" y="220"/>
                  <a:pt x="345" y="218"/>
                  <a:pt x="390" y="258"/>
                </a:cubicBezTo>
                <a:cubicBezTo>
                  <a:pt x="435" y="298"/>
                  <a:pt x="514" y="368"/>
                  <a:pt x="588" y="432"/>
                </a:cubicBezTo>
                <a:cubicBezTo>
                  <a:pt x="662" y="496"/>
                  <a:pt x="747" y="575"/>
                  <a:pt x="834" y="642"/>
                </a:cubicBezTo>
                <a:cubicBezTo>
                  <a:pt x="921" y="709"/>
                  <a:pt x="1024" y="766"/>
                  <a:pt x="1110" y="834"/>
                </a:cubicBezTo>
                <a:cubicBezTo>
                  <a:pt x="1196" y="902"/>
                  <a:pt x="1284" y="1002"/>
                  <a:pt x="1350" y="1050"/>
                </a:cubicBezTo>
                <a:cubicBezTo>
                  <a:pt x="1416" y="1098"/>
                  <a:pt x="1454" y="1090"/>
                  <a:pt x="1506" y="1122"/>
                </a:cubicBezTo>
                <a:cubicBezTo>
                  <a:pt x="1558" y="1154"/>
                  <a:pt x="1605" y="1196"/>
                  <a:pt x="1662" y="1242"/>
                </a:cubicBezTo>
                <a:cubicBezTo>
                  <a:pt x="1719" y="1288"/>
                  <a:pt x="1783" y="1343"/>
                  <a:pt x="1848" y="1398"/>
                </a:cubicBezTo>
              </a:path>
            </a:pathLst>
          </a:custGeom>
          <a:noFill/>
          <a:ln w="3810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14" name="Freeform 1034"/>
          <p:cNvSpPr>
            <a:spLocks/>
          </p:cNvSpPr>
          <p:nvPr/>
        </p:nvSpPr>
        <p:spPr bwMode="gray">
          <a:xfrm>
            <a:off x="52388" y="954088"/>
            <a:ext cx="9074150" cy="5529262"/>
          </a:xfrm>
          <a:custGeom>
            <a:avLst/>
            <a:gdLst/>
            <a:ahLst/>
            <a:cxnLst>
              <a:cxn ang="0">
                <a:pos x="0" y="0"/>
              </a:cxn>
              <a:cxn ang="0">
                <a:pos x="474" y="372"/>
              </a:cxn>
              <a:cxn ang="0">
                <a:pos x="1038" y="780"/>
              </a:cxn>
              <a:cxn ang="0">
                <a:pos x="1206" y="930"/>
              </a:cxn>
              <a:cxn ang="0">
                <a:pos x="1386" y="1110"/>
              </a:cxn>
              <a:cxn ang="0">
                <a:pos x="1518" y="1224"/>
              </a:cxn>
              <a:cxn ang="0">
                <a:pos x="1836" y="1470"/>
              </a:cxn>
              <a:cxn ang="0">
                <a:pos x="2118" y="1638"/>
              </a:cxn>
              <a:cxn ang="0">
                <a:pos x="2478" y="1854"/>
              </a:cxn>
              <a:cxn ang="0">
                <a:pos x="2892" y="1974"/>
              </a:cxn>
              <a:cxn ang="0">
                <a:pos x="3186" y="2034"/>
              </a:cxn>
              <a:cxn ang="0">
                <a:pos x="3432" y="2082"/>
              </a:cxn>
              <a:cxn ang="0">
                <a:pos x="3648" y="2136"/>
              </a:cxn>
              <a:cxn ang="0">
                <a:pos x="4026" y="2226"/>
              </a:cxn>
              <a:cxn ang="0">
                <a:pos x="4224" y="2442"/>
              </a:cxn>
              <a:cxn ang="0">
                <a:pos x="4428" y="2706"/>
              </a:cxn>
              <a:cxn ang="0">
                <a:pos x="4476" y="2736"/>
              </a:cxn>
            </a:cxnLst>
            <a:rect l="0" t="0" r="r" b="b"/>
            <a:pathLst>
              <a:path w="4476" h="2755">
                <a:moveTo>
                  <a:pt x="0" y="0"/>
                </a:moveTo>
                <a:cubicBezTo>
                  <a:pt x="150" y="121"/>
                  <a:pt x="301" y="242"/>
                  <a:pt x="474" y="372"/>
                </a:cubicBezTo>
                <a:cubicBezTo>
                  <a:pt x="647" y="502"/>
                  <a:pt x="916" y="687"/>
                  <a:pt x="1038" y="780"/>
                </a:cubicBezTo>
                <a:cubicBezTo>
                  <a:pt x="1160" y="873"/>
                  <a:pt x="1148" y="875"/>
                  <a:pt x="1206" y="930"/>
                </a:cubicBezTo>
                <a:cubicBezTo>
                  <a:pt x="1264" y="985"/>
                  <a:pt x="1334" y="1061"/>
                  <a:pt x="1386" y="1110"/>
                </a:cubicBezTo>
                <a:cubicBezTo>
                  <a:pt x="1438" y="1159"/>
                  <a:pt x="1443" y="1164"/>
                  <a:pt x="1518" y="1224"/>
                </a:cubicBezTo>
                <a:cubicBezTo>
                  <a:pt x="1593" y="1284"/>
                  <a:pt x="1736" y="1401"/>
                  <a:pt x="1836" y="1470"/>
                </a:cubicBezTo>
                <a:cubicBezTo>
                  <a:pt x="1936" y="1539"/>
                  <a:pt x="2011" y="1574"/>
                  <a:pt x="2118" y="1638"/>
                </a:cubicBezTo>
                <a:cubicBezTo>
                  <a:pt x="2225" y="1702"/>
                  <a:pt x="2349" y="1798"/>
                  <a:pt x="2478" y="1854"/>
                </a:cubicBezTo>
                <a:cubicBezTo>
                  <a:pt x="2607" y="1910"/>
                  <a:pt x="2774" y="1944"/>
                  <a:pt x="2892" y="1974"/>
                </a:cubicBezTo>
                <a:cubicBezTo>
                  <a:pt x="3010" y="2004"/>
                  <a:pt x="3096" y="2016"/>
                  <a:pt x="3186" y="2034"/>
                </a:cubicBezTo>
                <a:cubicBezTo>
                  <a:pt x="3276" y="2052"/>
                  <a:pt x="3355" y="2065"/>
                  <a:pt x="3432" y="2082"/>
                </a:cubicBezTo>
                <a:cubicBezTo>
                  <a:pt x="3509" y="2099"/>
                  <a:pt x="3549" y="2112"/>
                  <a:pt x="3648" y="2136"/>
                </a:cubicBezTo>
                <a:cubicBezTo>
                  <a:pt x="3747" y="2160"/>
                  <a:pt x="3930" y="2175"/>
                  <a:pt x="4026" y="2226"/>
                </a:cubicBezTo>
                <a:cubicBezTo>
                  <a:pt x="4122" y="2277"/>
                  <a:pt x="4157" y="2362"/>
                  <a:pt x="4224" y="2442"/>
                </a:cubicBezTo>
                <a:cubicBezTo>
                  <a:pt x="4291" y="2522"/>
                  <a:pt x="4386" y="2657"/>
                  <a:pt x="4428" y="2706"/>
                </a:cubicBezTo>
                <a:cubicBezTo>
                  <a:pt x="4470" y="2755"/>
                  <a:pt x="4473" y="2745"/>
                  <a:pt x="4476" y="2736"/>
                </a:cubicBezTo>
              </a:path>
            </a:pathLst>
          </a:custGeom>
          <a:noFill/>
          <a:ln w="3810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15" name="Freeform 1035"/>
          <p:cNvSpPr>
            <a:spLocks/>
          </p:cNvSpPr>
          <p:nvPr/>
        </p:nvSpPr>
        <p:spPr bwMode="gray">
          <a:xfrm>
            <a:off x="2095500" y="2687638"/>
            <a:ext cx="3052763" cy="4033837"/>
          </a:xfrm>
          <a:custGeom>
            <a:avLst/>
            <a:gdLst/>
            <a:ahLst/>
            <a:cxnLst>
              <a:cxn ang="0">
                <a:pos x="0" y="0"/>
              </a:cxn>
              <a:cxn ang="0">
                <a:pos x="168" y="120"/>
              </a:cxn>
              <a:cxn ang="0">
                <a:pos x="228" y="264"/>
              </a:cxn>
              <a:cxn ang="0">
                <a:pos x="300" y="456"/>
              </a:cxn>
              <a:cxn ang="0">
                <a:pos x="408" y="630"/>
              </a:cxn>
              <a:cxn ang="0">
                <a:pos x="612" y="828"/>
              </a:cxn>
              <a:cxn ang="0">
                <a:pos x="768" y="948"/>
              </a:cxn>
              <a:cxn ang="0">
                <a:pos x="834" y="1140"/>
              </a:cxn>
              <a:cxn ang="0">
                <a:pos x="954" y="1308"/>
              </a:cxn>
              <a:cxn ang="0">
                <a:pos x="1038" y="1452"/>
              </a:cxn>
              <a:cxn ang="0">
                <a:pos x="1200" y="1644"/>
              </a:cxn>
              <a:cxn ang="0">
                <a:pos x="1338" y="1788"/>
              </a:cxn>
              <a:cxn ang="0">
                <a:pos x="1434" y="1908"/>
              </a:cxn>
              <a:cxn ang="0">
                <a:pos x="1506" y="2010"/>
              </a:cxn>
            </a:cxnLst>
            <a:rect l="0" t="0" r="r" b="b"/>
            <a:pathLst>
              <a:path w="1506" h="2010">
                <a:moveTo>
                  <a:pt x="0" y="0"/>
                </a:moveTo>
                <a:cubicBezTo>
                  <a:pt x="65" y="38"/>
                  <a:pt x="130" y="76"/>
                  <a:pt x="168" y="120"/>
                </a:cubicBezTo>
                <a:cubicBezTo>
                  <a:pt x="206" y="164"/>
                  <a:pt x="206" y="208"/>
                  <a:pt x="228" y="264"/>
                </a:cubicBezTo>
                <a:cubicBezTo>
                  <a:pt x="250" y="320"/>
                  <a:pt x="270" y="395"/>
                  <a:pt x="300" y="456"/>
                </a:cubicBezTo>
                <a:cubicBezTo>
                  <a:pt x="330" y="517"/>
                  <a:pt x="356" y="568"/>
                  <a:pt x="408" y="630"/>
                </a:cubicBezTo>
                <a:cubicBezTo>
                  <a:pt x="460" y="692"/>
                  <a:pt x="552" y="775"/>
                  <a:pt x="612" y="828"/>
                </a:cubicBezTo>
                <a:cubicBezTo>
                  <a:pt x="672" y="881"/>
                  <a:pt x="731" y="896"/>
                  <a:pt x="768" y="948"/>
                </a:cubicBezTo>
                <a:cubicBezTo>
                  <a:pt x="805" y="1000"/>
                  <a:pt x="803" y="1080"/>
                  <a:pt x="834" y="1140"/>
                </a:cubicBezTo>
                <a:cubicBezTo>
                  <a:pt x="865" y="1200"/>
                  <a:pt x="920" y="1256"/>
                  <a:pt x="954" y="1308"/>
                </a:cubicBezTo>
                <a:cubicBezTo>
                  <a:pt x="988" y="1360"/>
                  <a:pt x="997" y="1396"/>
                  <a:pt x="1038" y="1452"/>
                </a:cubicBezTo>
                <a:cubicBezTo>
                  <a:pt x="1079" y="1508"/>
                  <a:pt x="1150" y="1588"/>
                  <a:pt x="1200" y="1644"/>
                </a:cubicBezTo>
                <a:cubicBezTo>
                  <a:pt x="1250" y="1700"/>
                  <a:pt x="1299" y="1744"/>
                  <a:pt x="1338" y="1788"/>
                </a:cubicBezTo>
                <a:cubicBezTo>
                  <a:pt x="1377" y="1832"/>
                  <a:pt x="1406" y="1871"/>
                  <a:pt x="1434" y="1908"/>
                </a:cubicBezTo>
                <a:cubicBezTo>
                  <a:pt x="1462" y="1945"/>
                  <a:pt x="1484" y="1977"/>
                  <a:pt x="1506" y="2010"/>
                </a:cubicBezTo>
              </a:path>
            </a:pathLst>
          </a:custGeom>
          <a:noFill/>
          <a:ln w="3810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16" name="Freeform 1036"/>
          <p:cNvSpPr>
            <a:spLocks/>
          </p:cNvSpPr>
          <p:nvPr/>
        </p:nvSpPr>
        <p:spPr bwMode="gray">
          <a:xfrm>
            <a:off x="6084888" y="954088"/>
            <a:ext cx="620712" cy="915987"/>
          </a:xfrm>
          <a:custGeom>
            <a:avLst/>
            <a:gdLst/>
            <a:ahLst/>
            <a:cxnLst>
              <a:cxn ang="0">
                <a:pos x="0" y="0"/>
              </a:cxn>
              <a:cxn ang="0">
                <a:pos x="102" y="96"/>
              </a:cxn>
              <a:cxn ang="0">
                <a:pos x="114" y="192"/>
              </a:cxn>
              <a:cxn ang="0">
                <a:pos x="144" y="318"/>
              </a:cxn>
              <a:cxn ang="0">
                <a:pos x="198" y="366"/>
              </a:cxn>
              <a:cxn ang="0">
                <a:pos x="306" y="456"/>
              </a:cxn>
            </a:cxnLst>
            <a:rect l="0" t="0" r="r" b="b"/>
            <a:pathLst>
              <a:path w="306" h="456">
                <a:moveTo>
                  <a:pt x="0" y="0"/>
                </a:moveTo>
                <a:cubicBezTo>
                  <a:pt x="41" y="32"/>
                  <a:pt x="83" y="64"/>
                  <a:pt x="102" y="96"/>
                </a:cubicBezTo>
                <a:cubicBezTo>
                  <a:pt x="121" y="128"/>
                  <a:pt x="107" y="155"/>
                  <a:pt x="114" y="192"/>
                </a:cubicBezTo>
                <a:cubicBezTo>
                  <a:pt x="121" y="229"/>
                  <a:pt x="130" y="289"/>
                  <a:pt x="144" y="318"/>
                </a:cubicBezTo>
                <a:cubicBezTo>
                  <a:pt x="158" y="347"/>
                  <a:pt x="171" y="343"/>
                  <a:pt x="198" y="366"/>
                </a:cubicBezTo>
                <a:cubicBezTo>
                  <a:pt x="225" y="389"/>
                  <a:pt x="291" y="445"/>
                  <a:pt x="306" y="456"/>
                </a:cubicBezTo>
              </a:path>
            </a:pathLst>
          </a:custGeom>
          <a:noFill/>
          <a:ln w="3810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17" name="Freeform 1037"/>
          <p:cNvSpPr>
            <a:spLocks/>
          </p:cNvSpPr>
          <p:nvPr/>
        </p:nvSpPr>
        <p:spPr bwMode="gray">
          <a:xfrm>
            <a:off x="6084888" y="2206625"/>
            <a:ext cx="2408237" cy="1900238"/>
          </a:xfrm>
          <a:custGeom>
            <a:avLst/>
            <a:gdLst/>
            <a:ahLst/>
            <a:cxnLst>
              <a:cxn ang="0">
                <a:pos x="0" y="0"/>
              </a:cxn>
              <a:cxn ang="0">
                <a:pos x="216" y="96"/>
              </a:cxn>
              <a:cxn ang="0">
                <a:pos x="270" y="144"/>
              </a:cxn>
              <a:cxn ang="0">
                <a:pos x="402" y="210"/>
              </a:cxn>
              <a:cxn ang="0">
                <a:pos x="492" y="288"/>
              </a:cxn>
              <a:cxn ang="0">
                <a:pos x="558" y="360"/>
              </a:cxn>
              <a:cxn ang="0">
                <a:pos x="642" y="456"/>
              </a:cxn>
              <a:cxn ang="0">
                <a:pos x="756" y="534"/>
              </a:cxn>
              <a:cxn ang="0">
                <a:pos x="840" y="594"/>
              </a:cxn>
              <a:cxn ang="0">
                <a:pos x="1020" y="678"/>
              </a:cxn>
              <a:cxn ang="0">
                <a:pos x="1068" y="738"/>
              </a:cxn>
              <a:cxn ang="0">
                <a:pos x="1152" y="852"/>
              </a:cxn>
              <a:cxn ang="0">
                <a:pos x="1188" y="948"/>
              </a:cxn>
            </a:cxnLst>
            <a:rect l="0" t="0" r="r" b="b"/>
            <a:pathLst>
              <a:path w="1188" h="948">
                <a:moveTo>
                  <a:pt x="0" y="0"/>
                </a:moveTo>
                <a:cubicBezTo>
                  <a:pt x="85" y="36"/>
                  <a:pt x="171" y="72"/>
                  <a:pt x="216" y="96"/>
                </a:cubicBezTo>
                <a:cubicBezTo>
                  <a:pt x="261" y="120"/>
                  <a:pt x="239" y="125"/>
                  <a:pt x="270" y="144"/>
                </a:cubicBezTo>
                <a:cubicBezTo>
                  <a:pt x="301" y="163"/>
                  <a:pt x="365" y="186"/>
                  <a:pt x="402" y="210"/>
                </a:cubicBezTo>
                <a:cubicBezTo>
                  <a:pt x="439" y="234"/>
                  <a:pt x="466" y="263"/>
                  <a:pt x="492" y="288"/>
                </a:cubicBezTo>
                <a:cubicBezTo>
                  <a:pt x="518" y="313"/>
                  <a:pt x="533" y="332"/>
                  <a:pt x="558" y="360"/>
                </a:cubicBezTo>
                <a:cubicBezTo>
                  <a:pt x="583" y="388"/>
                  <a:pt x="609" y="427"/>
                  <a:pt x="642" y="456"/>
                </a:cubicBezTo>
                <a:cubicBezTo>
                  <a:pt x="675" y="485"/>
                  <a:pt x="723" y="511"/>
                  <a:pt x="756" y="534"/>
                </a:cubicBezTo>
                <a:cubicBezTo>
                  <a:pt x="789" y="557"/>
                  <a:pt x="796" y="570"/>
                  <a:pt x="840" y="594"/>
                </a:cubicBezTo>
                <a:cubicBezTo>
                  <a:pt x="884" y="618"/>
                  <a:pt x="982" y="654"/>
                  <a:pt x="1020" y="678"/>
                </a:cubicBezTo>
                <a:cubicBezTo>
                  <a:pt x="1058" y="702"/>
                  <a:pt x="1046" y="709"/>
                  <a:pt x="1068" y="738"/>
                </a:cubicBezTo>
                <a:cubicBezTo>
                  <a:pt x="1090" y="767"/>
                  <a:pt x="1132" y="817"/>
                  <a:pt x="1152" y="852"/>
                </a:cubicBezTo>
                <a:cubicBezTo>
                  <a:pt x="1172" y="887"/>
                  <a:pt x="1180" y="930"/>
                  <a:pt x="1188" y="948"/>
                </a:cubicBezTo>
              </a:path>
            </a:pathLst>
          </a:custGeom>
          <a:noFill/>
          <a:ln w="28575"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18" name="Freeform 1038"/>
          <p:cNvSpPr>
            <a:spLocks/>
          </p:cNvSpPr>
          <p:nvPr/>
        </p:nvSpPr>
        <p:spPr bwMode="gray">
          <a:xfrm>
            <a:off x="2581275" y="858838"/>
            <a:ext cx="804863" cy="700087"/>
          </a:xfrm>
          <a:custGeom>
            <a:avLst/>
            <a:gdLst/>
            <a:ahLst/>
            <a:cxnLst>
              <a:cxn ang="0">
                <a:pos x="0" y="0"/>
              </a:cxn>
              <a:cxn ang="0">
                <a:pos x="156" y="138"/>
              </a:cxn>
              <a:cxn ang="0">
                <a:pos x="240" y="210"/>
              </a:cxn>
              <a:cxn ang="0">
                <a:pos x="294" y="228"/>
              </a:cxn>
              <a:cxn ang="0">
                <a:pos x="330" y="288"/>
              </a:cxn>
              <a:cxn ang="0">
                <a:pos x="396" y="348"/>
              </a:cxn>
            </a:cxnLst>
            <a:rect l="0" t="0" r="r" b="b"/>
            <a:pathLst>
              <a:path w="396" h="348">
                <a:moveTo>
                  <a:pt x="0" y="0"/>
                </a:moveTo>
                <a:cubicBezTo>
                  <a:pt x="58" y="51"/>
                  <a:pt x="116" y="103"/>
                  <a:pt x="156" y="138"/>
                </a:cubicBezTo>
                <a:cubicBezTo>
                  <a:pt x="196" y="173"/>
                  <a:pt x="217" y="195"/>
                  <a:pt x="240" y="210"/>
                </a:cubicBezTo>
                <a:cubicBezTo>
                  <a:pt x="263" y="225"/>
                  <a:pt x="279" y="215"/>
                  <a:pt x="294" y="228"/>
                </a:cubicBezTo>
                <a:cubicBezTo>
                  <a:pt x="309" y="241"/>
                  <a:pt x="313" y="268"/>
                  <a:pt x="330" y="288"/>
                </a:cubicBezTo>
                <a:cubicBezTo>
                  <a:pt x="347" y="308"/>
                  <a:pt x="382" y="334"/>
                  <a:pt x="396" y="348"/>
                </a:cubicBezTo>
              </a:path>
            </a:pathLst>
          </a:custGeom>
          <a:noFill/>
          <a:ln w="5715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19" name="Freeform 1039"/>
          <p:cNvSpPr>
            <a:spLocks/>
          </p:cNvSpPr>
          <p:nvPr/>
        </p:nvSpPr>
        <p:spPr bwMode="gray">
          <a:xfrm>
            <a:off x="5988050" y="3073400"/>
            <a:ext cx="2057400" cy="2203450"/>
          </a:xfrm>
          <a:custGeom>
            <a:avLst/>
            <a:gdLst/>
            <a:ahLst/>
            <a:cxnLst>
              <a:cxn ang="0">
                <a:pos x="0" y="0"/>
              </a:cxn>
              <a:cxn ang="0">
                <a:pos x="114" y="132"/>
              </a:cxn>
              <a:cxn ang="0">
                <a:pos x="246" y="252"/>
              </a:cxn>
              <a:cxn ang="0">
                <a:pos x="330" y="402"/>
              </a:cxn>
              <a:cxn ang="0">
                <a:pos x="450" y="504"/>
              </a:cxn>
              <a:cxn ang="0">
                <a:pos x="534" y="612"/>
              </a:cxn>
              <a:cxn ang="0">
                <a:pos x="666" y="696"/>
              </a:cxn>
              <a:cxn ang="0">
                <a:pos x="780" y="804"/>
              </a:cxn>
              <a:cxn ang="0">
                <a:pos x="840" y="906"/>
              </a:cxn>
              <a:cxn ang="0">
                <a:pos x="900" y="1008"/>
              </a:cxn>
              <a:cxn ang="0">
                <a:pos x="972" y="1062"/>
              </a:cxn>
              <a:cxn ang="0">
                <a:pos x="1014" y="1098"/>
              </a:cxn>
            </a:cxnLst>
            <a:rect l="0" t="0" r="r" b="b"/>
            <a:pathLst>
              <a:path w="1014" h="1098">
                <a:moveTo>
                  <a:pt x="0" y="0"/>
                </a:moveTo>
                <a:cubicBezTo>
                  <a:pt x="36" y="45"/>
                  <a:pt x="73" y="90"/>
                  <a:pt x="114" y="132"/>
                </a:cubicBezTo>
                <a:cubicBezTo>
                  <a:pt x="155" y="174"/>
                  <a:pt x="210" y="207"/>
                  <a:pt x="246" y="252"/>
                </a:cubicBezTo>
                <a:cubicBezTo>
                  <a:pt x="282" y="297"/>
                  <a:pt x="296" y="360"/>
                  <a:pt x="330" y="402"/>
                </a:cubicBezTo>
                <a:cubicBezTo>
                  <a:pt x="364" y="444"/>
                  <a:pt x="416" y="469"/>
                  <a:pt x="450" y="504"/>
                </a:cubicBezTo>
                <a:cubicBezTo>
                  <a:pt x="484" y="539"/>
                  <a:pt x="498" y="580"/>
                  <a:pt x="534" y="612"/>
                </a:cubicBezTo>
                <a:cubicBezTo>
                  <a:pt x="570" y="644"/>
                  <a:pt x="625" y="664"/>
                  <a:pt x="666" y="696"/>
                </a:cubicBezTo>
                <a:cubicBezTo>
                  <a:pt x="707" y="728"/>
                  <a:pt x="751" y="769"/>
                  <a:pt x="780" y="804"/>
                </a:cubicBezTo>
                <a:cubicBezTo>
                  <a:pt x="809" y="839"/>
                  <a:pt x="820" y="872"/>
                  <a:pt x="840" y="906"/>
                </a:cubicBezTo>
                <a:cubicBezTo>
                  <a:pt x="860" y="940"/>
                  <a:pt x="878" y="982"/>
                  <a:pt x="900" y="1008"/>
                </a:cubicBezTo>
                <a:cubicBezTo>
                  <a:pt x="922" y="1034"/>
                  <a:pt x="953" y="1047"/>
                  <a:pt x="972" y="1062"/>
                </a:cubicBezTo>
                <a:cubicBezTo>
                  <a:pt x="991" y="1077"/>
                  <a:pt x="1002" y="1087"/>
                  <a:pt x="1014" y="1098"/>
                </a:cubicBezTo>
              </a:path>
            </a:pathLst>
          </a:custGeom>
          <a:noFill/>
          <a:ln w="3810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20" name="Freeform 1040"/>
          <p:cNvSpPr>
            <a:spLocks/>
          </p:cNvSpPr>
          <p:nvPr/>
        </p:nvSpPr>
        <p:spPr bwMode="gray">
          <a:xfrm>
            <a:off x="4819650" y="954088"/>
            <a:ext cx="827088" cy="1360487"/>
          </a:xfrm>
          <a:custGeom>
            <a:avLst/>
            <a:gdLst/>
            <a:ahLst/>
            <a:cxnLst>
              <a:cxn ang="0">
                <a:pos x="0" y="0"/>
              </a:cxn>
              <a:cxn ang="0">
                <a:pos x="48" y="132"/>
              </a:cxn>
              <a:cxn ang="0">
                <a:pos x="132" y="264"/>
              </a:cxn>
              <a:cxn ang="0">
                <a:pos x="180" y="396"/>
              </a:cxn>
              <a:cxn ang="0">
                <a:pos x="258" y="540"/>
              </a:cxn>
              <a:cxn ang="0">
                <a:pos x="354" y="618"/>
              </a:cxn>
              <a:cxn ang="0">
                <a:pos x="408" y="678"/>
              </a:cxn>
            </a:cxnLst>
            <a:rect l="0" t="0" r="r" b="b"/>
            <a:pathLst>
              <a:path w="408" h="678">
                <a:moveTo>
                  <a:pt x="0" y="0"/>
                </a:moveTo>
                <a:cubicBezTo>
                  <a:pt x="13" y="44"/>
                  <a:pt x="26" y="88"/>
                  <a:pt x="48" y="132"/>
                </a:cubicBezTo>
                <a:cubicBezTo>
                  <a:pt x="70" y="176"/>
                  <a:pt x="110" y="220"/>
                  <a:pt x="132" y="264"/>
                </a:cubicBezTo>
                <a:cubicBezTo>
                  <a:pt x="154" y="308"/>
                  <a:pt x="159" y="350"/>
                  <a:pt x="180" y="396"/>
                </a:cubicBezTo>
                <a:cubicBezTo>
                  <a:pt x="201" y="442"/>
                  <a:pt x="229" y="503"/>
                  <a:pt x="258" y="540"/>
                </a:cubicBezTo>
                <a:cubicBezTo>
                  <a:pt x="287" y="577"/>
                  <a:pt x="329" y="595"/>
                  <a:pt x="354" y="618"/>
                </a:cubicBezTo>
                <a:cubicBezTo>
                  <a:pt x="379" y="641"/>
                  <a:pt x="393" y="659"/>
                  <a:pt x="408" y="678"/>
                </a:cubicBezTo>
              </a:path>
            </a:pathLst>
          </a:custGeom>
          <a:noFill/>
          <a:ln w="3810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21" name="Freeform 1041"/>
          <p:cNvSpPr>
            <a:spLocks/>
          </p:cNvSpPr>
          <p:nvPr/>
        </p:nvSpPr>
        <p:spPr bwMode="gray">
          <a:xfrm>
            <a:off x="4041775" y="1050925"/>
            <a:ext cx="412750" cy="506413"/>
          </a:xfrm>
          <a:custGeom>
            <a:avLst/>
            <a:gdLst/>
            <a:ahLst/>
            <a:cxnLst>
              <a:cxn ang="0">
                <a:pos x="0" y="0"/>
              </a:cxn>
              <a:cxn ang="0">
                <a:pos x="96" y="126"/>
              </a:cxn>
              <a:cxn ang="0">
                <a:pos x="138" y="174"/>
              </a:cxn>
              <a:cxn ang="0">
                <a:pos x="180" y="222"/>
              </a:cxn>
              <a:cxn ang="0">
                <a:pos x="204" y="252"/>
              </a:cxn>
            </a:cxnLst>
            <a:rect l="0" t="0" r="r" b="b"/>
            <a:pathLst>
              <a:path w="204" h="252">
                <a:moveTo>
                  <a:pt x="0" y="0"/>
                </a:moveTo>
                <a:cubicBezTo>
                  <a:pt x="36" y="48"/>
                  <a:pt x="73" y="97"/>
                  <a:pt x="96" y="126"/>
                </a:cubicBezTo>
                <a:cubicBezTo>
                  <a:pt x="119" y="155"/>
                  <a:pt x="124" y="158"/>
                  <a:pt x="138" y="174"/>
                </a:cubicBezTo>
                <a:cubicBezTo>
                  <a:pt x="152" y="190"/>
                  <a:pt x="169" y="209"/>
                  <a:pt x="180" y="222"/>
                </a:cubicBezTo>
                <a:cubicBezTo>
                  <a:pt x="191" y="235"/>
                  <a:pt x="197" y="243"/>
                  <a:pt x="204" y="252"/>
                </a:cubicBezTo>
              </a:path>
            </a:pathLst>
          </a:custGeom>
          <a:noFill/>
          <a:ln w="3810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22" name="Rectangle 1042"/>
          <p:cNvSpPr>
            <a:spLocks noChangeArrowheads="1"/>
          </p:cNvSpPr>
          <p:nvPr/>
        </p:nvSpPr>
        <p:spPr bwMode="gray">
          <a:xfrm rot="2472620">
            <a:off x="6756400" y="4144963"/>
            <a:ext cx="1476375" cy="444500"/>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2000" dirty="0">
                <a:solidFill>
                  <a:srgbClr val="FFFF66"/>
                </a:solidFill>
                <a:effectLst>
                  <a:outerShdw blurRad="38100" dist="38100" dir="2700000" algn="tl">
                    <a:srgbClr val="000000"/>
                  </a:outerShdw>
                </a:effectLst>
                <a:latin typeface="Arial" pitchFamily="34" charset="0"/>
              </a:rPr>
              <a:t>Calaveras</a:t>
            </a:r>
          </a:p>
        </p:txBody>
      </p:sp>
      <p:sp>
        <p:nvSpPr>
          <p:cNvPr id="815123" name="Rectangle 1043"/>
          <p:cNvSpPr>
            <a:spLocks noChangeArrowheads="1"/>
          </p:cNvSpPr>
          <p:nvPr/>
        </p:nvSpPr>
        <p:spPr bwMode="gray">
          <a:xfrm rot="2472620">
            <a:off x="6613525" y="2613025"/>
            <a:ext cx="1503363" cy="442913"/>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2000" dirty="0">
                <a:solidFill>
                  <a:srgbClr val="FFFF66"/>
                </a:solidFill>
                <a:effectLst>
                  <a:outerShdw blurRad="38100" dist="38100" dir="2700000" algn="tl">
                    <a:srgbClr val="000000"/>
                  </a:outerShdw>
                </a:effectLst>
                <a:latin typeface="Arial" pitchFamily="34" charset="0"/>
              </a:rPr>
              <a:t>Greenville</a:t>
            </a:r>
          </a:p>
        </p:txBody>
      </p:sp>
      <p:sp>
        <p:nvSpPr>
          <p:cNvPr id="815124" name="Rectangle 1044"/>
          <p:cNvSpPr>
            <a:spLocks noChangeArrowheads="1"/>
          </p:cNvSpPr>
          <p:nvPr/>
        </p:nvSpPr>
        <p:spPr bwMode="gray">
          <a:xfrm rot="2472620">
            <a:off x="6103938" y="1247775"/>
            <a:ext cx="1376362" cy="368300"/>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1800" dirty="0" err="1">
                <a:solidFill>
                  <a:srgbClr val="FFFF66"/>
                </a:solidFill>
                <a:effectLst>
                  <a:outerShdw blurRad="38100" dist="38100" dir="2700000" algn="tl">
                    <a:srgbClr val="000000"/>
                  </a:outerShdw>
                </a:effectLst>
                <a:latin typeface="Arial" pitchFamily="34" charset="0"/>
              </a:rPr>
              <a:t>Vaca</a:t>
            </a:r>
            <a:r>
              <a:rPr lang="en-US" sz="1800" dirty="0">
                <a:solidFill>
                  <a:srgbClr val="FFFF66"/>
                </a:solidFill>
                <a:effectLst>
                  <a:outerShdw blurRad="38100" dist="38100" dir="2700000" algn="tl">
                    <a:srgbClr val="000000"/>
                  </a:outerShdw>
                </a:effectLst>
                <a:latin typeface="Arial" pitchFamily="34" charset="0"/>
              </a:rPr>
              <a:t>-Kirby</a:t>
            </a:r>
          </a:p>
        </p:txBody>
      </p:sp>
      <p:sp>
        <p:nvSpPr>
          <p:cNvPr id="31" name="Rectangle 1032"/>
          <p:cNvSpPr>
            <a:spLocks noChangeArrowheads="1"/>
          </p:cNvSpPr>
          <p:nvPr/>
        </p:nvSpPr>
        <p:spPr bwMode="gray">
          <a:xfrm rot="2338558">
            <a:off x="2078038" y="1200150"/>
            <a:ext cx="1568450" cy="368300"/>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1800" dirty="0">
                <a:solidFill>
                  <a:srgbClr val="FFFF66"/>
                </a:solidFill>
                <a:effectLst>
                  <a:outerShdw blurRad="38100" dist="38100" dir="2700000" algn="tl">
                    <a:srgbClr val="000000"/>
                  </a:outerShdw>
                </a:effectLst>
                <a:latin typeface="Arial" pitchFamily="34" charset="0"/>
              </a:rPr>
              <a:t>Rodgers </a:t>
            </a:r>
            <a:r>
              <a:rPr lang="en-US" sz="1800" dirty="0" err="1">
                <a:solidFill>
                  <a:srgbClr val="FFFF66"/>
                </a:solidFill>
                <a:effectLst>
                  <a:outerShdw blurRad="38100" dist="38100" dir="2700000" algn="tl">
                    <a:srgbClr val="000000"/>
                  </a:outerShdw>
                </a:effectLst>
                <a:latin typeface="Arial" pitchFamily="34" charset="0"/>
              </a:rPr>
              <a:t>Crk</a:t>
            </a:r>
            <a:endParaRPr lang="en-US" sz="1800" dirty="0">
              <a:solidFill>
                <a:srgbClr val="FFFF66"/>
              </a:solidFill>
              <a:effectLst>
                <a:outerShdw blurRad="38100" dist="38100" dir="2700000" algn="tl">
                  <a:srgbClr val="000000"/>
                </a:outerShdw>
              </a:effectLst>
              <a:latin typeface="Arial" pitchFamily="34" charset="0"/>
            </a:endParaRPr>
          </a:p>
        </p:txBody>
      </p:sp>
      <p:sp>
        <p:nvSpPr>
          <p:cNvPr id="37" name="Rectangle 1032"/>
          <p:cNvSpPr>
            <a:spLocks noChangeArrowheads="1"/>
          </p:cNvSpPr>
          <p:nvPr/>
        </p:nvSpPr>
        <p:spPr bwMode="gray">
          <a:xfrm rot="2338558">
            <a:off x="4943475" y="1230313"/>
            <a:ext cx="1133475" cy="368300"/>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1800" dirty="0">
                <a:solidFill>
                  <a:srgbClr val="FFFF66"/>
                </a:solidFill>
                <a:effectLst>
                  <a:outerShdw blurRad="38100" dist="38100" dir="2700000" algn="tl">
                    <a:srgbClr val="000000"/>
                  </a:outerShdw>
                </a:effectLst>
                <a:latin typeface="Arial" pitchFamily="34" charset="0"/>
              </a:rPr>
              <a:t>Concord</a:t>
            </a:r>
          </a:p>
        </p:txBody>
      </p:sp>
      <p:sp>
        <p:nvSpPr>
          <p:cNvPr id="39" name="Rectangle 1031"/>
          <p:cNvSpPr>
            <a:spLocks noChangeArrowheads="1"/>
          </p:cNvSpPr>
          <p:nvPr/>
        </p:nvSpPr>
        <p:spPr bwMode="gray">
          <a:xfrm>
            <a:off x="60325" y="5586413"/>
            <a:ext cx="4208463" cy="701675"/>
          </a:xfrm>
          <a:prstGeom prst="rect">
            <a:avLst/>
          </a:prstGeom>
          <a:noFill/>
          <a:ln w="76200">
            <a:noFill/>
            <a:miter lim="800000"/>
            <a:headEnd/>
            <a:tailEnd/>
          </a:ln>
          <a:effectLst>
            <a:outerShdw dist="35921" dir="2700000" algn="ctr" rotWithShape="0">
              <a:schemeClr val="tx1"/>
            </a:outerShdw>
          </a:effectLst>
        </p:spPr>
        <p:txBody>
          <a:bodyPr>
            <a:spAutoFit/>
          </a:bodyPr>
          <a:lstStyle/>
          <a:p>
            <a:pPr indent="738188">
              <a:spcBef>
                <a:spcPct val="50000"/>
              </a:spcBef>
              <a:defRPr/>
            </a:pPr>
            <a:r>
              <a:rPr lang="en-US" sz="2000" dirty="0" smtClean="0">
                <a:solidFill>
                  <a:srgbClr val="FFFF66"/>
                </a:solidFill>
                <a:effectLst>
                  <a:outerShdw blurRad="38100" dist="38100" dir="2700000" algn="tl">
                    <a:srgbClr val="000000"/>
                  </a:outerShdw>
                </a:effectLst>
              </a:rPr>
              <a:t>66% </a:t>
            </a:r>
            <a:r>
              <a:rPr lang="en-US" sz="2000" dirty="0">
                <a:solidFill>
                  <a:srgbClr val="FFFF66"/>
                </a:solidFill>
                <a:effectLst>
                  <a:outerShdw blurRad="38100" dist="38100" dir="2700000" algn="tl">
                    <a:srgbClr val="000000"/>
                  </a:outerShdw>
                </a:effectLst>
              </a:rPr>
              <a:t>probability of </a:t>
            </a:r>
            <a:r>
              <a:rPr lang="en-US" sz="2000" u="sng" dirty="0">
                <a:solidFill>
                  <a:srgbClr val="FFFF66"/>
                </a:solidFill>
                <a:effectLst>
                  <a:outerShdw blurRad="38100" dist="38100" dir="2700000" algn="tl">
                    <a:srgbClr val="000000"/>
                  </a:outerShdw>
                </a:effectLst>
              </a:rPr>
              <a:t>&gt;</a:t>
            </a:r>
            <a:r>
              <a:rPr lang="en-US" sz="2000" dirty="0">
                <a:solidFill>
                  <a:srgbClr val="FFFF66"/>
                </a:solidFill>
                <a:effectLst>
                  <a:outerShdw blurRad="38100" dist="38100" dir="2700000" algn="tl">
                    <a:srgbClr val="000000"/>
                  </a:outerShdw>
                </a:effectLst>
              </a:rPr>
              <a:t> 6.5 </a:t>
            </a:r>
            <a:br>
              <a:rPr lang="en-US" sz="2000" dirty="0">
                <a:solidFill>
                  <a:srgbClr val="FFFF66"/>
                </a:solidFill>
                <a:effectLst>
                  <a:outerShdw blurRad="38100" dist="38100" dir="2700000" algn="tl">
                    <a:srgbClr val="000000"/>
                  </a:outerShdw>
                </a:effectLst>
              </a:rPr>
            </a:br>
            <a:r>
              <a:rPr lang="en-US" sz="2000" dirty="0">
                <a:solidFill>
                  <a:srgbClr val="FFFF66"/>
                </a:solidFill>
                <a:effectLst>
                  <a:outerShdw blurRad="38100" dist="38100" dir="2700000" algn="tl">
                    <a:srgbClr val="000000"/>
                  </a:outerShdw>
                </a:effectLst>
              </a:rPr>
              <a:t>magnitude earthquake by 2032</a:t>
            </a:r>
          </a:p>
        </p:txBody>
      </p:sp>
      <p:sp>
        <p:nvSpPr>
          <p:cNvPr id="40" name="Rectangle 1044"/>
          <p:cNvSpPr>
            <a:spLocks noChangeArrowheads="1"/>
          </p:cNvSpPr>
          <p:nvPr/>
        </p:nvSpPr>
        <p:spPr bwMode="gray">
          <a:xfrm rot="2472620">
            <a:off x="7426325" y="1325563"/>
            <a:ext cx="1057275" cy="368300"/>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1800" dirty="0">
                <a:solidFill>
                  <a:srgbClr val="FFFF66"/>
                </a:solidFill>
                <a:effectLst>
                  <a:outerShdw blurRad="38100" dist="38100" dir="2700000" algn="tl">
                    <a:srgbClr val="000000"/>
                  </a:outerShdw>
                </a:effectLst>
                <a:latin typeface="Arial" pitchFamily="34" charset="0"/>
              </a:rPr>
              <a:t>Midland</a:t>
            </a:r>
          </a:p>
        </p:txBody>
      </p:sp>
      <p:sp>
        <p:nvSpPr>
          <p:cNvPr id="42" name="Rectangle 1044"/>
          <p:cNvSpPr>
            <a:spLocks noChangeArrowheads="1"/>
          </p:cNvSpPr>
          <p:nvPr/>
        </p:nvSpPr>
        <p:spPr bwMode="gray">
          <a:xfrm rot="2472620">
            <a:off x="7219950" y="2228850"/>
            <a:ext cx="1044575" cy="368300"/>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1800" dirty="0">
                <a:solidFill>
                  <a:srgbClr val="FFFF66"/>
                </a:solidFill>
                <a:effectLst>
                  <a:outerShdw blurRad="38100" dist="38100" dir="2700000" algn="tl">
                    <a:srgbClr val="000000"/>
                  </a:outerShdw>
                </a:effectLst>
                <a:latin typeface="Arial" pitchFamily="34" charset="0"/>
              </a:rPr>
              <a:t>Antioch</a:t>
            </a:r>
          </a:p>
        </p:txBody>
      </p:sp>
      <p:sp>
        <p:nvSpPr>
          <p:cNvPr id="815125" name="Freeform 1045"/>
          <p:cNvSpPr>
            <a:spLocks/>
          </p:cNvSpPr>
          <p:nvPr/>
        </p:nvSpPr>
        <p:spPr bwMode="gray">
          <a:xfrm>
            <a:off x="6437313" y="5962650"/>
            <a:ext cx="1909762" cy="784225"/>
          </a:xfrm>
          <a:custGeom>
            <a:avLst/>
            <a:gdLst/>
            <a:ahLst/>
            <a:cxnLst>
              <a:cxn ang="0">
                <a:pos x="0" y="0"/>
              </a:cxn>
              <a:cxn ang="0">
                <a:pos x="204" y="72"/>
              </a:cxn>
              <a:cxn ang="0">
                <a:pos x="306" y="120"/>
              </a:cxn>
              <a:cxn ang="0">
                <a:pos x="366" y="156"/>
              </a:cxn>
              <a:cxn ang="0">
                <a:pos x="456" y="204"/>
              </a:cxn>
              <a:cxn ang="0">
                <a:pos x="510" y="258"/>
              </a:cxn>
              <a:cxn ang="0">
                <a:pos x="582" y="300"/>
              </a:cxn>
              <a:cxn ang="0">
                <a:pos x="726" y="348"/>
              </a:cxn>
              <a:cxn ang="0">
                <a:pos x="888" y="384"/>
              </a:cxn>
              <a:cxn ang="0">
                <a:pos x="948" y="390"/>
              </a:cxn>
            </a:cxnLst>
            <a:rect l="0" t="0" r="r" b="b"/>
            <a:pathLst>
              <a:path w="948" h="391">
                <a:moveTo>
                  <a:pt x="0" y="0"/>
                </a:moveTo>
                <a:cubicBezTo>
                  <a:pt x="76" y="26"/>
                  <a:pt x="153" y="52"/>
                  <a:pt x="204" y="72"/>
                </a:cubicBezTo>
                <a:cubicBezTo>
                  <a:pt x="255" y="92"/>
                  <a:pt x="279" y="106"/>
                  <a:pt x="306" y="120"/>
                </a:cubicBezTo>
                <a:cubicBezTo>
                  <a:pt x="333" y="134"/>
                  <a:pt x="341" y="142"/>
                  <a:pt x="366" y="156"/>
                </a:cubicBezTo>
                <a:cubicBezTo>
                  <a:pt x="391" y="170"/>
                  <a:pt x="432" y="187"/>
                  <a:pt x="456" y="204"/>
                </a:cubicBezTo>
                <a:cubicBezTo>
                  <a:pt x="480" y="221"/>
                  <a:pt x="489" y="242"/>
                  <a:pt x="510" y="258"/>
                </a:cubicBezTo>
                <a:cubicBezTo>
                  <a:pt x="531" y="274"/>
                  <a:pt x="546" y="285"/>
                  <a:pt x="582" y="300"/>
                </a:cubicBezTo>
                <a:cubicBezTo>
                  <a:pt x="618" y="315"/>
                  <a:pt x="675" y="334"/>
                  <a:pt x="726" y="348"/>
                </a:cubicBezTo>
                <a:cubicBezTo>
                  <a:pt x="777" y="362"/>
                  <a:pt x="851" y="377"/>
                  <a:pt x="888" y="384"/>
                </a:cubicBezTo>
                <a:cubicBezTo>
                  <a:pt x="925" y="391"/>
                  <a:pt x="936" y="390"/>
                  <a:pt x="948" y="390"/>
                </a:cubicBezTo>
              </a:path>
            </a:pathLst>
          </a:custGeom>
          <a:noFill/>
          <a:ln w="1905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26" name="Freeform 1046"/>
          <p:cNvSpPr>
            <a:spLocks/>
          </p:cNvSpPr>
          <p:nvPr/>
        </p:nvSpPr>
        <p:spPr bwMode="gray">
          <a:xfrm>
            <a:off x="6727825" y="5578475"/>
            <a:ext cx="1703388" cy="1106488"/>
          </a:xfrm>
          <a:custGeom>
            <a:avLst/>
            <a:gdLst/>
            <a:ahLst/>
            <a:cxnLst>
              <a:cxn ang="0">
                <a:pos x="0" y="0"/>
              </a:cxn>
              <a:cxn ang="0">
                <a:pos x="108" y="138"/>
              </a:cxn>
              <a:cxn ang="0">
                <a:pos x="210" y="180"/>
              </a:cxn>
              <a:cxn ang="0">
                <a:pos x="318" y="252"/>
              </a:cxn>
              <a:cxn ang="0">
                <a:pos x="438" y="330"/>
              </a:cxn>
              <a:cxn ang="0">
                <a:pos x="558" y="396"/>
              </a:cxn>
              <a:cxn ang="0">
                <a:pos x="708" y="468"/>
              </a:cxn>
              <a:cxn ang="0">
                <a:pos x="774" y="516"/>
              </a:cxn>
              <a:cxn ang="0">
                <a:pos x="846" y="552"/>
              </a:cxn>
            </a:cxnLst>
            <a:rect l="0" t="0" r="r" b="b"/>
            <a:pathLst>
              <a:path w="846" h="552">
                <a:moveTo>
                  <a:pt x="0" y="0"/>
                </a:moveTo>
                <a:cubicBezTo>
                  <a:pt x="36" y="54"/>
                  <a:pt x="73" y="108"/>
                  <a:pt x="108" y="138"/>
                </a:cubicBezTo>
                <a:cubicBezTo>
                  <a:pt x="143" y="168"/>
                  <a:pt x="175" y="161"/>
                  <a:pt x="210" y="180"/>
                </a:cubicBezTo>
                <a:cubicBezTo>
                  <a:pt x="245" y="199"/>
                  <a:pt x="280" y="227"/>
                  <a:pt x="318" y="252"/>
                </a:cubicBezTo>
                <a:cubicBezTo>
                  <a:pt x="356" y="277"/>
                  <a:pt x="398" y="306"/>
                  <a:pt x="438" y="330"/>
                </a:cubicBezTo>
                <a:cubicBezTo>
                  <a:pt x="478" y="354"/>
                  <a:pt x="513" y="373"/>
                  <a:pt x="558" y="396"/>
                </a:cubicBezTo>
                <a:cubicBezTo>
                  <a:pt x="603" y="419"/>
                  <a:pt x="672" y="448"/>
                  <a:pt x="708" y="468"/>
                </a:cubicBezTo>
                <a:cubicBezTo>
                  <a:pt x="744" y="488"/>
                  <a:pt x="751" y="502"/>
                  <a:pt x="774" y="516"/>
                </a:cubicBezTo>
                <a:cubicBezTo>
                  <a:pt x="797" y="530"/>
                  <a:pt x="821" y="541"/>
                  <a:pt x="846" y="552"/>
                </a:cubicBezTo>
              </a:path>
            </a:pathLst>
          </a:custGeom>
          <a:noFill/>
          <a:ln w="1905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27" name="Freeform 1047"/>
          <p:cNvSpPr>
            <a:spLocks/>
          </p:cNvSpPr>
          <p:nvPr/>
        </p:nvSpPr>
        <p:spPr bwMode="gray">
          <a:xfrm>
            <a:off x="7210425" y="5673725"/>
            <a:ext cx="1643063" cy="915988"/>
          </a:xfrm>
          <a:custGeom>
            <a:avLst/>
            <a:gdLst/>
            <a:ahLst/>
            <a:cxnLst>
              <a:cxn ang="0">
                <a:pos x="0" y="0"/>
              </a:cxn>
              <a:cxn ang="0">
                <a:pos x="162" y="150"/>
              </a:cxn>
              <a:cxn ang="0">
                <a:pos x="282" y="198"/>
              </a:cxn>
              <a:cxn ang="0">
                <a:pos x="432" y="270"/>
              </a:cxn>
              <a:cxn ang="0">
                <a:pos x="492" y="282"/>
              </a:cxn>
              <a:cxn ang="0">
                <a:pos x="624" y="330"/>
              </a:cxn>
              <a:cxn ang="0">
                <a:pos x="678" y="360"/>
              </a:cxn>
              <a:cxn ang="0">
                <a:pos x="816" y="456"/>
              </a:cxn>
            </a:cxnLst>
            <a:rect l="0" t="0" r="r" b="b"/>
            <a:pathLst>
              <a:path w="816" h="456">
                <a:moveTo>
                  <a:pt x="0" y="0"/>
                </a:moveTo>
                <a:cubicBezTo>
                  <a:pt x="57" y="58"/>
                  <a:pt x="115" y="117"/>
                  <a:pt x="162" y="150"/>
                </a:cubicBezTo>
                <a:cubicBezTo>
                  <a:pt x="209" y="183"/>
                  <a:pt x="237" y="178"/>
                  <a:pt x="282" y="198"/>
                </a:cubicBezTo>
                <a:cubicBezTo>
                  <a:pt x="327" y="218"/>
                  <a:pt x="397" y="256"/>
                  <a:pt x="432" y="270"/>
                </a:cubicBezTo>
                <a:cubicBezTo>
                  <a:pt x="467" y="284"/>
                  <a:pt x="460" y="272"/>
                  <a:pt x="492" y="282"/>
                </a:cubicBezTo>
                <a:cubicBezTo>
                  <a:pt x="524" y="292"/>
                  <a:pt x="593" y="317"/>
                  <a:pt x="624" y="330"/>
                </a:cubicBezTo>
                <a:cubicBezTo>
                  <a:pt x="655" y="343"/>
                  <a:pt x="646" y="339"/>
                  <a:pt x="678" y="360"/>
                </a:cubicBezTo>
                <a:cubicBezTo>
                  <a:pt x="710" y="381"/>
                  <a:pt x="763" y="418"/>
                  <a:pt x="816" y="456"/>
                </a:cubicBezTo>
              </a:path>
            </a:pathLst>
          </a:custGeom>
          <a:noFill/>
          <a:ln w="1905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815128" name="Text Box 1048"/>
          <p:cNvSpPr txBox="1">
            <a:spLocks noChangeArrowheads="1"/>
          </p:cNvSpPr>
          <p:nvPr/>
        </p:nvSpPr>
        <p:spPr bwMode="gray">
          <a:xfrm>
            <a:off x="11113" y="6488113"/>
            <a:ext cx="9132887" cy="366712"/>
          </a:xfrm>
          <a:prstGeom prst="rect">
            <a:avLst/>
          </a:prstGeom>
          <a:solidFill>
            <a:schemeClr val="tx1"/>
          </a:solidFill>
          <a:ln w="9525">
            <a:noFill/>
            <a:miter lim="800000"/>
            <a:headEnd/>
            <a:tailEnd/>
          </a:ln>
          <a:effectLst>
            <a:outerShdw dist="28398" dir="1593903" algn="ctr" rotWithShape="0">
              <a:schemeClr val="tx1"/>
            </a:outerShdw>
          </a:effectLst>
        </p:spPr>
        <p:txBody>
          <a:bodyPr>
            <a:spAutoFit/>
          </a:bodyPr>
          <a:lstStyle/>
          <a:p>
            <a:pPr algn="ctr">
              <a:lnSpc>
                <a:spcPct val="90000"/>
              </a:lnSpc>
              <a:spcBef>
                <a:spcPct val="50000"/>
              </a:spcBef>
              <a:buClr>
                <a:srgbClr val="FFFF00"/>
              </a:buClr>
              <a:buSzPct val="85000"/>
              <a:buFont typeface="Wingdings" pitchFamily="2" charset="2"/>
              <a:buNone/>
              <a:defRPr/>
            </a:pPr>
            <a:r>
              <a:rPr lang="en-US" sz="2000" dirty="0">
                <a:solidFill>
                  <a:schemeClr val="bg1"/>
                </a:solidFill>
                <a:latin typeface="Arial" pitchFamily="34" charset="0"/>
              </a:rPr>
              <a:t>Bay-Delta Region Major Faults </a:t>
            </a:r>
          </a:p>
        </p:txBody>
      </p:sp>
      <p:sp>
        <p:nvSpPr>
          <p:cNvPr id="815129" name="Rectangle 1049"/>
          <p:cNvSpPr>
            <a:spLocks noChangeArrowheads="1"/>
          </p:cNvSpPr>
          <p:nvPr/>
        </p:nvSpPr>
        <p:spPr bwMode="gray">
          <a:xfrm rot="2975846">
            <a:off x="1585119" y="3545682"/>
            <a:ext cx="1911350" cy="442912"/>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2000" dirty="0">
                <a:solidFill>
                  <a:srgbClr val="FFFF66"/>
                </a:solidFill>
                <a:effectLst>
                  <a:outerShdw blurRad="38100" dist="38100" dir="2700000" algn="tl">
                    <a:srgbClr val="000000"/>
                  </a:outerShdw>
                </a:effectLst>
                <a:latin typeface="Arial" pitchFamily="34" charset="0"/>
              </a:rPr>
              <a:t>San Gregorio</a:t>
            </a:r>
          </a:p>
        </p:txBody>
      </p:sp>
      <p:sp>
        <p:nvSpPr>
          <p:cNvPr id="815130" name="Freeform 1050"/>
          <p:cNvSpPr>
            <a:spLocks/>
          </p:cNvSpPr>
          <p:nvPr/>
        </p:nvSpPr>
        <p:spPr bwMode="gray">
          <a:xfrm>
            <a:off x="7305675" y="1044575"/>
            <a:ext cx="863600" cy="1677988"/>
          </a:xfrm>
          <a:custGeom>
            <a:avLst/>
            <a:gdLst>
              <a:gd name="connsiteX0" fmla="*/ 341 w 341"/>
              <a:gd name="connsiteY0" fmla="*/ 816 h 816"/>
              <a:gd name="connsiteX1" fmla="*/ 293 w 341"/>
              <a:gd name="connsiteY1" fmla="*/ 624 h 816"/>
              <a:gd name="connsiteX2" fmla="*/ 197 w 341"/>
              <a:gd name="connsiteY2" fmla="*/ 432 h 816"/>
              <a:gd name="connsiteX3" fmla="*/ 149 w 341"/>
              <a:gd name="connsiteY3" fmla="*/ 240 h 816"/>
              <a:gd name="connsiteX4" fmla="*/ 149 w 341"/>
              <a:gd name="connsiteY4" fmla="*/ 96 h 816"/>
              <a:gd name="connsiteX5" fmla="*/ 8 w 341"/>
              <a:gd name="connsiteY5" fmla="*/ 97 h 816"/>
              <a:gd name="connsiteX6" fmla="*/ 101 w 341"/>
              <a:gd name="connsiteY6" fmla="*/ 0 h 816"/>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05 w 510"/>
              <a:gd name="connsiteY4" fmla="*/ 400 h 945"/>
              <a:gd name="connsiteX5" fmla="*/ 258 w 510"/>
              <a:gd name="connsiteY5" fmla="*/ 286 h 945"/>
              <a:gd name="connsiteX6" fmla="*/ 177 w 510"/>
              <a:gd name="connsiteY6" fmla="*/ 226 h 945"/>
              <a:gd name="connsiteX7" fmla="*/ 76 w 510"/>
              <a:gd name="connsiteY7" fmla="*/ 126 h 945"/>
              <a:gd name="connsiteX8" fmla="*/ 0 w 510"/>
              <a:gd name="connsiteY8"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 h="945">
                <a:moveTo>
                  <a:pt x="510" y="945"/>
                </a:moveTo>
                <a:lnTo>
                  <a:pt x="462" y="753"/>
                </a:lnTo>
                <a:cubicBezTo>
                  <a:pt x="462" y="753"/>
                  <a:pt x="390" y="625"/>
                  <a:pt x="366" y="561"/>
                </a:cubicBezTo>
                <a:cubicBezTo>
                  <a:pt x="342" y="497"/>
                  <a:pt x="336" y="415"/>
                  <a:pt x="318" y="369"/>
                </a:cubicBezTo>
                <a:cubicBezTo>
                  <a:pt x="300" y="323"/>
                  <a:pt x="281" y="310"/>
                  <a:pt x="258" y="286"/>
                </a:cubicBezTo>
                <a:cubicBezTo>
                  <a:pt x="237" y="257"/>
                  <a:pt x="217" y="243"/>
                  <a:pt x="177" y="226"/>
                </a:cubicBezTo>
                <a:cubicBezTo>
                  <a:pt x="137" y="210"/>
                  <a:pt x="105" y="164"/>
                  <a:pt x="76" y="126"/>
                </a:cubicBezTo>
                <a:cubicBezTo>
                  <a:pt x="47" y="88"/>
                  <a:pt x="28" y="35"/>
                  <a:pt x="0" y="0"/>
                </a:cubicBezTo>
              </a:path>
            </a:pathLst>
          </a:custGeom>
          <a:noFill/>
          <a:ln w="38100" cap="flat" cmpd="sng">
            <a:solidFill>
              <a:srgbClr val="FF0000"/>
            </a:solidFill>
            <a:prstDash val="sysDot"/>
            <a:round/>
            <a:headEnd/>
            <a:tailEnd/>
          </a:ln>
          <a:effectLst/>
        </p:spPr>
        <p:txBody>
          <a:bodyPr anchor="ctr" anchorCtr="1"/>
          <a:lstStyle/>
          <a:p>
            <a:pPr>
              <a:defRPr/>
            </a:pPr>
            <a:endParaRPr lang="en-US">
              <a:effectLst>
                <a:outerShdw blurRad="38100" dist="38100" dir="2700000" algn="tl">
                  <a:srgbClr val="000000">
                    <a:alpha val="43137"/>
                  </a:srgbClr>
                </a:outerShdw>
              </a:effectLst>
              <a:latin typeface="Arial" pitchFamily="34" charset="0"/>
            </a:endParaRPr>
          </a:p>
        </p:txBody>
      </p:sp>
      <p:sp>
        <p:nvSpPr>
          <p:cNvPr id="30" name="Oval 29"/>
          <p:cNvSpPr/>
          <p:nvPr/>
        </p:nvSpPr>
        <p:spPr bwMode="auto">
          <a:xfrm>
            <a:off x="5265738" y="3276600"/>
            <a:ext cx="596900" cy="411163"/>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1600" dirty="0">
                <a:effectLst>
                  <a:outerShdw blurRad="38100" dist="38100" dir="2700000" algn="tl">
                    <a:srgbClr val="000000">
                      <a:alpha val="43137"/>
                    </a:srgbClr>
                  </a:outerShdw>
                </a:effectLst>
                <a:latin typeface="Arial" pitchFamily="34" charset="0"/>
              </a:rPr>
              <a:t>27%</a:t>
            </a:r>
          </a:p>
        </p:txBody>
      </p:sp>
      <p:sp>
        <p:nvSpPr>
          <p:cNvPr id="32" name="Oval 31"/>
          <p:cNvSpPr/>
          <p:nvPr/>
        </p:nvSpPr>
        <p:spPr bwMode="auto">
          <a:xfrm>
            <a:off x="3076575" y="3371850"/>
            <a:ext cx="596900" cy="411163"/>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1600" dirty="0">
                <a:effectLst>
                  <a:outerShdw blurRad="38100" dist="38100" dir="2700000" algn="tl">
                    <a:srgbClr val="000000">
                      <a:alpha val="43137"/>
                    </a:srgbClr>
                  </a:outerShdw>
                </a:effectLst>
                <a:latin typeface="Arial" pitchFamily="34" charset="0"/>
              </a:rPr>
              <a:t>21%</a:t>
            </a:r>
          </a:p>
        </p:txBody>
      </p:sp>
      <p:sp>
        <p:nvSpPr>
          <p:cNvPr id="33" name="Oval 32"/>
          <p:cNvSpPr/>
          <p:nvPr/>
        </p:nvSpPr>
        <p:spPr bwMode="auto">
          <a:xfrm>
            <a:off x="3276600" y="4343400"/>
            <a:ext cx="596900" cy="411163"/>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1600" dirty="0">
                <a:effectLst>
                  <a:outerShdw blurRad="38100" dist="38100" dir="2700000" algn="tl">
                    <a:srgbClr val="000000">
                      <a:alpha val="43137"/>
                    </a:srgbClr>
                  </a:outerShdw>
                </a:effectLst>
                <a:latin typeface="Arial" pitchFamily="34" charset="0"/>
              </a:rPr>
              <a:t>10%</a:t>
            </a:r>
          </a:p>
        </p:txBody>
      </p:sp>
      <p:sp>
        <p:nvSpPr>
          <p:cNvPr id="34" name="Oval 33"/>
          <p:cNvSpPr/>
          <p:nvPr/>
        </p:nvSpPr>
        <p:spPr bwMode="auto">
          <a:xfrm>
            <a:off x="6276975" y="3489325"/>
            <a:ext cx="596900" cy="411163"/>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1600" dirty="0">
                <a:effectLst>
                  <a:outerShdw blurRad="38100" dist="38100" dir="2700000" algn="tl">
                    <a:srgbClr val="000000">
                      <a:alpha val="43137"/>
                    </a:srgbClr>
                  </a:outerShdw>
                </a:effectLst>
                <a:latin typeface="Arial" pitchFamily="34" charset="0"/>
              </a:rPr>
              <a:t>11%</a:t>
            </a:r>
          </a:p>
        </p:txBody>
      </p:sp>
      <p:sp>
        <p:nvSpPr>
          <p:cNvPr id="35" name="Oval 34"/>
          <p:cNvSpPr/>
          <p:nvPr/>
        </p:nvSpPr>
        <p:spPr bwMode="auto">
          <a:xfrm>
            <a:off x="7648575" y="3281363"/>
            <a:ext cx="596900" cy="411162"/>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1600" dirty="0">
                <a:effectLst>
                  <a:outerShdw blurRad="38100" dist="38100" dir="2700000" algn="tl">
                    <a:srgbClr val="000000">
                      <a:alpha val="43137"/>
                    </a:srgbClr>
                  </a:outerShdw>
                </a:effectLst>
                <a:latin typeface="Arial" pitchFamily="34" charset="0"/>
              </a:rPr>
              <a:t>3%</a:t>
            </a:r>
          </a:p>
        </p:txBody>
      </p:sp>
      <p:sp>
        <p:nvSpPr>
          <p:cNvPr id="36" name="Oval 35"/>
          <p:cNvSpPr/>
          <p:nvPr/>
        </p:nvSpPr>
        <p:spPr bwMode="auto">
          <a:xfrm>
            <a:off x="4829175" y="1390650"/>
            <a:ext cx="596900" cy="411163"/>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1600" dirty="0">
                <a:effectLst>
                  <a:outerShdw blurRad="38100" dist="38100" dir="2700000" algn="tl">
                    <a:srgbClr val="000000">
                      <a:alpha val="43137"/>
                    </a:srgbClr>
                  </a:outerShdw>
                </a:effectLst>
                <a:latin typeface="Arial" pitchFamily="34" charset="0"/>
              </a:rPr>
              <a:t>4%</a:t>
            </a:r>
          </a:p>
        </p:txBody>
      </p:sp>
      <p:sp>
        <p:nvSpPr>
          <p:cNvPr id="38" name="Oval 37"/>
          <p:cNvSpPr/>
          <p:nvPr/>
        </p:nvSpPr>
        <p:spPr bwMode="auto">
          <a:xfrm>
            <a:off x="104775" y="5511800"/>
            <a:ext cx="596900" cy="411163"/>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1600" dirty="0">
                <a:effectLst>
                  <a:outerShdw blurRad="38100" dist="38100" dir="2700000" algn="tl">
                    <a:srgbClr val="000000">
                      <a:alpha val="43137"/>
                    </a:srgbClr>
                  </a:outerShdw>
                </a:effectLst>
                <a:latin typeface="Arial" pitchFamily="34" charset="0"/>
              </a:rPr>
              <a:t>%</a:t>
            </a:r>
          </a:p>
        </p:txBody>
      </p:sp>
      <p:sp>
        <p:nvSpPr>
          <p:cNvPr id="41" name="Freeform 1036"/>
          <p:cNvSpPr>
            <a:spLocks/>
          </p:cNvSpPr>
          <p:nvPr/>
        </p:nvSpPr>
        <p:spPr bwMode="gray">
          <a:xfrm>
            <a:off x="7161213" y="2139950"/>
            <a:ext cx="546100" cy="450850"/>
          </a:xfrm>
          <a:custGeom>
            <a:avLst/>
            <a:gdLst>
              <a:gd name="connsiteX0" fmla="*/ 0 w 306"/>
              <a:gd name="connsiteY0" fmla="*/ 0 h 456"/>
              <a:gd name="connsiteX1" fmla="*/ 102 w 306"/>
              <a:gd name="connsiteY1" fmla="*/ 96 h 456"/>
              <a:gd name="connsiteX2" fmla="*/ 144 w 306"/>
              <a:gd name="connsiteY2" fmla="*/ 318 h 456"/>
              <a:gd name="connsiteX3" fmla="*/ 198 w 306"/>
              <a:gd name="connsiteY3" fmla="*/ 366 h 456"/>
              <a:gd name="connsiteX4" fmla="*/ 306 w 306"/>
              <a:gd name="connsiteY4" fmla="*/ 456 h 456"/>
              <a:gd name="connsiteX0" fmla="*/ 0 w 306"/>
              <a:gd name="connsiteY0" fmla="*/ 0 h 456"/>
              <a:gd name="connsiteX1" fmla="*/ 144 w 306"/>
              <a:gd name="connsiteY1" fmla="*/ 318 h 456"/>
              <a:gd name="connsiteX2" fmla="*/ 198 w 306"/>
              <a:gd name="connsiteY2" fmla="*/ 366 h 456"/>
              <a:gd name="connsiteX3" fmla="*/ 306 w 306"/>
              <a:gd name="connsiteY3" fmla="*/ 456 h 456"/>
              <a:gd name="connsiteX0" fmla="*/ 0 w 306"/>
              <a:gd name="connsiteY0" fmla="*/ 0 h 456"/>
              <a:gd name="connsiteX1" fmla="*/ 37 w 306"/>
              <a:gd name="connsiteY1" fmla="*/ 231 h 456"/>
              <a:gd name="connsiteX2" fmla="*/ 144 w 306"/>
              <a:gd name="connsiteY2" fmla="*/ 318 h 456"/>
              <a:gd name="connsiteX3" fmla="*/ 198 w 306"/>
              <a:gd name="connsiteY3" fmla="*/ 366 h 456"/>
              <a:gd name="connsiteX4" fmla="*/ 306 w 306"/>
              <a:gd name="connsiteY4" fmla="*/ 456 h 456"/>
              <a:gd name="connsiteX0" fmla="*/ 0 w 269"/>
              <a:gd name="connsiteY0" fmla="*/ 0 h 225"/>
              <a:gd name="connsiteX1" fmla="*/ 107 w 269"/>
              <a:gd name="connsiteY1" fmla="*/ 87 h 225"/>
              <a:gd name="connsiteX2" fmla="*/ 161 w 269"/>
              <a:gd name="connsiteY2" fmla="*/ 135 h 225"/>
              <a:gd name="connsiteX3" fmla="*/ 269 w 269"/>
              <a:gd name="connsiteY3" fmla="*/ 225 h 225"/>
            </a:gdLst>
            <a:ahLst/>
            <a:cxnLst>
              <a:cxn ang="0">
                <a:pos x="connsiteX0" y="connsiteY0"/>
              </a:cxn>
              <a:cxn ang="0">
                <a:pos x="connsiteX1" y="connsiteY1"/>
              </a:cxn>
              <a:cxn ang="0">
                <a:pos x="connsiteX2" y="connsiteY2"/>
              </a:cxn>
              <a:cxn ang="0">
                <a:pos x="connsiteX3" y="connsiteY3"/>
              </a:cxn>
            </a:cxnLst>
            <a:rect l="l" t="t" r="r" b="b"/>
            <a:pathLst>
              <a:path w="269" h="225">
                <a:moveTo>
                  <a:pt x="0" y="0"/>
                </a:moveTo>
                <a:cubicBezTo>
                  <a:pt x="24" y="53"/>
                  <a:pt x="74" y="30"/>
                  <a:pt x="107" y="87"/>
                </a:cubicBezTo>
                <a:cubicBezTo>
                  <a:pt x="141" y="145"/>
                  <a:pt x="134" y="112"/>
                  <a:pt x="161" y="135"/>
                </a:cubicBezTo>
                <a:cubicBezTo>
                  <a:pt x="188" y="158"/>
                  <a:pt x="254" y="214"/>
                  <a:pt x="269" y="225"/>
                </a:cubicBezTo>
              </a:path>
            </a:pathLst>
          </a:custGeom>
          <a:noFill/>
          <a:ln w="3810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44" name="Slide Number Placeholder 43"/>
          <p:cNvSpPr>
            <a:spLocks noGrp="1"/>
          </p:cNvSpPr>
          <p:nvPr>
            <p:ph type="sldNum" sz="quarter" idx="10"/>
          </p:nvPr>
        </p:nvSpPr>
        <p:spPr/>
        <p:txBody>
          <a:bodyPr/>
          <a:lstStyle/>
          <a:p>
            <a:pPr>
              <a:defRPr/>
            </a:pPr>
            <a:fld id="{4A257F37-15B7-4CFD-AE75-2184A1B69EC3}" type="slidenum">
              <a:rPr lang="en-US" sz="1800"/>
              <a:pPr>
                <a:defRPr/>
              </a:pPr>
              <a:t>41</a:t>
            </a:fld>
            <a:endParaRPr lang="en-US" sz="1800"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6" presetClass="emph" presetSubtype="0" repeatCount="indefinite" fill="hold" grpId="0" nodeType="withEffect">
                                  <p:stCondLst>
                                    <p:cond delay="0"/>
                                  </p:stCondLst>
                                  <p:endCondLst>
                                    <p:cond evt="onNext" delay="0">
                                      <p:tgtEl>
                                        <p:sldTgt/>
                                      </p:tgtEl>
                                    </p:cond>
                                  </p:endCondLst>
                                  <p:iterate type="lt">
                                    <p:tmPct val="10000"/>
                                  </p:iterate>
                                  <p:childTnLst>
                                    <p:animScale>
                                      <p:cBhvr>
                                        <p:cTn id="6" dur="250" autoRev="1" fill="hold">
                                          <p:stCondLst>
                                            <p:cond delay="0"/>
                                          </p:stCondLst>
                                        </p:cTn>
                                        <p:tgtEl>
                                          <p:spTgt spid="39"/>
                                        </p:tgtEl>
                                      </p:cBhvr>
                                      <p:to x="80000" y="100000"/>
                                    </p:animScale>
                                    <p:anim by="(#ppt_w*0.10)" calcmode="lin" valueType="num">
                                      <p:cBhvr>
                                        <p:cTn id="7" dur="250" autoRev="1" fill="hold">
                                          <p:stCondLst>
                                            <p:cond delay="0"/>
                                          </p:stCondLst>
                                        </p:cTn>
                                        <p:tgtEl>
                                          <p:spTgt spid="39"/>
                                        </p:tgtEl>
                                        <p:attrNameLst>
                                          <p:attrName>ppt_x</p:attrName>
                                        </p:attrNameLst>
                                      </p:cBhvr>
                                    </p:anim>
                                    <p:anim by="(-#ppt_w*0.10)" calcmode="lin" valueType="num">
                                      <p:cBhvr>
                                        <p:cTn id="8" dur="250" autoRev="1" fill="hold">
                                          <p:stCondLst>
                                            <p:cond delay="0"/>
                                          </p:stCondLst>
                                        </p:cTn>
                                        <p:tgtEl>
                                          <p:spTgt spid="39"/>
                                        </p:tgtEl>
                                        <p:attrNameLst>
                                          <p:attrName>ppt_y</p:attrName>
                                        </p:attrNameLst>
                                      </p:cBhvr>
                                    </p:anim>
                                    <p:animRot by="-480000">
                                      <p:cBhvr>
                                        <p:cTn id="9" dur="250" autoRev="1" fill="hold">
                                          <p:stCondLst>
                                            <p:cond delay="0"/>
                                          </p:stCondLst>
                                        </p:cTn>
                                        <p:tgtEl>
                                          <p:spTgt spid="3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44450" y="1176338"/>
            <a:ext cx="9178925" cy="5681662"/>
            <a:chOff x="-34506" y="1176338"/>
            <a:chExt cx="9178506" cy="5681662"/>
          </a:xfrm>
        </p:grpSpPr>
        <p:pic>
          <p:nvPicPr>
            <p:cNvPr id="43122"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grpSp>
        <p:nvGrpSpPr>
          <p:cNvPr id="3" name="Group 49"/>
          <p:cNvGrpSpPr>
            <a:grpSpLocks/>
          </p:cNvGrpSpPr>
          <p:nvPr/>
        </p:nvGrpSpPr>
        <p:grpSpPr bwMode="auto">
          <a:xfrm>
            <a:off x="2590800" y="1739900"/>
            <a:ext cx="2795588" cy="2616200"/>
            <a:chOff x="1632" y="1096"/>
            <a:chExt cx="1761" cy="1648"/>
          </a:xfrm>
        </p:grpSpPr>
        <p:sp>
          <p:nvSpPr>
            <p:cNvPr id="266287"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266288"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266291" name="Freeform 51"/>
          <p:cNvSpPr>
            <a:spLocks/>
          </p:cNvSpPr>
          <p:nvPr/>
        </p:nvSpPr>
        <p:spPr bwMode="inv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6473735" name="Text Box 7"/>
          <p:cNvSpPr txBox="1">
            <a:spLocks noChangeArrowheads="1"/>
          </p:cNvSpPr>
          <p:nvPr/>
        </p:nvSpPr>
        <p:spPr bwMode="invGray">
          <a:xfrm>
            <a:off x="5643563" y="2735263"/>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sp>
        <p:nvSpPr>
          <p:cNvPr id="6473736"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a:solidFill>
                  <a:schemeClr val="bg1"/>
                </a:solidFill>
                <a:effectLst>
                  <a:outerShdw blurRad="38100" dist="38100" dir="2700000" algn="tl">
                    <a:srgbClr val="000000"/>
                  </a:outerShdw>
                </a:effectLst>
              </a:rPr>
              <a:t>Stockton</a:t>
            </a:r>
          </a:p>
        </p:txBody>
      </p:sp>
      <p:sp>
        <p:nvSpPr>
          <p:cNvPr id="29" name="Text Box 16"/>
          <p:cNvSpPr txBox="1">
            <a:spLocks noChangeArrowheads="1"/>
          </p:cNvSpPr>
          <p:nvPr/>
        </p:nvSpPr>
        <p:spPr bwMode="invGray">
          <a:xfrm>
            <a:off x="1655763" y="6081713"/>
            <a:ext cx="2209800" cy="3968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a:spcBef>
                <a:spcPct val="50000"/>
              </a:spcBef>
              <a:defRPr/>
            </a:pPr>
            <a:r>
              <a:rPr lang="en-US" sz="2000" dirty="0">
                <a:solidFill>
                  <a:schemeClr val="bg1"/>
                </a:solidFill>
                <a:effectLst>
                  <a:outerShdw blurRad="38100" dist="38100" dir="2700000" algn="tl">
                    <a:srgbClr val="000000"/>
                  </a:outerShdw>
                </a:effectLst>
              </a:rPr>
              <a:t>SWP Pumps</a:t>
            </a:r>
          </a:p>
        </p:txBody>
      </p:sp>
      <p:sp>
        <p:nvSpPr>
          <p:cNvPr id="30" name="Text Box 16"/>
          <p:cNvSpPr txBox="1">
            <a:spLocks noChangeArrowheads="1"/>
          </p:cNvSpPr>
          <p:nvPr/>
        </p:nvSpPr>
        <p:spPr bwMode="invGray">
          <a:xfrm>
            <a:off x="2438400" y="6400800"/>
            <a:ext cx="2209800" cy="396875"/>
          </a:xfrm>
          <a:prstGeom prst="rect">
            <a:avLst/>
          </a:prstGeom>
          <a:noFill/>
          <a:ln w="9525">
            <a:noFill/>
            <a:miter lim="800000"/>
            <a:headEnd/>
            <a:tailEnd/>
          </a:ln>
          <a:effectLst>
            <a:outerShdw dist="35921" dir="2700000" algn="ctr" rotWithShape="0">
              <a:schemeClr val="tx1"/>
            </a:outerShdw>
          </a:effectLst>
        </p:spPr>
        <p:txBody>
          <a:bodyPr>
            <a:spAutoFit/>
          </a:bodyPr>
          <a:lstStyle/>
          <a:p>
            <a:pPr>
              <a:spcBef>
                <a:spcPct val="50000"/>
              </a:spcBef>
              <a:defRPr/>
            </a:pPr>
            <a:r>
              <a:rPr lang="en-US" sz="2000" dirty="0">
                <a:solidFill>
                  <a:schemeClr val="bg1"/>
                </a:solidFill>
                <a:effectLst>
                  <a:outerShdw blurRad="38100" dist="38100" dir="2700000" algn="tl">
                    <a:srgbClr val="000000"/>
                  </a:outerShdw>
                </a:effectLst>
              </a:rPr>
              <a:t>CVP Pumps</a:t>
            </a:r>
          </a:p>
        </p:txBody>
      </p:sp>
      <p:sp>
        <p:nvSpPr>
          <p:cNvPr id="43017" name="Oval 17"/>
          <p:cNvSpPr>
            <a:spLocks noChangeArrowheads="1"/>
          </p:cNvSpPr>
          <p:nvPr/>
        </p:nvSpPr>
        <p:spPr bwMode="invGray">
          <a:xfrm>
            <a:off x="3657600" y="59436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sp>
        <p:nvSpPr>
          <p:cNvPr id="43018"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sp>
        <p:nvSpPr>
          <p:cNvPr id="46102"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defRPr/>
            </a:pPr>
            <a:fld id="{71B0A699-1B75-482B-8690-539B64F94236}" type="slidenum">
              <a:rPr lang="en-US" sz="2000">
                <a:effectLst>
                  <a:outerShdw blurRad="38100" dist="38100" dir="2700000" algn="tl">
                    <a:srgbClr val="000000">
                      <a:alpha val="43137"/>
                    </a:srgbClr>
                  </a:outerShdw>
                </a:effectLst>
              </a:rPr>
              <a:pPr>
                <a:defRPr/>
              </a:pPr>
              <a:t>42</a:t>
            </a:fld>
            <a:endParaRPr lang="en-US" sz="2000" dirty="0">
              <a:effectLst>
                <a:outerShdw blurRad="38100" dist="38100" dir="2700000" algn="tl">
                  <a:srgbClr val="000000">
                    <a:alpha val="43137"/>
                  </a:srgbClr>
                </a:outerShdw>
              </a:effectLst>
            </a:endParaRPr>
          </a:p>
        </p:txBody>
      </p:sp>
      <p:sp>
        <p:nvSpPr>
          <p:cNvPr id="31" name="Text Box 24"/>
          <p:cNvSpPr txBox="1">
            <a:spLocks noChangeArrowheads="1"/>
          </p:cNvSpPr>
          <p:nvPr/>
        </p:nvSpPr>
        <p:spPr bwMode="invGray">
          <a:xfrm>
            <a:off x="76200" y="344488"/>
            <a:ext cx="8991600" cy="646112"/>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a:defRPr/>
            </a:pPr>
            <a:r>
              <a:rPr lang="en-US" sz="3600" dirty="0">
                <a:solidFill>
                  <a:srgbClr val="FFFF00"/>
                </a:solidFill>
                <a:effectLst>
                  <a:outerShdw blurRad="38100" dist="38100" dir="2700000" algn="tl">
                    <a:srgbClr val="000000"/>
                  </a:outerShdw>
                </a:effectLst>
              </a:rPr>
              <a:t>Seismic Vulnerability</a:t>
            </a:r>
            <a:endParaRPr lang="en-US" sz="2700" dirty="0">
              <a:solidFill>
                <a:schemeClr val="bg1"/>
              </a:solidFill>
              <a:effectLst>
                <a:outerShdw blurRad="38100" dist="38100" dir="2700000" algn="tl">
                  <a:srgbClr val="000000"/>
                </a:outerShdw>
              </a:effectLst>
            </a:endParaRPr>
          </a:p>
        </p:txBody>
      </p:sp>
      <p:sp>
        <p:nvSpPr>
          <p:cNvPr id="43021" name="Freeform 39"/>
          <p:cNvSpPr>
            <a:spLocks/>
          </p:cNvSpPr>
          <p:nvPr/>
        </p:nvSpPr>
        <p:spPr bwMode="gray">
          <a:xfrm>
            <a:off x="3998913" y="5546725"/>
            <a:ext cx="457200" cy="76200"/>
          </a:xfrm>
          <a:custGeom>
            <a:avLst/>
            <a:gdLst>
              <a:gd name="T0" fmla="*/ 0 w 288"/>
              <a:gd name="T1" fmla="*/ 2147483647 h 48"/>
              <a:gd name="T2" fmla="*/ 2147483647 w 288"/>
              <a:gd name="T3" fmla="*/ 2147483647 h 48"/>
              <a:gd name="T4" fmla="*/ 2147483647 w 288"/>
              <a:gd name="T5" fmla="*/ 2147483647 h 48"/>
              <a:gd name="T6" fmla="*/ 2147483647 w 288"/>
              <a:gd name="T7" fmla="*/ 2147483647 h 48"/>
              <a:gd name="T8" fmla="*/ 2147483647 w 288"/>
              <a:gd name="T9" fmla="*/ 2147483647 h 48"/>
              <a:gd name="T10" fmla="*/ 2147483647 w 288"/>
              <a:gd name="T11" fmla="*/ 0 h 48"/>
              <a:gd name="T12" fmla="*/ 0 60000 65536"/>
              <a:gd name="T13" fmla="*/ 0 60000 65536"/>
              <a:gd name="T14" fmla="*/ 0 60000 65536"/>
              <a:gd name="T15" fmla="*/ 0 60000 65536"/>
              <a:gd name="T16" fmla="*/ 0 60000 65536"/>
              <a:gd name="T17" fmla="*/ 0 60000 65536"/>
              <a:gd name="T18" fmla="*/ 0 w 288"/>
              <a:gd name="T19" fmla="*/ 0 h 48"/>
              <a:gd name="T20" fmla="*/ 288 w 28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288" h="48">
                <a:moveTo>
                  <a:pt x="0" y="48"/>
                </a:moveTo>
                <a:lnTo>
                  <a:pt x="96" y="48"/>
                </a:lnTo>
                <a:lnTo>
                  <a:pt x="144" y="48"/>
                </a:lnTo>
                <a:lnTo>
                  <a:pt x="192" y="48"/>
                </a:lnTo>
                <a:lnTo>
                  <a:pt x="288" y="48"/>
                </a:lnTo>
                <a:lnTo>
                  <a:pt x="288" y="0"/>
                </a:lnTo>
              </a:path>
            </a:pathLst>
          </a:custGeom>
          <a:noFill/>
          <a:ln w="9525">
            <a:noFill/>
            <a:round/>
            <a:headEnd/>
            <a:tailEnd/>
          </a:ln>
        </p:spPr>
        <p:txBody>
          <a:bodyPr rot="10800000" vert="eaVert" wrap="none">
            <a:spAutoFit/>
          </a:bodyPr>
          <a:lstStyle/>
          <a:p>
            <a:endParaRPr lang="en-US"/>
          </a:p>
        </p:txBody>
      </p:sp>
      <p:grpSp>
        <p:nvGrpSpPr>
          <p:cNvPr id="4" name="Group 102"/>
          <p:cNvGrpSpPr>
            <a:grpSpLocks/>
          </p:cNvGrpSpPr>
          <p:nvPr/>
        </p:nvGrpSpPr>
        <p:grpSpPr bwMode="auto">
          <a:xfrm>
            <a:off x="2112963" y="3757613"/>
            <a:ext cx="4011612" cy="1568450"/>
            <a:chOff x="2113680" y="3758037"/>
            <a:chExt cx="4010790" cy="1567611"/>
          </a:xfrm>
        </p:grpSpPr>
        <p:sp>
          <p:nvSpPr>
            <p:cNvPr id="43103" name="Freeform 83"/>
            <p:cNvSpPr>
              <a:spLocks noChangeArrowheads="1"/>
            </p:cNvSpPr>
            <p:nvPr/>
          </p:nvSpPr>
          <p:spPr bwMode="auto">
            <a:xfrm>
              <a:off x="2113680" y="4215284"/>
              <a:ext cx="1337929" cy="351692"/>
            </a:xfrm>
            <a:custGeom>
              <a:avLst/>
              <a:gdLst>
                <a:gd name="T0" fmla="*/ 1337929 w 1337929"/>
                <a:gd name="T1" fmla="*/ 0 h 351692"/>
                <a:gd name="T2" fmla="*/ 1267590 w 1337929"/>
                <a:gd name="T3" fmla="*/ 15072 h 351692"/>
                <a:gd name="T4" fmla="*/ 1227397 w 1337929"/>
                <a:gd name="T5" fmla="*/ 35169 h 351692"/>
                <a:gd name="T6" fmla="*/ 1187204 w 1337929"/>
                <a:gd name="T7" fmla="*/ 35169 h 351692"/>
                <a:gd name="T8" fmla="*/ 1157058 w 1337929"/>
                <a:gd name="T9" fmla="*/ 35169 h 351692"/>
                <a:gd name="T10" fmla="*/ 1116865 w 1337929"/>
                <a:gd name="T11" fmla="*/ 45217 h 351692"/>
                <a:gd name="T12" fmla="*/ 1086720 w 1337929"/>
                <a:gd name="T13" fmla="*/ 80386 h 351692"/>
                <a:gd name="T14" fmla="*/ 1009238 w 1337929"/>
                <a:gd name="T15" fmla="*/ 118721 h 351692"/>
                <a:gd name="T16" fmla="*/ 860632 w 1337929"/>
                <a:gd name="T17" fmla="*/ 135652 h 351692"/>
                <a:gd name="T18" fmla="*/ 699858 w 1337929"/>
                <a:gd name="T19" fmla="*/ 113959 h 351692"/>
                <a:gd name="T20" fmla="*/ 599375 w 1337929"/>
                <a:gd name="T21" fmla="*/ 135652 h 351692"/>
                <a:gd name="T22" fmla="*/ 544109 w 1337929"/>
                <a:gd name="T23" fmla="*/ 175846 h 351692"/>
                <a:gd name="T24" fmla="*/ 338118 w 1337929"/>
                <a:gd name="T25" fmla="*/ 165797 h 351692"/>
                <a:gd name="T26" fmla="*/ 217538 w 1337929"/>
                <a:gd name="T27" fmla="*/ 185894 h 351692"/>
                <a:gd name="T28" fmla="*/ 41691 w 1337929"/>
                <a:gd name="T29" fmla="*/ 261257 h 351692"/>
                <a:gd name="T30" fmla="*/ 1498 w 1337929"/>
                <a:gd name="T31" fmla="*/ 276329 h 351692"/>
                <a:gd name="T32" fmla="*/ 1498 w 1337929"/>
                <a:gd name="T33" fmla="*/ 301450 h 351692"/>
                <a:gd name="T34" fmla="*/ 26619 w 1337929"/>
                <a:gd name="T35" fmla="*/ 311498 h 351692"/>
                <a:gd name="T36" fmla="*/ 81885 w 1337929"/>
                <a:gd name="T37" fmla="*/ 321547 h 351692"/>
                <a:gd name="T38" fmla="*/ 142175 w 1337929"/>
                <a:gd name="T39" fmla="*/ 351168 h 351692"/>
                <a:gd name="T40" fmla="*/ 247683 w 1337929"/>
                <a:gd name="T41" fmla="*/ 351692 h 351692"/>
                <a:gd name="T42" fmla="*/ 448650 w 1337929"/>
                <a:gd name="T43" fmla="*/ 351692 h 351692"/>
                <a:gd name="T44" fmla="*/ 604399 w 1337929"/>
                <a:gd name="T45" fmla="*/ 331595 h 351692"/>
                <a:gd name="T46" fmla="*/ 699858 w 1337929"/>
                <a:gd name="T47" fmla="*/ 301450 h 351692"/>
                <a:gd name="T48" fmla="*/ 795318 w 1337929"/>
                <a:gd name="T49" fmla="*/ 286378 h 351692"/>
                <a:gd name="T50" fmla="*/ 1016382 w 1337929"/>
                <a:gd name="T51" fmla="*/ 281353 h 351692"/>
                <a:gd name="T52" fmla="*/ 1131938 w 1337929"/>
                <a:gd name="T53" fmla="*/ 251208 h 351692"/>
                <a:gd name="T54" fmla="*/ 1217349 w 1337929"/>
                <a:gd name="T55" fmla="*/ 226087 h 351692"/>
                <a:gd name="T56" fmla="*/ 1282663 w 1337929"/>
                <a:gd name="T57" fmla="*/ 205991 h 351692"/>
                <a:gd name="T58" fmla="*/ 1282663 w 1337929"/>
                <a:gd name="T59" fmla="*/ 135652 h 351692"/>
                <a:gd name="T60" fmla="*/ 1292711 w 1337929"/>
                <a:gd name="T61" fmla="*/ 70338 h 351692"/>
                <a:gd name="T62" fmla="*/ 1337929 w 1337929"/>
                <a:gd name="T63" fmla="*/ 0 h 3516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37929"/>
                <a:gd name="T97" fmla="*/ 0 h 351692"/>
                <a:gd name="T98" fmla="*/ 1337929 w 1337929"/>
                <a:gd name="T99" fmla="*/ 351692 h 3516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37929" h="351692">
                  <a:moveTo>
                    <a:pt x="1337929" y="0"/>
                  </a:moveTo>
                  <a:lnTo>
                    <a:pt x="1267590" y="15072"/>
                  </a:lnTo>
                  <a:cubicBezTo>
                    <a:pt x="1230967" y="36000"/>
                    <a:pt x="1245923" y="35169"/>
                    <a:pt x="1227397" y="35169"/>
                  </a:cubicBezTo>
                  <a:lnTo>
                    <a:pt x="1187204" y="35169"/>
                  </a:lnTo>
                  <a:lnTo>
                    <a:pt x="1157058" y="35169"/>
                  </a:lnTo>
                  <a:lnTo>
                    <a:pt x="1116865" y="45217"/>
                  </a:lnTo>
                  <a:lnTo>
                    <a:pt x="1086720" y="80386"/>
                  </a:lnTo>
                  <a:cubicBezTo>
                    <a:pt x="1027737" y="134008"/>
                    <a:pt x="1039682" y="83002"/>
                    <a:pt x="1009238" y="118721"/>
                  </a:cubicBezTo>
                  <a:lnTo>
                    <a:pt x="860632" y="135652"/>
                  </a:lnTo>
                  <a:lnTo>
                    <a:pt x="699858" y="113959"/>
                  </a:lnTo>
                  <a:lnTo>
                    <a:pt x="599375" y="135652"/>
                  </a:lnTo>
                  <a:lnTo>
                    <a:pt x="544109" y="175846"/>
                  </a:lnTo>
                  <a:lnTo>
                    <a:pt x="338118" y="165797"/>
                  </a:lnTo>
                  <a:lnTo>
                    <a:pt x="217538" y="185894"/>
                  </a:lnTo>
                  <a:cubicBezTo>
                    <a:pt x="45184" y="261933"/>
                    <a:pt x="108952" y="261257"/>
                    <a:pt x="41691" y="261257"/>
                  </a:cubicBezTo>
                  <a:cubicBezTo>
                    <a:pt x="0" y="282102"/>
                    <a:pt x="1498" y="296332"/>
                    <a:pt x="1498" y="276329"/>
                  </a:cubicBezTo>
                  <a:lnTo>
                    <a:pt x="1498" y="301450"/>
                  </a:lnTo>
                  <a:lnTo>
                    <a:pt x="26619" y="311498"/>
                  </a:lnTo>
                  <a:lnTo>
                    <a:pt x="81885" y="321547"/>
                  </a:lnTo>
                  <a:lnTo>
                    <a:pt x="142175" y="351168"/>
                  </a:lnTo>
                  <a:lnTo>
                    <a:pt x="247683" y="351692"/>
                  </a:lnTo>
                  <a:lnTo>
                    <a:pt x="448650" y="351692"/>
                  </a:lnTo>
                  <a:lnTo>
                    <a:pt x="604399" y="331595"/>
                  </a:lnTo>
                  <a:lnTo>
                    <a:pt x="699858" y="301450"/>
                  </a:lnTo>
                  <a:lnTo>
                    <a:pt x="795318" y="286378"/>
                  </a:lnTo>
                  <a:lnTo>
                    <a:pt x="1016382" y="281353"/>
                  </a:lnTo>
                  <a:lnTo>
                    <a:pt x="1131938" y="251208"/>
                  </a:lnTo>
                  <a:lnTo>
                    <a:pt x="1217349" y="226087"/>
                  </a:lnTo>
                  <a:lnTo>
                    <a:pt x="1282663" y="205991"/>
                  </a:lnTo>
                  <a:lnTo>
                    <a:pt x="1282663" y="135652"/>
                  </a:lnTo>
                  <a:lnTo>
                    <a:pt x="1292711" y="70338"/>
                  </a:lnTo>
                  <a:lnTo>
                    <a:pt x="1337929" y="0"/>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04" name="Freeform 84"/>
            <p:cNvSpPr>
              <a:spLocks noChangeArrowheads="1"/>
            </p:cNvSpPr>
            <p:nvPr/>
          </p:nvSpPr>
          <p:spPr bwMode="auto">
            <a:xfrm>
              <a:off x="3421464" y="4170066"/>
              <a:ext cx="798844" cy="162532"/>
            </a:xfrm>
            <a:custGeom>
              <a:avLst/>
              <a:gdLst>
                <a:gd name="T0" fmla="*/ 798844 w 798844"/>
                <a:gd name="T1" fmla="*/ 85411 h 162532"/>
                <a:gd name="T2" fmla="*/ 758650 w 798844"/>
                <a:gd name="T3" fmla="*/ 35169 h 162532"/>
                <a:gd name="T4" fmla="*/ 577780 w 798844"/>
                <a:gd name="T5" fmla="*/ 40193 h 162532"/>
                <a:gd name="T6" fmla="*/ 447151 w 798844"/>
                <a:gd name="T7" fmla="*/ 30145 h 162532"/>
                <a:gd name="T8" fmla="*/ 326571 w 798844"/>
                <a:gd name="T9" fmla="*/ 15072 h 162532"/>
                <a:gd name="T10" fmla="*/ 236136 w 798844"/>
                <a:gd name="T11" fmla="*/ 0 h 162532"/>
                <a:gd name="T12" fmla="*/ 175846 w 798844"/>
                <a:gd name="T13" fmla="*/ 0 h 162532"/>
                <a:gd name="T14" fmla="*/ 80387 w 798844"/>
                <a:gd name="T15" fmla="*/ 30145 h 162532"/>
                <a:gd name="T16" fmla="*/ 75362 w 798844"/>
                <a:gd name="T17" fmla="*/ 45218 h 162532"/>
                <a:gd name="T18" fmla="*/ 20096 w 798844"/>
                <a:gd name="T19" fmla="*/ 75363 h 162532"/>
                <a:gd name="T20" fmla="*/ 0 w 798844"/>
                <a:gd name="T21" fmla="*/ 150725 h 162532"/>
                <a:gd name="T22" fmla="*/ 50241 w 798844"/>
                <a:gd name="T23" fmla="*/ 135653 h 162532"/>
                <a:gd name="T24" fmla="*/ 115556 w 798844"/>
                <a:gd name="T25" fmla="*/ 120580 h 162532"/>
                <a:gd name="T26" fmla="*/ 190918 w 798844"/>
                <a:gd name="T27" fmla="*/ 110532 h 162532"/>
                <a:gd name="T28" fmla="*/ 331595 w 798844"/>
                <a:gd name="T29" fmla="*/ 130629 h 162532"/>
                <a:gd name="T30" fmla="*/ 396910 w 798844"/>
                <a:gd name="T31" fmla="*/ 130629 h 162532"/>
                <a:gd name="T32" fmla="*/ 492369 w 798844"/>
                <a:gd name="T33" fmla="*/ 145701 h 162532"/>
                <a:gd name="T34" fmla="*/ 562707 w 798844"/>
                <a:gd name="T35" fmla="*/ 145701 h 162532"/>
                <a:gd name="T36" fmla="*/ 587828 w 798844"/>
                <a:gd name="T37" fmla="*/ 105508 h 162532"/>
                <a:gd name="T38" fmla="*/ 653143 w 798844"/>
                <a:gd name="T39" fmla="*/ 100483 h 162532"/>
                <a:gd name="T40" fmla="*/ 738554 w 798844"/>
                <a:gd name="T41" fmla="*/ 85411 h 162532"/>
                <a:gd name="T42" fmla="*/ 798844 w 798844"/>
                <a:gd name="T43" fmla="*/ 85411 h 1625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98844"/>
                <a:gd name="T67" fmla="*/ 0 h 162532"/>
                <a:gd name="T68" fmla="*/ 798844 w 798844"/>
                <a:gd name="T69" fmla="*/ 162532 h 1625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98844" h="162532">
                  <a:moveTo>
                    <a:pt x="798844" y="85411"/>
                  </a:moveTo>
                  <a:lnTo>
                    <a:pt x="758650" y="35169"/>
                  </a:lnTo>
                  <a:lnTo>
                    <a:pt x="577780" y="40193"/>
                  </a:lnTo>
                  <a:lnTo>
                    <a:pt x="447151" y="30145"/>
                  </a:lnTo>
                  <a:lnTo>
                    <a:pt x="326571" y="15072"/>
                  </a:lnTo>
                  <a:lnTo>
                    <a:pt x="236136" y="0"/>
                  </a:lnTo>
                  <a:lnTo>
                    <a:pt x="175846" y="0"/>
                  </a:lnTo>
                  <a:cubicBezTo>
                    <a:pt x="144026" y="10048"/>
                    <a:pt x="110816" y="16452"/>
                    <a:pt x="80387" y="30145"/>
                  </a:cubicBezTo>
                  <a:cubicBezTo>
                    <a:pt x="75557" y="32318"/>
                    <a:pt x="75362" y="45218"/>
                    <a:pt x="75362" y="45218"/>
                  </a:cubicBezTo>
                  <a:lnTo>
                    <a:pt x="20096" y="75363"/>
                  </a:lnTo>
                  <a:lnTo>
                    <a:pt x="0" y="150725"/>
                  </a:lnTo>
                  <a:cubicBezTo>
                    <a:pt x="53574" y="145368"/>
                    <a:pt x="50241" y="162532"/>
                    <a:pt x="50241" y="135653"/>
                  </a:cubicBezTo>
                  <a:lnTo>
                    <a:pt x="115556" y="120580"/>
                  </a:lnTo>
                  <a:lnTo>
                    <a:pt x="190918" y="110532"/>
                  </a:lnTo>
                  <a:lnTo>
                    <a:pt x="331595" y="130629"/>
                  </a:lnTo>
                  <a:lnTo>
                    <a:pt x="396910" y="130629"/>
                  </a:lnTo>
                  <a:lnTo>
                    <a:pt x="492369" y="145701"/>
                  </a:lnTo>
                  <a:lnTo>
                    <a:pt x="562707" y="145701"/>
                  </a:lnTo>
                  <a:lnTo>
                    <a:pt x="587828" y="105508"/>
                  </a:lnTo>
                  <a:lnTo>
                    <a:pt x="653143" y="100483"/>
                  </a:lnTo>
                  <a:lnTo>
                    <a:pt x="738554" y="85411"/>
                  </a:lnTo>
                  <a:lnTo>
                    <a:pt x="798844" y="8541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05" name="Freeform 85"/>
            <p:cNvSpPr>
              <a:spLocks noChangeArrowheads="1"/>
            </p:cNvSpPr>
            <p:nvPr/>
          </p:nvSpPr>
          <p:spPr bwMode="auto">
            <a:xfrm>
              <a:off x="3451609" y="4295670"/>
              <a:ext cx="371789" cy="165798"/>
            </a:xfrm>
            <a:custGeom>
              <a:avLst/>
              <a:gdLst>
                <a:gd name="T0" fmla="*/ 296426 w 371789"/>
                <a:gd name="T1" fmla="*/ 165798 h 165798"/>
                <a:gd name="T2" fmla="*/ 185894 w 371789"/>
                <a:gd name="T3" fmla="*/ 165798 h 165798"/>
                <a:gd name="T4" fmla="*/ 80387 w 371789"/>
                <a:gd name="T5" fmla="*/ 155750 h 165798"/>
                <a:gd name="T6" fmla="*/ 0 w 371789"/>
                <a:gd name="T7" fmla="*/ 145701 h 165798"/>
                <a:gd name="T8" fmla="*/ 10048 w 371789"/>
                <a:gd name="T9" fmla="*/ 110532 h 165798"/>
                <a:gd name="T10" fmla="*/ 40193 w 371789"/>
                <a:gd name="T11" fmla="*/ 95460 h 165798"/>
                <a:gd name="T12" fmla="*/ 35169 w 371789"/>
                <a:gd name="T13" fmla="*/ 30145 h 165798"/>
                <a:gd name="T14" fmla="*/ 65314 w 371789"/>
                <a:gd name="T15" fmla="*/ 10049 h 165798"/>
                <a:gd name="T16" fmla="*/ 140677 w 371789"/>
                <a:gd name="T17" fmla="*/ 0 h 165798"/>
                <a:gd name="T18" fmla="*/ 211015 w 371789"/>
                <a:gd name="T19" fmla="*/ 5025 h 165798"/>
                <a:gd name="T20" fmla="*/ 311499 w 371789"/>
                <a:gd name="T21" fmla="*/ 30145 h 165798"/>
                <a:gd name="T22" fmla="*/ 366765 w 371789"/>
                <a:gd name="T23" fmla="*/ 45218 h 165798"/>
                <a:gd name="T24" fmla="*/ 371789 w 371789"/>
                <a:gd name="T25" fmla="*/ 55266 h 165798"/>
                <a:gd name="T26" fmla="*/ 326571 w 371789"/>
                <a:gd name="T27" fmla="*/ 120581 h 165798"/>
                <a:gd name="T28" fmla="*/ 296426 w 371789"/>
                <a:gd name="T29" fmla="*/ 165798 h 1657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789"/>
                <a:gd name="T46" fmla="*/ 0 h 165798"/>
                <a:gd name="T47" fmla="*/ 371789 w 371789"/>
                <a:gd name="T48" fmla="*/ 165798 h 16579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789" h="165798">
                  <a:moveTo>
                    <a:pt x="296426" y="165798"/>
                  </a:moveTo>
                  <a:lnTo>
                    <a:pt x="185894" y="165798"/>
                  </a:lnTo>
                  <a:cubicBezTo>
                    <a:pt x="83745" y="155583"/>
                    <a:pt x="119072" y="155750"/>
                    <a:pt x="80387" y="155750"/>
                  </a:cubicBezTo>
                  <a:lnTo>
                    <a:pt x="0" y="145701"/>
                  </a:lnTo>
                  <a:lnTo>
                    <a:pt x="10048" y="110532"/>
                  </a:lnTo>
                  <a:lnTo>
                    <a:pt x="40193" y="95460"/>
                  </a:lnTo>
                  <a:cubicBezTo>
                    <a:pt x="35030" y="33501"/>
                    <a:pt x="35169" y="55336"/>
                    <a:pt x="35169" y="30145"/>
                  </a:cubicBezTo>
                  <a:lnTo>
                    <a:pt x="65314" y="10049"/>
                  </a:lnTo>
                  <a:lnTo>
                    <a:pt x="140677" y="0"/>
                  </a:lnTo>
                  <a:lnTo>
                    <a:pt x="211015" y="5025"/>
                  </a:lnTo>
                  <a:lnTo>
                    <a:pt x="311499" y="30145"/>
                  </a:lnTo>
                  <a:lnTo>
                    <a:pt x="366765" y="45218"/>
                  </a:lnTo>
                  <a:lnTo>
                    <a:pt x="371789" y="55266"/>
                  </a:lnTo>
                  <a:lnTo>
                    <a:pt x="326571" y="120581"/>
                  </a:lnTo>
                  <a:lnTo>
                    <a:pt x="296426" y="16579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06" name="Freeform 86"/>
            <p:cNvSpPr>
              <a:spLocks noChangeArrowheads="1"/>
            </p:cNvSpPr>
            <p:nvPr/>
          </p:nvSpPr>
          <p:spPr bwMode="auto">
            <a:xfrm>
              <a:off x="3295859" y="3758037"/>
              <a:ext cx="1808704" cy="532609"/>
            </a:xfrm>
            <a:custGeom>
              <a:avLst/>
              <a:gdLst>
                <a:gd name="T0" fmla="*/ 1416818 w 1808704"/>
                <a:gd name="T1" fmla="*/ 527585 h 532609"/>
                <a:gd name="T2" fmla="*/ 1286189 w 1808704"/>
                <a:gd name="T3" fmla="*/ 532609 h 532609"/>
                <a:gd name="T4" fmla="*/ 1095271 w 1808704"/>
                <a:gd name="T5" fmla="*/ 502464 h 532609"/>
                <a:gd name="T6" fmla="*/ 939521 w 1808704"/>
                <a:gd name="T7" fmla="*/ 487392 h 532609"/>
                <a:gd name="T8" fmla="*/ 919425 w 1808704"/>
                <a:gd name="T9" fmla="*/ 467295 h 532609"/>
                <a:gd name="T10" fmla="*/ 854110 w 1808704"/>
                <a:gd name="T11" fmla="*/ 447198 h 532609"/>
                <a:gd name="T12" fmla="*/ 668216 w 1808704"/>
                <a:gd name="T13" fmla="*/ 452222 h 532609"/>
                <a:gd name="T14" fmla="*/ 507442 w 1808704"/>
                <a:gd name="T15" fmla="*/ 437150 h 532609"/>
                <a:gd name="T16" fmla="*/ 326572 w 1808704"/>
                <a:gd name="T17" fmla="*/ 407005 h 532609"/>
                <a:gd name="T18" fmla="*/ 276330 w 1808704"/>
                <a:gd name="T19" fmla="*/ 412029 h 532609"/>
                <a:gd name="T20" fmla="*/ 211016 w 1808704"/>
                <a:gd name="T21" fmla="*/ 427101 h 532609"/>
                <a:gd name="T22" fmla="*/ 165798 w 1808704"/>
                <a:gd name="T23" fmla="*/ 462271 h 532609"/>
                <a:gd name="T24" fmla="*/ 125605 w 1808704"/>
                <a:gd name="T25" fmla="*/ 452222 h 532609"/>
                <a:gd name="T26" fmla="*/ 55266 w 1808704"/>
                <a:gd name="T27" fmla="*/ 482367 h 532609"/>
                <a:gd name="T28" fmla="*/ 25121 w 1808704"/>
                <a:gd name="T29" fmla="*/ 482367 h 532609"/>
                <a:gd name="T30" fmla="*/ 0 w 1808704"/>
                <a:gd name="T31" fmla="*/ 457247 h 532609"/>
                <a:gd name="T32" fmla="*/ 95460 w 1808704"/>
                <a:gd name="T33" fmla="*/ 407005 h 532609"/>
                <a:gd name="T34" fmla="*/ 195943 w 1808704"/>
                <a:gd name="T35" fmla="*/ 386908 h 532609"/>
                <a:gd name="T36" fmla="*/ 266282 w 1808704"/>
                <a:gd name="T37" fmla="*/ 316570 h 532609"/>
                <a:gd name="T38" fmla="*/ 351693 w 1808704"/>
                <a:gd name="T39" fmla="*/ 286425 h 532609"/>
                <a:gd name="T40" fmla="*/ 401934 w 1808704"/>
                <a:gd name="T41" fmla="*/ 256279 h 532609"/>
                <a:gd name="T42" fmla="*/ 477297 w 1808704"/>
                <a:gd name="T43" fmla="*/ 236183 h 532609"/>
                <a:gd name="T44" fmla="*/ 532563 w 1808704"/>
                <a:gd name="T45" fmla="*/ 241207 h 532609"/>
                <a:gd name="T46" fmla="*/ 602901 w 1808704"/>
                <a:gd name="T47" fmla="*/ 246231 h 532609"/>
                <a:gd name="T48" fmla="*/ 708409 w 1808704"/>
                <a:gd name="T49" fmla="*/ 241207 h 532609"/>
                <a:gd name="T50" fmla="*/ 768699 w 1808704"/>
                <a:gd name="T51" fmla="*/ 261304 h 532609"/>
                <a:gd name="T52" fmla="*/ 869183 w 1808704"/>
                <a:gd name="T53" fmla="*/ 266328 h 532609"/>
                <a:gd name="T54" fmla="*/ 949570 w 1808704"/>
                <a:gd name="T55" fmla="*/ 276376 h 532609"/>
                <a:gd name="T56" fmla="*/ 1024932 w 1808704"/>
                <a:gd name="T57" fmla="*/ 271352 h 532609"/>
                <a:gd name="T58" fmla="*/ 1115367 w 1808704"/>
                <a:gd name="T59" fmla="*/ 266328 h 532609"/>
                <a:gd name="T60" fmla="*/ 1185706 w 1808704"/>
                <a:gd name="T61" fmla="*/ 251255 h 532609"/>
                <a:gd name="T62" fmla="*/ 1261068 w 1808704"/>
                <a:gd name="T63" fmla="*/ 226134 h 532609"/>
                <a:gd name="T64" fmla="*/ 1331407 w 1808704"/>
                <a:gd name="T65" fmla="*/ 201014 h 532609"/>
                <a:gd name="T66" fmla="*/ 1441939 w 1808704"/>
                <a:gd name="T67" fmla="*/ 180917 h 532609"/>
                <a:gd name="T68" fmla="*/ 1547446 w 1808704"/>
                <a:gd name="T69" fmla="*/ 165844 h 532609"/>
                <a:gd name="T70" fmla="*/ 1582616 w 1808704"/>
                <a:gd name="T71" fmla="*/ 160820 h 532609"/>
                <a:gd name="T72" fmla="*/ 1612761 w 1808704"/>
                <a:gd name="T73" fmla="*/ 105554 h 532609"/>
                <a:gd name="T74" fmla="*/ 1637882 w 1808704"/>
                <a:gd name="T75" fmla="*/ 70385 h 532609"/>
                <a:gd name="T76" fmla="*/ 1602712 w 1808704"/>
                <a:gd name="T77" fmla="*/ 25167 h 532609"/>
                <a:gd name="T78" fmla="*/ 1693148 w 1808704"/>
                <a:gd name="T79" fmla="*/ 35216 h 532609"/>
                <a:gd name="T80" fmla="*/ 1703196 w 1808704"/>
                <a:gd name="T81" fmla="*/ 90482 h 532609"/>
                <a:gd name="T82" fmla="*/ 1758462 w 1808704"/>
                <a:gd name="T83" fmla="*/ 110578 h 532609"/>
                <a:gd name="T84" fmla="*/ 1808704 w 1808704"/>
                <a:gd name="T85" fmla="*/ 110578 h 532609"/>
                <a:gd name="T86" fmla="*/ 1753438 w 1808704"/>
                <a:gd name="T87" fmla="*/ 150772 h 532609"/>
                <a:gd name="T88" fmla="*/ 1592664 w 1808704"/>
                <a:gd name="T89" fmla="*/ 195989 h 532609"/>
                <a:gd name="T90" fmla="*/ 1462036 w 1808704"/>
                <a:gd name="T91" fmla="*/ 226134 h 532609"/>
                <a:gd name="T92" fmla="*/ 1371600 w 1808704"/>
                <a:gd name="T93" fmla="*/ 236183 h 532609"/>
                <a:gd name="T94" fmla="*/ 1306286 w 1808704"/>
                <a:gd name="T95" fmla="*/ 296473 h 532609"/>
                <a:gd name="T96" fmla="*/ 1200778 w 1808704"/>
                <a:gd name="T97" fmla="*/ 336666 h 532609"/>
                <a:gd name="T98" fmla="*/ 1115367 w 1808704"/>
                <a:gd name="T99" fmla="*/ 341690 h 532609"/>
                <a:gd name="T100" fmla="*/ 1175657 w 1808704"/>
                <a:gd name="T101" fmla="*/ 386908 h 532609"/>
                <a:gd name="T102" fmla="*/ 1256044 w 1808704"/>
                <a:gd name="T103" fmla="*/ 381884 h 532609"/>
                <a:gd name="T104" fmla="*/ 1331407 w 1808704"/>
                <a:gd name="T105" fmla="*/ 412029 h 532609"/>
                <a:gd name="T106" fmla="*/ 1245996 w 1808704"/>
                <a:gd name="T107" fmla="*/ 452222 h 532609"/>
                <a:gd name="T108" fmla="*/ 1256044 w 1808704"/>
                <a:gd name="T109" fmla="*/ 482367 h 532609"/>
                <a:gd name="T110" fmla="*/ 1326383 w 1808704"/>
                <a:gd name="T111" fmla="*/ 487392 h 532609"/>
                <a:gd name="T112" fmla="*/ 1416818 w 1808704"/>
                <a:gd name="T113" fmla="*/ 527585 h 5326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08704"/>
                <a:gd name="T172" fmla="*/ 0 h 532609"/>
                <a:gd name="T173" fmla="*/ 1808704 w 1808704"/>
                <a:gd name="T174" fmla="*/ 532609 h 5326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08704" h="532609">
                  <a:moveTo>
                    <a:pt x="1416818" y="527585"/>
                  </a:moveTo>
                  <a:lnTo>
                    <a:pt x="1286189" y="532609"/>
                  </a:lnTo>
                  <a:lnTo>
                    <a:pt x="1095271" y="502464"/>
                  </a:lnTo>
                  <a:lnTo>
                    <a:pt x="939521" y="487392"/>
                  </a:lnTo>
                  <a:lnTo>
                    <a:pt x="919425" y="467295"/>
                  </a:lnTo>
                  <a:lnTo>
                    <a:pt x="854110" y="447198"/>
                  </a:lnTo>
                  <a:lnTo>
                    <a:pt x="668216" y="452222"/>
                  </a:lnTo>
                  <a:lnTo>
                    <a:pt x="507442" y="437150"/>
                  </a:lnTo>
                  <a:lnTo>
                    <a:pt x="326572" y="407005"/>
                  </a:lnTo>
                  <a:lnTo>
                    <a:pt x="276330" y="412029"/>
                  </a:lnTo>
                  <a:cubicBezTo>
                    <a:pt x="214415" y="427507"/>
                    <a:pt x="236755" y="427101"/>
                    <a:pt x="211016" y="427101"/>
                  </a:cubicBezTo>
                  <a:lnTo>
                    <a:pt x="165798" y="462271"/>
                  </a:lnTo>
                  <a:lnTo>
                    <a:pt x="125605" y="452222"/>
                  </a:lnTo>
                  <a:cubicBezTo>
                    <a:pt x="58769" y="483069"/>
                    <a:pt x="84269" y="482367"/>
                    <a:pt x="55266" y="482367"/>
                  </a:cubicBezTo>
                  <a:cubicBezTo>
                    <a:pt x="27822" y="487857"/>
                    <a:pt x="36183" y="493431"/>
                    <a:pt x="25121" y="482367"/>
                  </a:cubicBezTo>
                  <a:lnTo>
                    <a:pt x="0" y="457247"/>
                  </a:lnTo>
                  <a:lnTo>
                    <a:pt x="95460" y="407005"/>
                  </a:lnTo>
                  <a:lnTo>
                    <a:pt x="195943" y="386908"/>
                  </a:lnTo>
                  <a:lnTo>
                    <a:pt x="266282" y="316570"/>
                  </a:lnTo>
                  <a:lnTo>
                    <a:pt x="351693" y="286425"/>
                  </a:lnTo>
                  <a:lnTo>
                    <a:pt x="401934" y="256279"/>
                  </a:lnTo>
                  <a:lnTo>
                    <a:pt x="477297" y="236183"/>
                  </a:lnTo>
                  <a:lnTo>
                    <a:pt x="532563" y="241207"/>
                  </a:lnTo>
                  <a:lnTo>
                    <a:pt x="602901" y="246231"/>
                  </a:lnTo>
                  <a:lnTo>
                    <a:pt x="708409" y="241207"/>
                  </a:lnTo>
                  <a:lnTo>
                    <a:pt x="768699" y="261304"/>
                  </a:lnTo>
                  <a:lnTo>
                    <a:pt x="869183" y="266328"/>
                  </a:lnTo>
                  <a:lnTo>
                    <a:pt x="949570" y="276376"/>
                  </a:lnTo>
                  <a:cubicBezTo>
                    <a:pt x="1028274" y="281623"/>
                    <a:pt x="1024932" y="306576"/>
                    <a:pt x="1024932" y="271352"/>
                  </a:cubicBezTo>
                  <a:lnTo>
                    <a:pt x="1115367" y="266328"/>
                  </a:lnTo>
                  <a:cubicBezTo>
                    <a:pt x="1187364" y="256042"/>
                    <a:pt x="1185706" y="279963"/>
                    <a:pt x="1185706" y="251255"/>
                  </a:cubicBezTo>
                  <a:cubicBezTo>
                    <a:pt x="1264353" y="235526"/>
                    <a:pt x="1261068" y="261801"/>
                    <a:pt x="1261068" y="226134"/>
                  </a:cubicBezTo>
                  <a:cubicBezTo>
                    <a:pt x="1333017" y="205578"/>
                    <a:pt x="1331407" y="230422"/>
                    <a:pt x="1331407" y="201014"/>
                  </a:cubicBezTo>
                  <a:lnTo>
                    <a:pt x="1441939" y="180917"/>
                  </a:lnTo>
                  <a:lnTo>
                    <a:pt x="1547446" y="165844"/>
                  </a:lnTo>
                  <a:lnTo>
                    <a:pt x="1582616" y="160820"/>
                  </a:lnTo>
                  <a:lnTo>
                    <a:pt x="1612761" y="105554"/>
                  </a:lnTo>
                  <a:lnTo>
                    <a:pt x="1637882" y="70385"/>
                  </a:lnTo>
                  <a:cubicBezTo>
                    <a:pt x="1601609" y="28931"/>
                    <a:pt x="1602712" y="47995"/>
                    <a:pt x="1602712" y="25167"/>
                  </a:cubicBezTo>
                  <a:cubicBezTo>
                    <a:pt x="1694820" y="30285"/>
                    <a:pt x="1693148" y="0"/>
                    <a:pt x="1693148" y="35216"/>
                  </a:cubicBezTo>
                  <a:cubicBezTo>
                    <a:pt x="1708901" y="87726"/>
                    <a:pt x="1720584" y="73094"/>
                    <a:pt x="1703196" y="90482"/>
                  </a:cubicBezTo>
                  <a:cubicBezTo>
                    <a:pt x="1759987" y="116296"/>
                    <a:pt x="1758462" y="135839"/>
                    <a:pt x="1758462" y="110578"/>
                  </a:cubicBezTo>
                  <a:lnTo>
                    <a:pt x="1808704" y="110578"/>
                  </a:lnTo>
                  <a:lnTo>
                    <a:pt x="1753438" y="150772"/>
                  </a:lnTo>
                  <a:lnTo>
                    <a:pt x="1592664" y="195989"/>
                  </a:lnTo>
                  <a:lnTo>
                    <a:pt x="1462036" y="226134"/>
                  </a:lnTo>
                  <a:lnTo>
                    <a:pt x="1371600" y="236183"/>
                  </a:lnTo>
                  <a:lnTo>
                    <a:pt x="1306286" y="296473"/>
                  </a:lnTo>
                  <a:lnTo>
                    <a:pt x="1200778" y="336666"/>
                  </a:lnTo>
                  <a:lnTo>
                    <a:pt x="1115367" y="341690"/>
                  </a:lnTo>
                  <a:lnTo>
                    <a:pt x="1175657" y="386908"/>
                  </a:lnTo>
                  <a:cubicBezTo>
                    <a:pt x="1259387" y="392141"/>
                    <a:pt x="1256044" y="418780"/>
                    <a:pt x="1256044" y="381884"/>
                  </a:cubicBezTo>
                  <a:cubicBezTo>
                    <a:pt x="1332925" y="417761"/>
                    <a:pt x="1331407" y="444775"/>
                    <a:pt x="1331407" y="412029"/>
                  </a:cubicBezTo>
                  <a:lnTo>
                    <a:pt x="1245996" y="452222"/>
                  </a:lnTo>
                  <a:lnTo>
                    <a:pt x="1256044" y="482367"/>
                  </a:lnTo>
                  <a:cubicBezTo>
                    <a:pt x="1328041" y="492653"/>
                    <a:pt x="1326383" y="516100"/>
                    <a:pt x="1326383" y="487392"/>
                  </a:cubicBezTo>
                  <a:lnTo>
                    <a:pt x="1416818" y="527585"/>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07" name="Freeform 87"/>
            <p:cNvSpPr>
              <a:spLocks noChangeArrowheads="1"/>
            </p:cNvSpPr>
            <p:nvPr/>
          </p:nvSpPr>
          <p:spPr bwMode="auto">
            <a:xfrm>
              <a:off x="2837265" y="4451420"/>
              <a:ext cx="876438" cy="236988"/>
            </a:xfrm>
            <a:custGeom>
              <a:avLst/>
              <a:gdLst>
                <a:gd name="T0" fmla="*/ 825359 w 876438"/>
                <a:gd name="T1" fmla="*/ 226088 h 236988"/>
                <a:gd name="T2" fmla="*/ 448546 w 876438"/>
                <a:gd name="T3" fmla="*/ 231112 h 236988"/>
                <a:gd name="T4" fmla="*/ 428449 w 876438"/>
                <a:gd name="T5" fmla="*/ 200967 h 236988"/>
                <a:gd name="T6" fmla="*/ 373183 w 876438"/>
                <a:gd name="T7" fmla="*/ 150725 h 236988"/>
                <a:gd name="T8" fmla="*/ 257627 w 876438"/>
                <a:gd name="T9" fmla="*/ 145701 h 236988"/>
                <a:gd name="T10" fmla="*/ 167192 w 876438"/>
                <a:gd name="T11" fmla="*/ 170822 h 236988"/>
                <a:gd name="T12" fmla="*/ 31539 w 876438"/>
                <a:gd name="T13" fmla="*/ 155749 h 236988"/>
                <a:gd name="T14" fmla="*/ 1394 w 876438"/>
                <a:gd name="T15" fmla="*/ 130628 h 236988"/>
                <a:gd name="T16" fmla="*/ 31539 w 876438"/>
                <a:gd name="T17" fmla="*/ 110532 h 236988"/>
                <a:gd name="T18" fmla="*/ 232506 w 876438"/>
                <a:gd name="T19" fmla="*/ 80387 h 236988"/>
                <a:gd name="T20" fmla="*/ 307869 w 876438"/>
                <a:gd name="T21" fmla="*/ 75362 h 236988"/>
                <a:gd name="T22" fmla="*/ 408353 w 876438"/>
                <a:gd name="T23" fmla="*/ 50242 h 236988"/>
                <a:gd name="T24" fmla="*/ 513860 w 876438"/>
                <a:gd name="T25" fmla="*/ 15072 h 236988"/>
                <a:gd name="T26" fmla="*/ 594247 w 876438"/>
                <a:gd name="T27" fmla="*/ 0 h 236988"/>
                <a:gd name="T28" fmla="*/ 765069 w 876438"/>
                <a:gd name="T29" fmla="*/ 15072 h 236988"/>
                <a:gd name="T30" fmla="*/ 825359 w 876438"/>
                <a:gd name="T31" fmla="*/ 45217 h 236988"/>
                <a:gd name="T32" fmla="*/ 760045 w 876438"/>
                <a:gd name="T33" fmla="*/ 70338 h 236988"/>
                <a:gd name="T34" fmla="*/ 634440 w 876438"/>
                <a:gd name="T35" fmla="*/ 90435 h 236988"/>
                <a:gd name="T36" fmla="*/ 564102 w 876438"/>
                <a:gd name="T37" fmla="*/ 90435 h 236988"/>
                <a:gd name="T38" fmla="*/ 569126 w 876438"/>
                <a:gd name="T39" fmla="*/ 130628 h 236988"/>
                <a:gd name="T40" fmla="*/ 704779 w 876438"/>
                <a:gd name="T41" fmla="*/ 150725 h 236988"/>
                <a:gd name="T42" fmla="*/ 755021 w 876438"/>
                <a:gd name="T43" fmla="*/ 170822 h 236988"/>
                <a:gd name="T44" fmla="*/ 825359 w 876438"/>
                <a:gd name="T45" fmla="*/ 226088 h 2369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76438"/>
                <a:gd name="T70" fmla="*/ 0 h 236988"/>
                <a:gd name="T71" fmla="*/ 876438 w 876438"/>
                <a:gd name="T72" fmla="*/ 236988 h 2369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76438" h="236988">
                  <a:moveTo>
                    <a:pt x="825359" y="226088"/>
                  </a:moveTo>
                  <a:cubicBezTo>
                    <a:pt x="774280" y="236136"/>
                    <a:pt x="574150" y="229437"/>
                    <a:pt x="448546" y="231112"/>
                  </a:cubicBezTo>
                  <a:cubicBezTo>
                    <a:pt x="427403" y="204683"/>
                    <a:pt x="428449" y="216715"/>
                    <a:pt x="428449" y="200967"/>
                  </a:cubicBezTo>
                  <a:lnTo>
                    <a:pt x="373183" y="150725"/>
                  </a:lnTo>
                  <a:lnTo>
                    <a:pt x="257627" y="145701"/>
                  </a:lnTo>
                  <a:lnTo>
                    <a:pt x="167192" y="170822"/>
                  </a:lnTo>
                  <a:cubicBezTo>
                    <a:pt x="44993" y="154883"/>
                    <a:pt x="90481" y="155749"/>
                    <a:pt x="31539" y="155749"/>
                  </a:cubicBezTo>
                  <a:cubicBezTo>
                    <a:pt x="0" y="134724"/>
                    <a:pt x="1394" y="147729"/>
                    <a:pt x="1394" y="130628"/>
                  </a:cubicBezTo>
                  <a:lnTo>
                    <a:pt x="31539" y="110532"/>
                  </a:lnTo>
                  <a:cubicBezTo>
                    <a:pt x="234168" y="85203"/>
                    <a:pt x="232506" y="152921"/>
                    <a:pt x="232506" y="80387"/>
                  </a:cubicBezTo>
                  <a:lnTo>
                    <a:pt x="307869" y="75362"/>
                  </a:lnTo>
                  <a:cubicBezTo>
                    <a:pt x="409957" y="44736"/>
                    <a:pt x="329772" y="72161"/>
                    <a:pt x="408353" y="50242"/>
                  </a:cubicBezTo>
                  <a:cubicBezTo>
                    <a:pt x="455428" y="24232"/>
                    <a:pt x="478691" y="26795"/>
                    <a:pt x="513860" y="15072"/>
                  </a:cubicBezTo>
                  <a:lnTo>
                    <a:pt x="594247" y="0"/>
                  </a:lnTo>
                  <a:cubicBezTo>
                    <a:pt x="766732" y="20292"/>
                    <a:pt x="686488" y="15517"/>
                    <a:pt x="765069" y="15072"/>
                  </a:cubicBezTo>
                  <a:lnTo>
                    <a:pt x="825359" y="45217"/>
                  </a:lnTo>
                  <a:cubicBezTo>
                    <a:pt x="763523" y="70982"/>
                    <a:pt x="786840" y="70338"/>
                    <a:pt x="760045" y="70338"/>
                  </a:cubicBezTo>
                  <a:cubicBezTo>
                    <a:pt x="637813" y="90710"/>
                    <a:pt x="680213" y="90435"/>
                    <a:pt x="634440" y="90435"/>
                  </a:cubicBezTo>
                  <a:lnTo>
                    <a:pt x="564102" y="90435"/>
                  </a:lnTo>
                  <a:lnTo>
                    <a:pt x="569126" y="130628"/>
                  </a:lnTo>
                  <a:cubicBezTo>
                    <a:pt x="698038" y="151254"/>
                    <a:pt x="652330" y="150725"/>
                    <a:pt x="704779" y="150725"/>
                  </a:cubicBezTo>
                  <a:lnTo>
                    <a:pt x="755021" y="170822"/>
                  </a:lnTo>
                  <a:cubicBezTo>
                    <a:pt x="866995" y="236988"/>
                    <a:pt x="876438" y="216040"/>
                    <a:pt x="825359" y="226088"/>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08" name="Freeform 88"/>
            <p:cNvSpPr>
              <a:spLocks noChangeArrowheads="1"/>
            </p:cNvSpPr>
            <p:nvPr/>
          </p:nvSpPr>
          <p:spPr bwMode="auto">
            <a:xfrm>
              <a:off x="3772884" y="4275054"/>
              <a:ext cx="864430" cy="246479"/>
            </a:xfrm>
            <a:custGeom>
              <a:avLst/>
              <a:gdLst>
                <a:gd name="T0" fmla="*/ 864430 w 864430"/>
                <a:gd name="T1" fmla="*/ 111051 h 246479"/>
                <a:gd name="T2" fmla="*/ 844334 w 864430"/>
                <a:gd name="T3" fmla="*/ 106027 h 246479"/>
                <a:gd name="T4" fmla="*/ 834285 w 864430"/>
                <a:gd name="T5" fmla="*/ 95979 h 246479"/>
                <a:gd name="T6" fmla="*/ 819213 w 864430"/>
                <a:gd name="T7" fmla="*/ 85931 h 246479"/>
                <a:gd name="T8" fmla="*/ 814189 w 864430"/>
                <a:gd name="T9" fmla="*/ 70858 h 246479"/>
                <a:gd name="T10" fmla="*/ 713705 w 864430"/>
                <a:gd name="T11" fmla="*/ 45737 h 246479"/>
                <a:gd name="T12" fmla="*/ 670529 w 864430"/>
                <a:gd name="T13" fmla="*/ 39771 h 246479"/>
                <a:gd name="T14" fmla="*/ 643367 w 864430"/>
                <a:gd name="T15" fmla="*/ 30665 h 246479"/>
                <a:gd name="T16" fmla="*/ 628294 w 864430"/>
                <a:gd name="T17" fmla="*/ 25641 h 246479"/>
                <a:gd name="T18" fmla="*/ 552931 w 864430"/>
                <a:gd name="T19" fmla="*/ 15592 h 246479"/>
                <a:gd name="T20" fmla="*/ 537859 w 864430"/>
                <a:gd name="T21" fmla="*/ 5544 h 246479"/>
                <a:gd name="T22" fmla="*/ 367037 w 864430"/>
                <a:gd name="T23" fmla="*/ 20616 h 246479"/>
                <a:gd name="T24" fmla="*/ 331868 w 864430"/>
                <a:gd name="T25" fmla="*/ 30665 h 246479"/>
                <a:gd name="T26" fmla="*/ 316795 w 864430"/>
                <a:gd name="T27" fmla="*/ 40713 h 246479"/>
                <a:gd name="T28" fmla="*/ 306747 w 864430"/>
                <a:gd name="T29" fmla="*/ 55786 h 246479"/>
                <a:gd name="T30" fmla="*/ 241432 w 864430"/>
                <a:gd name="T31" fmla="*/ 70858 h 246479"/>
                <a:gd name="T32" fmla="*/ 226360 w 864430"/>
                <a:gd name="T33" fmla="*/ 75882 h 246479"/>
                <a:gd name="T34" fmla="*/ 182372 w 864430"/>
                <a:gd name="T35" fmla="*/ 73109 h 246479"/>
                <a:gd name="T36" fmla="*/ 85683 w 864430"/>
                <a:gd name="T37" fmla="*/ 75882 h 246479"/>
                <a:gd name="T38" fmla="*/ 30417 w 864430"/>
                <a:gd name="T39" fmla="*/ 80906 h 246479"/>
                <a:gd name="T40" fmla="*/ 20369 w 864430"/>
                <a:gd name="T41" fmla="*/ 111051 h 246479"/>
                <a:gd name="T42" fmla="*/ 10320 w 864430"/>
                <a:gd name="T43" fmla="*/ 126124 h 246479"/>
                <a:gd name="T44" fmla="*/ 5296 w 864430"/>
                <a:gd name="T45" fmla="*/ 191438 h 246479"/>
                <a:gd name="T46" fmla="*/ 130901 w 864430"/>
                <a:gd name="T47" fmla="*/ 196462 h 246479"/>
                <a:gd name="T48" fmla="*/ 201239 w 864430"/>
                <a:gd name="T49" fmla="*/ 216559 h 246479"/>
                <a:gd name="T50" fmla="*/ 321819 w 864430"/>
                <a:gd name="T51" fmla="*/ 166317 h 246479"/>
                <a:gd name="T52" fmla="*/ 372061 w 864430"/>
                <a:gd name="T53" fmla="*/ 196462 h 246479"/>
                <a:gd name="T54" fmla="*/ 467520 w 864430"/>
                <a:gd name="T55" fmla="*/ 186414 h 246479"/>
                <a:gd name="T56" fmla="*/ 638342 w 864430"/>
                <a:gd name="T57" fmla="*/ 176366 h 246479"/>
                <a:gd name="T58" fmla="*/ 733802 w 864430"/>
                <a:gd name="T59" fmla="*/ 171342 h 246479"/>
                <a:gd name="T60" fmla="*/ 768971 w 864430"/>
                <a:gd name="T61" fmla="*/ 166317 h 246479"/>
                <a:gd name="T62" fmla="*/ 784043 w 864430"/>
                <a:gd name="T63" fmla="*/ 136172 h 246479"/>
                <a:gd name="T64" fmla="*/ 864430 w 864430"/>
                <a:gd name="T65" fmla="*/ 111051 h 2464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4430"/>
                <a:gd name="T100" fmla="*/ 0 h 246479"/>
                <a:gd name="T101" fmla="*/ 864430 w 864430"/>
                <a:gd name="T102" fmla="*/ 246479 h 2464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4430" h="246479">
                  <a:moveTo>
                    <a:pt x="864430" y="111051"/>
                  </a:moveTo>
                  <a:cubicBezTo>
                    <a:pt x="857731" y="109376"/>
                    <a:pt x="850510" y="109115"/>
                    <a:pt x="844334" y="106027"/>
                  </a:cubicBezTo>
                  <a:cubicBezTo>
                    <a:pt x="840097" y="103909"/>
                    <a:pt x="837984" y="98938"/>
                    <a:pt x="834285" y="95979"/>
                  </a:cubicBezTo>
                  <a:cubicBezTo>
                    <a:pt x="829570" y="92207"/>
                    <a:pt x="824237" y="89280"/>
                    <a:pt x="819213" y="85931"/>
                  </a:cubicBezTo>
                  <a:cubicBezTo>
                    <a:pt x="817538" y="80907"/>
                    <a:pt x="815338" y="76028"/>
                    <a:pt x="814189" y="70858"/>
                  </a:cubicBezTo>
                  <a:cubicBezTo>
                    <a:pt x="800544" y="9461"/>
                    <a:pt x="829910" y="39621"/>
                    <a:pt x="713705" y="45737"/>
                  </a:cubicBezTo>
                  <a:cubicBezTo>
                    <a:pt x="689762" y="40556"/>
                    <a:pt x="682252" y="42283"/>
                    <a:pt x="670529" y="39771"/>
                  </a:cubicBezTo>
                  <a:cubicBezTo>
                    <a:pt x="658806" y="37259"/>
                    <a:pt x="650406" y="33020"/>
                    <a:pt x="643367" y="30665"/>
                  </a:cubicBezTo>
                  <a:lnTo>
                    <a:pt x="628294" y="25641"/>
                  </a:lnTo>
                  <a:cubicBezTo>
                    <a:pt x="613221" y="23129"/>
                    <a:pt x="568003" y="18941"/>
                    <a:pt x="552931" y="15592"/>
                  </a:cubicBezTo>
                  <a:cubicBezTo>
                    <a:pt x="548661" y="11322"/>
                    <a:pt x="542883" y="8893"/>
                    <a:pt x="537859" y="5544"/>
                  </a:cubicBezTo>
                  <a:cubicBezTo>
                    <a:pt x="393448" y="11098"/>
                    <a:pt x="449499" y="0"/>
                    <a:pt x="367037" y="20616"/>
                  </a:cubicBezTo>
                  <a:cubicBezTo>
                    <a:pt x="360602" y="22225"/>
                    <a:pt x="339073" y="27062"/>
                    <a:pt x="331868" y="30665"/>
                  </a:cubicBezTo>
                  <a:cubicBezTo>
                    <a:pt x="326467" y="33365"/>
                    <a:pt x="321819" y="37364"/>
                    <a:pt x="316795" y="40713"/>
                  </a:cubicBezTo>
                  <a:cubicBezTo>
                    <a:pt x="313446" y="45737"/>
                    <a:pt x="311017" y="51516"/>
                    <a:pt x="306747" y="55786"/>
                  </a:cubicBezTo>
                  <a:cubicBezTo>
                    <a:pt x="288440" y="74093"/>
                    <a:pt x="267661" y="68235"/>
                    <a:pt x="241432" y="70858"/>
                  </a:cubicBezTo>
                  <a:cubicBezTo>
                    <a:pt x="236408" y="72533"/>
                    <a:pt x="231228" y="73796"/>
                    <a:pt x="226360" y="75882"/>
                  </a:cubicBezTo>
                  <a:cubicBezTo>
                    <a:pt x="216517" y="76257"/>
                    <a:pt x="205818" y="73109"/>
                    <a:pt x="182372" y="73109"/>
                  </a:cubicBezTo>
                  <a:cubicBezTo>
                    <a:pt x="158926" y="73109"/>
                    <a:pt x="111009" y="74583"/>
                    <a:pt x="85683" y="75882"/>
                  </a:cubicBezTo>
                  <a:lnTo>
                    <a:pt x="30417" y="80906"/>
                  </a:lnTo>
                  <a:cubicBezTo>
                    <a:pt x="21091" y="85928"/>
                    <a:pt x="26244" y="102238"/>
                    <a:pt x="20369" y="111051"/>
                  </a:cubicBezTo>
                  <a:lnTo>
                    <a:pt x="10320" y="126124"/>
                  </a:lnTo>
                  <a:cubicBezTo>
                    <a:pt x="0" y="157085"/>
                    <a:pt x="5296" y="135901"/>
                    <a:pt x="5296" y="191438"/>
                  </a:cubicBezTo>
                  <a:cubicBezTo>
                    <a:pt x="124199" y="196607"/>
                    <a:pt x="82297" y="196462"/>
                    <a:pt x="130901" y="196462"/>
                  </a:cubicBezTo>
                  <a:cubicBezTo>
                    <a:pt x="202816" y="222146"/>
                    <a:pt x="201239" y="246479"/>
                    <a:pt x="201239" y="216559"/>
                  </a:cubicBezTo>
                  <a:lnTo>
                    <a:pt x="321819" y="166317"/>
                  </a:lnTo>
                  <a:lnTo>
                    <a:pt x="372061" y="196462"/>
                  </a:lnTo>
                  <a:cubicBezTo>
                    <a:pt x="469192" y="191350"/>
                    <a:pt x="467520" y="223302"/>
                    <a:pt x="467520" y="186414"/>
                  </a:cubicBezTo>
                  <a:lnTo>
                    <a:pt x="638342" y="176366"/>
                  </a:lnTo>
                  <a:lnTo>
                    <a:pt x="733802" y="171342"/>
                  </a:lnTo>
                  <a:lnTo>
                    <a:pt x="768971" y="166317"/>
                  </a:lnTo>
                  <a:lnTo>
                    <a:pt x="784043" y="136172"/>
                  </a:lnTo>
                  <a:lnTo>
                    <a:pt x="864430" y="11105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09" name="Freeform 89"/>
            <p:cNvSpPr>
              <a:spLocks noChangeArrowheads="1"/>
            </p:cNvSpPr>
            <p:nvPr/>
          </p:nvSpPr>
          <p:spPr bwMode="auto">
            <a:xfrm>
              <a:off x="4557214" y="4160018"/>
              <a:ext cx="1019621" cy="251208"/>
            </a:xfrm>
            <a:custGeom>
              <a:avLst/>
              <a:gdLst>
                <a:gd name="T0" fmla="*/ 888993 w 1019621"/>
                <a:gd name="T1" fmla="*/ 251208 h 251208"/>
                <a:gd name="T2" fmla="*/ 868896 w 1019621"/>
                <a:gd name="T3" fmla="*/ 200967 h 251208"/>
                <a:gd name="T4" fmla="*/ 909089 w 1019621"/>
                <a:gd name="T5" fmla="*/ 175846 h 251208"/>
                <a:gd name="T6" fmla="*/ 969379 w 1019621"/>
                <a:gd name="T7" fmla="*/ 175846 h 251208"/>
                <a:gd name="T8" fmla="*/ 979428 w 1019621"/>
                <a:gd name="T9" fmla="*/ 145701 h 251208"/>
                <a:gd name="T10" fmla="*/ 1019621 w 1019621"/>
                <a:gd name="T11" fmla="*/ 125604 h 251208"/>
                <a:gd name="T12" fmla="*/ 954307 w 1019621"/>
                <a:gd name="T13" fmla="*/ 115556 h 251208"/>
                <a:gd name="T14" fmla="*/ 909089 w 1019621"/>
                <a:gd name="T15" fmla="*/ 100483 h 251208"/>
                <a:gd name="T16" fmla="*/ 934210 w 1019621"/>
                <a:gd name="T17" fmla="*/ 80386 h 251208"/>
                <a:gd name="T18" fmla="*/ 863872 w 1019621"/>
                <a:gd name="T19" fmla="*/ 75362 h 251208"/>
                <a:gd name="T20" fmla="*/ 793533 w 1019621"/>
                <a:gd name="T21" fmla="*/ 60290 h 251208"/>
                <a:gd name="T22" fmla="*/ 708122 w 1019621"/>
                <a:gd name="T23" fmla="*/ 45217 h 251208"/>
                <a:gd name="T24" fmla="*/ 577494 w 1019621"/>
                <a:gd name="T25" fmla="*/ 60290 h 251208"/>
                <a:gd name="T26" fmla="*/ 411696 w 1019621"/>
                <a:gd name="T27" fmla="*/ 65314 h 251208"/>
                <a:gd name="T28" fmla="*/ 276043 w 1019621"/>
                <a:gd name="T29" fmla="*/ 65314 h 251208"/>
                <a:gd name="T30" fmla="*/ 245898 w 1019621"/>
                <a:gd name="T31" fmla="*/ 25120 h 251208"/>
                <a:gd name="T32" fmla="*/ 185608 w 1019621"/>
                <a:gd name="T33" fmla="*/ 0 h 251208"/>
                <a:gd name="T34" fmla="*/ 90149 w 1019621"/>
                <a:gd name="T35" fmla="*/ 15072 h 251208"/>
                <a:gd name="T36" fmla="*/ 4738 w 1019621"/>
                <a:gd name="T37" fmla="*/ 60290 h 251208"/>
                <a:gd name="T38" fmla="*/ 29859 w 1019621"/>
                <a:gd name="T39" fmla="*/ 85411 h 251208"/>
                <a:gd name="T40" fmla="*/ 115270 w 1019621"/>
                <a:gd name="T41" fmla="*/ 95459 h 251208"/>
                <a:gd name="T42" fmla="*/ 225801 w 1019621"/>
                <a:gd name="T43" fmla="*/ 115556 h 251208"/>
                <a:gd name="T44" fmla="*/ 225801 w 1019621"/>
                <a:gd name="T45" fmla="*/ 115556 h 251208"/>
                <a:gd name="T46" fmla="*/ 125318 w 1019621"/>
                <a:gd name="T47" fmla="*/ 145701 h 251208"/>
                <a:gd name="T48" fmla="*/ 160487 w 1019621"/>
                <a:gd name="T49" fmla="*/ 205991 h 251208"/>
                <a:gd name="T50" fmla="*/ 220777 w 1019621"/>
                <a:gd name="T51" fmla="*/ 170822 h 251208"/>
                <a:gd name="T52" fmla="*/ 291116 w 1019621"/>
                <a:gd name="T53" fmla="*/ 200967 h 251208"/>
                <a:gd name="T54" fmla="*/ 366478 w 1019621"/>
                <a:gd name="T55" fmla="*/ 195942 h 251208"/>
                <a:gd name="T56" fmla="*/ 426768 w 1019621"/>
                <a:gd name="T57" fmla="*/ 185894 h 251208"/>
                <a:gd name="T58" fmla="*/ 451889 w 1019621"/>
                <a:gd name="T59" fmla="*/ 190918 h 251208"/>
                <a:gd name="T60" fmla="*/ 542324 w 1019621"/>
                <a:gd name="T61" fmla="*/ 185894 h 251208"/>
                <a:gd name="T62" fmla="*/ 587542 w 1019621"/>
                <a:gd name="T63" fmla="*/ 180870 h 251208"/>
                <a:gd name="T64" fmla="*/ 652856 w 1019621"/>
                <a:gd name="T65" fmla="*/ 180870 h 251208"/>
                <a:gd name="T66" fmla="*/ 748316 w 1019621"/>
                <a:gd name="T67" fmla="*/ 200967 h 251208"/>
                <a:gd name="T68" fmla="*/ 798557 w 1019621"/>
                <a:gd name="T69" fmla="*/ 231112 h 251208"/>
                <a:gd name="T70" fmla="*/ 888993 w 1019621"/>
                <a:gd name="T71" fmla="*/ 251208 h 251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9621"/>
                <a:gd name="T109" fmla="*/ 0 h 251208"/>
                <a:gd name="T110" fmla="*/ 1019621 w 1019621"/>
                <a:gd name="T111" fmla="*/ 251208 h 251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9621" h="251208">
                  <a:moveTo>
                    <a:pt x="888993" y="251208"/>
                  </a:moveTo>
                  <a:lnTo>
                    <a:pt x="868896" y="200967"/>
                  </a:lnTo>
                  <a:lnTo>
                    <a:pt x="909089" y="175846"/>
                  </a:lnTo>
                  <a:lnTo>
                    <a:pt x="969379" y="175846"/>
                  </a:lnTo>
                  <a:cubicBezTo>
                    <a:pt x="974869" y="148403"/>
                    <a:pt x="968366" y="156763"/>
                    <a:pt x="979428" y="145701"/>
                  </a:cubicBezTo>
                  <a:lnTo>
                    <a:pt x="1019621" y="125604"/>
                  </a:lnTo>
                  <a:lnTo>
                    <a:pt x="954307" y="115556"/>
                  </a:lnTo>
                  <a:lnTo>
                    <a:pt x="909089" y="100483"/>
                  </a:lnTo>
                  <a:lnTo>
                    <a:pt x="934210" y="80386"/>
                  </a:lnTo>
                  <a:lnTo>
                    <a:pt x="863872" y="75362"/>
                  </a:lnTo>
                  <a:lnTo>
                    <a:pt x="793533" y="60290"/>
                  </a:lnTo>
                  <a:lnTo>
                    <a:pt x="708122" y="45217"/>
                  </a:lnTo>
                  <a:lnTo>
                    <a:pt x="577494" y="60290"/>
                  </a:lnTo>
                  <a:lnTo>
                    <a:pt x="411696" y="65314"/>
                  </a:lnTo>
                  <a:lnTo>
                    <a:pt x="276043" y="65314"/>
                  </a:lnTo>
                  <a:lnTo>
                    <a:pt x="245898" y="25120"/>
                  </a:lnTo>
                  <a:lnTo>
                    <a:pt x="185608" y="0"/>
                  </a:lnTo>
                  <a:lnTo>
                    <a:pt x="90149" y="15072"/>
                  </a:lnTo>
                  <a:cubicBezTo>
                    <a:pt x="0" y="46889"/>
                    <a:pt x="4738" y="15025"/>
                    <a:pt x="4738" y="60290"/>
                  </a:cubicBezTo>
                  <a:cubicBezTo>
                    <a:pt x="25880" y="86719"/>
                    <a:pt x="14111" y="85411"/>
                    <a:pt x="29859" y="85411"/>
                  </a:cubicBezTo>
                  <a:lnTo>
                    <a:pt x="115270" y="95459"/>
                  </a:lnTo>
                  <a:lnTo>
                    <a:pt x="225801" y="115556"/>
                  </a:lnTo>
                  <a:cubicBezTo>
                    <a:pt x="123693" y="141083"/>
                    <a:pt x="125318" y="106152"/>
                    <a:pt x="125318" y="145701"/>
                  </a:cubicBezTo>
                  <a:lnTo>
                    <a:pt x="160487" y="205991"/>
                  </a:lnTo>
                  <a:cubicBezTo>
                    <a:pt x="222275" y="175097"/>
                    <a:pt x="220777" y="198315"/>
                    <a:pt x="220777" y="170822"/>
                  </a:cubicBezTo>
                  <a:lnTo>
                    <a:pt x="291116" y="200967"/>
                  </a:lnTo>
                  <a:lnTo>
                    <a:pt x="366478" y="195942"/>
                  </a:lnTo>
                  <a:lnTo>
                    <a:pt x="426768" y="185894"/>
                  </a:lnTo>
                  <a:lnTo>
                    <a:pt x="451889" y="190918"/>
                  </a:lnTo>
                  <a:lnTo>
                    <a:pt x="542324" y="185894"/>
                  </a:lnTo>
                  <a:lnTo>
                    <a:pt x="587542" y="180870"/>
                  </a:lnTo>
                  <a:lnTo>
                    <a:pt x="652856" y="180870"/>
                  </a:lnTo>
                  <a:lnTo>
                    <a:pt x="748316" y="200967"/>
                  </a:lnTo>
                  <a:lnTo>
                    <a:pt x="798557" y="231112"/>
                  </a:lnTo>
                  <a:lnTo>
                    <a:pt x="888993" y="25120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10" name="Freeform 90"/>
            <p:cNvSpPr>
              <a:spLocks noChangeArrowheads="1"/>
            </p:cNvSpPr>
            <p:nvPr/>
          </p:nvSpPr>
          <p:spPr bwMode="auto">
            <a:xfrm>
              <a:off x="4694151" y="4322352"/>
              <a:ext cx="777176" cy="223019"/>
            </a:xfrm>
            <a:custGeom>
              <a:avLst/>
              <a:gdLst>
                <a:gd name="T0" fmla="*/ 777176 w 777176"/>
                <a:gd name="T1" fmla="*/ 194382 h 223019"/>
                <a:gd name="T2" fmla="*/ 772152 w 777176"/>
                <a:gd name="T3" fmla="*/ 113995 h 223019"/>
                <a:gd name="T4" fmla="*/ 701814 w 777176"/>
                <a:gd name="T5" fmla="*/ 78826 h 223019"/>
                <a:gd name="T6" fmla="*/ 606354 w 777176"/>
                <a:gd name="T7" fmla="*/ 53705 h 223019"/>
                <a:gd name="T8" fmla="*/ 530992 w 777176"/>
                <a:gd name="T9" fmla="*/ 23560 h 223019"/>
                <a:gd name="T10" fmla="*/ 405387 w 777176"/>
                <a:gd name="T11" fmla="*/ 28584 h 223019"/>
                <a:gd name="T12" fmla="*/ 325001 w 777176"/>
                <a:gd name="T13" fmla="*/ 58729 h 223019"/>
                <a:gd name="T14" fmla="*/ 244614 w 777176"/>
                <a:gd name="T15" fmla="*/ 23560 h 223019"/>
                <a:gd name="T16" fmla="*/ 154179 w 777176"/>
                <a:gd name="T17" fmla="*/ 33608 h 223019"/>
                <a:gd name="T18" fmla="*/ 103937 w 777176"/>
                <a:gd name="T19" fmla="*/ 33608 h 223019"/>
                <a:gd name="T20" fmla="*/ 58719 w 777176"/>
                <a:gd name="T21" fmla="*/ 28584 h 223019"/>
                <a:gd name="T22" fmla="*/ 18526 w 777176"/>
                <a:gd name="T23" fmla="*/ 58729 h 223019"/>
                <a:gd name="T24" fmla="*/ 169251 w 777176"/>
                <a:gd name="T25" fmla="*/ 88874 h 223019"/>
                <a:gd name="T26" fmla="*/ 189348 w 777176"/>
                <a:gd name="T27" fmla="*/ 124044 h 223019"/>
                <a:gd name="T28" fmla="*/ 164227 w 777176"/>
                <a:gd name="T29" fmla="*/ 144140 h 223019"/>
                <a:gd name="T30" fmla="*/ 199396 w 777176"/>
                <a:gd name="T31" fmla="*/ 149164 h 223019"/>
                <a:gd name="T32" fmla="*/ 259686 w 777176"/>
                <a:gd name="T33" fmla="*/ 129068 h 223019"/>
                <a:gd name="T34" fmla="*/ 350122 w 777176"/>
                <a:gd name="T35" fmla="*/ 108971 h 223019"/>
                <a:gd name="T36" fmla="*/ 415436 w 777176"/>
                <a:gd name="T37" fmla="*/ 108971 h 223019"/>
                <a:gd name="T38" fmla="*/ 440557 w 777176"/>
                <a:gd name="T39" fmla="*/ 134092 h 223019"/>
                <a:gd name="T40" fmla="*/ 440557 w 777176"/>
                <a:gd name="T41" fmla="*/ 169261 h 223019"/>
                <a:gd name="T42" fmla="*/ 505871 w 777176"/>
                <a:gd name="T43" fmla="*/ 179310 h 223019"/>
                <a:gd name="T44" fmla="*/ 606354 w 777176"/>
                <a:gd name="T45" fmla="*/ 184334 h 223019"/>
                <a:gd name="T46" fmla="*/ 691765 w 777176"/>
                <a:gd name="T47" fmla="*/ 184334 h 223019"/>
                <a:gd name="T48" fmla="*/ 777176 w 777176"/>
                <a:gd name="T49" fmla="*/ 194382 h 2230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7176"/>
                <a:gd name="T76" fmla="*/ 0 h 223019"/>
                <a:gd name="T77" fmla="*/ 777176 w 777176"/>
                <a:gd name="T78" fmla="*/ 223019 h 2230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7176" h="223019">
                  <a:moveTo>
                    <a:pt x="777176" y="194382"/>
                  </a:moveTo>
                  <a:lnTo>
                    <a:pt x="772152" y="113995"/>
                  </a:lnTo>
                  <a:lnTo>
                    <a:pt x="701814" y="78826"/>
                  </a:lnTo>
                  <a:lnTo>
                    <a:pt x="606354" y="53705"/>
                  </a:lnTo>
                  <a:cubicBezTo>
                    <a:pt x="533898" y="17477"/>
                    <a:pt x="554552" y="0"/>
                    <a:pt x="530992" y="23560"/>
                  </a:cubicBezTo>
                  <a:lnTo>
                    <a:pt x="405387" y="28584"/>
                  </a:lnTo>
                  <a:lnTo>
                    <a:pt x="325001" y="58729"/>
                  </a:lnTo>
                  <a:lnTo>
                    <a:pt x="244614" y="23560"/>
                  </a:lnTo>
                  <a:lnTo>
                    <a:pt x="154179" y="33608"/>
                  </a:lnTo>
                  <a:lnTo>
                    <a:pt x="103937" y="33608"/>
                  </a:lnTo>
                  <a:lnTo>
                    <a:pt x="58719" y="28584"/>
                  </a:lnTo>
                  <a:cubicBezTo>
                    <a:pt x="11633" y="65207"/>
                    <a:pt x="0" y="77255"/>
                    <a:pt x="18526" y="58729"/>
                  </a:cubicBezTo>
                  <a:lnTo>
                    <a:pt x="169251" y="88874"/>
                  </a:lnTo>
                  <a:lnTo>
                    <a:pt x="189348" y="124044"/>
                  </a:lnTo>
                  <a:cubicBezTo>
                    <a:pt x="151271" y="145802"/>
                    <a:pt x="140677" y="144140"/>
                    <a:pt x="164227" y="144140"/>
                  </a:cubicBezTo>
                  <a:cubicBezTo>
                    <a:pt x="196024" y="149439"/>
                    <a:pt x="184185" y="149164"/>
                    <a:pt x="199396" y="149164"/>
                  </a:cubicBezTo>
                  <a:cubicBezTo>
                    <a:pt x="261311" y="133686"/>
                    <a:pt x="259686" y="154807"/>
                    <a:pt x="259686" y="129068"/>
                  </a:cubicBezTo>
                  <a:cubicBezTo>
                    <a:pt x="346727" y="108587"/>
                    <a:pt x="315849" y="108971"/>
                    <a:pt x="350122" y="108971"/>
                  </a:cubicBezTo>
                  <a:cubicBezTo>
                    <a:pt x="417106" y="114123"/>
                    <a:pt x="415436" y="135831"/>
                    <a:pt x="415436" y="108971"/>
                  </a:cubicBezTo>
                  <a:lnTo>
                    <a:pt x="440557" y="134092"/>
                  </a:lnTo>
                  <a:lnTo>
                    <a:pt x="440557" y="169261"/>
                  </a:lnTo>
                  <a:cubicBezTo>
                    <a:pt x="502499" y="179585"/>
                    <a:pt x="480473" y="179310"/>
                    <a:pt x="505871" y="179310"/>
                  </a:cubicBezTo>
                  <a:cubicBezTo>
                    <a:pt x="608020" y="189525"/>
                    <a:pt x="606354" y="223019"/>
                    <a:pt x="606354" y="184334"/>
                  </a:cubicBezTo>
                  <a:lnTo>
                    <a:pt x="691765" y="184334"/>
                  </a:lnTo>
                  <a:lnTo>
                    <a:pt x="777176" y="194382"/>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11" name="Freeform 91"/>
            <p:cNvSpPr>
              <a:spLocks noChangeArrowheads="1"/>
            </p:cNvSpPr>
            <p:nvPr/>
          </p:nvSpPr>
          <p:spPr bwMode="auto">
            <a:xfrm>
              <a:off x="3401367" y="4495277"/>
              <a:ext cx="763675" cy="297787"/>
            </a:xfrm>
            <a:custGeom>
              <a:avLst/>
              <a:gdLst>
                <a:gd name="T0" fmla="*/ 763675 w 763675"/>
                <a:gd name="T1" fmla="*/ 167158 h 297787"/>
                <a:gd name="T2" fmla="*/ 713433 w 763675"/>
                <a:gd name="T3" fmla="*/ 96820 h 297787"/>
                <a:gd name="T4" fmla="*/ 628022 w 763675"/>
                <a:gd name="T5" fmla="*/ 81747 h 297787"/>
                <a:gd name="T6" fmla="*/ 557684 w 763675"/>
                <a:gd name="T7" fmla="*/ 51602 h 297787"/>
                <a:gd name="T8" fmla="*/ 462224 w 763675"/>
                <a:gd name="T9" fmla="*/ 11409 h 297787"/>
                <a:gd name="T10" fmla="*/ 341644 w 763675"/>
                <a:gd name="T11" fmla="*/ 26481 h 297787"/>
                <a:gd name="T12" fmla="*/ 301451 w 763675"/>
                <a:gd name="T13" fmla="*/ 21457 h 297787"/>
                <a:gd name="T14" fmla="*/ 246185 w 763675"/>
                <a:gd name="T15" fmla="*/ 1360 h 297787"/>
                <a:gd name="T16" fmla="*/ 195943 w 763675"/>
                <a:gd name="T17" fmla="*/ 26481 h 297787"/>
                <a:gd name="T18" fmla="*/ 80387 w 763675"/>
                <a:gd name="T19" fmla="*/ 46578 h 297787"/>
                <a:gd name="T20" fmla="*/ 5024 w 763675"/>
                <a:gd name="T21" fmla="*/ 41554 h 297787"/>
                <a:gd name="T22" fmla="*/ 0 w 763675"/>
                <a:gd name="T23" fmla="*/ 86771 h 297787"/>
                <a:gd name="T24" fmla="*/ 105508 w 763675"/>
                <a:gd name="T25" fmla="*/ 101844 h 297787"/>
                <a:gd name="T26" fmla="*/ 211015 w 763675"/>
                <a:gd name="T27" fmla="*/ 142037 h 297787"/>
                <a:gd name="T28" fmla="*/ 296426 w 763675"/>
                <a:gd name="T29" fmla="*/ 182231 h 297787"/>
                <a:gd name="T30" fmla="*/ 386862 w 763675"/>
                <a:gd name="T31" fmla="*/ 197303 h 297787"/>
                <a:gd name="T32" fmla="*/ 472273 w 763675"/>
                <a:gd name="T33" fmla="*/ 207352 h 297787"/>
                <a:gd name="T34" fmla="*/ 527538 w 763675"/>
                <a:gd name="T35" fmla="*/ 237497 h 297787"/>
                <a:gd name="T36" fmla="*/ 542611 w 763675"/>
                <a:gd name="T37" fmla="*/ 297787 h 297787"/>
                <a:gd name="T38" fmla="*/ 587829 w 763675"/>
                <a:gd name="T39" fmla="*/ 217400 h 297787"/>
                <a:gd name="T40" fmla="*/ 643095 w 763675"/>
                <a:gd name="T41" fmla="*/ 197303 h 297787"/>
                <a:gd name="T42" fmla="*/ 763675 w 763675"/>
                <a:gd name="T43" fmla="*/ 167158 h 2977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63675"/>
                <a:gd name="T67" fmla="*/ 0 h 297787"/>
                <a:gd name="T68" fmla="*/ 763675 w 763675"/>
                <a:gd name="T69" fmla="*/ 297787 h 2977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63675" h="297787">
                  <a:moveTo>
                    <a:pt x="763675" y="167158"/>
                  </a:moveTo>
                  <a:lnTo>
                    <a:pt x="713433" y="96820"/>
                  </a:lnTo>
                  <a:lnTo>
                    <a:pt x="628022" y="81747"/>
                  </a:lnTo>
                  <a:lnTo>
                    <a:pt x="557684" y="51602"/>
                  </a:lnTo>
                  <a:lnTo>
                    <a:pt x="462224" y="11409"/>
                  </a:lnTo>
                  <a:lnTo>
                    <a:pt x="341644" y="26481"/>
                  </a:lnTo>
                  <a:lnTo>
                    <a:pt x="301451" y="21457"/>
                  </a:lnTo>
                  <a:cubicBezTo>
                    <a:pt x="253172" y="0"/>
                    <a:pt x="272727" y="1360"/>
                    <a:pt x="246185" y="1360"/>
                  </a:cubicBezTo>
                  <a:lnTo>
                    <a:pt x="195943" y="26481"/>
                  </a:lnTo>
                  <a:lnTo>
                    <a:pt x="80387" y="46578"/>
                  </a:lnTo>
                  <a:lnTo>
                    <a:pt x="5024" y="41554"/>
                  </a:lnTo>
                  <a:lnTo>
                    <a:pt x="0" y="86771"/>
                  </a:lnTo>
                  <a:cubicBezTo>
                    <a:pt x="99124" y="107640"/>
                    <a:pt x="66374" y="121409"/>
                    <a:pt x="105508" y="101844"/>
                  </a:cubicBezTo>
                  <a:lnTo>
                    <a:pt x="211015" y="142037"/>
                  </a:lnTo>
                  <a:lnTo>
                    <a:pt x="296426" y="182231"/>
                  </a:lnTo>
                  <a:lnTo>
                    <a:pt x="386862" y="197303"/>
                  </a:lnTo>
                  <a:lnTo>
                    <a:pt x="472273" y="207352"/>
                  </a:lnTo>
                  <a:lnTo>
                    <a:pt x="527538" y="237497"/>
                  </a:lnTo>
                  <a:lnTo>
                    <a:pt x="542611" y="297787"/>
                  </a:lnTo>
                  <a:lnTo>
                    <a:pt x="587829" y="217400"/>
                  </a:lnTo>
                  <a:cubicBezTo>
                    <a:pt x="639625" y="196681"/>
                    <a:pt x="620033" y="197303"/>
                    <a:pt x="643095" y="197303"/>
                  </a:cubicBezTo>
                  <a:lnTo>
                    <a:pt x="763675" y="16715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12" name="Freeform 92"/>
            <p:cNvSpPr>
              <a:spLocks noChangeArrowheads="1"/>
            </p:cNvSpPr>
            <p:nvPr/>
          </p:nvSpPr>
          <p:spPr bwMode="auto">
            <a:xfrm>
              <a:off x="3064747" y="4656270"/>
              <a:ext cx="872494" cy="290772"/>
            </a:xfrm>
            <a:custGeom>
              <a:avLst/>
              <a:gdLst>
                <a:gd name="T0" fmla="*/ 859134 w 872494"/>
                <a:gd name="T1" fmla="*/ 217181 h 290772"/>
                <a:gd name="T2" fmla="*/ 859134 w 872494"/>
                <a:gd name="T3" fmla="*/ 126745 h 290772"/>
                <a:gd name="T4" fmla="*/ 849086 w 872494"/>
                <a:gd name="T5" fmla="*/ 76504 h 290772"/>
                <a:gd name="T6" fmla="*/ 773723 w 872494"/>
                <a:gd name="T7" fmla="*/ 41334 h 290772"/>
                <a:gd name="T8" fmla="*/ 643095 w 872494"/>
                <a:gd name="T9" fmla="*/ 26262 h 290772"/>
                <a:gd name="T10" fmla="*/ 517490 w 872494"/>
                <a:gd name="T11" fmla="*/ 21238 h 290772"/>
                <a:gd name="T12" fmla="*/ 316523 w 872494"/>
                <a:gd name="T13" fmla="*/ 31286 h 290772"/>
                <a:gd name="T14" fmla="*/ 216040 w 872494"/>
                <a:gd name="T15" fmla="*/ 36310 h 290772"/>
                <a:gd name="T16" fmla="*/ 130629 w 872494"/>
                <a:gd name="T17" fmla="*/ 6165 h 290772"/>
                <a:gd name="T18" fmla="*/ 40194 w 872494"/>
                <a:gd name="T19" fmla="*/ 36310 h 290772"/>
                <a:gd name="T20" fmla="*/ 0 w 872494"/>
                <a:gd name="T21" fmla="*/ 86552 h 290772"/>
                <a:gd name="T22" fmla="*/ 105508 w 872494"/>
                <a:gd name="T23" fmla="*/ 96600 h 290772"/>
                <a:gd name="T24" fmla="*/ 180871 w 872494"/>
                <a:gd name="T25" fmla="*/ 91576 h 290772"/>
                <a:gd name="T26" fmla="*/ 286378 w 872494"/>
                <a:gd name="T27" fmla="*/ 111673 h 290772"/>
                <a:gd name="T28" fmla="*/ 296427 w 872494"/>
                <a:gd name="T29" fmla="*/ 96600 h 290772"/>
                <a:gd name="T30" fmla="*/ 306475 w 872494"/>
                <a:gd name="T31" fmla="*/ 91576 h 290772"/>
                <a:gd name="T32" fmla="*/ 427055 w 872494"/>
                <a:gd name="T33" fmla="*/ 141818 h 290772"/>
                <a:gd name="T34" fmla="*/ 532563 w 872494"/>
                <a:gd name="T35" fmla="*/ 187035 h 290772"/>
                <a:gd name="T36" fmla="*/ 648119 w 872494"/>
                <a:gd name="T37" fmla="*/ 242301 h 290772"/>
                <a:gd name="T38" fmla="*/ 693337 w 872494"/>
                <a:gd name="T39" fmla="*/ 227229 h 290772"/>
                <a:gd name="T40" fmla="*/ 803868 w 872494"/>
                <a:gd name="T41" fmla="*/ 227229 h 290772"/>
                <a:gd name="T42" fmla="*/ 859134 w 872494"/>
                <a:gd name="T43" fmla="*/ 217181 h 2907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2494"/>
                <a:gd name="T67" fmla="*/ 0 h 290772"/>
                <a:gd name="T68" fmla="*/ 872494 w 872494"/>
                <a:gd name="T69" fmla="*/ 290772 h 29077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2494" h="290772">
                  <a:moveTo>
                    <a:pt x="859134" y="217181"/>
                  </a:moveTo>
                  <a:lnTo>
                    <a:pt x="859134" y="126745"/>
                  </a:lnTo>
                  <a:lnTo>
                    <a:pt x="849086" y="76504"/>
                  </a:lnTo>
                  <a:lnTo>
                    <a:pt x="773723" y="41334"/>
                  </a:lnTo>
                  <a:lnTo>
                    <a:pt x="643095" y="26262"/>
                  </a:lnTo>
                  <a:lnTo>
                    <a:pt x="517490" y="21238"/>
                  </a:lnTo>
                  <a:lnTo>
                    <a:pt x="316523" y="31286"/>
                  </a:lnTo>
                  <a:lnTo>
                    <a:pt x="216040" y="36310"/>
                  </a:lnTo>
                  <a:lnTo>
                    <a:pt x="130629" y="6165"/>
                  </a:lnTo>
                  <a:cubicBezTo>
                    <a:pt x="38580" y="31734"/>
                    <a:pt x="40194" y="0"/>
                    <a:pt x="40194" y="36310"/>
                  </a:cubicBezTo>
                  <a:lnTo>
                    <a:pt x="0" y="86552"/>
                  </a:lnTo>
                  <a:lnTo>
                    <a:pt x="105508" y="96600"/>
                  </a:lnTo>
                  <a:lnTo>
                    <a:pt x="180871" y="91576"/>
                  </a:lnTo>
                  <a:cubicBezTo>
                    <a:pt x="216040" y="98275"/>
                    <a:pt x="250610" y="110118"/>
                    <a:pt x="286378" y="111673"/>
                  </a:cubicBezTo>
                  <a:cubicBezTo>
                    <a:pt x="292411" y="111935"/>
                    <a:pt x="292157" y="100870"/>
                    <a:pt x="296427" y="96600"/>
                  </a:cubicBezTo>
                  <a:cubicBezTo>
                    <a:pt x="299075" y="93952"/>
                    <a:pt x="303126" y="93251"/>
                    <a:pt x="306475" y="91576"/>
                  </a:cubicBezTo>
                  <a:lnTo>
                    <a:pt x="427055" y="141818"/>
                  </a:lnTo>
                  <a:lnTo>
                    <a:pt x="532563" y="187035"/>
                  </a:lnTo>
                  <a:cubicBezTo>
                    <a:pt x="649604" y="248101"/>
                    <a:pt x="648119" y="290772"/>
                    <a:pt x="648119" y="242301"/>
                  </a:cubicBezTo>
                  <a:lnTo>
                    <a:pt x="693337" y="227229"/>
                  </a:lnTo>
                  <a:lnTo>
                    <a:pt x="803868" y="227229"/>
                  </a:lnTo>
                  <a:cubicBezTo>
                    <a:pt x="872494" y="216672"/>
                    <a:pt x="869183" y="239209"/>
                    <a:pt x="859134" y="217181"/>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13" name="Freeform 93"/>
            <p:cNvSpPr>
              <a:spLocks noChangeArrowheads="1"/>
            </p:cNvSpPr>
            <p:nvPr/>
          </p:nvSpPr>
          <p:spPr bwMode="auto">
            <a:xfrm>
              <a:off x="3892498" y="4597121"/>
              <a:ext cx="614187" cy="326571"/>
            </a:xfrm>
            <a:custGeom>
              <a:avLst/>
              <a:gdLst>
                <a:gd name="T0" fmla="*/ 558921 w 614187"/>
                <a:gd name="T1" fmla="*/ 326571 h 326571"/>
                <a:gd name="T2" fmla="*/ 558921 w 614187"/>
                <a:gd name="T3" fmla="*/ 326571 h 326571"/>
                <a:gd name="T4" fmla="*/ 558921 w 614187"/>
                <a:gd name="T5" fmla="*/ 251209 h 326571"/>
                <a:gd name="T6" fmla="*/ 614187 w 614187"/>
                <a:gd name="T7" fmla="*/ 140677 h 326571"/>
                <a:gd name="T8" fmla="*/ 589066 w 614187"/>
                <a:gd name="T9" fmla="*/ 25121 h 326571"/>
                <a:gd name="T10" fmla="*/ 573993 w 614187"/>
                <a:gd name="T11" fmla="*/ 0 h 326571"/>
                <a:gd name="T12" fmla="*/ 272543 w 614187"/>
                <a:gd name="T13" fmla="*/ 70338 h 326571"/>
                <a:gd name="T14" fmla="*/ 91672 w 614187"/>
                <a:gd name="T15" fmla="*/ 125604 h 326571"/>
                <a:gd name="T16" fmla="*/ 51479 w 614187"/>
                <a:gd name="T17" fmla="*/ 190919 h 326571"/>
                <a:gd name="T18" fmla="*/ 51479 w 614187"/>
                <a:gd name="T19" fmla="*/ 261257 h 326571"/>
                <a:gd name="T20" fmla="*/ 56503 w 614187"/>
                <a:gd name="T21" fmla="*/ 291402 h 326571"/>
                <a:gd name="T22" fmla="*/ 388099 w 614187"/>
                <a:gd name="T23" fmla="*/ 306475 h 326571"/>
                <a:gd name="T24" fmla="*/ 428292 w 614187"/>
                <a:gd name="T25" fmla="*/ 326571 h 326571"/>
                <a:gd name="T26" fmla="*/ 558921 w 614187"/>
                <a:gd name="T27" fmla="*/ 326571 h 3265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4187"/>
                <a:gd name="T43" fmla="*/ 0 h 326571"/>
                <a:gd name="T44" fmla="*/ 614187 w 614187"/>
                <a:gd name="T45" fmla="*/ 326571 h 3265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4187" h="326571">
                  <a:moveTo>
                    <a:pt x="558921" y="326571"/>
                  </a:moveTo>
                  <a:lnTo>
                    <a:pt x="558921" y="326571"/>
                  </a:lnTo>
                  <a:lnTo>
                    <a:pt x="558921" y="251209"/>
                  </a:lnTo>
                  <a:lnTo>
                    <a:pt x="614187" y="140677"/>
                  </a:lnTo>
                  <a:lnTo>
                    <a:pt x="589066" y="25121"/>
                  </a:lnTo>
                  <a:lnTo>
                    <a:pt x="573993" y="0"/>
                  </a:lnTo>
                  <a:lnTo>
                    <a:pt x="272543" y="70338"/>
                  </a:lnTo>
                  <a:cubicBezTo>
                    <a:pt x="90058" y="121028"/>
                    <a:pt x="91672" y="58007"/>
                    <a:pt x="91672" y="125604"/>
                  </a:cubicBezTo>
                  <a:lnTo>
                    <a:pt x="51479" y="190919"/>
                  </a:lnTo>
                  <a:lnTo>
                    <a:pt x="51479" y="261257"/>
                  </a:lnTo>
                  <a:cubicBezTo>
                    <a:pt x="52316" y="278004"/>
                    <a:pt x="0" y="287977"/>
                    <a:pt x="56503" y="291402"/>
                  </a:cubicBezTo>
                  <a:cubicBezTo>
                    <a:pt x="166946" y="298096"/>
                    <a:pt x="255796" y="316637"/>
                    <a:pt x="388099" y="306475"/>
                  </a:cubicBezTo>
                  <a:lnTo>
                    <a:pt x="428292" y="326571"/>
                  </a:lnTo>
                  <a:lnTo>
                    <a:pt x="558921" y="32657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14" name="Freeform 94"/>
            <p:cNvSpPr>
              <a:spLocks noChangeArrowheads="1"/>
            </p:cNvSpPr>
            <p:nvPr/>
          </p:nvSpPr>
          <p:spPr bwMode="auto">
            <a:xfrm>
              <a:off x="4530754" y="4379727"/>
              <a:ext cx="781131" cy="388216"/>
            </a:xfrm>
            <a:custGeom>
              <a:avLst/>
              <a:gdLst>
                <a:gd name="T0" fmla="*/ 0 w 781131"/>
                <a:gd name="T1" fmla="*/ 0 h 388216"/>
                <a:gd name="T2" fmla="*/ 781131 w 781131"/>
                <a:gd name="T3" fmla="*/ 388216 h 388216"/>
              </a:gdLst>
              <a:ahLst/>
              <a:cxnLst/>
              <a:rect l="T0" t="T1" r="T2" b="T3"/>
              <a:pathLst>
                <a:path w="781131" h="388216">
                  <a:moveTo>
                    <a:pt x="769751" y="383192"/>
                  </a:moveTo>
                  <a:cubicBezTo>
                    <a:pt x="768914" y="380680"/>
                    <a:pt x="758949" y="377413"/>
                    <a:pt x="754679" y="373143"/>
                  </a:cubicBezTo>
                  <a:cubicBezTo>
                    <a:pt x="744410" y="362874"/>
                    <a:pt x="747012" y="355480"/>
                    <a:pt x="734582" y="348022"/>
                  </a:cubicBezTo>
                  <a:cubicBezTo>
                    <a:pt x="730041" y="345297"/>
                    <a:pt x="724534" y="344673"/>
                    <a:pt x="719510" y="342998"/>
                  </a:cubicBezTo>
                  <a:cubicBezTo>
                    <a:pt x="717835" y="337974"/>
                    <a:pt x="717211" y="332467"/>
                    <a:pt x="714486" y="327926"/>
                  </a:cubicBezTo>
                  <a:cubicBezTo>
                    <a:pt x="712049" y="323864"/>
                    <a:pt x="705798" y="322414"/>
                    <a:pt x="704437" y="317877"/>
                  </a:cubicBezTo>
                  <a:cubicBezTo>
                    <a:pt x="700557" y="304945"/>
                    <a:pt x="704897" y="290022"/>
                    <a:pt x="699413" y="277684"/>
                  </a:cubicBezTo>
                  <a:cubicBezTo>
                    <a:pt x="697262" y="272845"/>
                    <a:pt x="689584" y="273409"/>
                    <a:pt x="684341" y="272660"/>
                  </a:cubicBezTo>
                  <a:cubicBezTo>
                    <a:pt x="666029" y="270044"/>
                    <a:pt x="647497" y="269311"/>
                    <a:pt x="629075" y="267636"/>
                  </a:cubicBezTo>
                  <a:cubicBezTo>
                    <a:pt x="627400" y="262612"/>
                    <a:pt x="625089" y="257756"/>
                    <a:pt x="624050" y="252563"/>
                  </a:cubicBezTo>
                  <a:cubicBezTo>
                    <a:pt x="621727" y="240951"/>
                    <a:pt x="623424" y="228389"/>
                    <a:pt x="619026" y="217394"/>
                  </a:cubicBezTo>
                  <a:cubicBezTo>
                    <a:pt x="616387" y="210797"/>
                    <a:pt x="608978" y="207345"/>
                    <a:pt x="603954" y="202321"/>
                  </a:cubicBezTo>
                  <a:cubicBezTo>
                    <a:pt x="589723" y="159627"/>
                    <a:pt x="609571" y="211682"/>
                    <a:pt x="588881" y="177200"/>
                  </a:cubicBezTo>
                  <a:cubicBezTo>
                    <a:pt x="586156" y="172659"/>
                    <a:pt x="587992" y="165436"/>
                    <a:pt x="583857" y="162128"/>
                  </a:cubicBezTo>
                  <a:cubicBezTo>
                    <a:pt x="578465" y="157814"/>
                    <a:pt x="570459" y="158779"/>
                    <a:pt x="563760" y="157104"/>
                  </a:cubicBezTo>
                  <a:cubicBezTo>
                    <a:pt x="524596" y="117936"/>
                    <a:pt x="589327" y="181359"/>
                    <a:pt x="538639" y="137007"/>
                  </a:cubicBezTo>
                  <a:cubicBezTo>
                    <a:pt x="529727" y="129209"/>
                    <a:pt x="513519" y="111886"/>
                    <a:pt x="513519" y="111886"/>
                  </a:cubicBezTo>
                  <a:cubicBezTo>
                    <a:pt x="511844" y="106862"/>
                    <a:pt x="506527" y="101731"/>
                    <a:pt x="508494" y="96814"/>
                  </a:cubicBezTo>
                  <a:cubicBezTo>
                    <a:pt x="513040" y="85449"/>
                    <a:pt x="538639" y="87946"/>
                    <a:pt x="538639" y="71693"/>
                  </a:cubicBezTo>
                  <a:cubicBezTo>
                    <a:pt x="538639" y="66397"/>
                    <a:pt x="528659" y="75262"/>
                    <a:pt x="523567" y="76717"/>
                  </a:cubicBezTo>
                  <a:cubicBezTo>
                    <a:pt x="516928" y="78614"/>
                    <a:pt x="510211" y="80243"/>
                    <a:pt x="503470" y="81741"/>
                  </a:cubicBezTo>
                  <a:cubicBezTo>
                    <a:pt x="495134" y="83593"/>
                    <a:pt x="486685" y="84913"/>
                    <a:pt x="478349" y="86765"/>
                  </a:cubicBezTo>
                  <a:cubicBezTo>
                    <a:pt x="471609" y="88263"/>
                    <a:pt x="465078" y="90739"/>
                    <a:pt x="458253" y="91789"/>
                  </a:cubicBezTo>
                  <a:cubicBezTo>
                    <a:pt x="443264" y="94095"/>
                    <a:pt x="428108" y="95139"/>
                    <a:pt x="413035" y="96814"/>
                  </a:cubicBezTo>
                  <a:cubicBezTo>
                    <a:pt x="408011" y="100163"/>
                    <a:pt x="403940" y="106008"/>
                    <a:pt x="397962" y="106862"/>
                  </a:cubicBezTo>
                  <a:cubicBezTo>
                    <a:pt x="391127" y="107838"/>
                    <a:pt x="384749" y="102389"/>
                    <a:pt x="377866" y="101838"/>
                  </a:cubicBezTo>
                  <a:cubicBezTo>
                    <a:pt x="342769" y="99030"/>
                    <a:pt x="307527" y="98489"/>
                    <a:pt x="272358" y="96814"/>
                  </a:cubicBezTo>
                  <a:cubicBezTo>
                    <a:pt x="269009" y="91790"/>
                    <a:pt x="265010" y="87142"/>
                    <a:pt x="262310" y="81741"/>
                  </a:cubicBezTo>
                  <a:cubicBezTo>
                    <a:pt x="259942" y="77004"/>
                    <a:pt x="260011" y="71210"/>
                    <a:pt x="257286" y="66669"/>
                  </a:cubicBezTo>
                  <a:cubicBezTo>
                    <a:pt x="252513" y="58714"/>
                    <a:pt x="239012" y="51136"/>
                    <a:pt x="232165" y="46572"/>
                  </a:cubicBezTo>
                  <a:cubicBezTo>
                    <a:pt x="230490" y="41548"/>
                    <a:pt x="230886" y="35244"/>
                    <a:pt x="227141" y="31499"/>
                  </a:cubicBezTo>
                  <a:cubicBezTo>
                    <a:pt x="212415" y="16773"/>
                    <a:pt x="176146" y="18018"/>
                    <a:pt x="161826" y="16427"/>
                  </a:cubicBezTo>
                  <a:cubicBezTo>
                    <a:pt x="112550" y="0"/>
                    <a:pt x="142236" y="5498"/>
                    <a:pt x="71391" y="11403"/>
                  </a:cubicBezTo>
                  <a:cubicBezTo>
                    <a:pt x="68042" y="16427"/>
                    <a:pt x="64043" y="21074"/>
                    <a:pt x="61343" y="26475"/>
                  </a:cubicBezTo>
                  <a:cubicBezTo>
                    <a:pt x="58975" y="31212"/>
                    <a:pt x="59044" y="37007"/>
                    <a:pt x="56319" y="41548"/>
                  </a:cubicBezTo>
                  <a:cubicBezTo>
                    <a:pt x="53882" y="45610"/>
                    <a:pt x="49620" y="48247"/>
                    <a:pt x="46270" y="51596"/>
                  </a:cubicBezTo>
                  <a:cubicBezTo>
                    <a:pt x="42921" y="58295"/>
                    <a:pt x="39938" y="65190"/>
                    <a:pt x="36222" y="71693"/>
                  </a:cubicBezTo>
                  <a:cubicBezTo>
                    <a:pt x="33226" y="76936"/>
                    <a:pt x="28873" y="81364"/>
                    <a:pt x="26173" y="86765"/>
                  </a:cubicBezTo>
                  <a:cubicBezTo>
                    <a:pt x="23804" y="91502"/>
                    <a:pt x="24087" y="97431"/>
                    <a:pt x="21149" y="101838"/>
                  </a:cubicBezTo>
                  <a:cubicBezTo>
                    <a:pt x="17208" y="107750"/>
                    <a:pt x="11101" y="111886"/>
                    <a:pt x="6077" y="116910"/>
                  </a:cubicBezTo>
                  <a:cubicBezTo>
                    <a:pt x="7752" y="130308"/>
                    <a:pt x="0" y="149418"/>
                    <a:pt x="11101" y="157104"/>
                  </a:cubicBezTo>
                  <a:cubicBezTo>
                    <a:pt x="27682" y="168583"/>
                    <a:pt x="51363" y="159772"/>
                    <a:pt x="71391" y="162128"/>
                  </a:cubicBezTo>
                  <a:cubicBezTo>
                    <a:pt x="79872" y="163126"/>
                    <a:pt x="88138" y="165477"/>
                    <a:pt x="96512" y="167152"/>
                  </a:cubicBezTo>
                  <a:cubicBezTo>
                    <a:pt x="99861" y="172176"/>
                    <a:pt x="104971" y="176399"/>
                    <a:pt x="106560" y="182225"/>
                  </a:cubicBezTo>
                  <a:cubicBezTo>
                    <a:pt x="110112" y="195251"/>
                    <a:pt x="104094" y="211184"/>
                    <a:pt x="111584" y="222418"/>
                  </a:cubicBezTo>
                  <a:cubicBezTo>
                    <a:pt x="116321" y="229523"/>
                    <a:pt x="128331" y="225767"/>
                    <a:pt x="136705" y="227442"/>
                  </a:cubicBezTo>
                  <a:cubicBezTo>
                    <a:pt x="145079" y="225767"/>
                    <a:pt x="153541" y="224489"/>
                    <a:pt x="161826" y="222418"/>
                  </a:cubicBezTo>
                  <a:cubicBezTo>
                    <a:pt x="166964" y="221134"/>
                    <a:pt x="171603" y="217394"/>
                    <a:pt x="176899" y="217394"/>
                  </a:cubicBezTo>
                  <a:cubicBezTo>
                    <a:pt x="183804" y="217394"/>
                    <a:pt x="190296" y="220743"/>
                    <a:pt x="196995" y="222418"/>
                  </a:cubicBezTo>
                  <a:cubicBezTo>
                    <a:pt x="198670" y="227442"/>
                    <a:pt x="200735" y="232353"/>
                    <a:pt x="202020" y="237491"/>
                  </a:cubicBezTo>
                  <a:cubicBezTo>
                    <a:pt x="204091" y="245775"/>
                    <a:pt x="202307" y="255506"/>
                    <a:pt x="207044" y="262611"/>
                  </a:cubicBezTo>
                  <a:cubicBezTo>
                    <a:pt x="209982" y="267017"/>
                    <a:pt x="216978" y="266351"/>
                    <a:pt x="222116" y="267636"/>
                  </a:cubicBezTo>
                  <a:lnTo>
                    <a:pt x="262310" y="277684"/>
                  </a:lnTo>
                  <a:cubicBezTo>
                    <a:pt x="267334" y="281033"/>
                    <a:pt x="272667" y="283960"/>
                    <a:pt x="277382" y="287732"/>
                  </a:cubicBezTo>
                  <a:cubicBezTo>
                    <a:pt x="289848" y="297705"/>
                    <a:pt x="285851" y="300693"/>
                    <a:pt x="302503" y="307829"/>
                  </a:cubicBezTo>
                  <a:cubicBezTo>
                    <a:pt x="308850" y="310549"/>
                    <a:pt x="315961" y="310956"/>
                    <a:pt x="322600" y="312853"/>
                  </a:cubicBezTo>
                  <a:cubicBezTo>
                    <a:pt x="327692" y="314308"/>
                    <a:pt x="332648" y="316202"/>
                    <a:pt x="337672" y="317877"/>
                  </a:cubicBezTo>
                  <a:cubicBezTo>
                    <a:pt x="339347" y="326251"/>
                    <a:pt x="336659" y="336960"/>
                    <a:pt x="342697" y="342998"/>
                  </a:cubicBezTo>
                  <a:cubicBezTo>
                    <a:pt x="348735" y="349036"/>
                    <a:pt x="359307" y="347313"/>
                    <a:pt x="367817" y="348022"/>
                  </a:cubicBezTo>
                  <a:cubicBezTo>
                    <a:pt x="399571" y="350668"/>
                    <a:pt x="431457" y="351372"/>
                    <a:pt x="463277" y="353047"/>
                  </a:cubicBezTo>
                  <a:cubicBezTo>
                    <a:pt x="512772" y="336545"/>
                    <a:pt x="447832" y="353203"/>
                    <a:pt x="488398" y="358071"/>
                  </a:cubicBezTo>
                  <a:cubicBezTo>
                    <a:pt x="526678" y="362665"/>
                    <a:pt x="565435" y="361420"/>
                    <a:pt x="603954" y="363095"/>
                  </a:cubicBezTo>
                  <a:cubicBezTo>
                    <a:pt x="639123" y="374818"/>
                    <a:pt x="624051" y="376492"/>
                    <a:pt x="649171" y="368119"/>
                  </a:cubicBezTo>
                  <a:cubicBezTo>
                    <a:pt x="692862" y="382682"/>
                    <a:pt x="626379" y="361876"/>
                    <a:pt x="729558" y="378168"/>
                  </a:cubicBezTo>
                  <a:cubicBezTo>
                    <a:pt x="740020" y="379820"/>
                    <a:pt x="759703" y="388216"/>
                    <a:pt x="759703" y="388216"/>
                  </a:cubicBezTo>
                  <a:cubicBezTo>
                    <a:pt x="781131" y="381074"/>
                    <a:pt x="770588" y="385704"/>
                    <a:pt x="769751" y="383192"/>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15" name="Freeform 96"/>
            <p:cNvSpPr>
              <a:spLocks noChangeArrowheads="1"/>
            </p:cNvSpPr>
            <p:nvPr/>
          </p:nvSpPr>
          <p:spPr bwMode="auto">
            <a:xfrm>
              <a:off x="5193382" y="4511710"/>
              <a:ext cx="931088" cy="437103"/>
            </a:xfrm>
            <a:custGeom>
              <a:avLst/>
              <a:gdLst>
                <a:gd name="T0" fmla="*/ 614565 w 931088"/>
                <a:gd name="T1" fmla="*/ 437103 h 437103"/>
                <a:gd name="T2" fmla="*/ 619589 w 931088"/>
                <a:gd name="T3" fmla="*/ 371789 h 437103"/>
                <a:gd name="T4" fmla="*/ 820556 w 931088"/>
                <a:gd name="T5" fmla="*/ 336620 h 437103"/>
                <a:gd name="T6" fmla="*/ 931088 w 931088"/>
                <a:gd name="T7" fmla="*/ 336620 h 437103"/>
                <a:gd name="T8" fmla="*/ 916016 w 931088"/>
                <a:gd name="T9" fmla="*/ 296426 h 437103"/>
                <a:gd name="T10" fmla="*/ 805484 w 931088"/>
                <a:gd name="T11" fmla="*/ 276330 h 437103"/>
                <a:gd name="T12" fmla="*/ 770315 w 931088"/>
                <a:gd name="T13" fmla="*/ 246185 h 437103"/>
                <a:gd name="T14" fmla="*/ 780363 w 931088"/>
                <a:gd name="T15" fmla="*/ 236136 h 437103"/>
                <a:gd name="T16" fmla="*/ 815532 w 931088"/>
                <a:gd name="T17" fmla="*/ 211015 h 437103"/>
                <a:gd name="T18" fmla="*/ 725097 w 931088"/>
                <a:gd name="T19" fmla="*/ 175846 h 437103"/>
                <a:gd name="T20" fmla="*/ 639686 w 931088"/>
                <a:gd name="T21" fmla="*/ 135653 h 437103"/>
                <a:gd name="T22" fmla="*/ 549251 w 931088"/>
                <a:gd name="T23" fmla="*/ 155749 h 437103"/>
                <a:gd name="T24" fmla="*/ 418622 w 931088"/>
                <a:gd name="T25" fmla="*/ 125604 h 437103"/>
                <a:gd name="T26" fmla="*/ 333211 w 931088"/>
                <a:gd name="T27" fmla="*/ 95459 h 437103"/>
                <a:gd name="T28" fmla="*/ 237752 w 931088"/>
                <a:gd name="T29" fmla="*/ 65314 h 437103"/>
                <a:gd name="T30" fmla="*/ 227704 w 931088"/>
                <a:gd name="T31" fmla="*/ 30145 h 437103"/>
                <a:gd name="T32" fmla="*/ 182486 w 931088"/>
                <a:gd name="T33" fmla="*/ 0 h 437103"/>
                <a:gd name="T34" fmla="*/ 112148 w 931088"/>
                <a:gd name="T35" fmla="*/ 10048 h 437103"/>
                <a:gd name="T36" fmla="*/ 1616 w 931088"/>
                <a:gd name="T37" fmla="*/ 45217 h 437103"/>
                <a:gd name="T38" fmla="*/ 46833 w 931088"/>
                <a:gd name="T39" fmla="*/ 100483 h 437103"/>
                <a:gd name="T40" fmla="*/ 46833 w 931088"/>
                <a:gd name="T41" fmla="*/ 135653 h 437103"/>
                <a:gd name="T42" fmla="*/ 92051 w 931088"/>
                <a:gd name="T43" fmla="*/ 145701 h 437103"/>
                <a:gd name="T44" fmla="*/ 97075 w 931088"/>
                <a:gd name="T45" fmla="*/ 205991 h 437103"/>
                <a:gd name="T46" fmla="*/ 117172 w 931088"/>
                <a:gd name="T47" fmla="*/ 221064 h 437103"/>
                <a:gd name="T48" fmla="*/ 197559 w 931088"/>
                <a:gd name="T49" fmla="*/ 276330 h 437103"/>
                <a:gd name="T50" fmla="*/ 167414 w 931088"/>
                <a:gd name="T51" fmla="*/ 321547 h 437103"/>
                <a:gd name="T52" fmla="*/ 92051 w 931088"/>
                <a:gd name="T53" fmla="*/ 346668 h 437103"/>
                <a:gd name="T54" fmla="*/ 117172 w 931088"/>
                <a:gd name="T55" fmla="*/ 386861 h 437103"/>
                <a:gd name="T56" fmla="*/ 152341 w 931088"/>
                <a:gd name="T57" fmla="*/ 432079 h 437103"/>
                <a:gd name="T58" fmla="*/ 614565 w 931088"/>
                <a:gd name="T59" fmla="*/ 437103 h 437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31088"/>
                <a:gd name="T91" fmla="*/ 0 h 437103"/>
                <a:gd name="T92" fmla="*/ 931088 w 931088"/>
                <a:gd name="T93" fmla="*/ 437103 h 437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31088" h="437103">
                  <a:moveTo>
                    <a:pt x="614565" y="437103"/>
                  </a:moveTo>
                  <a:lnTo>
                    <a:pt x="619589" y="371789"/>
                  </a:lnTo>
                  <a:lnTo>
                    <a:pt x="820556" y="336620"/>
                  </a:lnTo>
                  <a:lnTo>
                    <a:pt x="931088" y="336620"/>
                  </a:lnTo>
                  <a:lnTo>
                    <a:pt x="916016" y="296426"/>
                  </a:lnTo>
                  <a:lnTo>
                    <a:pt x="805484" y="276330"/>
                  </a:lnTo>
                  <a:cubicBezTo>
                    <a:pt x="793761" y="266282"/>
                    <a:pt x="778498" y="259278"/>
                    <a:pt x="770315" y="246185"/>
                  </a:cubicBezTo>
                  <a:cubicBezTo>
                    <a:pt x="767804" y="242168"/>
                    <a:pt x="780363" y="236136"/>
                    <a:pt x="780363" y="236136"/>
                  </a:cubicBezTo>
                  <a:cubicBezTo>
                    <a:pt x="816803" y="204901"/>
                    <a:pt x="815532" y="190551"/>
                    <a:pt x="815532" y="211015"/>
                  </a:cubicBezTo>
                  <a:cubicBezTo>
                    <a:pt x="728572" y="175208"/>
                    <a:pt x="760910" y="175846"/>
                    <a:pt x="725097" y="175846"/>
                  </a:cubicBezTo>
                  <a:lnTo>
                    <a:pt x="639686" y="135653"/>
                  </a:lnTo>
                  <a:lnTo>
                    <a:pt x="549251" y="155749"/>
                  </a:lnTo>
                  <a:cubicBezTo>
                    <a:pt x="416977" y="130312"/>
                    <a:pt x="418622" y="174969"/>
                    <a:pt x="418622" y="125604"/>
                  </a:cubicBezTo>
                  <a:lnTo>
                    <a:pt x="333211" y="95459"/>
                  </a:lnTo>
                  <a:lnTo>
                    <a:pt x="237752" y="65314"/>
                  </a:lnTo>
                  <a:cubicBezTo>
                    <a:pt x="232491" y="28487"/>
                    <a:pt x="244570" y="30145"/>
                    <a:pt x="227704" y="30145"/>
                  </a:cubicBezTo>
                  <a:lnTo>
                    <a:pt x="182486" y="0"/>
                  </a:lnTo>
                  <a:lnTo>
                    <a:pt x="112148" y="10048"/>
                  </a:lnTo>
                  <a:cubicBezTo>
                    <a:pt x="0" y="40634"/>
                    <a:pt x="1616" y="2003"/>
                    <a:pt x="1616" y="45217"/>
                  </a:cubicBezTo>
                  <a:lnTo>
                    <a:pt x="46833" y="100483"/>
                  </a:lnTo>
                  <a:lnTo>
                    <a:pt x="46833" y="135653"/>
                  </a:lnTo>
                  <a:cubicBezTo>
                    <a:pt x="88652" y="146107"/>
                    <a:pt x="73217" y="145701"/>
                    <a:pt x="92051" y="145701"/>
                  </a:cubicBezTo>
                  <a:cubicBezTo>
                    <a:pt x="97408" y="199276"/>
                    <a:pt x="97075" y="179112"/>
                    <a:pt x="97075" y="205991"/>
                  </a:cubicBezTo>
                  <a:lnTo>
                    <a:pt x="117172" y="221064"/>
                  </a:lnTo>
                  <a:cubicBezTo>
                    <a:pt x="198899" y="282359"/>
                    <a:pt x="197559" y="314849"/>
                    <a:pt x="197559" y="276330"/>
                  </a:cubicBezTo>
                  <a:lnTo>
                    <a:pt x="167414" y="321547"/>
                  </a:lnTo>
                  <a:cubicBezTo>
                    <a:pt x="98973" y="347870"/>
                    <a:pt x="125425" y="346668"/>
                    <a:pt x="92051" y="346668"/>
                  </a:cubicBezTo>
                  <a:lnTo>
                    <a:pt x="117172" y="386861"/>
                  </a:lnTo>
                  <a:lnTo>
                    <a:pt x="152341" y="432079"/>
                  </a:lnTo>
                  <a:lnTo>
                    <a:pt x="614565" y="437103"/>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16" name="Freeform 97"/>
            <p:cNvSpPr>
              <a:spLocks noChangeArrowheads="1"/>
            </p:cNvSpPr>
            <p:nvPr/>
          </p:nvSpPr>
          <p:spPr bwMode="auto">
            <a:xfrm>
              <a:off x="4481565" y="4689538"/>
              <a:ext cx="698360" cy="430097"/>
            </a:xfrm>
            <a:custGeom>
              <a:avLst/>
              <a:gdLst>
                <a:gd name="T0" fmla="*/ 572756 w 698360"/>
                <a:gd name="T1" fmla="*/ 430097 h 430097"/>
                <a:gd name="T2" fmla="*/ 537587 w 698360"/>
                <a:gd name="T3" fmla="*/ 384880 h 430097"/>
                <a:gd name="T4" fmla="*/ 557683 w 698360"/>
                <a:gd name="T5" fmla="*/ 374831 h 430097"/>
                <a:gd name="T6" fmla="*/ 622998 w 698360"/>
                <a:gd name="T7" fmla="*/ 344686 h 430097"/>
                <a:gd name="T8" fmla="*/ 587828 w 698360"/>
                <a:gd name="T9" fmla="*/ 304493 h 430097"/>
                <a:gd name="T10" fmla="*/ 577780 w 698360"/>
                <a:gd name="T11" fmla="*/ 294444 h 430097"/>
                <a:gd name="T12" fmla="*/ 552659 w 698360"/>
                <a:gd name="T13" fmla="*/ 274348 h 430097"/>
                <a:gd name="T14" fmla="*/ 512466 w 698360"/>
                <a:gd name="T15" fmla="*/ 239178 h 430097"/>
                <a:gd name="T16" fmla="*/ 562708 w 698360"/>
                <a:gd name="T17" fmla="*/ 224106 h 430097"/>
                <a:gd name="T18" fmla="*/ 562708 w 698360"/>
                <a:gd name="T19" fmla="*/ 193961 h 430097"/>
                <a:gd name="T20" fmla="*/ 582804 w 698360"/>
                <a:gd name="T21" fmla="*/ 153767 h 430097"/>
                <a:gd name="T22" fmla="*/ 617973 w 698360"/>
                <a:gd name="T23" fmla="*/ 143719 h 430097"/>
                <a:gd name="T24" fmla="*/ 628022 w 698360"/>
                <a:gd name="T25" fmla="*/ 128647 h 430097"/>
                <a:gd name="T26" fmla="*/ 628022 w 698360"/>
                <a:gd name="T27" fmla="*/ 128647 h 430097"/>
                <a:gd name="T28" fmla="*/ 698360 w 698360"/>
                <a:gd name="T29" fmla="*/ 73381 h 430097"/>
                <a:gd name="T30" fmla="*/ 698360 w 698360"/>
                <a:gd name="T31" fmla="*/ 48260 h 430097"/>
                <a:gd name="T32" fmla="*/ 537587 w 698360"/>
                <a:gd name="T33" fmla="*/ 38211 h 430097"/>
                <a:gd name="T34" fmla="*/ 427055 w 698360"/>
                <a:gd name="T35" fmla="*/ 38211 h 430097"/>
                <a:gd name="T36" fmla="*/ 371789 w 698360"/>
                <a:gd name="T37" fmla="*/ 33187 h 430097"/>
                <a:gd name="T38" fmla="*/ 336620 w 698360"/>
                <a:gd name="T39" fmla="*/ 3042 h 430097"/>
                <a:gd name="T40" fmla="*/ 256233 w 698360"/>
                <a:gd name="T41" fmla="*/ 23139 h 430097"/>
                <a:gd name="T42" fmla="*/ 261257 w 698360"/>
                <a:gd name="T43" fmla="*/ 63332 h 430097"/>
                <a:gd name="T44" fmla="*/ 200967 w 698360"/>
                <a:gd name="T45" fmla="*/ 73381 h 430097"/>
                <a:gd name="T46" fmla="*/ 110532 w 698360"/>
                <a:gd name="T47" fmla="*/ 98502 h 430097"/>
                <a:gd name="T48" fmla="*/ 60290 w 698360"/>
                <a:gd name="T49" fmla="*/ 118598 h 430097"/>
                <a:gd name="T50" fmla="*/ 0 w 698360"/>
                <a:gd name="T51" fmla="*/ 133671 h 430097"/>
                <a:gd name="T52" fmla="*/ 0 w 698360"/>
                <a:gd name="T53" fmla="*/ 168840 h 430097"/>
                <a:gd name="T54" fmla="*/ 60290 w 698360"/>
                <a:gd name="T55" fmla="*/ 183913 h 430097"/>
                <a:gd name="T56" fmla="*/ 85411 w 698360"/>
                <a:gd name="T57" fmla="*/ 209033 h 430097"/>
                <a:gd name="T58" fmla="*/ 50242 w 698360"/>
                <a:gd name="T59" fmla="*/ 259275 h 430097"/>
                <a:gd name="T60" fmla="*/ 55266 w 698360"/>
                <a:gd name="T61" fmla="*/ 284396 h 430097"/>
                <a:gd name="T62" fmla="*/ 160773 w 698360"/>
                <a:gd name="T63" fmla="*/ 319565 h 430097"/>
                <a:gd name="T64" fmla="*/ 175846 w 698360"/>
                <a:gd name="T65" fmla="*/ 359759 h 430097"/>
                <a:gd name="T66" fmla="*/ 100483 w 698360"/>
                <a:gd name="T67" fmla="*/ 369807 h 430097"/>
                <a:gd name="T68" fmla="*/ 90435 w 698360"/>
                <a:gd name="T69" fmla="*/ 404976 h 430097"/>
                <a:gd name="T70" fmla="*/ 135653 w 698360"/>
                <a:gd name="T71" fmla="*/ 420049 h 430097"/>
                <a:gd name="T72" fmla="*/ 190919 w 698360"/>
                <a:gd name="T73" fmla="*/ 420049 h 430097"/>
                <a:gd name="T74" fmla="*/ 190919 w 698360"/>
                <a:gd name="T75" fmla="*/ 420049 h 430097"/>
                <a:gd name="T76" fmla="*/ 572756 w 698360"/>
                <a:gd name="T77" fmla="*/ 430097 h 4300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8360"/>
                <a:gd name="T118" fmla="*/ 0 h 430097"/>
                <a:gd name="T119" fmla="*/ 698360 w 698360"/>
                <a:gd name="T120" fmla="*/ 430097 h 43009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8360" h="430097">
                  <a:moveTo>
                    <a:pt x="572756" y="430097"/>
                  </a:moveTo>
                  <a:cubicBezTo>
                    <a:pt x="561033" y="415025"/>
                    <a:pt x="542611" y="403302"/>
                    <a:pt x="537587" y="384880"/>
                  </a:cubicBezTo>
                  <a:cubicBezTo>
                    <a:pt x="535616" y="377654"/>
                    <a:pt x="557683" y="374831"/>
                    <a:pt x="557683" y="374831"/>
                  </a:cubicBezTo>
                  <a:cubicBezTo>
                    <a:pt x="636599" y="348526"/>
                    <a:pt x="656730" y="361552"/>
                    <a:pt x="622998" y="344686"/>
                  </a:cubicBezTo>
                  <a:cubicBezTo>
                    <a:pt x="611275" y="331288"/>
                    <a:pt x="599737" y="317726"/>
                    <a:pt x="587828" y="304493"/>
                  </a:cubicBezTo>
                  <a:cubicBezTo>
                    <a:pt x="584659" y="300972"/>
                    <a:pt x="577780" y="294444"/>
                    <a:pt x="577780" y="294444"/>
                  </a:cubicBezTo>
                  <a:cubicBezTo>
                    <a:pt x="556203" y="267475"/>
                    <a:pt x="565266" y="261741"/>
                    <a:pt x="552659" y="274348"/>
                  </a:cubicBezTo>
                  <a:cubicBezTo>
                    <a:pt x="509626" y="247452"/>
                    <a:pt x="512466" y="265026"/>
                    <a:pt x="512466" y="239178"/>
                  </a:cubicBezTo>
                  <a:cubicBezTo>
                    <a:pt x="555795" y="222930"/>
                    <a:pt x="538350" y="224106"/>
                    <a:pt x="562708" y="224106"/>
                  </a:cubicBezTo>
                  <a:lnTo>
                    <a:pt x="562708" y="193961"/>
                  </a:lnTo>
                  <a:cubicBezTo>
                    <a:pt x="578368" y="152199"/>
                    <a:pt x="563471" y="153767"/>
                    <a:pt x="582804" y="153767"/>
                  </a:cubicBezTo>
                  <a:lnTo>
                    <a:pt x="617973" y="143719"/>
                  </a:lnTo>
                  <a:lnTo>
                    <a:pt x="628022" y="128647"/>
                  </a:lnTo>
                  <a:lnTo>
                    <a:pt x="698360" y="73381"/>
                  </a:lnTo>
                  <a:lnTo>
                    <a:pt x="698360" y="48260"/>
                  </a:lnTo>
                  <a:lnTo>
                    <a:pt x="537587" y="38211"/>
                  </a:lnTo>
                  <a:lnTo>
                    <a:pt x="427055" y="38211"/>
                  </a:lnTo>
                  <a:lnTo>
                    <a:pt x="371789" y="33187"/>
                  </a:lnTo>
                  <a:cubicBezTo>
                    <a:pt x="344524" y="469"/>
                    <a:pt x="359748" y="3042"/>
                    <a:pt x="336620" y="3042"/>
                  </a:cubicBezTo>
                  <a:cubicBezTo>
                    <a:pt x="258935" y="18579"/>
                    <a:pt x="279372" y="0"/>
                    <a:pt x="256233" y="23139"/>
                  </a:cubicBezTo>
                  <a:lnTo>
                    <a:pt x="261257" y="63332"/>
                  </a:lnTo>
                  <a:cubicBezTo>
                    <a:pt x="203632" y="68571"/>
                    <a:pt x="219071" y="55277"/>
                    <a:pt x="200967" y="73381"/>
                  </a:cubicBezTo>
                  <a:lnTo>
                    <a:pt x="110532" y="98502"/>
                  </a:lnTo>
                  <a:cubicBezTo>
                    <a:pt x="63784" y="119278"/>
                    <a:pt x="81808" y="118598"/>
                    <a:pt x="60290" y="118598"/>
                  </a:cubicBezTo>
                  <a:lnTo>
                    <a:pt x="0" y="133671"/>
                  </a:lnTo>
                  <a:lnTo>
                    <a:pt x="0" y="168840"/>
                  </a:lnTo>
                  <a:cubicBezTo>
                    <a:pt x="61942" y="179163"/>
                    <a:pt x="60290" y="158514"/>
                    <a:pt x="60290" y="183913"/>
                  </a:cubicBezTo>
                  <a:cubicBezTo>
                    <a:pt x="86719" y="205055"/>
                    <a:pt x="85411" y="193286"/>
                    <a:pt x="85411" y="209033"/>
                  </a:cubicBezTo>
                  <a:cubicBezTo>
                    <a:pt x="49214" y="255573"/>
                    <a:pt x="50242" y="235156"/>
                    <a:pt x="50242" y="259275"/>
                  </a:cubicBezTo>
                  <a:lnTo>
                    <a:pt x="55266" y="284396"/>
                  </a:lnTo>
                  <a:lnTo>
                    <a:pt x="160773" y="319565"/>
                  </a:lnTo>
                  <a:cubicBezTo>
                    <a:pt x="182045" y="356791"/>
                    <a:pt x="190418" y="345187"/>
                    <a:pt x="175846" y="359759"/>
                  </a:cubicBezTo>
                  <a:lnTo>
                    <a:pt x="100483" y="369807"/>
                  </a:lnTo>
                  <a:lnTo>
                    <a:pt x="90435" y="404976"/>
                  </a:lnTo>
                  <a:cubicBezTo>
                    <a:pt x="128683" y="421369"/>
                    <a:pt x="112850" y="420049"/>
                    <a:pt x="135653" y="420049"/>
                  </a:cubicBezTo>
                  <a:lnTo>
                    <a:pt x="190919" y="420049"/>
                  </a:lnTo>
                  <a:lnTo>
                    <a:pt x="572756" y="430097"/>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17" name="Freeform 98"/>
            <p:cNvSpPr>
              <a:spLocks noChangeArrowheads="1"/>
            </p:cNvSpPr>
            <p:nvPr/>
          </p:nvSpPr>
          <p:spPr bwMode="auto">
            <a:xfrm>
              <a:off x="4004268" y="4862973"/>
              <a:ext cx="698361" cy="462675"/>
            </a:xfrm>
            <a:custGeom>
              <a:avLst/>
              <a:gdLst>
                <a:gd name="T0" fmla="*/ 286378 w 698361"/>
                <a:gd name="T1" fmla="*/ 50671 h 462675"/>
                <a:gd name="T2" fmla="*/ 241161 w 698361"/>
                <a:gd name="T3" fmla="*/ 90864 h 462675"/>
                <a:gd name="T4" fmla="*/ 120580 w 698361"/>
                <a:gd name="T5" fmla="*/ 121009 h 462675"/>
                <a:gd name="T6" fmla="*/ 115556 w 698361"/>
                <a:gd name="T7" fmla="*/ 156179 h 462675"/>
                <a:gd name="T8" fmla="*/ 10048 w 698361"/>
                <a:gd name="T9" fmla="*/ 186324 h 462675"/>
                <a:gd name="T10" fmla="*/ 0 w 698361"/>
                <a:gd name="T11" fmla="*/ 251638 h 462675"/>
                <a:gd name="T12" fmla="*/ 15073 w 698361"/>
                <a:gd name="T13" fmla="*/ 372218 h 462675"/>
                <a:gd name="T14" fmla="*/ 15073 w 698361"/>
                <a:gd name="T15" fmla="*/ 392315 h 462675"/>
                <a:gd name="T16" fmla="*/ 211016 w 698361"/>
                <a:gd name="T17" fmla="*/ 392315 h 462675"/>
                <a:gd name="T18" fmla="*/ 266281 w 698361"/>
                <a:gd name="T19" fmla="*/ 372218 h 462675"/>
                <a:gd name="T20" fmla="*/ 361741 w 698361"/>
                <a:gd name="T21" fmla="*/ 407387 h 462675"/>
                <a:gd name="T22" fmla="*/ 427055 w 698361"/>
                <a:gd name="T23" fmla="*/ 407387 h 462675"/>
                <a:gd name="T24" fmla="*/ 477297 w 698361"/>
                <a:gd name="T25" fmla="*/ 417436 h 462675"/>
                <a:gd name="T26" fmla="*/ 532563 w 698361"/>
                <a:gd name="T27" fmla="*/ 422460 h 462675"/>
                <a:gd name="T28" fmla="*/ 577780 w 698361"/>
                <a:gd name="T29" fmla="*/ 417436 h 462675"/>
                <a:gd name="T30" fmla="*/ 582805 w 698361"/>
                <a:gd name="T31" fmla="*/ 397339 h 462675"/>
                <a:gd name="T32" fmla="*/ 698361 w 698361"/>
                <a:gd name="T33" fmla="*/ 377242 h 462675"/>
                <a:gd name="T34" fmla="*/ 683288 w 698361"/>
                <a:gd name="T35" fmla="*/ 327001 h 462675"/>
                <a:gd name="T36" fmla="*/ 658167 w 698361"/>
                <a:gd name="T37" fmla="*/ 276759 h 462675"/>
                <a:gd name="T38" fmla="*/ 602901 w 698361"/>
                <a:gd name="T39" fmla="*/ 241590 h 462675"/>
                <a:gd name="T40" fmla="*/ 577780 w 698361"/>
                <a:gd name="T41" fmla="*/ 196372 h 462675"/>
                <a:gd name="T42" fmla="*/ 653143 w 698361"/>
                <a:gd name="T43" fmla="*/ 196372 h 462675"/>
                <a:gd name="T44" fmla="*/ 668216 w 698361"/>
                <a:gd name="T45" fmla="*/ 186324 h 462675"/>
                <a:gd name="T46" fmla="*/ 663191 w 698361"/>
                <a:gd name="T47" fmla="*/ 161203 h 462675"/>
                <a:gd name="T48" fmla="*/ 622998 w 698361"/>
                <a:gd name="T49" fmla="*/ 126034 h 462675"/>
                <a:gd name="T50" fmla="*/ 557684 w 698361"/>
                <a:gd name="T51" fmla="*/ 100913 h 462675"/>
                <a:gd name="T52" fmla="*/ 527539 w 698361"/>
                <a:gd name="T53" fmla="*/ 90864 h 462675"/>
                <a:gd name="T54" fmla="*/ 537587 w 698361"/>
                <a:gd name="T55" fmla="*/ 40623 h 462675"/>
                <a:gd name="T56" fmla="*/ 517490 w 698361"/>
                <a:gd name="T57" fmla="*/ 10478 h 462675"/>
                <a:gd name="T58" fmla="*/ 452176 w 698361"/>
                <a:gd name="T59" fmla="*/ 15502 h 462675"/>
                <a:gd name="T60" fmla="*/ 447152 w 698361"/>
                <a:gd name="T61" fmla="*/ 65743 h 462675"/>
                <a:gd name="T62" fmla="*/ 371789 w 698361"/>
                <a:gd name="T63" fmla="*/ 60719 h 462675"/>
                <a:gd name="T64" fmla="*/ 286378 w 698361"/>
                <a:gd name="T65" fmla="*/ 50671 h 4626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8361"/>
                <a:gd name="T100" fmla="*/ 0 h 462675"/>
                <a:gd name="T101" fmla="*/ 698361 w 698361"/>
                <a:gd name="T102" fmla="*/ 462675 h 4626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8361" h="462675">
                  <a:moveTo>
                    <a:pt x="286378" y="50671"/>
                  </a:moveTo>
                  <a:cubicBezTo>
                    <a:pt x="249003" y="93385"/>
                    <a:pt x="269011" y="90864"/>
                    <a:pt x="241161" y="90864"/>
                  </a:cubicBezTo>
                  <a:cubicBezTo>
                    <a:pt x="123290" y="116488"/>
                    <a:pt x="153481" y="88115"/>
                    <a:pt x="120580" y="121009"/>
                  </a:cubicBezTo>
                  <a:lnTo>
                    <a:pt x="115556" y="156179"/>
                  </a:lnTo>
                  <a:lnTo>
                    <a:pt x="10048" y="186324"/>
                  </a:lnTo>
                  <a:lnTo>
                    <a:pt x="0" y="251638"/>
                  </a:lnTo>
                  <a:cubicBezTo>
                    <a:pt x="15273" y="378905"/>
                    <a:pt x="15073" y="419410"/>
                    <a:pt x="15073" y="372218"/>
                  </a:cubicBezTo>
                  <a:lnTo>
                    <a:pt x="15073" y="392315"/>
                  </a:lnTo>
                  <a:cubicBezTo>
                    <a:pt x="212690" y="397382"/>
                    <a:pt x="211016" y="462675"/>
                    <a:pt x="211016" y="392315"/>
                  </a:cubicBezTo>
                  <a:cubicBezTo>
                    <a:pt x="262812" y="371596"/>
                    <a:pt x="243220" y="372218"/>
                    <a:pt x="266281" y="372218"/>
                  </a:cubicBezTo>
                  <a:lnTo>
                    <a:pt x="361741" y="407387"/>
                  </a:lnTo>
                  <a:lnTo>
                    <a:pt x="427055" y="407387"/>
                  </a:lnTo>
                  <a:cubicBezTo>
                    <a:pt x="478963" y="412579"/>
                    <a:pt x="477297" y="395581"/>
                    <a:pt x="477297" y="417436"/>
                  </a:cubicBezTo>
                  <a:lnTo>
                    <a:pt x="532563" y="422460"/>
                  </a:lnTo>
                  <a:cubicBezTo>
                    <a:pt x="584472" y="417269"/>
                    <a:pt x="599636" y="417436"/>
                    <a:pt x="577780" y="417436"/>
                  </a:cubicBezTo>
                  <a:lnTo>
                    <a:pt x="582805" y="397339"/>
                  </a:lnTo>
                  <a:lnTo>
                    <a:pt x="698361" y="377242"/>
                  </a:lnTo>
                  <a:lnTo>
                    <a:pt x="683288" y="327001"/>
                  </a:lnTo>
                  <a:lnTo>
                    <a:pt x="658167" y="276759"/>
                  </a:lnTo>
                  <a:lnTo>
                    <a:pt x="602901" y="241590"/>
                  </a:lnTo>
                  <a:cubicBezTo>
                    <a:pt x="571335" y="199501"/>
                    <a:pt x="560914" y="213238"/>
                    <a:pt x="577780" y="196372"/>
                  </a:cubicBezTo>
                  <a:lnTo>
                    <a:pt x="653143" y="196372"/>
                  </a:lnTo>
                  <a:cubicBezTo>
                    <a:pt x="658167" y="193023"/>
                    <a:pt x="666557" y="192130"/>
                    <a:pt x="668216" y="186324"/>
                  </a:cubicBezTo>
                  <a:cubicBezTo>
                    <a:pt x="670562" y="178113"/>
                    <a:pt x="663191" y="161203"/>
                    <a:pt x="663191" y="161203"/>
                  </a:cubicBezTo>
                  <a:cubicBezTo>
                    <a:pt x="630866" y="123491"/>
                    <a:pt x="648486" y="126034"/>
                    <a:pt x="622998" y="126034"/>
                  </a:cubicBezTo>
                  <a:cubicBezTo>
                    <a:pt x="556083" y="105444"/>
                    <a:pt x="557684" y="128716"/>
                    <a:pt x="557684" y="100913"/>
                  </a:cubicBezTo>
                  <a:lnTo>
                    <a:pt x="527539" y="90864"/>
                  </a:lnTo>
                  <a:lnTo>
                    <a:pt x="537587" y="40623"/>
                  </a:lnTo>
                  <a:cubicBezTo>
                    <a:pt x="526510" y="1852"/>
                    <a:pt x="538444" y="0"/>
                    <a:pt x="517490" y="10478"/>
                  </a:cubicBezTo>
                  <a:cubicBezTo>
                    <a:pt x="455531" y="15641"/>
                    <a:pt x="477366" y="15502"/>
                    <a:pt x="452176" y="15502"/>
                  </a:cubicBezTo>
                  <a:lnTo>
                    <a:pt x="447152" y="65743"/>
                  </a:lnTo>
                  <a:lnTo>
                    <a:pt x="371789" y="60719"/>
                  </a:lnTo>
                  <a:lnTo>
                    <a:pt x="286378" y="5067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18" name="Freeform 100"/>
            <p:cNvSpPr>
              <a:spLocks noChangeArrowheads="1"/>
            </p:cNvSpPr>
            <p:nvPr/>
          </p:nvSpPr>
          <p:spPr bwMode="auto">
            <a:xfrm>
              <a:off x="4622242" y="5109587"/>
              <a:ext cx="658167" cy="211015"/>
            </a:xfrm>
            <a:custGeom>
              <a:avLst/>
              <a:gdLst>
                <a:gd name="T0" fmla="*/ 5024 w 658167"/>
                <a:gd name="T1" fmla="*/ 200967 h 211015"/>
                <a:gd name="T2" fmla="*/ 648118 w 658167"/>
                <a:gd name="T3" fmla="*/ 211015 h 211015"/>
                <a:gd name="T4" fmla="*/ 658167 w 658167"/>
                <a:gd name="T5" fmla="*/ 175846 h 211015"/>
                <a:gd name="T6" fmla="*/ 602901 w 658167"/>
                <a:gd name="T7" fmla="*/ 160773 h 211015"/>
                <a:gd name="T8" fmla="*/ 552659 w 658167"/>
                <a:gd name="T9" fmla="*/ 145701 h 211015"/>
                <a:gd name="T10" fmla="*/ 512466 w 658167"/>
                <a:gd name="T11" fmla="*/ 110532 h 211015"/>
                <a:gd name="T12" fmla="*/ 492369 w 658167"/>
                <a:gd name="T13" fmla="*/ 75362 h 211015"/>
                <a:gd name="T14" fmla="*/ 452176 w 658167"/>
                <a:gd name="T15" fmla="*/ 60290 h 211015"/>
                <a:gd name="T16" fmla="*/ 442127 w 658167"/>
                <a:gd name="T17" fmla="*/ 50242 h 211015"/>
                <a:gd name="T18" fmla="*/ 411982 w 658167"/>
                <a:gd name="T19" fmla="*/ 5024 h 211015"/>
                <a:gd name="T20" fmla="*/ 381837 w 658167"/>
                <a:gd name="T21" fmla="*/ 15072 h 211015"/>
                <a:gd name="T22" fmla="*/ 0 w 658167"/>
                <a:gd name="T23" fmla="*/ 0 h 211015"/>
                <a:gd name="T24" fmla="*/ 60290 w 658167"/>
                <a:gd name="T25" fmla="*/ 25121 h 211015"/>
                <a:gd name="T26" fmla="*/ 75362 w 658167"/>
                <a:gd name="T27" fmla="*/ 55266 h 211015"/>
                <a:gd name="T28" fmla="*/ 100483 w 658167"/>
                <a:gd name="T29" fmla="*/ 80387 h 211015"/>
                <a:gd name="T30" fmla="*/ 80387 w 658167"/>
                <a:gd name="T31" fmla="*/ 105508 h 211015"/>
                <a:gd name="T32" fmla="*/ 125604 w 658167"/>
                <a:gd name="T33" fmla="*/ 145701 h 211015"/>
                <a:gd name="T34" fmla="*/ 35169 w 658167"/>
                <a:gd name="T35" fmla="*/ 145701 h 211015"/>
                <a:gd name="T36" fmla="*/ 5024 w 658167"/>
                <a:gd name="T37" fmla="*/ 200967 h 2110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8167"/>
                <a:gd name="T58" fmla="*/ 0 h 211015"/>
                <a:gd name="T59" fmla="*/ 658167 w 658167"/>
                <a:gd name="T60" fmla="*/ 211015 h 2110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8167" h="211015">
                  <a:moveTo>
                    <a:pt x="5024" y="200967"/>
                  </a:moveTo>
                  <a:lnTo>
                    <a:pt x="648118" y="211015"/>
                  </a:lnTo>
                  <a:lnTo>
                    <a:pt x="658167" y="175846"/>
                  </a:lnTo>
                  <a:cubicBezTo>
                    <a:pt x="620532" y="157028"/>
                    <a:pt x="639256" y="160773"/>
                    <a:pt x="602901" y="160773"/>
                  </a:cubicBezTo>
                  <a:cubicBezTo>
                    <a:pt x="558007" y="155162"/>
                    <a:pt x="572255" y="165297"/>
                    <a:pt x="552659" y="145701"/>
                  </a:cubicBezTo>
                  <a:lnTo>
                    <a:pt x="512466" y="110532"/>
                  </a:lnTo>
                  <a:cubicBezTo>
                    <a:pt x="506731" y="70388"/>
                    <a:pt x="519284" y="75362"/>
                    <a:pt x="492369" y="75362"/>
                  </a:cubicBezTo>
                  <a:cubicBezTo>
                    <a:pt x="478971" y="70338"/>
                    <a:pt x="464974" y="66689"/>
                    <a:pt x="452176" y="60290"/>
                  </a:cubicBezTo>
                  <a:cubicBezTo>
                    <a:pt x="447939" y="58172"/>
                    <a:pt x="442127" y="50242"/>
                    <a:pt x="442127" y="50242"/>
                  </a:cubicBezTo>
                  <a:lnTo>
                    <a:pt x="411982" y="5024"/>
                  </a:lnTo>
                  <a:lnTo>
                    <a:pt x="381837" y="15072"/>
                  </a:lnTo>
                  <a:lnTo>
                    <a:pt x="0" y="0"/>
                  </a:lnTo>
                  <a:cubicBezTo>
                    <a:pt x="56791" y="25814"/>
                    <a:pt x="35030" y="25121"/>
                    <a:pt x="60290" y="25121"/>
                  </a:cubicBezTo>
                  <a:cubicBezTo>
                    <a:pt x="65865" y="58570"/>
                    <a:pt x="55127" y="55266"/>
                    <a:pt x="75362" y="55266"/>
                  </a:cubicBezTo>
                  <a:lnTo>
                    <a:pt x="100483" y="80387"/>
                  </a:lnTo>
                  <a:lnTo>
                    <a:pt x="80387" y="105508"/>
                  </a:lnTo>
                  <a:lnTo>
                    <a:pt x="125604" y="145701"/>
                  </a:lnTo>
                  <a:lnTo>
                    <a:pt x="35169" y="145701"/>
                  </a:lnTo>
                  <a:lnTo>
                    <a:pt x="5024" y="200967"/>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3119" name="Freeform 101"/>
            <p:cNvSpPr>
              <a:spLocks noChangeArrowheads="1"/>
            </p:cNvSpPr>
            <p:nvPr/>
          </p:nvSpPr>
          <p:spPr bwMode="auto">
            <a:xfrm>
              <a:off x="4475588" y="4531807"/>
              <a:ext cx="332548" cy="239787"/>
            </a:xfrm>
            <a:custGeom>
              <a:avLst/>
              <a:gdLst>
                <a:gd name="T0" fmla="*/ 46170 w 332548"/>
                <a:gd name="T1" fmla="*/ 0 h 239787"/>
                <a:gd name="T2" fmla="*/ 46170 w 332548"/>
                <a:gd name="T3" fmla="*/ 0 h 239787"/>
                <a:gd name="T4" fmla="*/ 953 w 332548"/>
                <a:gd name="T5" fmla="*/ 70338 h 239787"/>
                <a:gd name="T6" fmla="*/ 16025 w 332548"/>
                <a:gd name="T7" fmla="*/ 110531 h 239787"/>
                <a:gd name="T8" fmla="*/ 16025 w 332548"/>
                <a:gd name="T9" fmla="*/ 180870 h 239787"/>
                <a:gd name="T10" fmla="*/ 76315 w 332548"/>
                <a:gd name="T11" fmla="*/ 211015 h 239787"/>
                <a:gd name="T12" fmla="*/ 131581 w 332548"/>
                <a:gd name="T13" fmla="*/ 216039 h 239787"/>
                <a:gd name="T14" fmla="*/ 201920 w 332548"/>
                <a:gd name="T15" fmla="*/ 211015 h 239787"/>
                <a:gd name="T16" fmla="*/ 242113 w 332548"/>
                <a:gd name="T17" fmla="*/ 195942 h 239787"/>
                <a:gd name="T18" fmla="*/ 282307 w 332548"/>
                <a:gd name="T19" fmla="*/ 165797 h 239787"/>
                <a:gd name="T20" fmla="*/ 302403 w 332548"/>
                <a:gd name="T21" fmla="*/ 160773 h 239787"/>
                <a:gd name="T22" fmla="*/ 332548 w 332548"/>
                <a:gd name="T23" fmla="*/ 155749 h 239787"/>
                <a:gd name="T24" fmla="*/ 237089 w 332548"/>
                <a:gd name="T25" fmla="*/ 75362 h 239787"/>
                <a:gd name="T26" fmla="*/ 232065 w 332548"/>
                <a:gd name="T27" fmla="*/ 45217 h 239787"/>
                <a:gd name="T28" fmla="*/ 216992 w 332548"/>
                <a:gd name="T29" fmla="*/ 60290 h 239787"/>
                <a:gd name="T30" fmla="*/ 191871 w 332548"/>
                <a:gd name="T31" fmla="*/ 70338 h 239787"/>
                <a:gd name="T32" fmla="*/ 151678 w 332548"/>
                <a:gd name="T33" fmla="*/ 60290 h 239787"/>
                <a:gd name="T34" fmla="*/ 141630 w 332548"/>
                <a:gd name="T35" fmla="*/ 5024 h 239787"/>
                <a:gd name="T36" fmla="*/ 46170 w 332548"/>
                <a:gd name="T37" fmla="*/ 0 h 2397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2548"/>
                <a:gd name="T58" fmla="*/ 0 h 239787"/>
                <a:gd name="T59" fmla="*/ 332548 w 332548"/>
                <a:gd name="T60" fmla="*/ 239787 h 2397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2548" h="239787">
                  <a:moveTo>
                    <a:pt x="46170" y="0"/>
                  </a:moveTo>
                  <a:lnTo>
                    <a:pt x="46170" y="0"/>
                  </a:lnTo>
                  <a:cubicBezTo>
                    <a:pt x="0" y="66691"/>
                    <a:pt x="953" y="38834"/>
                    <a:pt x="953" y="70338"/>
                  </a:cubicBezTo>
                  <a:lnTo>
                    <a:pt x="16025" y="110531"/>
                  </a:lnTo>
                  <a:lnTo>
                    <a:pt x="16025" y="180870"/>
                  </a:lnTo>
                  <a:cubicBezTo>
                    <a:pt x="53275" y="218120"/>
                    <a:pt x="31960" y="211015"/>
                    <a:pt x="76315" y="211015"/>
                  </a:cubicBezTo>
                  <a:cubicBezTo>
                    <a:pt x="133229" y="221363"/>
                    <a:pt x="131581" y="239787"/>
                    <a:pt x="131581" y="216039"/>
                  </a:cubicBezTo>
                  <a:lnTo>
                    <a:pt x="201920" y="211015"/>
                  </a:lnTo>
                  <a:lnTo>
                    <a:pt x="242113" y="195942"/>
                  </a:lnTo>
                  <a:cubicBezTo>
                    <a:pt x="255511" y="185894"/>
                    <a:pt x="267841" y="174235"/>
                    <a:pt x="282307" y="165797"/>
                  </a:cubicBezTo>
                  <a:cubicBezTo>
                    <a:pt x="288271" y="162318"/>
                    <a:pt x="302403" y="160773"/>
                    <a:pt x="302403" y="160773"/>
                  </a:cubicBezTo>
                  <a:lnTo>
                    <a:pt x="332548" y="155749"/>
                  </a:lnTo>
                  <a:lnTo>
                    <a:pt x="237089" y="75362"/>
                  </a:lnTo>
                  <a:cubicBezTo>
                    <a:pt x="235414" y="65314"/>
                    <a:pt x="240215" y="51329"/>
                    <a:pt x="232065" y="45217"/>
                  </a:cubicBezTo>
                  <a:cubicBezTo>
                    <a:pt x="226381" y="40954"/>
                    <a:pt x="222774" y="56160"/>
                    <a:pt x="216992" y="60290"/>
                  </a:cubicBezTo>
                  <a:cubicBezTo>
                    <a:pt x="201876" y="71087"/>
                    <a:pt x="202936" y="70338"/>
                    <a:pt x="191871" y="70338"/>
                  </a:cubicBezTo>
                  <a:cubicBezTo>
                    <a:pt x="150016" y="65106"/>
                    <a:pt x="151678" y="78816"/>
                    <a:pt x="151678" y="60290"/>
                  </a:cubicBezTo>
                  <a:cubicBezTo>
                    <a:pt x="146502" y="3356"/>
                    <a:pt x="165152" y="5024"/>
                    <a:pt x="141630" y="5024"/>
                  </a:cubicBezTo>
                  <a:lnTo>
                    <a:pt x="46170" y="0"/>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grpSp>
      <p:grpSp>
        <p:nvGrpSpPr>
          <p:cNvPr id="5" name="Group 103"/>
          <p:cNvGrpSpPr>
            <a:grpSpLocks/>
          </p:cNvGrpSpPr>
          <p:nvPr/>
        </p:nvGrpSpPr>
        <p:grpSpPr bwMode="auto">
          <a:xfrm>
            <a:off x="2076450" y="4067175"/>
            <a:ext cx="3359150" cy="1082675"/>
            <a:chOff x="2076567" y="4066793"/>
            <a:chExt cx="3359345" cy="1082712"/>
          </a:xfrm>
        </p:grpSpPr>
        <p:sp>
          <p:nvSpPr>
            <p:cNvPr id="56" name="Oval 70"/>
            <p:cNvSpPr>
              <a:spLocks noChangeAspect="1" noChangeArrowheads="1"/>
            </p:cNvSpPr>
            <p:nvPr/>
          </p:nvSpPr>
          <p:spPr bwMode="blackWhite">
            <a:xfrm>
              <a:off x="3246623" y="4579574"/>
              <a:ext cx="153996"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57" name="Oval 71"/>
            <p:cNvSpPr>
              <a:spLocks noChangeAspect="1" noChangeArrowheads="1"/>
            </p:cNvSpPr>
            <p:nvPr/>
          </p:nvSpPr>
          <p:spPr bwMode="blackWhite">
            <a:xfrm>
              <a:off x="2076567" y="4447806"/>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58" name="Oval 72"/>
            <p:cNvSpPr>
              <a:spLocks noChangeAspect="1" noChangeArrowheads="1"/>
            </p:cNvSpPr>
            <p:nvPr/>
          </p:nvSpPr>
          <p:spPr bwMode="blackWhite">
            <a:xfrm>
              <a:off x="4488120" y="4236662"/>
              <a:ext cx="153996"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59" name="Oval 73"/>
            <p:cNvSpPr>
              <a:spLocks noChangeAspect="1" noChangeArrowheads="1"/>
            </p:cNvSpPr>
            <p:nvPr/>
          </p:nvSpPr>
          <p:spPr bwMode="blackWhite">
            <a:xfrm>
              <a:off x="4646879" y="4066793"/>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0" name="Oval 74"/>
            <p:cNvSpPr>
              <a:spLocks noChangeAspect="1" noChangeArrowheads="1"/>
            </p:cNvSpPr>
            <p:nvPr/>
          </p:nvSpPr>
          <p:spPr bwMode="blackWhite">
            <a:xfrm>
              <a:off x="4191240" y="4190622"/>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1" name="Oval 75"/>
            <p:cNvSpPr>
              <a:spLocks noChangeAspect="1" noChangeArrowheads="1"/>
            </p:cNvSpPr>
            <p:nvPr/>
          </p:nvSpPr>
          <p:spPr bwMode="blackWhite">
            <a:xfrm>
              <a:off x="3670510" y="4136645"/>
              <a:ext cx="153997"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2" name="Oval 76"/>
            <p:cNvSpPr>
              <a:spLocks noChangeAspect="1" noChangeArrowheads="1"/>
            </p:cNvSpPr>
            <p:nvPr/>
          </p:nvSpPr>
          <p:spPr bwMode="blackWhite">
            <a:xfrm>
              <a:off x="3848320" y="4322390"/>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3" name="Oval 77"/>
            <p:cNvSpPr>
              <a:spLocks noChangeAspect="1" noChangeArrowheads="1"/>
            </p:cNvSpPr>
            <p:nvPr/>
          </p:nvSpPr>
          <p:spPr bwMode="blackWhite">
            <a:xfrm>
              <a:off x="3548265" y="4371603"/>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4" name="Oval 78"/>
            <p:cNvSpPr>
              <a:spLocks noChangeAspect="1" noChangeArrowheads="1"/>
            </p:cNvSpPr>
            <p:nvPr/>
          </p:nvSpPr>
          <p:spPr bwMode="blackWhite">
            <a:xfrm>
              <a:off x="3157718" y="4381129"/>
              <a:ext cx="155584"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5" name="Oval 79"/>
            <p:cNvSpPr>
              <a:spLocks noChangeAspect="1" noChangeArrowheads="1"/>
            </p:cNvSpPr>
            <p:nvPr/>
          </p:nvSpPr>
          <p:spPr bwMode="blackWhite">
            <a:xfrm>
              <a:off x="3338703" y="4276350"/>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6" name="Oval 80"/>
            <p:cNvSpPr>
              <a:spLocks noChangeAspect="1" noChangeArrowheads="1"/>
            </p:cNvSpPr>
            <p:nvPr/>
          </p:nvSpPr>
          <p:spPr bwMode="blackWhite">
            <a:xfrm>
              <a:off x="2951331" y="4430343"/>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7" name="Oval 81"/>
            <p:cNvSpPr>
              <a:spLocks noChangeAspect="1" noChangeArrowheads="1"/>
            </p:cNvSpPr>
            <p:nvPr/>
          </p:nvSpPr>
          <p:spPr bwMode="blackWhite">
            <a:xfrm>
              <a:off x="2694141" y="4425580"/>
              <a:ext cx="155584"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8" name="Oval 82"/>
            <p:cNvSpPr>
              <a:spLocks noChangeAspect="1" noChangeArrowheads="1"/>
            </p:cNvSpPr>
            <p:nvPr/>
          </p:nvSpPr>
          <p:spPr bwMode="blackWhite">
            <a:xfrm>
              <a:off x="2489341" y="4468445"/>
              <a:ext cx="153997"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9" name="Oval 83"/>
            <p:cNvSpPr>
              <a:spLocks noChangeAspect="1" noChangeArrowheads="1"/>
            </p:cNvSpPr>
            <p:nvPr/>
          </p:nvSpPr>
          <p:spPr bwMode="blackWhite">
            <a:xfrm>
              <a:off x="2259141" y="4454156"/>
              <a:ext cx="155584"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0" name="Oval 84"/>
            <p:cNvSpPr>
              <a:spLocks noChangeAspect="1" noChangeArrowheads="1"/>
            </p:cNvSpPr>
            <p:nvPr/>
          </p:nvSpPr>
          <p:spPr bwMode="blackWhite">
            <a:xfrm>
              <a:off x="4877080" y="4266825"/>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1" name="Oval 85"/>
            <p:cNvSpPr>
              <a:spLocks noChangeAspect="1" noChangeArrowheads="1"/>
            </p:cNvSpPr>
            <p:nvPr/>
          </p:nvSpPr>
          <p:spPr bwMode="blackWhite">
            <a:xfrm>
              <a:off x="5181897" y="4266825"/>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2" name="Oval 86"/>
            <p:cNvSpPr>
              <a:spLocks noChangeAspect="1" noChangeArrowheads="1"/>
            </p:cNvSpPr>
            <p:nvPr/>
          </p:nvSpPr>
          <p:spPr bwMode="blackWhite">
            <a:xfrm>
              <a:off x="5181897" y="4495433"/>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3" name="Oval 87"/>
            <p:cNvSpPr>
              <a:spLocks noChangeAspect="1" noChangeArrowheads="1"/>
            </p:cNvSpPr>
            <p:nvPr/>
          </p:nvSpPr>
          <p:spPr bwMode="blackWhite">
            <a:xfrm>
              <a:off x="4178539" y="4598624"/>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4" name="Oval 88"/>
            <p:cNvSpPr>
              <a:spLocks noChangeAspect="1" noChangeArrowheads="1"/>
            </p:cNvSpPr>
            <p:nvPr/>
          </p:nvSpPr>
          <p:spPr bwMode="blackWhite">
            <a:xfrm>
              <a:off x="4419853" y="4495433"/>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5" name="Oval 89"/>
            <p:cNvSpPr>
              <a:spLocks noChangeAspect="1" noChangeArrowheads="1"/>
            </p:cNvSpPr>
            <p:nvPr/>
          </p:nvSpPr>
          <p:spPr bwMode="blackWhite">
            <a:xfrm>
              <a:off x="4527809" y="4690702"/>
              <a:ext cx="153997"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6" name="Oval 90"/>
            <p:cNvSpPr>
              <a:spLocks noChangeAspect="1" noChangeArrowheads="1"/>
            </p:cNvSpPr>
            <p:nvPr/>
          </p:nvSpPr>
          <p:spPr bwMode="blackWhite">
            <a:xfrm>
              <a:off x="4191240" y="4343027"/>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7" name="Oval 91"/>
            <p:cNvSpPr>
              <a:spLocks noChangeAspect="1" noChangeArrowheads="1"/>
            </p:cNvSpPr>
            <p:nvPr/>
          </p:nvSpPr>
          <p:spPr bwMode="blackWhite">
            <a:xfrm>
              <a:off x="3899123" y="4620850"/>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8" name="Oval 92"/>
            <p:cNvSpPr>
              <a:spLocks noChangeAspect="1" noChangeArrowheads="1"/>
            </p:cNvSpPr>
            <p:nvPr/>
          </p:nvSpPr>
          <p:spPr bwMode="blackWhite">
            <a:xfrm>
              <a:off x="3576842" y="4579574"/>
              <a:ext cx="155584"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9" name="Oval 93"/>
            <p:cNvSpPr>
              <a:spLocks noChangeAspect="1" noChangeArrowheads="1"/>
            </p:cNvSpPr>
            <p:nvPr/>
          </p:nvSpPr>
          <p:spPr bwMode="blackWhite">
            <a:xfrm>
              <a:off x="4877080" y="4647838"/>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80" name="Oval 94"/>
            <p:cNvSpPr>
              <a:spLocks noChangeAspect="1" noChangeArrowheads="1"/>
            </p:cNvSpPr>
            <p:nvPr/>
          </p:nvSpPr>
          <p:spPr bwMode="blackWhite">
            <a:xfrm>
              <a:off x="5280328" y="4736741"/>
              <a:ext cx="155584"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81" name="Oval 95"/>
            <p:cNvSpPr>
              <a:spLocks noChangeAspect="1" noChangeArrowheads="1"/>
            </p:cNvSpPr>
            <p:nvPr/>
          </p:nvSpPr>
          <p:spPr bwMode="blackWhite">
            <a:xfrm>
              <a:off x="4565911" y="4947886"/>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82" name="Oval 96"/>
            <p:cNvSpPr>
              <a:spLocks noChangeAspect="1" noChangeArrowheads="1"/>
            </p:cNvSpPr>
            <p:nvPr/>
          </p:nvSpPr>
          <p:spPr bwMode="blackWhite">
            <a:xfrm>
              <a:off x="4972335" y="4995513"/>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grpSp>
      <p:sp>
        <p:nvSpPr>
          <p:cNvPr id="105" name="Freeform 3"/>
          <p:cNvSpPr>
            <a:spLocks/>
          </p:cNvSpPr>
          <p:nvPr/>
        </p:nvSpPr>
        <p:spPr bwMode="auto">
          <a:xfrm>
            <a:off x="977900" y="2770187"/>
            <a:ext cx="657225" cy="1360488"/>
          </a:xfrm>
          <a:custGeom>
            <a:avLst/>
            <a:gdLst>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668 w 1668"/>
              <a:gd name="connsiteY7" fmla="*/ 2456 h 2456"/>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049 w 1668"/>
              <a:gd name="connsiteY7" fmla="*/ 1659 h 2456"/>
              <a:gd name="connsiteX8" fmla="*/ 1668 w 1668"/>
              <a:gd name="connsiteY8" fmla="*/ 2456 h 2456"/>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433 w 1668"/>
              <a:gd name="connsiteY7" fmla="*/ 1851 h 2456"/>
              <a:gd name="connsiteX8" fmla="*/ 1668 w 1668"/>
              <a:gd name="connsiteY8"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1433 w 1764"/>
              <a:gd name="connsiteY7" fmla="*/ 1851 h 2456"/>
              <a:gd name="connsiteX8" fmla="*/ 1764 w 1764"/>
              <a:gd name="connsiteY8"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1433 w 1764"/>
              <a:gd name="connsiteY8" fmla="*/ 1851 h 2456"/>
              <a:gd name="connsiteX9" fmla="*/ 1764 w 1764"/>
              <a:gd name="connsiteY9"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951 w 1764"/>
              <a:gd name="connsiteY8" fmla="*/ 1367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951 w 1764"/>
              <a:gd name="connsiteY8" fmla="*/ 1367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854 w 1764"/>
              <a:gd name="connsiteY8" fmla="*/ 1382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433 w 1764"/>
              <a:gd name="connsiteY8" fmla="*/ 1851 h 2456"/>
              <a:gd name="connsiteX9" fmla="*/ 1764 w 1764"/>
              <a:gd name="connsiteY9"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433 w 1764"/>
              <a:gd name="connsiteY8" fmla="*/ 1851 h 2456"/>
              <a:gd name="connsiteX9" fmla="*/ 1583 w 1764"/>
              <a:gd name="connsiteY9" fmla="*/ 1854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583 w 1764"/>
              <a:gd name="connsiteY9" fmla="*/ 1854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3 w 1764"/>
              <a:gd name="connsiteY7" fmla="*/ 1344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3 w 1764"/>
              <a:gd name="connsiteY7" fmla="*/ 1344 h 2456"/>
              <a:gd name="connsiteX8" fmla="*/ 1193 w 1764"/>
              <a:gd name="connsiteY8" fmla="*/ 1611 h 2456"/>
              <a:gd name="connsiteX9" fmla="*/ 1217 w 1764"/>
              <a:gd name="connsiteY9" fmla="*/ 1624 h 2456"/>
              <a:gd name="connsiteX10" fmla="*/ 1764 w 1764"/>
              <a:gd name="connsiteY10" fmla="*/ 2456 h 2456"/>
              <a:gd name="connsiteX0" fmla="*/ 0 w 1254"/>
              <a:gd name="connsiteY0" fmla="*/ 0 h 1651"/>
              <a:gd name="connsiteX1" fmla="*/ 60 w 1254"/>
              <a:gd name="connsiteY1" fmla="*/ 284 h 1651"/>
              <a:gd name="connsiteX2" fmla="*/ 156 w 1254"/>
              <a:gd name="connsiteY2" fmla="*/ 488 h 1651"/>
              <a:gd name="connsiteX3" fmla="*/ 318 w 1254"/>
              <a:gd name="connsiteY3" fmla="*/ 587 h 1651"/>
              <a:gd name="connsiteX4" fmla="*/ 330 w 1254"/>
              <a:gd name="connsiteY4" fmla="*/ 683 h 1651"/>
              <a:gd name="connsiteX5" fmla="*/ 360 w 1254"/>
              <a:gd name="connsiteY5" fmla="*/ 809 h 1651"/>
              <a:gd name="connsiteX6" fmla="*/ 414 w 1254"/>
              <a:gd name="connsiteY6" fmla="*/ 857 h 1651"/>
              <a:gd name="connsiteX7" fmla="*/ 853 w 1254"/>
              <a:gd name="connsiteY7" fmla="*/ 1344 h 1651"/>
              <a:gd name="connsiteX8" fmla="*/ 1193 w 1254"/>
              <a:gd name="connsiteY8" fmla="*/ 1611 h 1651"/>
              <a:gd name="connsiteX9" fmla="*/ 1217 w 1254"/>
              <a:gd name="connsiteY9" fmla="*/ 1624 h 1651"/>
              <a:gd name="connsiteX0" fmla="*/ 0 w 1193"/>
              <a:gd name="connsiteY0" fmla="*/ 0 h 1611"/>
              <a:gd name="connsiteX1" fmla="*/ 60 w 1193"/>
              <a:gd name="connsiteY1" fmla="*/ 284 h 1611"/>
              <a:gd name="connsiteX2" fmla="*/ 156 w 1193"/>
              <a:gd name="connsiteY2" fmla="*/ 488 h 1611"/>
              <a:gd name="connsiteX3" fmla="*/ 318 w 1193"/>
              <a:gd name="connsiteY3" fmla="*/ 587 h 1611"/>
              <a:gd name="connsiteX4" fmla="*/ 330 w 1193"/>
              <a:gd name="connsiteY4" fmla="*/ 683 h 1611"/>
              <a:gd name="connsiteX5" fmla="*/ 360 w 1193"/>
              <a:gd name="connsiteY5" fmla="*/ 809 h 1611"/>
              <a:gd name="connsiteX6" fmla="*/ 414 w 1193"/>
              <a:gd name="connsiteY6" fmla="*/ 857 h 1611"/>
              <a:gd name="connsiteX7" fmla="*/ 853 w 1193"/>
              <a:gd name="connsiteY7" fmla="*/ 1344 h 1611"/>
              <a:gd name="connsiteX8" fmla="*/ 1193 w 1193"/>
              <a:gd name="connsiteY8" fmla="*/ 1611 h 1611"/>
              <a:gd name="connsiteX0" fmla="*/ 0 w 853"/>
              <a:gd name="connsiteY0" fmla="*/ 0 h 1344"/>
              <a:gd name="connsiteX1" fmla="*/ 60 w 853"/>
              <a:gd name="connsiteY1" fmla="*/ 284 h 1344"/>
              <a:gd name="connsiteX2" fmla="*/ 156 w 853"/>
              <a:gd name="connsiteY2" fmla="*/ 488 h 1344"/>
              <a:gd name="connsiteX3" fmla="*/ 318 w 853"/>
              <a:gd name="connsiteY3" fmla="*/ 587 h 1344"/>
              <a:gd name="connsiteX4" fmla="*/ 330 w 853"/>
              <a:gd name="connsiteY4" fmla="*/ 683 h 1344"/>
              <a:gd name="connsiteX5" fmla="*/ 360 w 853"/>
              <a:gd name="connsiteY5" fmla="*/ 809 h 1344"/>
              <a:gd name="connsiteX6" fmla="*/ 414 w 853"/>
              <a:gd name="connsiteY6" fmla="*/ 857 h 1344"/>
              <a:gd name="connsiteX7" fmla="*/ 853 w 853"/>
              <a:gd name="connsiteY7" fmla="*/ 1344 h 1344"/>
              <a:gd name="connsiteX0" fmla="*/ 0 w 414"/>
              <a:gd name="connsiteY0" fmla="*/ 0 h 857"/>
              <a:gd name="connsiteX1" fmla="*/ 60 w 414"/>
              <a:gd name="connsiteY1" fmla="*/ 284 h 857"/>
              <a:gd name="connsiteX2" fmla="*/ 156 w 414"/>
              <a:gd name="connsiteY2" fmla="*/ 488 h 857"/>
              <a:gd name="connsiteX3" fmla="*/ 318 w 414"/>
              <a:gd name="connsiteY3" fmla="*/ 587 h 857"/>
              <a:gd name="connsiteX4" fmla="*/ 330 w 414"/>
              <a:gd name="connsiteY4" fmla="*/ 683 h 857"/>
              <a:gd name="connsiteX5" fmla="*/ 360 w 414"/>
              <a:gd name="connsiteY5" fmla="*/ 809 h 857"/>
              <a:gd name="connsiteX6" fmla="*/ 414 w 414"/>
              <a:gd name="connsiteY6" fmla="*/ 857 h 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 h="857">
                <a:moveTo>
                  <a:pt x="0" y="0"/>
                </a:moveTo>
                <a:cubicBezTo>
                  <a:pt x="9" y="47"/>
                  <a:pt x="34" y="203"/>
                  <a:pt x="60" y="284"/>
                </a:cubicBezTo>
                <a:cubicBezTo>
                  <a:pt x="86" y="365"/>
                  <a:pt x="113" y="437"/>
                  <a:pt x="156" y="488"/>
                </a:cubicBezTo>
                <a:cubicBezTo>
                  <a:pt x="199" y="539"/>
                  <a:pt x="289" y="554"/>
                  <a:pt x="318" y="587"/>
                </a:cubicBezTo>
                <a:cubicBezTo>
                  <a:pt x="347" y="620"/>
                  <a:pt x="323" y="646"/>
                  <a:pt x="330" y="683"/>
                </a:cubicBezTo>
                <a:cubicBezTo>
                  <a:pt x="337" y="720"/>
                  <a:pt x="346" y="780"/>
                  <a:pt x="360" y="809"/>
                </a:cubicBezTo>
                <a:cubicBezTo>
                  <a:pt x="374" y="838"/>
                  <a:pt x="316" y="766"/>
                  <a:pt x="414" y="857"/>
                </a:cubicBezTo>
              </a:path>
            </a:pathLst>
          </a:custGeom>
          <a:noFill/>
          <a:ln w="38100" cap="flat" cmpd="sng">
            <a:solidFill>
              <a:srgbClr val="FF0000"/>
            </a:solidFill>
            <a:prstDash val="solid"/>
            <a:round/>
            <a:headEnd/>
            <a:tailEnd/>
          </a:ln>
          <a:effectLst>
            <a:glow rad="101600">
              <a:schemeClr val="accent4">
                <a:satMod val="175000"/>
                <a:alpha val="40000"/>
              </a:schemeClr>
            </a:glow>
          </a:effectLst>
        </p:spPr>
        <p:txBody>
          <a:bodyPr rot="10800000" vert="eaVert" wrap="none">
            <a:spAutoFit/>
          </a:bodyPr>
          <a:lstStyle/>
          <a:p>
            <a:pPr>
              <a:defRPr/>
            </a:pPr>
            <a:endParaRPr lang="en-US"/>
          </a:p>
        </p:txBody>
      </p:sp>
      <p:sp>
        <p:nvSpPr>
          <p:cNvPr id="106" name="Rectangle 4"/>
          <p:cNvSpPr>
            <a:spLocks noChangeArrowheads="1"/>
          </p:cNvSpPr>
          <p:nvPr/>
        </p:nvSpPr>
        <p:spPr bwMode="invGray">
          <a:xfrm rot="3079974">
            <a:off x="841375" y="3201988"/>
            <a:ext cx="1377950" cy="368300"/>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1800" dirty="0">
                <a:solidFill>
                  <a:srgbClr val="FFFF66"/>
                </a:solidFill>
                <a:effectLst>
                  <a:outerShdw blurRad="38100" dist="38100" dir="2700000" algn="tl">
                    <a:srgbClr val="000000"/>
                  </a:outerShdw>
                </a:effectLst>
              </a:rPr>
              <a:t>Vaca-Kirby</a:t>
            </a:r>
          </a:p>
        </p:txBody>
      </p:sp>
      <p:grpSp>
        <p:nvGrpSpPr>
          <p:cNvPr id="6" name="Group 62"/>
          <p:cNvGrpSpPr>
            <a:grpSpLocks/>
          </p:cNvGrpSpPr>
          <p:nvPr/>
        </p:nvGrpSpPr>
        <p:grpSpPr bwMode="auto">
          <a:xfrm>
            <a:off x="2168525" y="4835525"/>
            <a:ext cx="571500" cy="571500"/>
            <a:chOff x="1164" y="1205"/>
            <a:chExt cx="360" cy="360"/>
          </a:xfrm>
        </p:grpSpPr>
        <p:sp>
          <p:nvSpPr>
            <p:cNvPr id="108" name="Oval 63"/>
            <p:cNvSpPr>
              <a:spLocks noChangeArrowheads="1"/>
            </p:cNvSpPr>
            <p:nvPr/>
          </p:nvSpPr>
          <p:spPr bwMode="gray">
            <a:xfrm>
              <a:off x="1272" y="1313"/>
              <a:ext cx="143" cy="143"/>
            </a:xfrm>
            <a:prstGeom prst="ellipse">
              <a:avLst/>
            </a:prstGeom>
            <a:gradFill rotWithShape="0">
              <a:gsLst>
                <a:gs pos="0">
                  <a:srgbClr val="CC3300"/>
                </a:gs>
                <a:gs pos="100000">
                  <a:srgbClr val="CC3300">
                    <a:gamma/>
                    <a:shade val="66275"/>
                    <a:invGamma/>
                  </a:srgbClr>
                </a:gs>
              </a:gsLst>
              <a:path path="shape">
                <a:fillToRect l="50000" t="50000" r="50000" b="50000"/>
              </a:path>
            </a:gradFill>
            <a:ln w="9525">
              <a:noFill/>
              <a:round/>
              <a:headEnd/>
              <a:tailEnd/>
            </a:ln>
            <a:effectLst>
              <a:outerShdw dist="12700" algn="ctr" rotWithShape="0">
                <a:schemeClr val="tx1"/>
              </a:outerShdw>
            </a:effectLst>
          </p:spPr>
          <p:txBody>
            <a:bodyPr rot="10800000" vert="eaVert" anchor="ctr">
              <a:spAutoFit/>
            </a:bodyPr>
            <a:lstStyle/>
            <a:p>
              <a:pPr>
                <a:defRPr/>
              </a:pPr>
              <a:endParaRPr lang="en-US"/>
            </a:p>
          </p:txBody>
        </p:sp>
        <p:grpSp>
          <p:nvGrpSpPr>
            <p:cNvPr id="7" name="Group 64"/>
            <p:cNvGrpSpPr>
              <a:grpSpLocks/>
            </p:cNvGrpSpPr>
            <p:nvPr/>
          </p:nvGrpSpPr>
          <p:grpSpPr bwMode="auto">
            <a:xfrm>
              <a:off x="1164" y="1205"/>
              <a:ext cx="360" cy="360"/>
              <a:chOff x="1008" y="912"/>
              <a:chExt cx="360" cy="360"/>
            </a:xfrm>
          </p:grpSpPr>
          <p:sp>
            <p:nvSpPr>
              <p:cNvPr id="110" name="Oval 65"/>
              <p:cNvSpPr>
                <a:spLocks noChangeArrowheads="1"/>
              </p:cNvSpPr>
              <p:nvPr/>
            </p:nvSpPr>
            <p:spPr bwMode="gray">
              <a:xfrm>
                <a:off x="1080" y="984"/>
                <a:ext cx="215" cy="215"/>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11" name="Oval 66"/>
              <p:cNvSpPr>
                <a:spLocks noChangeArrowheads="1"/>
              </p:cNvSpPr>
              <p:nvPr/>
            </p:nvSpPr>
            <p:spPr bwMode="gray">
              <a:xfrm>
                <a:off x="1044" y="948"/>
                <a:ext cx="288" cy="28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12" name="Oval 67"/>
              <p:cNvSpPr>
                <a:spLocks noChangeArrowheads="1"/>
              </p:cNvSpPr>
              <p:nvPr/>
            </p:nvSpPr>
            <p:spPr bwMode="gray">
              <a:xfrm>
                <a:off x="1008" y="912"/>
                <a:ext cx="360" cy="36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grpSp>
      </p:grpSp>
      <p:sp>
        <p:nvSpPr>
          <p:cNvPr id="113" name="Rectangle 1044"/>
          <p:cNvSpPr>
            <a:spLocks noChangeArrowheads="1"/>
          </p:cNvSpPr>
          <p:nvPr/>
        </p:nvSpPr>
        <p:spPr bwMode="gray">
          <a:xfrm rot="2472620">
            <a:off x="2305050" y="3289300"/>
            <a:ext cx="1057275" cy="369888"/>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1800" dirty="0">
                <a:solidFill>
                  <a:srgbClr val="FFFF66"/>
                </a:solidFill>
                <a:effectLst>
                  <a:outerShdw blurRad="38100" dist="38100" dir="2700000" algn="tl">
                    <a:srgbClr val="000000"/>
                  </a:outerShdw>
                </a:effectLst>
                <a:latin typeface="Arial" pitchFamily="34" charset="0"/>
              </a:rPr>
              <a:t>Midland</a:t>
            </a:r>
          </a:p>
        </p:txBody>
      </p:sp>
      <p:sp>
        <p:nvSpPr>
          <p:cNvPr id="114" name="Rectangle 1044"/>
          <p:cNvSpPr>
            <a:spLocks noChangeArrowheads="1"/>
          </p:cNvSpPr>
          <p:nvPr/>
        </p:nvSpPr>
        <p:spPr bwMode="gray">
          <a:xfrm rot="2472620">
            <a:off x="1885950" y="5256213"/>
            <a:ext cx="1044575" cy="368300"/>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1800" dirty="0">
                <a:solidFill>
                  <a:srgbClr val="FFFF66"/>
                </a:solidFill>
                <a:effectLst>
                  <a:outerShdw blurRad="38100" dist="38100" dir="2700000" algn="tl">
                    <a:srgbClr val="000000"/>
                  </a:outerShdw>
                </a:effectLst>
                <a:latin typeface="Arial" pitchFamily="34" charset="0"/>
              </a:rPr>
              <a:t>Antioch</a:t>
            </a:r>
          </a:p>
        </p:txBody>
      </p:sp>
      <p:sp>
        <p:nvSpPr>
          <p:cNvPr id="115" name="Freeform 1050"/>
          <p:cNvSpPr>
            <a:spLocks/>
          </p:cNvSpPr>
          <p:nvPr/>
        </p:nvSpPr>
        <p:spPr bwMode="gray">
          <a:xfrm>
            <a:off x="2724228" y="3007057"/>
            <a:ext cx="968918" cy="2646031"/>
          </a:xfrm>
          <a:custGeom>
            <a:avLst/>
            <a:gdLst>
              <a:gd name="connsiteX0" fmla="*/ 341 w 341"/>
              <a:gd name="connsiteY0" fmla="*/ 816 h 816"/>
              <a:gd name="connsiteX1" fmla="*/ 293 w 341"/>
              <a:gd name="connsiteY1" fmla="*/ 624 h 816"/>
              <a:gd name="connsiteX2" fmla="*/ 197 w 341"/>
              <a:gd name="connsiteY2" fmla="*/ 432 h 816"/>
              <a:gd name="connsiteX3" fmla="*/ 149 w 341"/>
              <a:gd name="connsiteY3" fmla="*/ 240 h 816"/>
              <a:gd name="connsiteX4" fmla="*/ 149 w 341"/>
              <a:gd name="connsiteY4" fmla="*/ 96 h 816"/>
              <a:gd name="connsiteX5" fmla="*/ 8 w 341"/>
              <a:gd name="connsiteY5" fmla="*/ 97 h 816"/>
              <a:gd name="connsiteX6" fmla="*/ 101 w 341"/>
              <a:gd name="connsiteY6" fmla="*/ 0 h 816"/>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05 w 510"/>
              <a:gd name="connsiteY4" fmla="*/ 400 h 945"/>
              <a:gd name="connsiteX5" fmla="*/ 258 w 510"/>
              <a:gd name="connsiteY5" fmla="*/ 286 h 945"/>
              <a:gd name="connsiteX6" fmla="*/ 177 w 510"/>
              <a:gd name="connsiteY6" fmla="*/ 226 h 945"/>
              <a:gd name="connsiteX7" fmla="*/ 76 w 510"/>
              <a:gd name="connsiteY7" fmla="*/ 126 h 945"/>
              <a:gd name="connsiteX8" fmla="*/ 0 w 510"/>
              <a:gd name="connsiteY8"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384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255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37 w 780"/>
              <a:gd name="connsiteY7" fmla="*/ 474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37 w 780"/>
              <a:gd name="connsiteY7" fmla="*/ 474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29 w 780"/>
              <a:gd name="connsiteY7" fmla="*/ 481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255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92 w 780"/>
              <a:gd name="connsiteY5" fmla="*/ 441 h 1203"/>
              <a:gd name="connsiteX6" fmla="*/ 346 w 780"/>
              <a:gd name="connsiteY6" fmla="*/ 255 h 1203"/>
              <a:gd name="connsiteX7" fmla="*/ 0 w 780"/>
              <a:gd name="connsiteY7" fmla="*/ 0 h 1203"/>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01 w 735"/>
              <a:gd name="connsiteY6" fmla="*/ 126 h 1074"/>
              <a:gd name="connsiteX7" fmla="*/ 0 w 735"/>
              <a:gd name="connsiteY7" fmla="*/ 0 h 1074"/>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01 w 735"/>
              <a:gd name="connsiteY6" fmla="*/ 126 h 1074"/>
              <a:gd name="connsiteX7" fmla="*/ 254 w 735"/>
              <a:gd name="connsiteY7" fmla="*/ 136 h 1074"/>
              <a:gd name="connsiteX8" fmla="*/ 0 w 735"/>
              <a:gd name="connsiteY8" fmla="*/ 0 h 1074"/>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13 w 735"/>
              <a:gd name="connsiteY6" fmla="*/ 185 h 1074"/>
              <a:gd name="connsiteX7" fmla="*/ 254 w 735"/>
              <a:gd name="connsiteY7" fmla="*/ 136 h 1074"/>
              <a:gd name="connsiteX8" fmla="*/ 0 w 735"/>
              <a:gd name="connsiteY8" fmla="*/ 0 h 1074"/>
              <a:gd name="connsiteX0" fmla="*/ 735 w 735"/>
              <a:gd name="connsiteY0" fmla="*/ 1074 h 1145"/>
              <a:gd name="connsiteX1" fmla="*/ 413 w 735"/>
              <a:gd name="connsiteY1" fmla="*/ 1138 h 1145"/>
              <a:gd name="connsiteX2" fmla="*/ 687 w 735"/>
              <a:gd name="connsiteY2" fmla="*/ 882 h 1145"/>
              <a:gd name="connsiteX3" fmla="*/ 591 w 735"/>
              <a:gd name="connsiteY3" fmla="*/ 690 h 1145"/>
              <a:gd name="connsiteX4" fmla="*/ 543 w 735"/>
              <a:gd name="connsiteY4" fmla="*/ 498 h 1145"/>
              <a:gd name="connsiteX5" fmla="*/ 483 w 735"/>
              <a:gd name="connsiteY5" fmla="*/ 415 h 1145"/>
              <a:gd name="connsiteX6" fmla="*/ 447 w 735"/>
              <a:gd name="connsiteY6" fmla="*/ 312 h 1145"/>
              <a:gd name="connsiteX7" fmla="*/ 313 w 735"/>
              <a:gd name="connsiteY7" fmla="*/ 185 h 1145"/>
              <a:gd name="connsiteX8" fmla="*/ 254 w 735"/>
              <a:gd name="connsiteY8" fmla="*/ 136 h 1145"/>
              <a:gd name="connsiteX9" fmla="*/ 0 w 735"/>
              <a:gd name="connsiteY9" fmla="*/ 0 h 1145"/>
              <a:gd name="connsiteX0" fmla="*/ 735 w 735"/>
              <a:gd name="connsiteY0" fmla="*/ 1074 h 1218"/>
              <a:gd name="connsiteX1" fmla="*/ 505 w 735"/>
              <a:gd name="connsiteY1" fmla="*/ 1207 h 1218"/>
              <a:gd name="connsiteX2" fmla="*/ 413 w 735"/>
              <a:gd name="connsiteY2" fmla="*/ 1138 h 1218"/>
              <a:gd name="connsiteX3" fmla="*/ 687 w 735"/>
              <a:gd name="connsiteY3" fmla="*/ 882 h 1218"/>
              <a:gd name="connsiteX4" fmla="*/ 591 w 735"/>
              <a:gd name="connsiteY4" fmla="*/ 690 h 1218"/>
              <a:gd name="connsiteX5" fmla="*/ 543 w 735"/>
              <a:gd name="connsiteY5" fmla="*/ 498 h 1218"/>
              <a:gd name="connsiteX6" fmla="*/ 483 w 735"/>
              <a:gd name="connsiteY6" fmla="*/ 415 h 1218"/>
              <a:gd name="connsiteX7" fmla="*/ 447 w 735"/>
              <a:gd name="connsiteY7" fmla="*/ 312 h 1218"/>
              <a:gd name="connsiteX8" fmla="*/ 313 w 735"/>
              <a:gd name="connsiteY8" fmla="*/ 185 h 1218"/>
              <a:gd name="connsiteX9" fmla="*/ 254 w 735"/>
              <a:gd name="connsiteY9" fmla="*/ 136 h 1218"/>
              <a:gd name="connsiteX10" fmla="*/ 0 w 735"/>
              <a:gd name="connsiteY10" fmla="*/ 0 h 1218"/>
              <a:gd name="connsiteX0" fmla="*/ 735 w 735"/>
              <a:gd name="connsiteY0" fmla="*/ 1074 h 1225"/>
              <a:gd name="connsiteX1" fmla="*/ 553 w 735"/>
              <a:gd name="connsiteY1" fmla="*/ 1203 h 1225"/>
              <a:gd name="connsiteX2" fmla="*/ 505 w 735"/>
              <a:gd name="connsiteY2" fmla="*/ 1207 h 1225"/>
              <a:gd name="connsiteX3" fmla="*/ 413 w 735"/>
              <a:gd name="connsiteY3" fmla="*/ 1138 h 1225"/>
              <a:gd name="connsiteX4" fmla="*/ 687 w 735"/>
              <a:gd name="connsiteY4" fmla="*/ 882 h 1225"/>
              <a:gd name="connsiteX5" fmla="*/ 591 w 735"/>
              <a:gd name="connsiteY5" fmla="*/ 690 h 1225"/>
              <a:gd name="connsiteX6" fmla="*/ 543 w 735"/>
              <a:gd name="connsiteY6" fmla="*/ 498 h 1225"/>
              <a:gd name="connsiteX7" fmla="*/ 483 w 735"/>
              <a:gd name="connsiteY7" fmla="*/ 415 h 1225"/>
              <a:gd name="connsiteX8" fmla="*/ 447 w 735"/>
              <a:gd name="connsiteY8" fmla="*/ 312 h 1225"/>
              <a:gd name="connsiteX9" fmla="*/ 313 w 735"/>
              <a:gd name="connsiteY9" fmla="*/ 185 h 1225"/>
              <a:gd name="connsiteX10" fmla="*/ 254 w 735"/>
              <a:gd name="connsiteY10" fmla="*/ 136 h 1225"/>
              <a:gd name="connsiteX11" fmla="*/ 0 w 735"/>
              <a:gd name="connsiteY11" fmla="*/ 0 h 1225"/>
              <a:gd name="connsiteX0" fmla="*/ 735 w 735"/>
              <a:gd name="connsiteY0" fmla="*/ 1074 h 1207"/>
              <a:gd name="connsiteX1" fmla="*/ 505 w 735"/>
              <a:gd name="connsiteY1" fmla="*/ 1207 h 1207"/>
              <a:gd name="connsiteX2" fmla="*/ 413 w 735"/>
              <a:gd name="connsiteY2" fmla="*/ 1138 h 1207"/>
              <a:gd name="connsiteX3" fmla="*/ 687 w 735"/>
              <a:gd name="connsiteY3" fmla="*/ 882 h 1207"/>
              <a:gd name="connsiteX4" fmla="*/ 591 w 735"/>
              <a:gd name="connsiteY4" fmla="*/ 690 h 1207"/>
              <a:gd name="connsiteX5" fmla="*/ 543 w 735"/>
              <a:gd name="connsiteY5" fmla="*/ 498 h 1207"/>
              <a:gd name="connsiteX6" fmla="*/ 483 w 735"/>
              <a:gd name="connsiteY6" fmla="*/ 415 h 1207"/>
              <a:gd name="connsiteX7" fmla="*/ 447 w 735"/>
              <a:gd name="connsiteY7" fmla="*/ 312 h 1207"/>
              <a:gd name="connsiteX8" fmla="*/ 313 w 735"/>
              <a:gd name="connsiteY8" fmla="*/ 185 h 1207"/>
              <a:gd name="connsiteX9" fmla="*/ 254 w 735"/>
              <a:gd name="connsiteY9" fmla="*/ 136 h 1207"/>
              <a:gd name="connsiteX10" fmla="*/ 0 w 735"/>
              <a:gd name="connsiteY10" fmla="*/ 0 h 1207"/>
              <a:gd name="connsiteX0" fmla="*/ 505 w 701"/>
              <a:gd name="connsiteY0" fmla="*/ 1207 h 1207"/>
              <a:gd name="connsiteX1" fmla="*/ 413 w 701"/>
              <a:gd name="connsiteY1" fmla="*/ 1138 h 1207"/>
              <a:gd name="connsiteX2" fmla="*/ 687 w 701"/>
              <a:gd name="connsiteY2" fmla="*/ 882 h 1207"/>
              <a:gd name="connsiteX3" fmla="*/ 591 w 701"/>
              <a:gd name="connsiteY3" fmla="*/ 690 h 1207"/>
              <a:gd name="connsiteX4" fmla="*/ 543 w 701"/>
              <a:gd name="connsiteY4" fmla="*/ 498 h 1207"/>
              <a:gd name="connsiteX5" fmla="*/ 483 w 701"/>
              <a:gd name="connsiteY5" fmla="*/ 415 h 1207"/>
              <a:gd name="connsiteX6" fmla="*/ 447 w 701"/>
              <a:gd name="connsiteY6" fmla="*/ 312 h 1207"/>
              <a:gd name="connsiteX7" fmla="*/ 313 w 701"/>
              <a:gd name="connsiteY7" fmla="*/ 185 h 1207"/>
              <a:gd name="connsiteX8" fmla="*/ 254 w 701"/>
              <a:gd name="connsiteY8" fmla="*/ 136 h 1207"/>
              <a:gd name="connsiteX9" fmla="*/ 0 w 701"/>
              <a:gd name="connsiteY9" fmla="*/ 0 h 1207"/>
              <a:gd name="connsiteX0" fmla="*/ 505 w 701"/>
              <a:gd name="connsiteY0" fmla="*/ 1207 h 1259"/>
              <a:gd name="connsiteX1" fmla="*/ 459 w 701"/>
              <a:gd name="connsiteY1" fmla="*/ 1247 h 1259"/>
              <a:gd name="connsiteX2" fmla="*/ 413 w 701"/>
              <a:gd name="connsiteY2" fmla="*/ 1138 h 1259"/>
              <a:gd name="connsiteX3" fmla="*/ 687 w 701"/>
              <a:gd name="connsiteY3" fmla="*/ 882 h 1259"/>
              <a:gd name="connsiteX4" fmla="*/ 591 w 701"/>
              <a:gd name="connsiteY4" fmla="*/ 690 h 1259"/>
              <a:gd name="connsiteX5" fmla="*/ 543 w 701"/>
              <a:gd name="connsiteY5" fmla="*/ 498 h 1259"/>
              <a:gd name="connsiteX6" fmla="*/ 483 w 701"/>
              <a:gd name="connsiteY6" fmla="*/ 415 h 1259"/>
              <a:gd name="connsiteX7" fmla="*/ 447 w 701"/>
              <a:gd name="connsiteY7" fmla="*/ 312 h 1259"/>
              <a:gd name="connsiteX8" fmla="*/ 313 w 701"/>
              <a:gd name="connsiteY8" fmla="*/ 185 h 1259"/>
              <a:gd name="connsiteX9" fmla="*/ 254 w 701"/>
              <a:gd name="connsiteY9" fmla="*/ 136 h 1259"/>
              <a:gd name="connsiteX10" fmla="*/ 0 w 701"/>
              <a:gd name="connsiteY10" fmla="*/ 0 h 1259"/>
              <a:gd name="connsiteX0" fmla="*/ 505 w 701"/>
              <a:gd name="connsiteY0" fmla="*/ 1207 h 1207"/>
              <a:gd name="connsiteX1" fmla="*/ 413 w 701"/>
              <a:gd name="connsiteY1" fmla="*/ 1138 h 1207"/>
              <a:gd name="connsiteX2" fmla="*/ 687 w 701"/>
              <a:gd name="connsiteY2" fmla="*/ 882 h 1207"/>
              <a:gd name="connsiteX3" fmla="*/ 591 w 701"/>
              <a:gd name="connsiteY3" fmla="*/ 690 h 1207"/>
              <a:gd name="connsiteX4" fmla="*/ 543 w 701"/>
              <a:gd name="connsiteY4" fmla="*/ 498 h 1207"/>
              <a:gd name="connsiteX5" fmla="*/ 483 w 701"/>
              <a:gd name="connsiteY5" fmla="*/ 415 h 1207"/>
              <a:gd name="connsiteX6" fmla="*/ 447 w 701"/>
              <a:gd name="connsiteY6" fmla="*/ 312 h 1207"/>
              <a:gd name="connsiteX7" fmla="*/ 313 w 701"/>
              <a:gd name="connsiteY7" fmla="*/ 185 h 1207"/>
              <a:gd name="connsiteX8" fmla="*/ 254 w 701"/>
              <a:gd name="connsiteY8" fmla="*/ 136 h 1207"/>
              <a:gd name="connsiteX9" fmla="*/ 0 w 701"/>
              <a:gd name="connsiteY9" fmla="*/ 0 h 1207"/>
              <a:gd name="connsiteX0" fmla="*/ 505 w 701"/>
              <a:gd name="connsiteY0" fmla="*/ 1207 h 1207"/>
              <a:gd name="connsiteX1" fmla="*/ 501 w 701"/>
              <a:gd name="connsiteY1" fmla="*/ 1159 h 1207"/>
              <a:gd name="connsiteX2" fmla="*/ 413 w 701"/>
              <a:gd name="connsiteY2" fmla="*/ 1138 h 1207"/>
              <a:gd name="connsiteX3" fmla="*/ 687 w 701"/>
              <a:gd name="connsiteY3" fmla="*/ 882 h 1207"/>
              <a:gd name="connsiteX4" fmla="*/ 591 w 701"/>
              <a:gd name="connsiteY4" fmla="*/ 690 h 1207"/>
              <a:gd name="connsiteX5" fmla="*/ 543 w 701"/>
              <a:gd name="connsiteY5" fmla="*/ 498 h 1207"/>
              <a:gd name="connsiteX6" fmla="*/ 483 w 701"/>
              <a:gd name="connsiteY6" fmla="*/ 415 h 1207"/>
              <a:gd name="connsiteX7" fmla="*/ 447 w 701"/>
              <a:gd name="connsiteY7" fmla="*/ 312 h 1207"/>
              <a:gd name="connsiteX8" fmla="*/ 313 w 701"/>
              <a:gd name="connsiteY8" fmla="*/ 185 h 1207"/>
              <a:gd name="connsiteX9" fmla="*/ 254 w 701"/>
              <a:gd name="connsiteY9" fmla="*/ 136 h 1207"/>
              <a:gd name="connsiteX10" fmla="*/ 0 w 701"/>
              <a:gd name="connsiteY10" fmla="*/ 0 h 1207"/>
              <a:gd name="connsiteX0" fmla="*/ 501 w 701"/>
              <a:gd name="connsiteY0" fmla="*/ 1159 h 1191"/>
              <a:gd name="connsiteX1" fmla="*/ 413 w 701"/>
              <a:gd name="connsiteY1" fmla="*/ 1138 h 1191"/>
              <a:gd name="connsiteX2" fmla="*/ 687 w 701"/>
              <a:gd name="connsiteY2" fmla="*/ 882 h 1191"/>
              <a:gd name="connsiteX3" fmla="*/ 591 w 701"/>
              <a:gd name="connsiteY3" fmla="*/ 690 h 1191"/>
              <a:gd name="connsiteX4" fmla="*/ 543 w 701"/>
              <a:gd name="connsiteY4" fmla="*/ 498 h 1191"/>
              <a:gd name="connsiteX5" fmla="*/ 483 w 701"/>
              <a:gd name="connsiteY5" fmla="*/ 415 h 1191"/>
              <a:gd name="connsiteX6" fmla="*/ 447 w 701"/>
              <a:gd name="connsiteY6" fmla="*/ 312 h 1191"/>
              <a:gd name="connsiteX7" fmla="*/ 313 w 701"/>
              <a:gd name="connsiteY7" fmla="*/ 185 h 1191"/>
              <a:gd name="connsiteX8" fmla="*/ 254 w 701"/>
              <a:gd name="connsiteY8" fmla="*/ 136 h 1191"/>
              <a:gd name="connsiteX9" fmla="*/ 0 w 701"/>
              <a:gd name="connsiteY9" fmla="*/ 0 h 1191"/>
              <a:gd name="connsiteX0" fmla="*/ 442 w 701"/>
              <a:gd name="connsiteY0" fmla="*/ 1214 h 1214"/>
              <a:gd name="connsiteX1" fmla="*/ 413 w 701"/>
              <a:gd name="connsiteY1" fmla="*/ 1138 h 1214"/>
              <a:gd name="connsiteX2" fmla="*/ 687 w 701"/>
              <a:gd name="connsiteY2" fmla="*/ 882 h 1214"/>
              <a:gd name="connsiteX3" fmla="*/ 591 w 701"/>
              <a:gd name="connsiteY3" fmla="*/ 690 h 1214"/>
              <a:gd name="connsiteX4" fmla="*/ 543 w 701"/>
              <a:gd name="connsiteY4" fmla="*/ 498 h 1214"/>
              <a:gd name="connsiteX5" fmla="*/ 483 w 701"/>
              <a:gd name="connsiteY5" fmla="*/ 415 h 1214"/>
              <a:gd name="connsiteX6" fmla="*/ 447 w 701"/>
              <a:gd name="connsiteY6" fmla="*/ 312 h 1214"/>
              <a:gd name="connsiteX7" fmla="*/ 313 w 701"/>
              <a:gd name="connsiteY7" fmla="*/ 185 h 1214"/>
              <a:gd name="connsiteX8" fmla="*/ 254 w 701"/>
              <a:gd name="connsiteY8" fmla="*/ 136 h 1214"/>
              <a:gd name="connsiteX9" fmla="*/ 0 w 701"/>
              <a:gd name="connsiteY9" fmla="*/ 0 h 1214"/>
              <a:gd name="connsiteX0" fmla="*/ 442 w 624"/>
              <a:gd name="connsiteY0" fmla="*/ 1214 h 1214"/>
              <a:gd name="connsiteX1" fmla="*/ 413 w 624"/>
              <a:gd name="connsiteY1" fmla="*/ 1138 h 1214"/>
              <a:gd name="connsiteX2" fmla="*/ 610 w 624"/>
              <a:gd name="connsiteY2" fmla="*/ 882 h 1214"/>
              <a:gd name="connsiteX3" fmla="*/ 591 w 624"/>
              <a:gd name="connsiteY3" fmla="*/ 690 h 1214"/>
              <a:gd name="connsiteX4" fmla="*/ 543 w 624"/>
              <a:gd name="connsiteY4" fmla="*/ 498 h 1214"/>
              <a:gd name="connsiteX5" fmla="*/ 483 w 624"/>
              <a:gd name="connsiteY5" fmla="*/ 415 h 1214"/>
              <a:gd name="connsiteX6" fmla="*/ 447 w 624"/>
              <a:gd name="connsiteY6" fmla="*/ 312 h 1214"/>
              <a:gd name="connsiteX7" fmla="*/ 313 w 624"/>
              <a:gd name="connsiteY7" fmla="*/ 185 h 1214"/>
              <a:gd name="connsiteX8" fmla="*/ 254 w 624"/>
              <a:gd name="connsiteY8" fmla="*/ 136 h 1214"/>
              <a:gd name="connsiteX9" fmla="*/ 0 w 624"/>
              <a:gd name="connsiteY9" fmla="*/ 0 h 1214"/>
              <a:gd name="connsiteX0" fmla="*/ 442 w 610"/>
              <a:gd name="connsiteY0" fmla="*/ 1214 h 1214"/>
              <a:gd name="connsiteX1" fmla="*/ 413 w 610"/>
              <a:gd name="connsiteY1" fmla="*/ 1138 h 1214"/>
              <a:gd name="connsiteX2" fmla="*/ 610 w 610"/>
              <a:gd name="connsiteY2" fmla="*/ 882 h 1214"/>
              <a:gd name="connsiteX3" fmla="*/ 591 w 610"/>
              <a:gd name="connsiteY3" fmla="*/ 690 h 1214"/>
              <a:gd name="connsiteX4" fmla="*/ 543 w 610"/>
              <a:gd name="connsiteY4" fmla="*/ 498 h 1214"/>
              <a:gd name="connsiteX5" fmla="*/ 483 w 610"/>
              <a:gd name="connsiteY5" fmla="*/ 415 h 1214"/>
              <a:gd name="connsiteX6" fmla="*/ 447 w 610"/>
              <a:gd name="connsiteY6" fmla="*/ 312 h 1214"/>
              <a:gd name="connsiteX7" fmla="*/ 313 w 610"/>
              <a:gd name="connsiteY7" fmla="*/ 185 h 1214"/>
              <a:gd name="connsiteX8" fmla="*/ 254 w 610"/>
              <a:gd name="connsiteY8" fmla="*/ 136 h 1214"/>
              <a:gd name="connsiteX9" fmla="*/ 0 w 610"/>
              <a:gd name="connsiteY9" fmla="*/ 0 h 1214"/>
              <a:gd name="connsiteX0" fmla="*/ 442 w 610"/>
              <a:gd name="connsiteY0" fmla="*/ 1214 h 1214"/>
              <a:gd name="connsiteX1" fmla="*/ 413 w 610"/>
              <a:gd name="connsiteY1" fmla="*/ 1138 h 1214"/>
              <a:gd name="connsiteX2" fmla="*/ 464 w 610"/>
              <a:gd name="connsiteY2" fmla="*/ 1142 h 1214"/>
              <a:gd name="connsiteX3" fmla="*/ 610 w 610"/>
              <a:gd name="connsiteY3" fmla="*/ 882 h 1214"/>
              <a:gd name="connsiteX4" fmla="*/ 591 w 610"/>
              <a:gd name="connsiteY4" fmla="*/ 690 h 1214"/>
              <a:gd name="connsiteX5" fmla="*/ 543 w 610"/>
              <a:gd name="connsiteY5" fmla="*/ 498 h 1214"/>
              <a:gd name="connsiteX6" fmla="*/ 483 w 610"/>
              <a:gd name="connsiteY6" fmla="*/ 415 h 1214"/>
              <a:gd name="connsiteX7" fmla="*/ 447 w 610"/>
              <a:gd name="connsiteY7" fmla="*/ 312 h 1214"/>
              <a:gd name="connsiteX8" fmla="*/ 313 w 610"/>
              <a:gd name="connsiteY8" fmla="*/ 185 h 1214"/>
              <a:gd name="connsiteX9" fmla="*/ 254 w 610"/>
              <a:gd name="connsiteY9" fmla="*/ 136 h 1214"/>
              <a:gd name="connsiteX10" fmla="*/ 0 w 610"/>
              <a:gd name="connsiteY10" fmla="*/ 0 h 1214"/>
              <a:gd name="connsiteX0" fmla="*/ 442 w 610"/>
              <a:gd name="connsiteY0" fmla="*/ 1214 h 1214"/>
              <a:gd name="connsiteX1" fmla="*/ 413 w 610"/>
              <a:gd name="connsiteY1" fmla="*/ 1138 h 1214"/>
              <a:gd name="connsiteX2" fmla="*/ 416 w 610"/>
              <a:gd name="connsiteY2" fmla="*/ 1140 h 1214"/>
              <a:gd name="connsiteX3" fmla="*/ 464 w 610"/>
              <a:gd name="connsiteY3" fmla="*/ 1142 h 1214"/>
              <a:gd name="connsiteX4" fmla="*/ 610 w 610"/>
              <a:gd name="connsiteY4" fmla="*/ 882 h 1214"/>
              <a:gd name="connsiteX5" fmla="*/ 591 w 610"/>
              <a:gd name="connsiteY5" fmla="*/ 690 h 1214"/>
              <a:gd name="connsiteX6" fmla="*/ 543 w 610"/>
              <a:gd name="connsiteY6" fmla="*/ 498 h 1214"/>
              <a:gd name="connsiteX7" fmla="*/ 483 w 610"/>
              <a:gd name="connsiteY7" fmla="*/ 415 h 1214"/>
              <a:gd name="connsiteX8" fmla="*/ 447 w 610"/>
              <a:gd name="connsiteY8" fmla="*/ 312 h 1214"/>
              <a:gd name="connsiteX9" fmla="*/ 313 w 610"/>
              <a:gd name="connsiteY9" fmla="*/ 185 h 1214"/>
              <a:gd name="connsiteX10" fmla="*/ 254 w 610"/>
              <a:gd name="connsiteY10" fmla="*/ 136 h 1214"/>
              <a:gd name="connsiteX11" fmla="*/ 0 w 610"/>
              <a:gd name="connsiteY11" fmla="*/ 0 h 1214"/>
              <a:gd name="connsiteX0" fmla="*/ 442 w 610"/>
              <a:gd name="connsiteY0" fmla="*/ 1214 h 1294"/>
              <a:gd name="connsiteX1" fmla="*/ 441 w 610"/>
              <a:gd name="connsiteY1" fmla="*/ 1281 h 1294"/>
              <a:gd name="connsiteX2" fmla="*/ 413 w 610"/>
              <a:gd name="connsiteY2" fmla="*/ 1138 h 1294"/>
              <a:gd name="connsiteX3" fmla="*/ 416 w 610"/>
              <a:gd name="connsiteY3" fmla="*/ 1140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16 w 610"/>
              <a:gd name="connsiteY3" fmla="*/ 1140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64 w 610"/>
              <a:gd name="connsiteY3" fmla="*/ 1142 h 1294"/>
              <a:gd name="connsiteX4" fmla="*/ 610 w 610"/>
              <a:gd name="connsiteY4" fmla="*/ 882 h 1294"/>
              <a:gd name="connsiteX5" fmla="*/ 591 w 610"/>
              <a:gd name="connsiteY5" fmla="*/ 690 h 1294"/>
              <a:gd name="connsiteX6" fmla="*/ 543 w 610"/>
              <a:gd name="connsiteY6" fmla="*/ 498 h 1294"/>
              <a:gd name="connsiteX7" fmla="*/ 483 w 610"/>
              <a:gd name="connsiteY7" fmla="*/ 415 h 1294"/>
              <a:gd name="connsiteX8" fmla="*/ 447 w 610"/>
              <a:gd name="connsiteY8" fmla="*/ 312 h 1294"/>
              <a:gd name="connsiteX9" fmla="*/ 313 w 610"/>
              <a:gd name="connsiteY9" fmla="*/ 185 h 1294"/>
              <a:gd name="connsiteX10" fmla="*/ 254 w 610"/>
              <a:gd name="connsiteY10" fmla="*/ 136 h 1294"/>
              <a:gd name="connsiteX11" fmla="*/ 0 w 610"/>
              <a:gd name="connsiteY11" fmla="*/ 0 h 1294"/>
              <a:gd name="connsiteX0" fmla="*/ 442 w 610"/>
              <a:gd name="connsiteY0" fmla="*/ 1214 h 1294"/>
              <a:gd name="connsiteX1" fmla="*/ 441 w 610"/>
              <a:gd name="connsiteY1" fmla="*/ 1281 h 1294"/>
              <a:gd name="connsiteX2" fmla="*/ 413 w 610"/>
              <a:gd name="connsiteY2" fmla="*/ 1138 h 1294"/>
              <a:gd name="connsiteX3" fmla="*/ 410 w 610"/>
              <a:gd name="connsiteY3" fmla="*/ 1137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64 w 610"/>
              <a:gd name="connsiteY3" fmla="*/ 1142 h 1294"/>
              <a:gd name="connsiteX4" fmla="*/ 610 w 610"/>
              <a:gd name="connsiteY4" fmla="*/ 882 h 1294"/>
              <a:gd name="connsiteX5" fmla="*/ 591 w 610"/>
              <a:gd name="connsiteY5" fmla="*/ 690 h 1294"/>
              <a:gd name="connsiteX6" fmla="*/ 543 w 610"/>
              <a:gd name="connsiteY6" fmla="*/ 498 h 1294"/>
              <a:gd name="connsiteX7" fmla="*/ 483 w 610"/>
              <a:gd name="connsiteY7" fmla="*/ 415 h 1294"/>
              <a:gd name="connsiteX8" fmla="*/ 447 w 610"/>
              <a:gd name="connsiteY8" fmla="*/ 312 h 1294"/>
              <a:gd name="connsiteX9" fmla="*/ 313 w 610"/>
              <a:gd name="connsiteY9" fmla="*/ 185 h 1294"/>
              <a:gd name="connsiteX10" fmla="*/ 254 w 610"/>
              <a:gd name="connsiteY10" fmla="*/ 136 h 1294"/>
              <a:gd name="connsiteX11" fmla="*/ 0 w 610"/>
              <a:gd name="connsiteY11" fmla="*/ 0 h 1294"/>
              <a:gd name="connsiteX0" fmla="*/ 442 w 610"/>
              <a:gd name="connsiteY0" fmla="*/ 1214 h 1293"/>
              <a:gd name="connsiteX1" fmla="*/ 441 w 610"/>
              <a:gd name="connsiteY1" fmla="*/ 1281 h 1293"/>
              <a:gd name="connsiteX2" fmla="*/ 464 w 610"/>
              <a:gd name="connsiteY2" fmla="*/ 1142 h 1293"/>
              <a:gd name="connsiteX3" fmla="*/ 610 w 610"/>
              <a:gd name="connsiteY3" fmla="*/ 882 h 1293"/>
              <a:gd name="connsiteX4" fmla="*/ 591 w 610"/>
              <a:gd name="connsiteY4" fmla="*/ 690 h 1293"/>
              <a:gd name="connsiteX5" fmla="*/ 543 w 610"/>
              <a:gd name="connsiteY5" fmla="*/ 498 h 1293"/>
              <a:gd name="connsiteX6" fmla="*/ 483 w 610"/>
              <a:gd name="connsiteY6" fmla="*/ 415 h 1293"/>
              <a:gd name="connsiteX7" fmla="*/ 447 w 610"/>
              <a:gd name="connsiteY7" fmla="*/ 312 h 1293"/>
              <a:gd name="connsiteX8" fmla="*/ 313 w 610"/>
              <a:gd name="connsiteY8" fmla="*/ 185 h 1293"/>
              <a:gd name="connsiteX9" fmla="*/ 254 w 610"/>
              <a:gd name="connsiteY9" fmla="*/ 136 h 1293"/>
              <a:gd name="connsiteX10" fmla="*/ 0 w 610"/>
              <a:gd name="connsiteY10" fmla="*/ 0 h 1293"/>
              <a:gd name="connsiteX0" fmla="*/ 441 w 610"/>
              <a:gd name="connsiteY0" fmla="*/ 1281 h 1281"/>
              <a:gd name="connsiteX1" fmla="*/ 464 w 610"/>
              <a:gd name="connsiteY1" fmla="*/ 1142 h 1281"/>
              <a:gd name="connsiteX2" fmla="*/ 610 w 610"/>
              <a:gd name="connsiteY2" fmla="*/ 882 h 1281"/>
              <a:gd name="connsiteX3" fmla="*/ 591 w 610"/>
              <a:gd name="connsiteY3" fmla="*/ 690 h 1281"/>
              <a:gd name="connsiteX4" fmla="*/ 543 w 610"/>
              <a:gd name="connsiteY4" fmla="*/ 498 h 1281"/>
              <a:gd name="connsiteX5" fmla="*/ 483 w 610"/>
              <a:gd name="connsiteY5" fmla="*/ 415 h 1281"/>
              <a:gd name="connsiteX6" fmla="*/ 447 w 610"/>
              <a:gd name="connsiteY6" fmla="*/ 312 h 1281"/>
              <a:gd name="connsiteX7" fmla="*/ 313 w 610"/>
              <a:gd name="connsiteY7" fmla="*/ 185 h 1281"/>
              <a:gd name="connsiteX8" fmla="*/ 254 w 610"/>
              <a:gd name="connsiteY8" fmla="*/ 136 h 1281"/>
              <a:gd name="connsiteX9" fmla="*/ 0 w 610"/>
              <a:gd name="connsiteY9" fmla="*/ 0 h 1281"/>
              <a:gd name="connsiteX0" fmla="*/ 441 w 610"/>
              <a:gd name="connsiteY0" fmla="*/ 1281 h 1600"/>
              <a:gd name="connsiteX1" fmla="*/ 396 w 610"/>
              <a:gd name="connsiteY1" fmla="*/ 1577 h 1600"/>
              <a:gd name="connsiteX2" fmla="*/ 464 w 610"/>
              <a:gd name="connsiteY2" fmla="*/ 1142 h 1600"/>
              <a:gd name="connsiteX3" fmla="*/ 610 w 610"/>
              <a:gd name="connsiteY3" fmla="*/ 882 h 1600"/>
              <a:gd name="connsiteX4" fmla="*/ 591 w 610"/>
              <a:gd name="connsiteY4" fmla="*/ 690 h 1600"/>
              <a:gd name="connsiteX5" fmla="*/ 543 w 610"/>
              <a:gd name="connsiteY5" fmla="*/ 498 h 1600"/>
              <a:gd name="connsiteX6" fmla="*/ 483 w 610"/>
              <a:gd name="connsiteY6" fmla="*/ 415 h 1600"/>
              <a:gd name="connsiteX7" fmla="*/ 447 w 610"/>
              <a:gd name="connsiteY7" fmla="*/ 312 h 1600"/>
              <a:gd name="connsiteX8" fmla="*/ 313 w 610"/>
              <a:gd name="connsiteY8" fmla="*/ 185 h 1600"/>
              <a:gd name="connsiteX9" fmla="*/ 254 w 610"/>
              <a:gd name="connsiteY9" fmla="*/ 136 h 1600"/>
              <a:gd name="connsiteX10" fmla="*/ 0 w 610"/>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648 w 721"/>
              <a:gd name="connsiteY4" fmla="*/ 898 h 1600"/>
              <a:gd name="connsiteX5" fmla="*/ 591 w 721"/>
              <a:gd name="connsiteY5" fmla="*/ 690 h 1600"/>
              <a:gd name="connsiteX6" fmla="*/ 543 w 721"/>
              <a:gd name="connsiteY6" fmla="*/ 498 h 1600"/>
              <a:gd name="connsiteX7" fmla="*/ 483 w 721"/>
              <a:gd name="connsiteY7" fmla="*/ 415 h 1600"/>
              <a:gd name="connsiteX8" fmla="*/ 447 w 721"/>
              <a:gd name="connsiteY8" fmla="*/ 312 h 1600"/>
              <a:gd name="connsiteX9" fmla="*/ 313 w 721"/>
              <a:gd name="connsiteY9" fmla="*/ 185 h 1600"/>
              <a:gd name="connsiteX10" fmla="*/ 254 w 721"/>
              <a:gd name="connsiteY10" fmla="*/ 136 h 1600"/>
              <a:gd name="connsiteX11" fmla="*/ 0 w 721"/>
              <a:gd name="connsiteY11" fmla="*/ 0 h 1600"/>
              <a:gd name="connsiteX0" fmla="*/ 441 w 731"/>
              <a:gd name="connsiteY0" fmla="*/ 1281 h 1600"/>
              <a:gd name="connsiteX1" fmla="*/ 396 w 731"/>
              <a:gd name="connsiteY1" fmla="*/ 1577 h 1600"/>
              <a:gd name="connsiteX2" fmla="*/ 689 w 731"/>
              <a:gd name="connsiteY2" fmla="*/ 1142 h 1600"/>
              <a:gd name="connsiteX3" fmla="*/ 648 w 731"/>
              <a:gd name="connsiteY3" fmla="*/ 898 h 1600"/>
              <a:gd name="connsiteX4" fmla="*/ 591 w 731"/>
              <a:gd name="connsiteY4" fmla="*/ 690 h 1600"/>
              <a:gd name="connsiteX5" fmla="*/ 543 w 731"/>
              <a:gd name="connsiteY5" fmla="*/ 498 h 1600"/>
              <a:gd name="connsiteX6" fmla="*/ 483 w 731"/>
              <a:gd name="connsiteY6" fmla="*/ 415 h 1600"/>
              <a:gd name="connsiteX7" fmla="*/ 447 w 731"/>
              <a:gd name="connsiteY7" fmla="*/ 312 h 1600"/>
              <a:gd name="connsiteX8" fmla="*/ 313 w 731"/>
              <a:gd name="connsiteY8" fmla="*/ 185 h 1600"/>
              <a:gd name="connsiteX9" fmla="*/ 254 w 731"/>
              <a:gd name="connsiteY9" fmla="*/ 136 h 1600"/>
              <a:gd name="connsiteX10" fmla="*/ 0 w 731"/>
              <a:gd name="connsiteY10" fmla="*/ 0 h 1600"/>
              <a:gd name="connsiteX0" fmla="*/ 396 w 731"/>
              <a:gd name="connsiteY0" fmla="*/ 1577 h 1577"/>
              <a:gd name="connsiteX1" fmla="*/ 689 w 731"/>
              <a:gd name="connsiteY1" fmla="*/ 1142 h 1577"/>
              <a:gd name="connsiteX2" fmla="*/ 648 w 731"/>
              <a:gd name="connsiteY2" fmla="*/ 898 h 1577"/>
              <a:gd name="connsiteX3" fmla="*/ 591 w 731"/>
              <a:gd name="connsiteY3" fmla="*/ 690 h 1577"/>
              <a:gd name="connsiteX4" fmla="*/ 543 w 731"/>
              <a:gd name="connsiteY4" fmla="*/ 498 h 1577"/>
              <a:gd name="connsiteX5" fmla="*/ 483 w 731"/>
              <a:gd name="connsiteY5" fmla="*/ 415 h 1577"/>
              <a:gd name="connsiteX6" fmla="*/ 447 w 731"/>
              <a:gd name="connsiteY6" fmla="*/ 312 h 1577"/>
              <a:gd name="connsiteX7" fmla="*/ 313 w 731"/>
              <a:gd name="connsiteY7" fmla="*/ 185 h 1577"/>
              <a:gd name="connsiteX8" fmla="*/ 254 w 731"/>
              <a:gd name="connsiteY8" fmla="*/ 136 h 1577"/>
              <a:gd name="connsiteX9" fmla="*/ 0 w 731"/>
              <a:gd name="connsiteY9" fmla="*/ 0 h 1577"/>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313 w 731"/>
              <a:gd name="connsiteY7" fmla="*/ 185 h 1620"/>
              <a:gd name="connsiteX8" fmla="*/ 254 w 731"/>
              <a:gd name="connsiteY8" fmla="*/ 136 h 1620"/>
              <a:gd name="connsiteX9" fmla="*/ 0 w 731"/>
              <a:gd name="connsiteY9"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313 w 731"/>
              <a:gd name="connsiteY7" fmla="*/ 185 h 1620"/>
              <a:gd name="connsiteX8" fmla="*/ 254 w 731"/>
              <a:gd name="connsiteY8" fmla="*/ 136 h 1620"/>
              <a:gd name="connsiteX9" fmla="*/ 0 w 731"/>
              <a:gd name="connsiteY9"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80 w 731"/>
              <a:gd name="connsiteY6" fmla="*/ 412 h 1620"/>
              <a:gd name="connsiteX7" fmla="*/ 447 w 731"/>
              <a:gd name="connsiteY7" fmla="*/ 312 h 1620"/>
              <a:gd name="connsiteX8" fmla="*/ 405 w 731"/>
              <a:gd name="connsiteY8" fmla="*/ 273 h 1620"/>
              <a:gd name="connsiteX9" fmla="*/ 313 w 731"/>
              <a:gd name="connsiteY9" fmla="*/ 185 h 1620"/>
              <a:gd name="connsiteX10" fmla="*/ 254 w 731"/>
              <a:gd name="connsiteY10" fmla="*/ 136 h 1620"/>
              <a:gd name="connsiteX11" fmla="*/ 0 w 731"/>
              <a:gd name="connsiteY11"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0 w 731"/>
              <a:gd name="connsiteY9" fmla="*/ 0 h 1620"/>
              <a:gd name="connsiteX0" fmla="*/ 531 w 731"/>
              <a:gd name="connsiteY0" fmla="*/ 1491 h 1491"/>
              <a:gd name="connsiteX1" fmla="*/ 689 w 731"/>
              <a:gd name="connsiteY1" fmla="*/ 1013 h 1491"/>
              <a:gd name="connsiteX2" fmla="*/ 648 w 731"/>
              <a:gd name="connsiteY2" fmla="*/ 769 h 1491"/>
              <a:gd name="connsiteX3" fmla="*/ 591 w 731"/>
              <a:gd name="connsiteY3" fmla="*/ 561 h 1491"/>
              <a:gd name="connsiteX4" fmla="*/ 543 w 731"/>
              <a:gd name="connsiteY4" fmla="*/ 369 h 1491"/>
              <a:gd name="connsiteX5" fmla="*/ 493 w 731"/>
              <a:gd name="connsiteY5" fmla="*/ 254 h 1491"/>
              <a:gd name="connsiteX6" fmla="*/ 447 w 731"/>
              <a:gd name="connsiteY6" fmla="*/ 183 h 1491"/>
              <a:gd name="connsiteX7" fmla="*/ 405 w 731"/>
              <a:gd name="connsiteY7" fmla="*/ 144 h 1491"/>
              <a:gd name="connsiteX8" fmla="*/ 313 w 731"/>
              <a:gd name="connsiteY8" fmla="*/ 56 h 1491"/>
              <a:gd name="connsiteX9" fmla="*/ 0 w 731"/>
              <a:gd name="connsiteY9" fmla="*/ 0 h 1491"/>
              <a:gd name="connsiteX0" fmla="*/ 531 w 731"/>
              <a:gd name="connsiteY0" fmla="*/ 1491 h 1491"/>
              <a:gd name="connsiteX1" fmla="*/ 689 w 731"/>
              <a:gd name="connsiteY1" fmla="*/ 1013 h 1491"/>
              <a:gd name="connsiteX2" fmla="*/ 648 w 731"/>
              <a:gd name="connsiteY2" fmla="*/ 769 h 1491"/>
              <a:gd name="connsiteX3" fmla="*/ 591 w 731"/>
              <a:gd name="connsiteY3" fmla="*/ 561 h 1491"/>
              <a:gd name="connsiteX4" fmla="*/ 543 w 731"/>
              <a:gd name="connsiteY4" fmla="*/ 369 h 1491"/>
              <a:gd name="connsiteX5" fmla="*/ 493 w 731"/>
              <a:gd name="connsiteY5" fmla="*/ 254 h 1491"/>
              <a:gd name="connsiteX6" fmla="*/ 447 w 731"/>
              <a:gd name="connsiteY6" fmla="*/ 183 h 1491"/>
              <a:gd name="connsiteX7" fmla="*/ 405 w 731"/>
              <a:gd name="connsiteY7" fmla="*/ 144 h 1491"/>
              <a:gd name="connsiteX8" fmla="*/ 313 w 731"/>
              <a:gd name="connsiteY8" fmla="*/ 56 h 1491"/>
              <a:gd name="connsiteX9" fmla="*/ 0 w 731"/>
              <a:gd name="connsiteY9" fmla="*/ 0 h 1491"/>
              <a:gd name="connsiteX0" fmla="*/ 396 w 596"/>
              <a:gd name="connsiteY0" fmla="*/ 1491 h 1491"/>
              <a:gd name="connsiteX1" fmla="*/ 554 w 596"/>
              <a:gd name="connsiteY1" fmla="*/ 1013 h 1491"/>
              <a:gd name="connsiteX2" fmla="*/ 513 w 596"/>
              <a:gd name="connsiteY2" fmla="*/ 769 h 1491"/>
              <a:gd name="connsiteX3" fmla="*/ 456 w 596"/>
              <a:gd name="connsiteY3" fmla="*/ 561 h 1491"/>
              <a:gd name="connsiteX4" fmla="*/ 408 w 596"/>
              <a:gd name="connsiteY4" fmla="*/ 369 h 1491"/>
              <a:gd name="connsiteX5" fmla="*/ 358 w 596"/>
              <a:gd name="connsiteY5" fmla="*/ 254 h 1491"/>
              <a:gd name="connsiteX6" fmla="*/ 312 w 596"/>
              <a:gd name="connsiteY6" fmla="*/ 183 h 1491"/>
              <a:gd name="connsiteX7" fmla="*/ 270 w 596"/>
              <a:gd name="connsiteY7" fmla="*/ 144 h 1491"/>
              <a:gd name="connsiteX8" fmla="*/ 178 w 596"/>
              <a:gd name="connsiteY8" fmla="*/ 56 h 1491"/>
              <a:gd name="connsiteX9" fmla="*/ 0 w 596"/>
              <a:gd name="connsiteY9" fmla="*/ 0 h 1491"/>
              <a:gd name="connsiteX0" fmla="*/ 531 w 596"/>
              <a:gd name="connsiteY0" fmla="*/ 1491 h 1491"/>
              <a:gd name="connsiteX1" fmla="*/ 554 w 596"/>
              <a:gd name="connsiteY1" fmla="*/ 1013 h 1491"/>
              <a:gd name="connsiteX2" fmla="*/ 513 w 596"/>
              <a:gd name="connsiteY2" fmla="*/ 769 h 1491"/>
              <a:gd name="connsiteX3" fmla="*/ 456 w 596"/>
              <a:gd name="connsiteY3" fmla="*/ 561 h 1491"/>
              <a:gd name="connsiteX4" fmla="*/ 408 w 596"/>
              <a:gd name="connsiteY4" fmla="*/ 369 h 1491"/>
              <a:gd name="connsiteX5" fmla="*/ 358 w 596"/>
              <a:gd name="connsiteY5" fmla="*/ 254 h 1491"/>
              <a:gd name="connsiteX6" fmla="*/ 312 w 596"/>
              <a:gd name="connsiteY6" fmla="*/ 183 h 1491"/>
              <a:gd name="connsiteX7" fmla="*/ 270 w 596"/>
              <a:gd name="connsiteY7" fmla="*/ 144 h 1491"/>
              <a:gd name="connsiteX8" fmla="*/ 178 w 596"/>
              <a:gd name="connsiteY8" fmla="*/ 56 h 1491"/>
              <a:gd name="connsiteX9" fmla="*/ 0 w 596"/>
              <a:gd name="connsiteY9" fmla="*/ 0 h 1491"/>
              <a:gd name="connsiteX0" fmla="*/ 531 w 572"/>
              <a:gd name="connsiteY0" fmla="*/ 1491 h 1491"/>
              <a:gd name="connsiteX1" fmla="*/ 554 w 572"/>
              <a:gd name="connsiteY1" fmla="*/ 1013 h 1491"/>
              <a:gd name="connsiteX2" fmla="*/ 542 w 572"/>
              <a:gd name="connsiteY2" fmla="*/ 1009 h 1491"/>
              <a:gd name="connsiteX3" fmla="*/ 513 w 572"/>
              <a:gd name="connsiteY3" fmla="*/ 769 h 1491"/>
              <a:gd name="connsiteX4" fmla="*/ 456 w 572"/>
              <a:gd name="connsiteY4" fmla="*/ 561 h 1491"/>
              <a:gd name="connsiteX5" fmla="*/ 408 w 572"/>
              <a:gd name="connsiteY5" fmla="*/ 369 h 1491"/>
              <a:gd name="connsiteX6" fmla="*/ 358 w 572"/>
              <a:gd name="connsiteY6" fmla="*/ 254 h 1491"/>
              <a:gd name="connsiteX7" fmla="*/ 312 w 572"/>
              <a:gd name="connsiteY7" fmla="*/ 183 h 1491"/>
              <a:gd name="connsiteX8" fmla="*/ 270 w 572"/>
              <a:gd name="connsiteY8" fmla="*/ 144 h 1491"/>
              <a:gd name="connsiteX9" fmla="*/ 178 w 572"/>
              <a:gd name="connsiteY9" fmla="*/ 56 h 1491"/>
              <a:gd name="connsiteX10" fmla="*/ 0 w 572"/>
              <a:gd name="connsiteY10" fmla="*/ 0 h 1491"/>
              <a:gd name="connsiteX0" fmla="*/ 531 w 593"/>
              <a:gd name="connsiteY0" fmla="*/ 1491 h 1491"/>
              <a:gd name="connsiteX1" fmla="*/ 554 w 593"/>
              <a:gd name="connsiteY1" fmla="*/ 1013 h 1491"/>
              <a:gd name="connsiteX2" fmla="*/ 542 w 593"/>
              <a:gd name="connsiteY2" fmla="*/ 1009 h 1491"/>
              <a:gd name="connsiteX3" fmla="*/ 513 w 593"/>
              <a:gd name="connsiteY3" fmla="*/ 769 h 1491"/>
              <a:gd name="connsiteX4" fmla="*/ 456 w 593"/>
              <a:gd name="connsiteY4" fmla="*/ 561 h 1491"/>
              <a:gd name="connsiteX5" fmla="*/ 408 w 593"/>
              <a:gd name="connsiteY5" fmla="*/ 369 h 1491"/>
              <a:gd name="connsiteX6" fmla="*/ 358 w 593"/>
              <a:gd name="connsiteY6" fmla="*/ 254 h 1491"/>
              <a:gd name="connsiteX7" fmla="*/ 312 w 593"/>
              <a:gd name="connsiteY7" fmla="*/ 183 h 1491"/>
              <a:gd name="connsiteX8" fmla="*/ 270 w 593"/>
              <a:gd name="connsiteY8" fmla="*/ 144 h 1491"/>
              <a:gd name="connsiteX9" fmla="*/ 178 w 593"/>
              <a:gd name="connsiteY9" fmla="*/ 56 h 1491"/>
              <a:gd name="connsiteX10" fmla="*/ 0 w 593"/>
              <a:gd name="connsiteY10" fmla="*/ 0 h 1491"/>
              <a:gd name="connsiteX0" fmla="*/ 531 w 572"/>
              <a:gd name="connsiteY0" fmla="*/ 1491 h 1491"/>
              <a:gd name="connsiteX1" fmla="*/ 554 w 572"/>
              <a:gd name="connsiteY1" fmla="*/ 1013 h 1491"/>
              <a:gd name="connsiteX2" fmla="*/ 513 w 572"/>
              <a:gd name="connsiteY2" fmla="*/ 769 h 1491"/>
              <a:gd name="connsiteX3" fmla="*/ 456 w 572"/>
              <a:gd name="connsiteY3" fmla="*/ 561 h 1491"/>
              <a:gd name="connsiteX4" fmla="*/ 408 w 572"/>
              <a:gd name="connsiteY4" fmla="*/ 369 h 1491"/>
              <a:gd name="connsiteX5" fmla="*/ 358 w 572"/>
              <a:gd name="connsiteY5" fmla="*/ 254 h 1491"/>
              <a:gd name="connsiteX6" fmla="*/ 312 w 572"/>
              <a:gd name="connsiteY6" fmla="*/ 183 h 1491"/>
              <a:gd name="connsiteX7" fmla="*/ 270 w 572"/>
              <a:gd name="connsiteY7" fmla="*/ 144 h 1491"/>
              <a:gd name="connsiteX8" fmla="*/ 178 w 572"/>
              <a:gd name="connsiteY8" fmla="*/ 56 h 1491"/>
              <a:gd name="connsiteX9" fmla="*/ 0 w 572"/>
              <a:gd name="connsiteY9" fmla="*/ 0 h 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2" h="1491">
                <a:moveTo>
                  <a:pt x="531" y="1491"/>
                </a:moveTo>
                <a:cubicBezTo>
                  <a:pt x="572" y="1468"/>
                  <a:pt x="526" y="1079"/>
                  <a:pt x="554" y="1013"/>
                </a:cubicBezTo>
                <a:cubicBezTo>
                  <a:pt x="551" y="893"/>
                  <a:pt x="529" y="844"/>
                  <a:pt x="513" y="769"/>
                </a:cubicBezTo>
                <a:cubicBezTo>
                  <a:pt x="510" y="737"/>
                  <a:pt x="474" y="628"/>
                  <a:pt x="456" y="561"/>
                </a:cubicBezTo>
                <a:cubicBezTo>
                  <a:pt x="439" y="494"/>
                  <a:pt x="424" y="420"/>
                  <a:pt x="408" y="369"/>
                </a:cubicBezTo>
                <a:cubicBezTo>
                  <a:pt x="392" y="318"/>
                  <a:pt x="374" y="285"/>
                  <a:pt x="358" y="254"/>
                </a:cubicBezTo>
                <a:cubicBezTo>
                  <a:pt x="342" y="223"/>
                  <a:pt x="327" y="201"/>
                  <a:pt x="312" y="183"/>
                </a:cubicBezTo>
                <a:cubicBezTo>
                  <a:pt x="297" y="165"/>
                  <a:pt x="292" y="165"/>
                  <a:pt x="270" y="144"/>
                </a:cubicBezTo>
                <a:cubicBezTo>
                  <a:pt x="248" y="123"/>
                  <a:pt x="210" y="85"/>
                  <a:pt x="178" y="56"/>
                </a:cubicBezTo>
                <a:cubicBezTo>
                  <a:pt x="111" y="11"/>
                  <a:pt x="65" y="39"/>
                  <a:pt x="0" y="0"/>
                </a:cubicBezTo>
              </a:path>
            </a:pathLst>
          </a:custGeom>
          <a:noFill/>
          <a:ln w="38100" cap="flat" cmpd="sng">
            <a:solidFill>
              <a:srgbClr val="FF0000"/>
            </a:solidFill>
            <a:prstDash val="sysDot"/>
            <a:round/>
            <a:headEnd/>
            <a:tailEnd/>
          </a:ln>
          <a:effectLst>
            <a:glow rad="1016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latin typeface="Arial" pitchFamily="34" charset="0"/>
            </a:endParaRPr>
          </a:p>
        </p:txBody>
      </p:sp>
      <p:sp>
        <p:nvSpPr>
          <p:cNvPr id="116" name="Freeform 1036"/>
          <p:cNvSpPr>
            <a:spLocks/>
          </p:cNvSpPr>
          <p:nvPr/>
        </p:nvSpPr>
        <p:spPr bwMode="gray">
          <a:xfrm>
            <a:off x="1817687" y="4729162"/>
            <a:ext cx="1458913" cy="1366838"/>
          </a:xfrm>
          <a:custGeom>
            <a:avLst/>
            <a:gdLst>
              <a:gd name="connsiteX0" fmla="*/ 0 w 306"/>
              <a:gd name="connsiteY0" fmla="*/ 0 h 456"/>
              <a:gd name="connsiteX1" fmla="*/ 102 w 306"/>
              <a:gd name="connsiteY1" fmla="*/ 96 h 456"/>
              <a:gd name="connsiteX2" fmla="*/ 144 w 306"/>
              <a:gd name="connsiteY2" fmla="*/ 318 h 456"/>
              <a:gd name="connsiteX3" fmla="*/ 198 w 306"/>
              <a:gd name="connsiteY3" fmla="*/ 366 h 456"/>
              <a:gd name="connsiteX4" fmla="*/ 306 w 306"/>
              <a:gd name="connsiteY4" fmla="*/ 456 h 456"/>
              <a:gd name="connsiteX0" fmla="*/ 0 w 306"/>
              <a:gd name="connsiteY0" fmla="*/ 0 h 456"/>
              <a:gd name="connsiteX1" fmla="*/ 144 w 306"/>
              <a:gd name="connsiteY1" fmla="*/ 318 h 456"/>
              <a:gd name="connsiteX2" fmla="*/ 198 w 306"/>
              <a:gd name="connsiteY2" fmla="*/ 366 h 456"/>
              <a:gd name="connsiteX3" fmla="*/ 306 w 306"/>
              <a:gd name="connsiteY3" fmla="*/ 456 h 456"/>
              <a:gd name="connsiteX0" fmla="*/ 0 w 306"/>
              <a:gd name="connsiteY0" fmla="*/ 0 h 456"/>
              <a:gd name="connsiteX1" fmla="*/ 37 w 306"/>
              <a:gd name="connsiteY1" fmla="*/ 231 h 456"/>
              <a:gd name="connsiteX2" fmla="*/ 144 w 306"/>
              <a:gd name="connsiteY2" fmla="*/ 318 h 456"/>
              <a:gd name="connsiteX3" fmla="*/ 198 w 306"/>
              <a:gd name="connsiteY3" fmla="*/ 366 h 456"/>
              <a:gd name="connsiteX4" fmla="*/ 306 w 306"/>
              <a:gd name="connsiteY4" fmla="*/ 456 h 456"/>
              <a:gd name="connsiteX0" fmla="*/ 0 w 269"/>
              <a:gd name="connsiteY0" fmla="*/ 0 h 225"/>
              <a:gd name="connsiteX1" fmla="*/ 107 w 269"/>
              <a:gd name="connsiteY1" fmla="*/ 87 h 225"/>
              <a:gd name="connsiteX2" fmla="*/ 161 w 269"/>
              <a:gd name="connsiteY2" fmla="*/ 135 h 225"/>
              <a:gd name="connsiteX3" fmla="*/ 269 w 269"/>
              <a:gd name="connsiteY3" fmla="*/ 225 h 225"/>
              <a:gd name="connsiteX0" fmla="*/ 0 w 720"/>
              <a:gd name="connsiteY0" fmla="*/ 0 h 605"/>
              <a:gd name="connsiteX1" fmla="*/ 107 w 720"/>
              <a:gd name="connsiteY1" fmla="*/ 87 h 605"/>
              <a:gd name="connsiteX2" fmla="*/ 161 w 720"/>
              <a:gd name="connsiteY2" fmla="*/ 135 h 605"/>
              <a:gd name="connsiteX3" fmla="*/ 720 w 720"/>
              <a:gd name="connsiteY3" fmla="*/ 605 h 605"/>
              <a:gd name="connsiteX0" fmla="*/ 0 w 720"/>
              <a:gd name="connsiteY0" fmla="*/ 0 h 605"/>
              <a:gd name="connsiteX1" fmla="*/ 107 w 720"/>
              <a:gd name="connsiteY1" fmla="*/ 87 h 605"/>
              <a:gd name="connsiteX2" fmla="*/ 161 w 720"/>
              <a:gd name="connsiteY2" fmla="*/ 135 h 605"/>
              <a:gd name="connsiteX3" fmla="*/ 461 w 720"/>
              <a:gd name="connsiteY3" fmla="*/ 330 h 605"/>
              <a:gd name="connsiteX4" fmla="*/ 720 w 720"/>
              <a:gd name="connsiteY4" fmla="*/ 605 h 605"/>
              <a:gd name="connsiteX0" fmla="*/ 0 w 720"/>
              <a:gd name="connsiteY0" fmla="*/ 0 h 681"/>
              <a:gd name="connsiteX1" fmla="*/ 107 w 720"/>
              <a:gd name="connsiteY1" fmla="*/ 87 h 681"/>
              <a:gd name="connsiteX2" fmla="*/ 161 w 720"/>
              <a:gd name="connsiteY2" fmla="*/ 135 h 681"/>
              <a:gd name="connsiteX3" fmla="*/ 461 w 720"/>
              <a:gd name="connsiteY3" fmla="*/ 330 h 681"/>
              <a:gd name="connsiteX4" fmla="*/ 720 w 720"/>
              <a:gd name="connsiteY4" fmla="*/ 681 h 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 h="681">
                <a:moveTo>
                  <a:pt x="0" y="0"/>
                </a:moveTo>
                <a:cubicBezTo>
                  <a:pt x="24" y="53"/>
                  <a:pt x="74" y="30"/>
                  <a:pt x="107" y="87"/>
                </a:cubicBezTo>
                <a:cubicBezTo>
                  <a:pt x="141" y="145"/>
                  <a:pt x="59" y="49"/>
                  <a:pt x="161" y="135"/>
                </a:cubicBezTo>
                <a:lnTo>
                  <a:pt x="461" y="330"/>
                </a:lnTo>
                <a:lnTo>
                  <a:pt x="720" y="681"/>
                </a:lnTo>
              </a:path>
            </a:pathLst>
          </a:custGeom>
          <a:noFill/>
          <a:ln w="38100" cap="flat" cmpd="sng">
            <a:solidFill>
              <a:srgbClr val="FF0000"/>
            </a:solidFill>
            <a:prstDash val="solid"/>
            <a:round/>
            <a:headEnd/>
            <a:tailEnd/>
          </a:ln>
          <a:effectLst>
            <a:glow rad="101600">
              <a:schemeClr val="accent4">
                <a:satMod val="175000"/>
                <a:alpha val="40000"/>
              </a:schemeClr>
            </a:glow>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grpSp>
        <p:nvGrpSpPr>
          <p:cNvPr id="8" name="Group 49"/>
          <p:cNvGrpSpPr>
            <a:grpSpLocks/>
          </p:cNvGrpSpPr>
          <p:nvPr/>
        </p:nvGrpSpPr>
        <p:grpSpPr bwMode="auto">
          <a:xfrm>
            <a:off x="-1143000" y="1600200"/>
            <a:ext cx="7239000" cy="7077075"/>
            <a:chOff x="-936" y="-843"/>
            <a:chExt cx="4560" cy="4458"/>
          </a:xfrm>
        </p:grpSpPr>
        <p:sp>
          <p:nvSpPr>
            <p:cNvPr id="118" name="Oval 50"/>
            <p:cNvSpPr>
              <a:spLocks noChangeArrowheads="1"/>
            </p:cNvSpPr>
            <p:nvPr/>
          </p:nvSpPr>
          <p:spPr bwMode="auto">
            <a:xfrm>
              <a:off x="1056" y="1098"/>
              <a:ext cx="573" cy="573"/>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19" name="Oval 51"/>
            <p:cNvSpPr>
              <a:spLocks noChangeArrowheads="1"/>
            </p:cNvSpPr>
            <p:nvPr/>
          </p:nvSpPr>
          <p:spPr bwMode="auto">
            <a:xfrm>
              <a:off x="960" y="1002"/>
              <a:ext cx="768" cy="76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0" name="Oval 52"/>
            <p:cNvSpPr>
              <a:spLocks noChangeArrowheads="1"/>
            </p:cNvSpPr>
            <p:nvPr/>
          </p:nvSpPr>
          <p:spPr bwMode="auto">
            <a:xfrm>
              <a:off x="864" y="906"/>
              <a:ext cx="960" cy="96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1" name="Oval 53"/>
            <p:cNvSpPr>
              <a:spLocks noChangeArrowheads="1"/>
            </p:cNvSpPr>
            <p:nvPr/>
          </p:nvSpPr>
          <p:spPr bwMode="auto">
            <a:xfrm>
              <a:off x="696" y="752"/>
              <a:ext cx="1290" cy="12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2" name="Oval 54"/>
            <p:cNvSpPr>
              <a:spLocks noChangeArrowheads="1"/>
            </p:cNvSpPr>
            <p:nvPr/>
          </p:nvSpPr>
          <p:spPr bwMode="auto">
            <a:xfrm>
              <a:off x="480" y="541"/>
              <a:ext cx="1728" cy="169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3" name="Oval 55"/>
            <p:cNvSpPr>
              <a:spLocks noChangeArrowheads="1"/>
            </p:cNvSpPr>
            <p:nvPr/>
          </p:nvSpPr>
          <p:spPr bwMode="auto">
            <a:xfrm>
              <a:off x="264" y="330"/>
              <a:ext cx="2160" cy="211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4" name="Oval 56"/>
            <p:cNvSpPr>
              <a:spLocks noChangeArrowheads="1"/>
            </p:cNvSpPr>
            <p:nvPr/>
          </p:nvSpPr>
          <p:spPr bwMode="auto">
            <a:xfrm>
              <a:off x="-24" y="49"/>
              <a:ext cx="2723" cy="26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5" name="Oval 57"/>
            <p:cNvSpPr>
              <a:spLocks noChangeArrowheads="1"/>
            </p:cNvSpPr>
            <p:nvPr/>
          </p:nvSpPr>
          <p:spPr bwMode="auto">
            <a:xfrm>
              <a:off x="-480" y="-397"/>
              <a:ext cx="3648" cy="3566"/>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6" name="Oval 58"/>
            <p:cNvSpPr>
              <a:spLocks noChangeArrowheads="1"/>
            </p:cNvSpPr>
            <p:nvPr/>
          </p:nvSpPr>
          <p:spPr bwMode="auto">
            <a:xfrm>
              <a:off x="-936" y="-843"/>
              <a:ext cx="4560" cy="445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grpSp>
      <p:grpSp>
        <p:nvGrpSpPr>
          <p:cNvPr id="9" name="Group 49"/>
          <p:cNvGrpSpPr>
            <a:grpSpLocks/>
          </p:cNvGrpSpPr>
          <p:nvPr/>
        </p:nvGrpSpPr>
        <p:grpSpPr bwMode="auto">
          <a:xfrm>
            <a:off x="-1143000" y="1600200"/>
            <a:ext cx="7239000" cy="7077075"/>
            <a:chOff x="-936" y="-843"/>
            <a:chExt cx="4560" cy="4458"/>
          </a:xfrm>
        </p:grpSpPr>
        <p:sp>
          <p:nvSpPr>
            <p:cNvPr id="128" name="Oval 50"/>
            <p:cNvSpPr>
              <a:spLocks noChangeArrowheads="1"/>
            </p:cNvSpPr>
            <p:nvPr/>
          </p:nvSpPr>
          <p:spPr bwMode="auto">
            <a:xfrm>
              <a:off x="1056" y="1098"/>
              <a:ext cx="573" cy="573"/>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9" name="Oval 51"/>
            <p:cNvSpPr>
              <a:spLocks noChangeArrowheads="1"/>
            </p:cNvSpPr>
            <p:nvPr/>
          </p:nvSpPr>
          <p:spPr bwMode="auto">
            <a:xfrm>
              <a:off x="960" y="1002"/>
              <a:ext cx="768" cy="76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0" name="Oval 52"/>
            <p:cNvSpPr>
              <a:spLocks noChangeArrowheads="1"/>
            </p:cNvSpPr>
            <p:nvPr/>
          </p:nvSpPr>
          <p:spPr bwMode="auto">
            <a:xfrm>
              <a:off x="864" y="906"/>
              <a:ext cx="960" cy="96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1" name="Oval 53"/>
            <p:cNvSpPr>
              <a:spLocks noChangeArrowheads="1"/>
            </p:cNvSpPr>
            <p:nvPr/>
          </p:nvSpPr>
          <p:spPr bwMode="auto">
            <a:xfrm>
              <a:off x="696" y="752"/>
              <a:ext cx="1290" cy="12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2" name="Oval 54"/>
            <p:cNvSpPr>
              <a:spLocks noChangeArrowheads="1"/>
            </p:cNvSpPr>
            <p:nvPr/>
          </p:nvSpPr>
          <p:spPr bwMode="auto">
            <a:xfrm>
              <a:off x="480" y="541"/>
              <a:ext cx="1728" cy="169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3" name="Oval 55"/>
            <p:cNvSpPr>
              <a:spLocks noChangeArrowheads="1"/>
            </p:cNvSpPr>
            <p:nvPr/>
          </p:nvSpPr>
          <p:spPr bwMode="auto">
            <a:xfrm>
              <a:off x="264" y="330"/>
              <a:ext cx="2160" cy="211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4" name="Oval 56"/>
            <p:cNvSpPr>
              <a:spLocks noChangeArrowheads="1"/>
            </p:cNvSpPr>
            <p:nvPr/>
          </p:nvSpPr>
          <p:spPr bwMode="auto">
            <a:xfrm>
              <a:off x="-24" y="49"/>
              <a:ext cx="2723" cy="26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5" name="Oval 57"/>
            <p:cNvSpPr>
              <a:spLocks noChangeArrowheads="1"/>
            </p:cNvSpPr>
            <p:nvPr/>
          </p:nvSpPr>
          <p:spPr bwMode="auto">
            <a:xfrm>
              <a:off x="-480" y="-397"/>
              <a:ext cx="3648" cy="3566"/>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6" name="Oval 58"/>
            <p:cNvSpPr>
              <a:spLocks noChangeArrowheads="1"/>
            </p:cNvSpPr>
            <p:nvPr/>
          </p:nvSpPr>
          <p:spPr bwMode="auto">
            <a:xfrm>
              <a:off x="-936" y="-843"/>
              <a:ext cx="4560" cy="445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grpSp>
      <p:grpSp>
        <p:nvGrpSpPr>
          <p:cNvPr id="10" name="Group 49"/>
          <p:cNvGrpSpPr>
            <a:grpSpLocks/>
          </p:cNvGrpSpPr>
          <p:nvPr/>
        </p:nvGrpSpPr>
        <p:grpSpPr bwMode="auto">
          <a:xfrm>
            <a:off x="-1143000" y="1600200"/>
            <a:ext cx="7239000" cy="7077075"/>
            <a:chOff x="-936" y="-843"/>
            <a:chExt cx="4560" cy="4458"/>
          </a:xfrm>
        </p:grpSpPr>
        <p:sp>
          <p:nvSpPr>
            <p:cNvPr id="138" name="Oval 50"/>
            <p:cNvSpPr>
              <a:spLocks noChangeArrowheads="1"/>
            </p:cNvSpPr>
            <p:nvPr/>
          </p:nvSpPr>
          <p:spPr bwMode="auto">
            <a:xfrm>
              <a:off x="1056" y="1098"/>
              <a:ext cx="573" cy="573"/>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9" name="Oval 51"/>
            <p:cNvSpPr>
              <a:spLocks noChangeArrowheads="1"/>
            </p:cNvSpPr>
            <p:nvPr/>
          </p:nvSpPr>
          <p:spPr bwMode="auto">
            <a:xfrm>
              <a:off x="960" y="1002"/>
              <a:ext cx="768" cy="76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0" name="Oval 52"/>
            <p:cNvSpPr>
              <a:spLocks noChangeArrowheads="1"/>
            </p:cNvSpPr>
            <p:nvPr/>
          </p:nvSpPr>
          <p:spPr bwMode="auto">
            <a:xfrm>
              <a:off x="864" y="906"/>
              <a:ext cx="960" cy="96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1" name="Oval 53"/>
            <p:cNvSpPr>
              <a:spLocks noChangeArrowheads="1"/>
            </p:cNvSpPr>
            <p:nvPr/>
          </p:nvSpPr>
          <p:spPr bwMode="auto">
            <a:xfrm>
              <a:off x="696" y="752"/>
              <a:ext cx="1290" cy="12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2" name="Oval 54"/>
            <p:cNvSpPr>
              <a:spLocks noChangeArrowheads="1"/>
            </p:cNvSpPr>
            <p:nvPr/>
          </p:nvSpPr>
          <p:spPr bwMode="auto">
            <a:xfrm>
              <a:off x="480" y="541"/>
              <a:ext cx="1728" cy="169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3" name="Oval 55"/>
            <p:cNvSpPr>
              <a:spLocks noChangeArrowheads="1"/>
            </p:cNvSpPr>
            <p:nvPr/>
          </p:nvSpPr>
          <p:spPr bwMode="auto">
            <a:xfrm>
              <a:off x="264" y="330"/>
              <a:ext cx="2160" cy="211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4" name="Oval 56"/>
            <p:cNvSpPr>
              <a:spLocks noChangeArrowheads="1"/>
            </p:cNvSpPr>
            <p:nvPr/>
          </p:nvSpPr>
          <p:spPr bwMode="auto">
            <a:xfrm>
              <a:off x="-24" y="49"/>
              <a:ext cx="2723" cy="26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5" name="Oval 57"/>
            <p:cNvSpPr>
              <a:spLocks noChangeArrowheads="1"/>
            </p:cNvSpPr>
            <p:nvPr/>
          </p:nvSpPr>
          <p:spPr bwMode="auto">
            <a:xfrm>
              <a:off x="-480" y="-397"/>
              <a:ext cx="3648" cy="3566"/>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6" name="Oval 58"/>
            <p:cNvSpPr>
              <a:spLocks noChangeArrowheads="1"/>
            </p:cNvSpPr>
            <p:nvPr/>
          </p:nvSpPr>
          <p:spPr bwMode="auto">
            <a:xfrm>
              <a:off x="-936" y="-843"/>
              <a:ext cx="4560" cy="445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grpSp>
      <p:sp>
        <p:nvSpPr>
          <p:cNvPr id="152" name="Rectangle 151"/>
          <p:cNvSpPr/>
          <p:nvPr/>
        </p:nvSpPr>
        <p:spPr bwMode="auto">
          <a:xfrm>
            <a:off x="6324600" y="5638800"/>
            <a:ext cx="2774950" cy="1011238"/>
          </a:xfrm>
          <a:prstGeom prst="rect">
            <a:avLst/>
          </a:prstGeom>
          <a:solidFill>
            <a:srgbClr val="000000">
              <a:alpha val="50196"/>
            </a:srgbClr>
          </a:solidFill>
          <a:ln w="19050" cap="flat" cmpd="sng" algn="ctr">
            <a:solidFill>
              <a:schemeClr val="bg1"/>
            </a:solidFill>
            <a:prstDash val="solid"/>
            <a:round/>
            <a:headEnd type="none" w="med" len="med"/>
            <a:tailEnd type="none" w="med" len="med"/>
          </a:ln>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149" name="Rectangle 6"/>
          <p:cNvSpPr>
            <a:spLocks noChangeArrowheads="1"/>
          </p:cNvSpPr>
          <p:nvPr/>
        </p:nvSpPr>
        <p:spPr bwMode="invGray">
          <a:xfrm>
            <a:off x="6324600" y="5975350"/>
            <a:ext cx="2686050" cy="384175"/>
          </a:xfrm>
          <a:prstGeom prst="rect">
            <a:avLst/>
          </a:prstGeom>
          <a:noFill/>
          <a:ln w="9525">
            <a:noFill/>
            <a:miter lim="800000"/>
            <a:headEnd/>
            <a:tailEnd/>
          </a:ln>
          <a:effectLst>
            <a:outerShdw dist="35921" dir="2700000" algn="ctr" rotWithShape="0">
              <a:schemeClr val="tx1"/>
            </a:outerShdw>
          </a:effectLst>
        </p:spPr>
        <p:txBody>
          <a:bodyPr wrap="none" lIns="45720" rIns="45720" anchor="ctr"/>
          <a:lstStyle/>
          <a:p>
            <a:pPr marL="468313" indent="-423863">
              <a:lnSpc>
                <a:spcPct val="90000"/>
              </a:lnSpc>
              <a:spcAft>
                <a:spcPct val="5000"/>
              </a:spcAft>
              <a:buClr>
                <a:srgbClr val="FFFF00"/>
              </a:buClr>
              <a:buFont typeface="Wingdings" pitchFamily="2" charset="2"/>
              <a:buChar char="n"/>
              <a:defRPr/>
            </a:pPr>
            <a:r>
              <a:rPr lang="en-US" sz="2000" dirty="0">
                <a:solidFill>
                  <a:schemeClr val="bg1"/>
                </a:solidFill>
                <a:cs typeface="Times New Roman" pitchFamily="18" charset="0"/>
              </a:rPr>
              <a:t>50 levee breaks</a:t>
            </a:r>
          </a:p>
        </p:txBody>
      </p:sp>
      <p:sp>
        <p:nvSpPr>
          <p:cNvPr id="150" name="Rectangle 6"/>
          <p:cNvSpPr>
            <a:spLocks noChangeArrowheads="1"/>
          </p:cNvSpPr>
          <p:nvPr/>
        </p:nvSpPr>
        <p:spPr bwMode="invGray">
          <a:xfrm>
            <a:off x="6324600" y="5619750"/>
            <a:ext cx="2686050" cy="385763"/>
          </a:xfrm>
          <a:prstGeom prst="rect">
            <a:avLst/>
          </a:prstGeom>
          <a:noFill/>
          <a:ln w="9525">
            <a:noFill/>
            <a:miter lim="800000"/>
            <a:headEnd/>
            <a:tailEnd/>
          </a:ln>
          <a:effectLst>
            <a:outerShdw dist="35921" dir="2700000" algn="ctr" rotWithShape="0">
              <a:schemeClr val="tx1"/>
            </a:outerShdw>
          </a:effectLst>
        </p:spPr>
        <p:txBody>
          <a:bodyPr wrap="none" lIns="45720" rIns="45720" anchor="ctr"/>
          <a:lstStyle/>
          <a:p>
            <a:pPr marL="468313" indent="-423863">
              <a:lnSpc>
                <a:spcPct val="90000"/>
              </a:lnSpc>
              <a:spcAft>
                <a:spcPct val="5000"/>
              </a:spcAft>
              <a:buClr>
                <a:srgbClr val="FFFF00"/>
              </a:buClr>
              <a:buFont typeface="Wingdings" pitchFamily="2" charset="2"/>
              <a:buChar char="n"/>
              <a:defRPr/>
            </a:pPr>
            <a:r>
              <a:rPr lang="en-US" sz="2000" dirty="0">
                <a:solidFill>
                  <a:schemeClr val="bg1"/>
                </a:solidFill>
                <a:cs typeface="Times New Roman" pitchFamily="18" charset="0"/>
              </a:rPr>
              <a:t>6.5 earthquake</a:t>
            </a:r>
          </a:p>
        </p:txBody>
      </p:sp>
      <p:sp>
        <p:nvSpPr>
          <p:cNvPr id="151" name="Rectangle 6"/>
          <p:cNvSpPr>
            <a:spLocks noChangeArrowheads="1"/>
          </p:cNvSpPr>
          <p:nvPr/>
        </p:nvSpPr>
        <p:spPr bwMode="invGray">
          <a:xfrm>
            <a:off x="6324600" y="6307138"/>
            <a:ext cx="2686050" cy="385762"/>
          </a:xfrm>
          <a:prstGeom prst="rect">
            <a:avLst/>
          </a:prstGeom>
          <a:noFill/>
          <a:ln w="9525">
            <a:noFill/>
            <a:miter lim="800000"/>
            <a:headEnd/>
            <a:tailEnd/>
          </a:ln>
          <a:effectLst>
            <a:outerShdw dist="35921" dir="2700000" algn="ctr" rotWithShape="0">
              <a:schemeClr val="tx1"/>
            </a:outerShdw>
          </a:effectLst>
        </p:spPr>
        <p:txBody>
          <a:bodyPr wrap="none" lIns="45720" rIns="45720" anchor="ctr"/>
          <a:lstStyle/>
          <a:p>
            <a:pPr marL="468313" indent="-423863">
              <a:lnSpc>
                <a:spcPct val="90000"/>
              </a:lnSpc>
              <a:spcAft>
                <a:spcPct val="5000"/>
              </a:spcAft>
              <a:buClr>
                <a:srgbClr val="FFFF00"/>
              </a:buClr>
              <a:buFont typeface="Wingdings" pitchFamily="2" charset="2"/>
              <a:buChar char="n"/>
              <a:defRPr/>
            </a:pPr>
            <a:r>
              <a:rPr lang="en-US" sz="2000" dirty="0">
                <a:solidFill>
                  <a:schemeClr val="bg1"/>
                </a:solidFill>
                <a:cs typeface="Times New Roman" pitchFamily="18" charset="0"/>
              </a:rPr>
              <a:t>20 islands flooded</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strVal val="4*#ppt_w"/>
                                          </p:val>
                                        </p:tav>
                                        <p:tav tm="100000">
                                          <p:val>
                                            <p:strVal val="#ppt_w"/>
                                          </p:val>
                                        </p:tav>
                                      </p:tavLst>
                                    </p:anim>
                                    <p:anim calcmode="lin" valueType="num">
                                      <p:cBhvr>
                                        <p:cTn id="8" dur="500" fill="hold"/>
                                        <p:tgtEl>
                                          <p:spTgt spid="6"/>
                                        </p:tgtEl>
                                        <p:attrNameLst>
                                          <p:attrName>ppt_h</p:attrName>
                                        </p:attrNameLst>
                                      </p:cBhvr>
                                      <p:tavLst>
                                        <p:tav tm="0">
                                          <p:val>
                                            <p:strVal val="4*#ppt_h"/>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50"/>
                                        </p:tgtEl>
                                        <p:attrNameLst>
                                          <p:attrName>style.visibility</p:attrName>
                                        </p:attrNameLst>
                                      </p:cBhvr>
                                      <p:to>
                                        <p:strVal val="visible"/>
                                      </p:to>
                                    </p:set>
                                    <p:anim calcmode="lin" valueType="num">
                                      <p:cBhvr>
                                        <p:cTn id="11" dur="500" fill="hold"/>
                                        <p:tgtEl>
                                          <p:spTgt spid="150"/>
                                        </p:tgtEl>
                                        <p:attrNameLst>
                                          <p:attrName>ppt_w</p:attrName>
                                        </p:attrNameLst>
                                      </p:cBhvr>
                                      <p:tavLst>
                                        <p:tav tm="0">
                                          <p:val>
                                            <p:fltVal val="0"/>
                                          </p:val>
                                        </p:tav>
                                        <p:tav tm="100000">
                                          <p:val>
                                            <p:strVal val="#ppt_w"/>
                                          </p:val>
                                        </p:tav>
                                      </p:tavLst>
                                    </p:anim>
                                    <p:anim calcmode="lin" valueType="num">
                                      <p:cBhvr>
                                        <p:cTn id="12" dur="500" fill="hold"/>
                                        <p:tgtEl>
                                          <p:spTgt spid="150"/>
                                        </p:tgtEl>
                                        <p:attrNameLst>
                                          <p:attrName>ppt_h</p:attrName>
                                        </p:attrNameLst>
                                      </p:cBhvr>
                                      <p:tavLst>
                                        <p:tav tm="0">
                                          <p:val>
                                            <p:fltVal val="0"/>
                                          </p:val>
                                        </p:tav>
                                        <p:tav tm="100000">
                                          <p:val>
                                            <p:strVal val="#ppt_h"/>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152"/>
                                        </p:tgtEl>
                                        <p:attrNameLst>
                                          <p:attrName>style.visibility</p:attrName>
                                        </p:attrNameLst>
                                      </p:cBhvr>
                                      <p:to>
                                        <p:strVal val="visible"/>
                                      </p:to>
                                    </p:set>
                                    <p:animEffect transition="in" filter="fade">
                                      <p:cBhvr>
                                        <p:cTn id="15" dur="2000"/>
                                        <p:tgtEl>
                                          <p:spTgt spid="152"/>
                                        </p:tgtEl>
                                      </p:cBhvr>
                                    </p:animEffect>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p:cTn id="20" dur="500" fill="hold"/>
                                        <p:tgtEl>
                                          <p:spTgt spid="8"/>
                                        </p:tgtEl>
                                        <p:attrNameLst>
                                          <p:attrName>ppt_w</p:attrName>
                                        </p:attrNameLst>
                                      </p:cBhvr>
                                      <p:tavLst>
                                        <p:tav tm="0">
                                          <p:val>
                                            <p:fltVal val="0"/>
                                          </p:val>
                                        </p:tav>
                                        <p:tav tm="100000">
                                          <p:val>
                                            <p:strVal val="#ppt_w"/>
                                          </p:val>
                                        </p:tav>
                                      </p:tavLst>
                                    </p:anim>
                                    <p:anim calcmode="lin" valueType="num">
                                      <p:cBhvr>
                                        <p:cTn id="21" dur="500" fill="hold"/>
                                        <p:tgtEl>
                                          <p:spTgt spid="8"/>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18"/>
                                            </p:cond>
                                          </p:stCondLst>
                                        </p:cTn>
                                        <p:tgtEl>
                                          <p:spTgt spid="8"/>
                                        </p:tgtEl>
                                        <p:attrNameLst>
                                          <p:attrName>style.visibility</p:attrName>
                                        </p:attrNameLst>
                                      </p:cBhvr>
                                      <p:to>
                                        <p:strVal val="hidden"/>
                                      </p:to>
                                    </p:set>
                                  </p:subTnLst>
                                </p:cTn>
                              </p:par>
                            </p:childTnLst>
                          </p:cTn>
                        </p:par>
                        <p:par>
                          <p:cTn id="22" fill="hold">
                            <p:stCondLst>
                              <p:cond delay="500"/>
                            </p:stCondLst>
                            <p:childTnLst>
                              <p:par>
                                <p:cTn id="23" presetID="23" presetClass="entr" presetSubtype="16"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3"/>
                                            </p:cond>
                                          </p:stCondLst>
                                        </p:cTn>
                                        <p:tgtEl>
                                          <p:spTgt spid="9"/>
                                        </p:tgtEl>
                                        <p:attrNameLst>
                                          <p:attrName>style.visibility</p:attrName>
                                        </p:attrNameLst>
                                      </p:cBhvr>
                                      <p:to>
                                        <p:strVal val="hidden"/>
                                      </p:to>
                                    </p:set>
                                  </p:subTnLst>
                                </p:cTn>
                              </p:par>
                            </p:childTnLst>
                          </p:cTn>
                        </p:par>
                        <p:par>
                          <p:cTn id="27" fill="hold">
                            <p:stCondLst>
                              <p:cond delay="1000"/>
                            </p:stCondLst>
                            <p:childTnLst>
                              <p:par>
                                <p:cTn id="28" presetID="23" presetClass="entr" presetSubtype="16"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8"/>
                                            </p:cond>
                                          </p:stCondLst>
                                        </p:cTn>
                                        <p:tgtEl>
                                          <p:spTgt spid="10"/>
                                        </p:tgtEl>
                                        <p:attrNameLst>
                                          <p:attrName>style.visibility</p:attrName>
                                        </p:attrNameLst>
                                      </p:cBhvr>
                                      <p:to>
                                        <p:strVal val="hidden"/>
                                      </p:to>
                                    </p:set>
                                  </p:subTnLst>
                                </p:cTn>
                              </p:par>
                            </p:childTnLst>
                          </p:cTn>
                        </p:par>
                        <p:par>
                          <p:cTn id="32" fill="hold">
                            <p:stCondLst>
                              <p:cond delay="1500"/>
                            </p:stCondLst>
                            <p:childTnLst>
                              <p:par>
                                <p:cTn id="33" presetID="22" presetClass="entr" presetSubtype="8"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wipe(left)">
                                      <p:cBhvr>
                                        <p:cTn id="35" dur="1000"/>
                                        <p:tgtEl>
                                          <p:spTgt spid="5"/>
                                        </p:tgtEl>
                                      </p:cBhvr>
                                    </p:animEffect>
                                  </p:childTnLst>
                                  <p:subTnLst>
                                    <p:set>
                                      <p:cBhvr override="childStyle">
                                        <p:cTn dur="1" fill="hold" display="0" masterRel="nextClick" afterEffect="1"/>
                                        <p:tgtEl>
                                          <p:spTgt spid="5"/>
                                        </p:tgtEl>
                                        <p:attrNameLst>
                                          <p:attrName>style.visibility</p:attrName>
                                        </p:attrNameLst>
                                      </p:cBhvr>
                                      <p:to>
                                        <p:strVal val="hidden"/>
                                      </p:to>
                                    </p:set>
                                  </p:subTnLst>
                                </p:cTn>
                              </p:par>
                              <p:par>
                                <p:cTn id="36" presetID="23" presetClass="entr" presetSubtype="16" fill="hold" grpId="0" nodeType="withEffect">
                                  <p:stCondLst>
                                    <p:cond delay="0"/>
                                  </p:stCondLst>
                                  <p:childTnLst>
                                    <p:set>
                                      <p:cBhvr>
                                        <p:cTn id="37" dur="1" fill="hold">
                                          <p:stCondLst>
                                            <p:cond delay="0"/>
                                          </p:stCondLst>
                                        </p:cTn>
                                        <p:tgtEl>
                                          <p:spTgt spid="149"/>
                                        </p:tgtEl>
                                        <p:attrNameLst>
                                          <p:attrName>style.visibility</p:attrName>
                                        </p:attrNameLst>
                                      </p:cBhvr>
                                      <p:to>
                                        <p:strVal val="visible"/>
                                      </p:to>
                                    </p:set>
                                    <p:anim calcmode="lin" valueType="num">
                                      <p:cBhvr>
                                        <p:cTn id="38" dur="500" fill="hold"/>
                                        <p:tgtEl>
                                          <p:spTgt spid="149"/>
                                        </p:tgtEl>
                                        <p:attrNameLst>
                                          <p:attrName>ppt_w</p:attrName>
                                        </p:attrNameLst>
                                      </p:cBhvr>
                                      <p:tavLst>
                                        <p:tav tm="0">
                                          <p:val>
                                            <p:fltVal val="0"/>
                                          </p:val>
                                        </p:tav>
                                        <p:tav tm="100000">
                                          <p:val>
                                            <p:strVal val="#ppt_w"/>
                                          </p:val>
                                        </p:tav>
                                      </p:tavLst>
                                    </p:anim>
                                    <p:anim calcmode="lin" valueType="num">
                                      <p:cBhvr>
                                        <p:cTn id="39" dur="500" fill="hold"/>
                                        <p:tgtEl>
                                          <p:spTgt spid="149"/>
                                        </p:tgtEl>
                                        <p:attrNameLst>
                                          <p:attrName>ppt_h</p:attrName>
                                        </p:attrNameLst>
                                      </p:cBhvr>
                                      <p:tavLst>
                                        <p:tav tm="0">
                                          <p:val>
                                            <p:fltVal val="0"/>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fade">
                                      <p:cBhvr>
                                        <p:cTn id="44" dur="2000"/>
                                        <p:tgtEl>
                                          <p:spTgt spid="4"/>
                                        </p:tgtEl>
                                      </p:cBhvr>
                                    </p:animEffect>
                                  </p:childTnLst>
                                </p:cTn>
                              </p:par>
                              <p:par>
                                <p:cTn id="45" presetID="23" presetClass="entr" presetSubtype="16" fill="hold" grpId="0" nodeType="withEffect">
                                  <p:stCondLst>
                                    <p:cond delay="0"/>
                                  </p:stCondLst>
                                  <p:childTnLst>
                                    <p:set>
                                      <p:cBhvr>
                                        <p:cTn id="46" dur="1" fill="hold">
                                          <p:stCondLst>
                                            <p:cond delay="0"/>
                                          </p:stCondLst>
                                        </p:cTn>
                                        <p:tgtEl>
                                          <p:spTgt spid="151"/>
                                        </p:tgtEl>
                                        <p:attrNameLst>
                                          <p:attrName>style.visibility</p:attrName>
                                        </p:attrNameLst>
                                      </p:cBhvr>
                                      <p:to>
                                        <p:strVal val="visible"/>
                                      </p:to>
                                    </p:set>
                                    <p:anim calcmode="lin" valueType="num">
                                      <p:cBhvr>
                                        <p:cTn id="47" dur="500" fill="hold"/>
                                        <p:tgtEl>
                                          <p:spTgt spid="151"/>
                                        </p:tgtEl>
                                        <p:attrNameLst>
                                          <p:attrName>ppt_w</p:attrName>
                                        </p:attrNameLst>
                                      </p:cBhvr>
                                      <p:tavLst>
                                        <p:tav tm="0">
                                          <p:val>
                                            <p:fltVal val="0"/>
                                          </p:val>
                                        </p:tav>
                                        <p:tav tm="100000">
                                          <p:val>
                                            <p:strVal val="#ppt_w"/>
                                          </p:val>
                                        </p:tav>
                                      </p:tavLst>
                                    </p:anim>
                                    <p:anim calcmode="lin" valueType="num">
                                      <p:cBhvr>
                                        <p:cTn id="48" dur="500" fill="hold"/>
                                        <p:tgtEl>
                                          <p:spTgt spid="15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49" grpId="0"/>
      <p:bldP spid="150" grpId="0"/>
      <p:bldP spid="15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44450" y="1176338"/>
            <a:ext cx="9178925" cy="5681662"/>
            <a:chOff x="-34506" y="1176338"/>
            <a:chExt cx="9178506" cy="5681662"/>
          </a:xfrm>
        </p:grpSpPr>
        <p:pic>
          <p:nvPicPr>
            <p:cNvPr id="44111"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grpSp>
        <p:nvGrpSpPr>
          <p:cNvPr id="3" name="Group 49"/>
          <p:cNvGrpSpPr>
            <a:grpSpLocks/>
          </p:cNvGrpSpPr>
          <p:nvPr/>
        </p:nvGrpSpPr>
        <p:grpSpPr bwMode="auto">
          <a:xfrm>
            <a:off x="2590800" y="1739900"/>
            <a:ext cx="2795588" cy="2616200"/>
            <a:chOff x="1632" y="1096"/>
            <a:chExt cx="1761" cy="1648"/>
          </a:xfrm>
        </p:grpSpPr>
        <p:sp>
          <p:nvSpPr>
            <p:cNvPr id="266287"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266288"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266291" name="Freeform 51"/>
          <p:cNvSpPr>
            <a:spLocks/>
          </p:cNvSpPr>
          <p:nvPr/>
        </p:nvSpPr>
        <p:spPr bwMode="inv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6473735" name="Text Box 7"/>
          <p:cNvSpPr txBox="1">
            <a:spLocks noChangeArrowheads="1"/>
          </p:cNvSpPr>
          <p:nvPr/>
        </p:nvSpPr>
        <p:spPr bwMode="invGray">
          <a:xfrm>
            <a:off x="5643563" y="2735263"/>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sp>
        <p:nvSpPr>
          <p:cNvPr id="6473736"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a:solidFill>
                  <a:schemeClr val="bg1"/>
                </a:solidFill>
                <a:effectLst>
                  <a:outerShdw blurRad="38100" dist="38100" dir="2700000" algn="tl">
                    <a:srgbClr val="000000"/>
                  </a:outerShdw>
                </a:effectLst>
              </a:rPr>
              <a:t>Stockton</a:t>
            </a:r>
          </a:p>
        </p:txBody>
      </p:sp>
      <p:sp>
        <p:nvSpPr>
          <p:cNvPr id="29" name="Text Box 16"/>
          <p:cNvSpPr txBox="1">
            <a:spLocks noChangeArrowheads="1"/>
          </p:cNvSpPr>
          <p:nvPr/>
        </p:nvSpPr>
        <p:spPr bwMode="invGray">
          <a:xfrm>
            <a:off x="1655763" y="6081713"/>
            <a:ext cx="2209800" cy="3968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a:spcBef>
                <a:spcPct val="50000"/>
              </a:spcBef>
              <a:defRPr/>
            </a:pPr>
            <a:r>
              <a:rPr lang="en-US" sz="2000" dirty="0">
                <a:solidFill>
                  <a:schemeClr val="bg1"/>
                </a:solidFill>
                <a:effectLst>
                  <a:outerShdw blurRad="38100" dist="38100" dir="2700000" algn="tl">
                    <a:srgbClr val="000000"/>
                  </a:outerShdw>
                </a:effectLst>
              </a:rPr>
              <a:t>SWP Pumps</a:t>
            </a:r>
          </a:p>
        </p:txBody>
      </p:sp>
      <p:sp>
        <p:nvSpPr>
          <p:cNvPr id="30" name="Text Box 16"/>
          <p:cNvSpPr txBox="1">
            <a:spLocks noChangeArrowheads="1"/>
          </p:cNvSpPr>
          <p:nvPr/>
        </p:nvSpPr>
        <p:spPr bwMode="invGray">
          <a:xfrm>
            <a:off x="2438400" y="6400800"/>
            <a:ext cx="2209800" cy="396875"/>
          </a:xfrm>
          <a:prstGeom prst="rect">
            <a:avLst/>
          </a:prstGeom>
          <a:noFill/>
          <a:ln w="9525">
            <a:noFill/>
            <a:miter lim="800000"/>
            <a:headEnd/>
            <a:tailEnd/>
          </a:ln>
          <a:effectLst>
            <a:outerShdw dist="35921" dir="2700000" algn="ctr" rotWithShape="0">
              <a:schemeClr val="tx1"/>
            </a:outerShdw>
          </a:effectLst>
        </p:spPr>
        <p:txBody>
          <a:bodyPr>
            <a:spAutoFit/>
          </a:bodyPr>
          <a:lstStyle/>
          <a:p>
            <a:pPr>
              <a:spcBef>
                <a:spcPct val="50000"/>
              </a:spcBef>
              <a:defRPr/>
            </a:pPr>
            <a:r>
              <a:rPr lang="en-US" sz="2000" dirty="0">
                <a:solidFill>
                  <a:schemeClr val="bg1"/>
                </a:solidFill>
                <a:effectLst>
                  <a:outerShdw blurRad="38100" dist="38100" dir="2700000" algn="tl">
                    <a:srgbClr val="000000"/>
                  </a:outerShdw>
                </a:effectLst>
              </a:rPr>
              <a:t>CVP Pumps</a:t>
            </a:r>
          </a:p>
        </p:txBody>
      </p:sp>
      <p:sp>
        <p:nvSpPr>
          <p:cNvPr id="44041" name="Oval 17"/>
          <p:cNvSpPr>
            <a:spLocks noChangeArrowheads="1"/>
          </p:cNvSpPr>
          <p:nvPr/>
        </p:nvSpPr>
        <p:spPr bwMode="invGray">
          <a:xfrm>
            <a:off x="3657600" y="59436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sp>
        <p:nvSpPr>
          <p:cNvPr id="44042"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sp>
        <p:nvSpPr>
          <p:cNvPr id="46102"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defRPr/>
            </a:pPr>
            <a:fld id="{F2521EA5-5FFD-48CD-806D-8CB4EED040BD}" type="slidenum">
              <a:rPr lang="en-US" sz="2000">
                <a:effectLst>
                  <a:outerShdw blurRad="38100" dist="38100" dir="2700000" algn="tl">
                    <a:srgbClr val="000000">
                      <a:alpha val="43137"/>
                    </a:srgbClr>
                  </a:outerShdw>
                </a:effectLst>
              </a:rPr>
              <a:pPr>
                <a:defRPr/>
              </a:pPr>
              <a:t>43</a:t>
            </a:fld>
            <a:endParaRPr lang="en-US" sz="2000" dirty="0">
              <a:effectLst>
                <a:outerShdw blurRad="38100" dist="38100" dir="2700000" algn="tl">
                  <a:srgbClr val="000000">
                    <a:alpha val="43137"/>
                  </a:srgbClr>
                </a:outerShdw>
              </a:effectLst>
            </a:endParaRPr>
          </a:p>
        </p:txBody>
      </p:sp>
      <p:sp>
        <p:nvSpPr>
          <p:cNvPr id="31" name="Text Box 24"/>
          <p:cNvSpPr txBox="1">
            <a:spLocks noChangeArrowheads="1"/>
          </p:cNvSpPr>
          <p:nvPr/>
        </p:nvSpPr>
        <p:spPr bwMode="invGray">
          <a:xfrm>
            <a:off x="76200" y="344488"/>
            <a:ext cx="8991600" cy="646112"/>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a:defRPr/>
            </a:pPr>
            <a:r>
              <a:rPr lang="en-US" sz="3600" dirty="0">
                <a:solidFill>
                  <a:srgbClr val="FFFF00"/>
                </a:solidFill>
                <a:effectLst>
                  <a:outerShdw blurRad="38100" dist="38100" dir="2700000" algn="tl">
                    <a:srgbClr val="000000"/>
                  </a:outerShdw>
                </a:effectLst>
              </a:rPr>
              <a:t>Seismic Vulnerability</a:t>
            </a:r>
            <a:endParaRPr lang="en-US" sz="2700" dirty="0">
              <a:solidFill>
                <a:schemeClr val="bg1"/>
              </a:solidFill>
              <a:effectLst>
                <a:outerShdw blurRad="38100" dist="38100" dir="2700000" algn="tl">
                  <a:srgbClr val="000000"/>
                </a:outerShdw>
              </a:effectLst>
            </a:endParaRPr>
          </a:p>
        </p:txBody>
      </p:sp>
      <p:sp>
        <p:nvSpPr>
          <p:cNvPr id="44045" name="Freeform 39"/>
          <p:cNvSpPr>
            <a:spLocks/>
          </p:cNvSpPr>
          <p:nvPr/>
        </p:nvSpPr>
        <p:spPr bwMode="gray">
          <a:xfrm>
            <a:off x="3998913" y="5546725"/>
            <a:ext cx="457200" cy="76200"/>
          </a:xfrm>
          <a:custGeom>
            <a:avLst/>
            <a:gdLst>
              <a:gd name="T0" fmla="*/ 0 w 288"/>
              <a:gd name="T1" fmla="*/ 2147483647 h 48"/>
              <a:gd name="T2" fmla="*/ 2147483647 w 288"/>
              <a:gd name="T3" fmla="*/ 2147483647 h 48"/>
              <a:gd name="T4" fmla="*/ 2147483647 w 288"/>
              <a:gd name="T5" fmla="*/ 2147483647 h 48"/>
              <a:gd name="T6" fmla="*/ 2147483647 w 288"/>
              <a:gd name="T7" fmla="*/ 2147483647 h 48"/>
              <a:gd name="T8" fmla="*/ 2147483647 w 288"/>
              <a:gd name="T9" fmla="*/ 2147483647 h 48"/>
              <a:gd name="T10" fmla="*/ 2147483647 w 288"/>
              <a:gd name="T11" fmla="*/ 0 h 48"/>
              <a:gd name="T12" fmla="*/ 0 60000 65536"/>
              <a:gd name="T13" fmla="*/ 0 60000 65536"/>
              <a:gd name="T14" fmla="*/ 0 60000 65536"/>
              <a:gd name="T15" fmla="*/ 0 60000 65536"/>
              <a:gd name="T16" fmla="*/ 0 60000 65536"/>
              <a:gd name="T17" fmla="*/ 0 60000 65536"/>
              <a:gd name="T18" fmla="*/ 0 w 288"/>
              <a:gd name="T19" fmla="*/ 0 h 48"/>
              <a:gd name="T20" fmla="*/ 288 w 28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288" h="48">
                <a:moveTo>
                  <a:pt x="0" y="48"/>
                </a:moveTo>
                <a:lnTo>
                  <a:pt x="96" y="48"/>
                </a:lnTo>
                <a:lnTo>
                  <a:pt x="144" y="48"/>
                </a:lnTo>
                <a:lnTo>
                  <a:pt x="192" y="48"/>
                </a:lnTo>
                <a:lnTo>
                  <a:pt x="288" y="48"/>
                </a:lnTo>
                <a:lnTo>
                  <a:pt x="288" y="0"/>
                </a:lnTo>
              </a:path>
            </a:pathLst>
          </a:custGeom>
          <a:noFill/>
          <a:ln w="9525">
            <a:noFill/>
            <a:round/>
            <a:headEnd/>
            <a:tailEnd/>
          </a:ln>
        </p:spPr>
        <p:txBody>
          <a:bodyPr rot="10800000" vert="eaVert" wrap="none">
            <a:spAutoFit/>
          </a:bodyPr>
          <a:lstStyle/>
          <a:p>
            <a:endParaRPr lang="en-US"/>
          </a:p>
        </p:txBody>
      </p:sp>
      <p:grpSp>
        <p:nvGrpSpPr>
          <p:cNvPr id="4" name="Group 102"/>
          <p:cNvGrpSpPr>
            <a:grpSpLocks/>
          </p:cNvGrpSpPr>
          <p:nvPr/>
        </p:nvGrpSpPr>
        <p:grpSpPr bwMode="auto">
          <a:xfrm>
            <a:off x="2112963" y="3757613"/>
            <a:ext cx="4011612" cy="1568450"/>
            <a:chOff x="2113680" y="3758037"/>
            <a:chExt cx="4010790" cy="1567611"/>
          </a:xfrm>
        </p:grpSpPr>
        <p:sp>
          <p:nvSpPr>
            <p:cNvPr id="44092" name="Freeform 83"/>
            <p:cNvSpPr>
              <a:spLocks noChangeArrowheads="1"/>
            </p:cNvSpPr>
            <p:nvPr/>
          </p:nvSpPr>
          <p:spPr bwMode="auto">
            <a:xfrm>
              <a:off x="2113680" y="4215284"/>
              <a:ext cx="1337929" cy="351692"/>
            </a:xfrm>
            <a:custGeom>
              <a:avLst/>
              <a:gdLst>
                <a:gd name="T0" fmla="*/ 1337929 w 1337929"/>
                <a:gd name="T1" fmla="*/ 0 h 351692"/>
                <a:gd name="T2" fmla="*/ 1267590 w 1337929"/>
                <a:gd name="T3" fmla="*/ 15072 h 351692"/>
                <a:gd name="T4" fmla="*/ 1227397 w 1337929"/>
                <a:gd name="T5" fmla="*/ 35169 h 351692"/>
                <a:gd name="T6" fmla="*/ 1187204 w 1337929"/>
                <a:gd name="T7" fmla="*/ 35169 h 351692"/>
                <a:gd name="T8" fmla="*/ 1157058 w 1337929"/>
                <a:gd name="T9" fmla="*/ 35169 h 351692"/>
                <a:gd name="T10" fmla="*/ 1116865 w 1337929"/>
                <a:gd name="T11" fmla="*/ 45217 h 351692"/>
                <a:gd name="T12" fmla="*/ 1086720 w 1337929"/>
                <a:gd name="T13" fmla="*/ 80386 h 351692"/>
                <a:gd name="T14" fmla="*/ 1009238 w 1337929"/>
                <a:gd name="T15" fmla="*/ 118721 h 351692"/>
                <a:gd name="T16" fmla="*/ 860632 w 1337929"/>
                <a:gd name="T17" fmla="*/ 135652 h 351692"/>
                <a:gd name="T18" fmla="*/ 699858 w 1337929"/>
                <a:gd name="T19" fmla="*/ 113959 h 351692"/>
                <a:gd name="T20" fmla="*/ 599375 w 1337929"/>
                <a:gd name="T21" fmla="*/ 135652 h 351692"/>
                <a:gd name="T22" fmla="*/ 544109 w 1337929"/>
                <a:gd name="T23" fmla="*/ 175846 h 351692"/>
                <a:gd name="T24" fmla="*/ 338118 w 1337929"/>
                <a:gd name="T25" fmla="*/ 165797 h 351692"/>
                <a:gd name="T26" fmla="*/ 217538 w 1337929"/>
                <a:gd name="T27" fmla="*/ 185894 h 351692"/>
                <a:gd name="T28" fmla="*/ 41691 w 1337929"/>
                <a:gd name="T29" fmla="*/ 261257 h 351692"/>
                <a:gd name="T30" fmla="*/ 1498 w 1337929"/>
                <a:gd name="T31" fmla="*/ 276329 h 351692"/>
                <a:gd name="T32" fmla="*/ 1498 w 1337929"/>
                <a:gd name="T33" fmla="*/ 301450 h 351692"/>
                <a:gd name="T34" fmla="*/ 26619 w 1337929"/>
                <a:gd name="T35" fmla="*/ 311498 h 351692"/>
                <a:gd name="T36" fmla="*/ 81885 w 1337929"/>
                <a:gd name="T37" fmla="*/ 321547 h 351692"/>
                <a:gd name="T38" fmla="*/ 142175 w 1337929"/>
                <a:gd name="T39" fmla="*/ 351168 h 351692"/>
                <a:gd name="T40" fmla="*/ 247683 w 1337929"/>
                <a:gd name="T41" fmla="*/ 351692 h 351692"/>
                <a:gd name="T42" fmla="*/ 448650 w 1337929"/>
                <a:gd name="T43" fmla="*/ 351692 h 351692"/>
                <a:gd name="T44" fmla="*/ 604399 w 1337929"/>
                <a:gd name="T45" fmla="*/ 331595 h 351692"/>
                <a:gd name="T46" fmla="*/ 699858 w 1337929"/>
                <a:gd name="T47" fmla="*/ 301450 h 351692"/>
                <a:gd name="T48" fmla="*/ 795318 w 1337929"/>
                <a:gd name="T49" fmla="*/ 286378 h 351692"/>
                <a:gd name="T50" fmla="*/ 1016382 w 1337929"/>
                <a:gd name="T51" fmla="*/ 281353 h 351692"/>
                <a:gd name="T52" fmla="*/ 1131938 w 1337929"/>
                <a:gd name="T53" fmla="*/ 251208 h 351692"/>
                <a:gd name="T54" fmla="*/ 1217349 w 1337929"/>
                <a:gd name="T55" fmla="*/ 226087 h 351692"/>
                <a:gd name="T56" fmla="*/ 1282663 w 1337929"/>
                <a:gd name="T57" fmla="*/ 205991 h 351692"/>
                <a:gd name="T58" fmla="*/ 1282663 w 1337929"/>
                <a:gd name="T59" fmla="*/ 135652 h 351692"/>
                <a:gd name="T60" fmla="*/ 1292711 w 1337929"/>
                <a:gd name="T61" fmla="*/ 70338 h 351692"/>
                <a:gd name="T62" fmla="*/ 1337929 w 1337929"/>
                <a:gd name="T63" fmla="*/ 0 h 3516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37929"/>
                <a:gd name="T97" fmla="*/ 0 h 351692"/>
                <a:gd name="T98" fmla="*/ 1337929 w 1337929"/>
                <a:gd name="T99" fmla="*/ 351692 h 3516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37929" h="351692">
                  <a:moveTo>
                    <a:pt x="1337929" y="0"/>
                  </a:moveTo>
                  <a:lnTo>
                    <a:pt x="1267590" y="15072"/>
                  </a:lnTo>
                  <a:cubicBezTo>
                    <a:pt x="1230967" y="36000"/>
                    <a:pt x="1245923" y="35169"/>
                    <a:pt x="1227397" y="35169"/>
                  </a:cubicBezTo>
                  <a:lnTo>
                    <a:pt x="1187204" y="35169"/>
                  </a:lnTo>
                  <a:lnTo>
                    <a:pt x="1157058" y="35169"/>
                  </a:lnTo>
                  <a:lnTo>
                    <a:pt x="1116865" y="45217"/>
                  </a:lnTo>
                  <a:lnTo>
                    <a:pt x="1086720" y="80386"/>
                  </a:lnTo>
                  <a:cubicBezTo>
                    <a:pt x="1027737" y="134008"/>
                    <a:pt x="1039682" y="83002"/>
                    <a:pt x="1009238" y="118721"/>
                  </a:cubicBezTo>
                  <a:lnTo>
                    <a:pt x="860632" y="135652"/>
                  </a:lnTo>
                  <a:lnTo>
                    <a:pt x="699858" y="113959"/>
                  </a:lnTo>
                  <a:lnTo>
                    <a:pt x="599375" y="135652"/>
                  </a:lnTo>
                  <a:lnTo>
                    <a:pt x="544109" y="175846"/>
                  </a:lnTo>
                  <a:lnTo>
                    <a:pt x="338118" y="165797"/>
                  </a:lnTo>
                  <a:lnTo>
                    <a:pt x="217538" y="185894"/>
                  </a:lnTo>
                  <a:cubicBezTo>
                    <a:pt x="45184" y="261933"/>
                    <a:pt x="108952" y="261257"/>
                    <a:pt x="41691" y="261257"/>
                  </a:cubicBezTo>
                  <a:cubicBezTo>
                    <a:pt x="0" y="282102"/>
                    <a:pt x="1498" y="296332"/>
                    <a:pt x="1498" y="276329"/>
                  </a:cubicBezTo>
                  <a:lnTo>
                    <a:pt x="1498" y="301450"/>
                  </a:lnTo>
                  <a:lnTo>
                    <a:pt x="26619" y="311498"/>
                  </a:lnTo>
                  <a:lnTo>
                    <a:pt x="81885" y="321547"/>
                  </a:lnTo>
                  <a:lnTo>
                    <a:pt x="142175" y="351168"/>
                  </a:lnTo>
                  <a:lnTo>
                    <a:pt x="247683" y="351692"/>
                  </a:lnTo>
                  <a:lnTo>
                    <a:pt x="448650" y="351692"/>
                  </a:lnTo>
                  <a:lnTo>
                    <a:pt x="604399" y="331595"/>
                  </a:lnTo>
                  <a:lnTo>
                    <a:pt x="699858" y="301450"/>
                  </a:lnTo>
                  <a:lnTo>
                    <a:pt x="795318" y="286378"/>
                  </a:lnTo>
                  <a:lnTo>
                    <a:pt x="1016382" y="281353"/>
                  </a:lnTo>
                  <a:lnTo>
                    <a:pt x="1131938" y="251208"/>
                  </a:lnTo>
                  <a:lnTo>
                    <a:pt x="1217349" y="226087"/>
                  </a:lnTo>
                  <a:lnTo>
                    <a:pt x="1282663" y="205991"/>
                  </a:lnTo>
                  <a:lnTo>
                    <a:pt x="1282663" y="135652"/>
                  </a:lnTo>
                  <a:lnTo>
                    <a:pt x="1292711" y="70338"/>
                  </a:lnTo>
                  <a:lnTo>
                    <a:pt x="1337929" y="0"/>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093" name="Freeform 84"/>
            <p:cNvSpPr>
              <a:spLocks noChangeArrowheads="1"/>
            </p:cNvSpPr>
            <p:nvPr/>
          </p:nvSpPr>
          <p:spPr bwMode="auto">
            <a:xfrm>
              <a:off x="3421464" y="4170066"/>
              <a:ext cx="798844" cy="162532"/>
            </a:xfrm>
            <a:custGeom>
              <a:avLst/>
              <a:gdLst>
                <a:gd name="T0" fmla="*/ 798844 w 798844"/>
                <a:gd name="T1" fmla="*/ 85411 h 162532"/>
                <a:gd name="T2" fmla="*/ 758650 w 798844"/>
                <a:gd name="T3" fmla="*/ 35169 h 162532"/>
                <a:gd name="T4" fmla="*/ 577780 w 798844"/>
                <a:gd name="T5" fmla="*/ 40193 h 162532"/>
                <a:gd name="T6" fmla="*/ 447151 w 798844"/>
                <a:gd name="T7" fmla="*/ 30145 h 162532"/>
                <a:gd name="T8" fmla="*/ 326571 w 798844"/>
                <a:gd name="T9" fmla="*/ 15072 h 162532"/>
                <a:gd name="T10" fmla="*/ 236136 w 798844"/>
                <a:gd name="T11" fmla="*/ 0 h 162532"/>
                <a:gd name="T12" fmla="*/ 175846 w 798844"/>
                <a:gd name="T13" fmla="*/ 0 h 162532"/>
                <a:gd name="T14" fmla="*/ 80387 w 798844"/>
                <a:gd name="T15" fmla="*/ 30145 h 162532"/>
                <a:gd name="T16" fmla="*/ 75362 w 798844"/>
                <a:gd name="T17" fmla="*/ 45218 h 162532"/>
                <a:gd name="T18" fmla="*/ 20096 w 798844"/>
                <a:gd name="T19" fmla="*/ 75363 h 162532"/>
                <a:gd name="T20" fmla="*/ 0 w 798844"/>
                <a:gd name="T21" fmla="*/ 150725 h 162532"/>
                <a:gd name="T22" fmla="*/ 50241 w 798844"/>
                <a:gd name="T23" fmla="*/ 135653 h 162532"/>
                <a:gd name="T24" fmla="*/ 115556 w 798844"/>
                <a:gd name="T25" fmla="*/ 120580 h 162532"/>
                <a:gd name="T26" fmla="*/ 190918 w 798844"/>
                <a:gd name="T27" fmla="*/ 110532 h 162532"/>
                <a:gd name="T28" fmla="*/ 331595 w 798844"/>
                <a:gd name="T29" fmla="*/ 130629 h 162532"/>
                <a:gd name="T30" fmla="*/ 396910 w 798844"/>
                <a:gd name="T31" fmla="*/ 130629 h 162532"/>
                <a:gd name="T32" fmla="*/ 492369 w 798844"/>
                <a:gd name="T33" fmla="*/ 145701 h 162532"/>
                <a:gd name="T34" fmla="*/ 562707 w 798844"/>
                <a:gd name="T35" fmla="*/ 145701 h 162532"/>
                <a:gd name="T36" fmla="*/ 587828 w 798844"/>
                <a:gd name="T37" fmla="*/ 105508 h 162532"/>
                <a:gd name="T38" fmla="*/ 653143 w 798844"/>
                <a:gd name="T39" fmla="*/ 100483 h 162532"/>
                <a:gd name="T40" fmla="*/ 738554 w 798844"/>
                <a:gd name="T41" fmla="*/ 85411 h 162532"/>
                <a:gd name="T42" fmla="*/ 798844 w 798844"/>
                <a:gd name="T43" fmla="*/ 85411 h 1625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98844"/>
                <a:gd name="T67" fmla="*/ 0 h 162532"/>
                <a:gd name="T68" fmla="*/ 798844 w 798844"/>
                <a:gd name="T69" fmla="*/ 162532 h 1625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98844" h="162532">
                  <a:moveTo>
                    <a:pt x="798844" y="85411"/>
                  </a:moveTo>
                  <a:lnTo>
                    <a:pt x="758650" y="35169"/>
                  </a:lnTo>
                  <a:lnTo>
                    <a:pt x="577780" y="40193"/>
                  </a:lnTo>
                  <a:lnTo>
                    <a:pt x="447151" y="30145"/>
                  </a:lnTo>
                  <a:lnTo>
                    <a:pt x="326571" y="15072"/>
                  </a:lnTo>
                  <a:lnTo>
                    <a:pt x="236136" y="0"/>
                  </a:lnTo>
                  <a:lnTo>
                    <a:pt x="175846" y="0"/>
                  </a:lnTo>
                  <a:cubicBezTo>
                    <a:pt x="144026" y="10048"/>
                    <a:pt x="110816" y="16452"/>
                    <a:pt x="80387" y="30145"/>
                  </a:cubicBezTo>
                  <a:cubicBezTo>
                    <a:pt x="75557" y="32318"/>
                    <a:pt x="75362" y="45218"/>
                    <a:pt x="75362" y="45218"/>
                  </a:cubicBezTo>
                  <a:lnTo>
                    <a:pt x="20096" y="75363"/>
                  </a:lnTo>
                  <a:lnTo>
                    <a:pt x="0" y="150725"/>
                  </a:lnTo>
                  <a:cubicBezTo>
                    <a:pt x="53574" y="145368"/>
                    <a:pt x="50241" y="162532"/>
                    <a:pt x="50241" y="135653"/>
                  </a:cubicBezTo>
                  <a:lnTo>
                    <a:pt x="115556" y="120580"/>
                  </a:lnTo>
                  <a:lnTo>
                    <a:pt x="190918" y="110532"/>
                  </a:lnTo>
                  <a:lnTo>
                    <a:pt x="331595" y="130629"/>
                  </a:lnTo>
                  <a:lnTo>
                    <a:pt x="396910" y="130629"/>
                  </a:lnTo>
                  <a:lnTo>
                    <a:pt x="492369" y="145701"/>
                  </a:lnTo>
                  <a:lnTo>
                    <a:pt x="562707" y="145701"/>
                  </a:lnTo>
                  <a:lnTo>
                    <a:pt x="587828" y="105508"/>
                  </a:lnTo>
                  <a:lnTo>
                    <a:pt x="653143" y="100483"/>
                  </a:lnTo>
                  <a:lnTo>
                    <a:pt x="738554" y="85411"/>
                  </a:lnTo>
                  <a:lnTo>
                    <a:pt x="798844" y="8541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094" name="Freeform 85"/>
            <p:cNvSpPr>
              <a:spLocks noChangeArrowheads="1"/>
            </p:cNvSpPr>
            <p:nvPr/>
          </p:nvSpPr>
          <p:spPr bwMode="auto">
            <a:xfrm>
              <a:off x="3451609" y="4295670"/>
              <a:ext cx="371789" cy="165798"/>
            </a:xfrm>
            <a:custGeom>
              <a:avLst/>
              <a:gdLst>
                <a:gd name="T0" fmla="*/ 296426 w 371789"/>
                <a:gd name="T1" fmla="*/ 165798 h 165798"/>
                <a:gd name="T2" fmla="*/ 185894 w 371789"/>
                <a:gd name="T3" fmla="*/ 165798 h 165798"/>
                <a:gd name="T4" fmla="*/ 80387 w 371789"/>
                <a:gd name="T5" fmla="*/ 155750 h 165798"/>
                <a:gd name="T6" fmla="*/ 0 w 371789"/>
                <a:gd name="T7" fmla="*/ 145701 h 165798"/>
                <a:gd name="T8" fmla="*/ 10048 w 371789"/>
                <a:gd name="T9" fmla="*/ 110532 h 165798"/>
                <a:gd name="T10" fmla="*/ 40193 w 371789"/>
                <a:gd name="T11" fmla="*/ 95460 h 165798"/>
                <a:gd name="T12" fmla="*/ 35169 w 371789"/>
                <a:gd name="T13" fmla="*/ 30145 h 165798"/>
                <a:gd name="T14" fmla="*/ 65314 w 371789"/>
                <a:gd name="T15" fmla="*/ 10049 h 165798"/>
                <a:gd name="T16" fmla="*/ 140677 w 371789"/>
                <a:gd name="T17" fmla="*/ 0 h 165798"/>
                <a:gd name="T18" fmla="*/ 211015 w 371789"/>
                <a:gd name="T19" fmla="*/ 5025 h 165798"/>
                <a:gd name="T20" fmla="*/ 311499 w 371789"/>
                <a:gd name="T21" fmla="*/ 30145 h 165798"/>
                <a:gd name="T22" fmla="*/ 366765 w 371789"/>
                <a:gd name="T23" fmla="*/ 45218 h 165798"/>
                <a:gd name="T24" fmla="*/ 371789 w 371789"/>
                <a:gd name="T25" fmla="*/ 55266 h 165798"/>
                <a:gd name="T26" fmla="*/ 326571 w 371789"/>
                <a:gd name="T27" fmla="*/ 120581 h 165798"/>
                <a:gd name="T28" fmla="*/ 296426 w 371789"/>
                <a:gd name="T29" fmla="*/ 165798 h 1657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789"/>
                <a:gd name="T46" fmla="*/ 0 h 165798"/>
                <a:gd name="T47" fmla="*/ 371789 w 371789"/>
                <a:gd name="T48" fmla="*/ 165798 h 16579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789" h="165798">
                  <a:moveTo>
                    <a:pt x="296426" y="165798"/>
                  </a:moveTo>
                  <a:lnTo>
                    <a:pt x="185894" y="165798"/>
                  </a:lnTo>
                  <a:cubicBezTo>
                    <a:pt x="83745" y="155583"/>
                    <a:pt x="119072" y="155750"/>
                    <a:pt x="80387" y="155750"/>
                  </a:cubicBezTo>
                  <a:lnTo>
                    <a:pt x="0" y="145701"/>
                  </a:lnTo>
                  <a:lnTo>
                    <a:pt x="10048" y="110532"/>
                  </a:lnTo>
                  <a:lnTo>
                    <a:pt x="40193" y="95460"/>
                  </a:lnTo>
                  <a:cubicBezTo>
                    <a:pt x="35030" y="33501"/>
                    <a:pt x="35169" y="55336"/>
                    <a:pt x="35169" y="30145"/>
                  </a:cubicBezTo>
                  <a:lnTo>
                    <a:pt x="65314" y="10049"/>
                  </a:lnTo>
                  <a:lnTo>
                    <a:pt x="140677" y="0"/>
                  </a:lnTo>
                  <a:lnTo>
                    <a:pt x="211015" y="5025"/>
                  </a:lnTo>
                  <a:lnTo>
                    <a:pt x="311499" y="30145"/>
                  </a:lnTo>
                  <a:lnTo>
                    <a:pt x="366765" y="45218"/>
                  </a:lnTo>
                  <a:lnTo>
                    <a:pt x="371789" y="55266"/>
                  </a:lnTo>
                  <a:lnTo>
                    <a:pt x="326571" y="120581"/>
                  </a:lnTo>
                  <a:lnTo>
                    <a:pt x="296426" y="16579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095" name="Freeform 86"/>
            <p:cNvSpPr>
              <a:spLocks noChangeArrowheads="1"/>
            </p:cNvSpPr>
            <p:nvPr/>
          </p:nvSpPr>
          <p:spPr bwMode="auto">
            <a:xfrm>
              <a:off x="3295859" y="3758037"/>
              <a:ext cx="1808704" cy="532609"/>
            </a:xfrm>
            <a:custGeom>
              <a:avLst/>
              <a:gdLst>
                <a:gd name="T0" fmla="*/ 1416818 w 1808704"/>
                <a:gd name="T1" fmla="*/ 527585 h 532609"/>
                <a:gd name="T2" fmla="*/ 1286189 w 1808704"/>
                <a:gd name="T3" fmla="*/ 532609 h 532609"/>
                <a:gd name="T4" fmla="*/ 1095271 w 1808704"/>
                <a:gd name="T5" fmla="*/ 502464 h 532609"/>
                <a:gd name="T6" fmla="*/ 939521 w 1808704"/>
                <a:gd name="T7" fmla="*/ 487392 h 532609"/>
                <a:gd name="T8" fmla="*/ 919425 w 1808704"/>
                <a:gd name="T9" fmla="*/ 467295 h 532609"/>
                <a:gd name="T10" fmla="*/ 854110 w 1808704"/>
                <a:gd name="T11" fmla="*/ 447198 h 532609"/>
                <a:gd name="T12" fmla="*/ 668216 w 1808704"/>
                <a:gd name="T13" fmla="*/ 452222 h 532609"/>
                <a:gd name="T14" fmla="*/ 507442 w 1808704"/>
                <a:gd name="T15" fmla="*/ 437150 h 532609"/>
                <a:gd name="T16" fmla="*/ 326572 w 1808704"/>
                <a:gd name="T17" fmla="*/ 407005 h 532609"/>
                <a:gd name="T18" fmla="*/ 276330 w 1808704"/>
                <a:gd name="T19" fmla="*/ 412029 h 532609"/>
                <a:gd name="T20" fmla="*/ 211016 w 1808704"/>
                <a:gd name="T21" fmla="*/ 427101 h 532609"/>
                <a:gd name="T22" fmla="*/ 165798 w 1808704"/>
                <a:gd name="T23" fmla="*/ 462271 h 532609"/>
                <a:gd name="T24" fmla="*/ 125605 w 1808704"/>
                <a:gd name="T25" fmla="*/ 452222 h 532609"/>
                <a:gd name="T26" fmla="*/ 55266 w 1808704"/>
                <a:gd name="T27" fmla="*/ 482367 h 532609"/>
                <a:gd name="T28" fmla="*/ 25121 w 1808704"/>
                <a:gd name="T29" fmla="*/ 482367 h 532609"/>
                <a:gd name="T30" fmla="*/ 0 w 1808704"/>
                <a:gd name="T31" fmla="*/ 457247 h 532609"/>
                <a:gd name="T32" fmla="*/ 95460 w 1808704"/>
                <a:gd name="T33" fmla="*/ 407005 h 532609"/>
                <a:gd name="T34" fmla="*/ 195943 w 1808704"/>
                <a:gd name="T35" fmla="*/ 386908 h 532609"/>
                <a:gd name="T36" fmla="*/ 266282 w 1808704"/>
                <a:gd name="T37" fmla="*/ 316570 h 532609"/>
                <a:gd name="T38" fmla="*/ 351693 w 1808704"/>
                <a:gd name="T39" fmla="*/ 286425 h 532609"/>
                <a:gd name="T40" fmla="*/ 401934 w 1808704"/>
                <a:gd name="T41" fmla="*/ 256279 h 532609"/>
                <a:gd name="T42" fmla="*/ 477297 w 1808704"/>
                <a:gd name="T43" fmla="*/ 236183 h 532609"/>
                <a:gd name="T44" fmla="*/ 532563 w 1808704"/>
                <a:gd name="T45" fmla="*/ 241207 h 532609"/>
                <a:gd name="T46" fmla="*/ 602901 w 1808704"/>
                <a:gd name="T47" fmla="*/ 246231 h 532609"/>
                <a:gd name="T48" fmla="*/ 708409 w 1808704"/>
                <a:gd name="T49" fmla="*/ 241207 h 532609"/>
                <a:gd name="T50" fmla="*/ 768699 w 1808704"/>
                <a:gd name="T51" fmla="*/ 261304 h 532609"/>
                <a:gd name="T52" fmla="*/ 869183 w 1808704"/>
                <a:gd name="T53" fmla="*/ 266328 h 532609"/>
                <a:gd name="T54" fmla="*/ 949570 w 1808704"/>
                <a:gd name="T55" fmla="*/ 276376 h 532609"/>
                <a:gd name="T56" fmla="*/ 1024932 w 1808704"/>
                <a:gd name="T57" fmla="*/ 271352 h 532609"/>
                <a:gd name="T58" fmla="*/ 1115367 w 1808704"/>
                <a:gd name="T59" fmla="*/ 266328 h 532609"/>
                <a:gd name="T60" fmla="*/ 1185706 w 1808704"/>
                <a:gd name="T61" fmla="*/ 251255 h 532609"/>
                <a:gd name="T62" fmla="*/ 1261068 w 1808704"/>
                <a:gd name="T63" fmla="*/ 226134 h 532609"/>
                <a:gd name="T64" fmla="*/ 1331407 w 1808704"/>
                <a:gd name="T65" fmla="*/ 201014 h 532609"/>
                <a:gd name="T66" fmla="*/ 1441939 w 1808704"/>
                <a:gd name="T67" fmla="*/ 180917 h 532609"/>
                <a:gd name="T68" fmla="*/ 1547446 w 1808704"/>
                <a:gd name="T69" fmla="*/ 165844 h 532609"/>
                <a:gd name="T70" fmla="*/ 1582616 w 1808704"/>
                <a:gd name="T71" fmla="*/ 160820 h 532609"/>
                <a:gd name="T72" fmla="*/ 1612761 w 1808704"/>
                <a:gd name="T73" fmla="*/ 105554 h 532609"/>
                <a:gd name="T74" fmla="*/ 1637882 w 1808704"/>
                <a:gd name="T75" fmla="*/ 70385 h 532609"/>
                <a:gd name="T76" fmla="*/ 1602712 w 1808704"/>
                <a:gd name="T77" fmla="*/ 25167 h 532609"/>
                <a:gd name="T78" fmla="*/ 1693148 w 1808704"/>
                <a:gd name="T79" fmla="*/ 35216 h 532609"/>
                <a:gd name="T80" fmla="*/ 1703196 w 1808704"/>
                <a:gd name="T81" fmla="*/ 90482 h 532609"/>
                <a:gd name="T82" fmla="*/ 1758462 w 1808704"/>
                <a:gd name="T83" fmla="*/ 110578 h 532609"/>
                <a:gd name="T84" fmla="*/ 1808704 w 1808704"/>
                <a:gd name="T85" fmla="*/ 110578 h 532609"/>
                <a:gd name="T86" fmla="*/ 1753438 w 1808704"/>
                <a:gd name="T87" fmla="*/ 150772 h 532609"/>
                <a:gd name="T88" fmla="*/ 1592664 w 1808704"/>
                <a:gd name="T89" fmla="*/ 195989 h 532609"/>
                <a:gd name="T90" fmla="*/ 1462036 w 1808704"/>
                <a:gd name="T91" fmla="*/ 226134 h 532609"/>
                <a:gd name="T92" fmla="*/ 1371600 w 1808704"/>
                <a:gd name="T93" fmla="*/ 236183 h 532609"/>
                <a:gd name="T94" fmla="*/ 1306286 w 1808704"/>
                <a:gd name="T95" fmla="*/ 296473 h 532609"/>
                <a:gd name="T96" fmla="*/ 1200778 w 1808704"/>
                <a:gd name="T97" fmla="*/ 336666 h 532609"/>
                <a:gd name="T98" fmla="*/ 1115367 w 1808704"/>
                <a:gd name="T99" fmla="*/ 341690 h 532609"/>
                <a:gd name="T100" fmla="*/ 1175657 w 1808704"/>
                <a:gd name="T101" fmla="*/ 386908 h 532609"/>
                <a:gd name="T102" fmla="*/ 1256044 w 1808704"/>
                <a:gd name="T103" fmla="*/ 381884 h 532609"/>
                <a:gd name="T104" fmla="*/ 1331407 w 1808704"/>
                <a:gd name="T105" fmla="*/ 412029 h 532609"/>
                <a:gd name="T106" fmla="*/ 1245996 w 1808704"/>
                <a:gd name="T107" fmla="*/ 452222 h 532609"/>
                <a:gd name="T108" fmla="*/ 1256044 w 1808704"/>
                <a:gd name="T109" fmla="*/ 482367 h 532609"/>
                <a:gd name="T110" fmla="*/ 1326383 w 1808704"/>
                <a:gd name="T111" fmla="*/ 487392 h 532609"/>
                <a:gd name="T112" fmla="*/ 1416818 w 1808704"/>
                <a:gd name="T113" fmla="*/ 527585 h 5326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08704"/>
                <a:gd name="T172" fmla="*/ 0 h 532609"/>
                <a:gd name="T173" fmla="*/ 1808704 w 1808704"/>
                <a:gd name="T174" fmla="*/ 532609 h 5326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08704" h="532609">
                  <a:moveTo>
                    <a:pt x="1416818" y="527585"/>
                  </a:moveTo>
                  <a:lnTo>
                    <a:pt x="1286189" y="532609"/>
                  </a:lnTo>
                  <a:lnTo>
                    <a:pt x="1095271" y="502464"/>
                  </a:lnTo>
                  <a:lnTo>
                    <a:pt x="939521" y="487392"/>
                  </a:lnTo>
                  <a:lnTo>
                    <a:pt x="919425" y="467295"/>
                  </a:lnTo>
                  <a:lnTo>
                    <a:pt x="854110" y="447198"/>
                  </a:lnTo>
                  <a:lnTo>
                    <a:pt x="668216" y="452222"/>
                  </a:lnTo>
                  <a:lnTo>
                    <a:pt x="507442" y="437150"/>
                  </a:lnTo>
                  <a:lnTo>
                    <a:pt x="326572" y="407005"/>
                  </a:lnTo>
                  <a:lnTo>
                    <a:pt x="276330" y="412029"/>
                  </a:lnTo>
                  <a:cubicBezTo>
                    <a:pt x="214415" y="427507"/>
                    <a:pt x="236755" y="427101"/>
                    <a:pt x="211016" y="427101"/>
                  </a:cubicBezTo>
                  <a:lnTo>
                    <a:pt x="165798" y="462271"/>
                  </a:lnTo>
                  <a:lnTo>
                    <a:pt x="125605" y="452222"/>
                  </a:lnTo>
                  <a:cubicBezTo>
                    <a:pt x="58769" y="483069"/>
                    <a:pt x="84269" y="482367"/>
                    <a:pt x="55266" y="482367"/>
                  </a:cubicBezTo>
                  <a:cubicBezTo>
                    <a:pt x="27822" y="487857"/>
                    <a:pt x="36183" y="493431"/>
                    <a:pt x="25121" y="482367"/>
                  </a:cubicBezTo>
                  <a:lnTo>
                    <a:pt x="0" y="457247"/>
                  </a:lnTo>
                  <a:lnTo>
                    <a:pt x="95460" y="407005"/>
                  </a:lnTo>
                  <a:lnTo>
                    <a:pt x="195943" y="386908"/>
                  </a:lnTo>
                  <a:lnTo>
                    <a:pt x="266282" y="316570"/>
                  </a:lnTo>
                  <a:lnTo>
                    <a:pt x="351693" y="286425"/>
                  </a:lnTo>
                  <a:lnTo>
                    <a:pt x="401934" y="256279"/>
                  </a:lnTo>
                  <a:lnTo>
                    <a:pt x="477297" y="236183"/>
                  </a:lnTo>
                  <a:lnTo>
                    <a:pt x="532563" y="241207"/>
                  </a:lnTo>
                  <a:lnTo>
                    <a:pt x="602901" y="246231"/>
                  </a:lnTo>
                  <a:lnTo>
                    <a:pt x="708409" y="241207"/>
                  </a:lnTo>
                  <a:lnTo>
                    <a:pt x="768699" y="261304"/>
                  </a:lnTo>
                  <a:lnTo>
                    <a:pt x="869183" y="266328"/>
                  </a:lnTo>
                  <a:lnTo>
                    <a:pt x="949570" y="276376"/>
                  </a:lnTo>
                  <a:cubicBezTo>
                    <a:pt x="1028274" y="281623"/>
                    <a:pt x="1024932" y="306576"/>
                    <a:pt x="1024932" y="271352"/>
                  </a:cubicBezTo>
                  <a:lnTo>
                    <a:pt x="1115367" y="266328"/>
                  </a:lnTo>
                  <a:cubicBezTo>
                    <a:pt x="1187364" y="256042"/>
                    <a:pt x="1185706" y="279963"/>
                    <a:pt x="1185706" y="251255"/>
                  </a:cubicBezTo>
                  <a:cubicBezTo>
                    <a:pt x="1264353" y="235526"/>
                    <a:pt x="1261068" y="261801"/>
                    <a:pt x="1261068" y="226134"/>
                  </a:cubicBezTo>
                  <a:cubicBezTo>
                    <a:pt x="1333017" y="205578"/>
                    <a:pt x="1331407" y="230422"/>
                    <a:pt x="1331407" y="201014"/>
                  </a:cubicBezTo>
                  <a:lnTo>
                    <a:pt x="1441939" y="180917"/>
                  </a:lnTo>
                  <a:lnTo>
                    <a:pt x="1547446" y="165844"/>
                  </a:lnTo>
                  <a:lnTo>
                    <a:pt x="1582616" y="160820"/>
                  </a:lnTo>
                  <a:lnTo>
                    <a:pt x="1612761" y="105554"/>
                  </a:lnTo>
                  <a:lnTo>
                    <a:pt x="1637882" y="70385"/>
                  </a:lnTo>
                  <a:cubicBezTo>
                    <a:pt x="1601609" y="28931"/>
                    <a:pt x="1602712" y="47995"/>
                    <a:pt x="1602712" y="25167"/>
                  </a:cubicBezTo>
                  <a:cubicBezTo>
                    <a:pt x="1694820" y="30285"/>
                    <a:pt x="1693148" y="0"/>
                    <a:pt x="1693148" y="35216"/>
                  </a:cubicBezTo>
                  <a:cubicBezTo>
                    <a:pt x="1708901" y="87726"/>
                    <a:pt x="1720584" y="73094"/>
                    <a:pt x="1703196" y="90482"/>
                  </a:cubicBezTo>
                  <a:cubicBezTo>
                    <a:pt x="1759987" y="116296"/>
                    <a:pt x="1758462" y="135839"/>
                    <a:pt x="1758462" y="110578"/>
                  </a:cubicBezTo>
                  <a:lnTo>
                    <a:pt x="1808704" y="110578"/>
                  </a:lnTo>
                  <a:lnTo>
                    <a:pt x="1753438" y="150772"/>
                  </a:lnTo>
                  <a:lnTo>
                    <a:pt x="1592664" y="195989"/>
                  </a:lnTo>
                  <a:lnTo>
                    <a:pt x="1462036" y="226134"/>
                  </a:lnTo>
                  <a:lnTo>
                    <a:pt x="1371600" y="236183"/>
                  </a:lnTo>
                  <a:lnTo>
                    <a:pt x="1306286" y="296473"/>
                  </a:lnTo>
                  <a:lnTo>
                    <a:pt x="1200778" y="336666"/>
                  </a:lnTo>
                  <a:lnTo>
                    <a:pt x="1115367" y="341690"/>
                  </a:lnTo>
                  <a:lnTo>
                    <a:pt x="1175657" y="386908"/>
                  </a:lnTo>
                  <a:cubicBezTo>
                    <a:pt x="1259387" y="392141"/>
                    <a:pt x="1256044" y="418780"/>
                    <a:pt x="1256044" y="381884"/>
                  </a:cubicBezTo>
                  <a:cubicBezTo>
                    <a:pt x="1332925" y="417761"/>
                    <a:pt x="1331407" y="444775"/>
                    <a:pt x="1331407" y="412029"/>
                  </a:cubicBezTo>
                  <a:lnTo>
                    <a:pt x="1245996" y="452222"/>
                  </a:lnTo>
                  <a:lnTo>
                    <a:pt x="1256044" y="482367"/>
                  </a:lnTo>
                  <a:cubicBezTo>
                    <a:pt x="1328041" y="492653"/>
                    <a:pt x="1326383" y="516100"/>
                    <a:pt x="1326383" y="487392"/>
                  </a:cubicBezTo>
                  <a:lnTo>
                    <a:pt x="1416818" y="527585"/>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096" name="Freeform 87"/>
            <p:cNvSpPr>
              <a:spLocks noChangeArrowheads="1"/>
            </p:cNvSpPr>
            <p:nvPr/>
          </p:nvSpPr>
          <p:spPr bwMode="auto">
            <a:xfrm>
              <a:off x="2837265" y="4451420"/>
              <a:ext cx="876438" cy="236988"/>
            </a:xfrm>
            <a:custGeom>
              <a:avLst/>
              <a:gdLst>
                <a:gd name="T0" fmla="*/ 825359 w 876438"/>
                <a:gd name="T1" fmla="*/ 226088 h 236988"/>
                <a:gd name="T2" fmla="*/ 448546 w 876438"/>
                <a:gd name="T3" fmla="*/ 231112 h 236988"/>
                <a:gd name="T4" fmla="*/ 428449 w 876438"/>
                <a:gd name="T5" fmla="*/ 200967 h 236988"/>
                <a:gd name="T6" fmla="*/ 373183 w 876438"/>
                <a:gd name="T7" fmla="*/ 150725 h 236988"/>
                <a:gd name="T8" fmla="*/ 257627 w 876438"/>
                <a:gd name="T9" fmla="*/ 145701 h 236988"/>
                <a:gd name="T10" fmla="*/ 167192 w 876438"/>
                <a:gd name="T11" fmla="*/ 170822 h 236988"/>
                <a:gd name="T12" fmla="*/ 31539 w 876438"/>
                <a:gd name="T13" fmla="*/ 155749 h 236988"/>
                <a:gd name="T14" fmla="*/ 1394 w 876438"/>
                <a:gd name="T15" fmla="*/ 130628 h 236988"/>
                <a:gd name="T16" fmla="*/ 31539 w 876438"/>
                <a:gd name="T17" fmla="*/ 110532 h 236988"/>
                <a:gd name="T18" fmla="*/ 232506 w 876438"/>
                <a:gd name="T19" fmla="*/ 80387 h 236988"/>
                <a:gd name="T20" fmla="*/ 307869 w 876438"/>
                <a:gd name="T21" fmla="*/ 75362 h 236988"/>
                <a:gd name="T22" fmla="*/ 408353 w 876438"/>
                <a:gd name="T23" fmla="*/ 50242 h 236988"/>
                <a:gd name="T24" fmla="*/ 513860 w 876438"/>
                <a:gd name="T25" fmla="*/ 15072 h 236988"/>
                <a:gd name="T26" fmla="*/ 594247 w 876438"/>
                <a:gd name="T27" fmla="*/ 0 h 236988"/>
                <a:gd name="T28" fmla="*/ 765069 w 876438"/>
                <a:gd name="T29" fmla="*/ 15072 h 236988"/>
                <a:gd name="T30" fmla="*/ 825359 w 876438"/>
                <a:gd name="T31" fmla="*/ 45217 h 236988"/>
                <a:gd name="T32" fmla="*/ 760045 w 876438"/>
                <a:gd name="T33" fmla="*/ 70338 h 236988"/>
                <a:gd name="T34" fmla="*/ 634440 w 876438"/>
                <a:gd name="T35" fmla="*/ 90435 h 236988"/>
                <a:gd name="T36" fmla="*/ 564102 w 876438"/>
                <a:gd name="T37" fmla="*/ 90435 h 236988"/>
                <a:gd name="T38" fmla="*/ 569126 w 876438"/>
                <a:gd name="T39" fmla="*/ 130628 h 236988"/>
                <a:gd name="T40" fmla="*/ 704779 w 876438"/>
                <a:gd name="T41" fmla="*/ 150725 h 236988"/>
                <a:gd name="T42" fmla="*/ 755021 w 876438"/>
                <a:gd name="T43" fmla="*/ 170822 h 236988"/>
                <a:gd name="T44" fmla="*/ 825359 w 876438"/>
                <a:gd name="T45" fmla="*/ 226088 h 2369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76438"/>
                <a:gd name="T70" fmla="*/ 0 h 236988"/>
                <a:gd name="T71" fmla="*/ 876438 w 876438"/>
                <a:gd name="T72" fmla="*/ 236988 h 2369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76438" h="236988">
                  <a:moveTo>
                    <a:pt x="825359" y="226088"/>
                  </a:moveTo>
                  <a:cubicBezTo>
                    <a:pt x="774280" y="236136"/>
                    <a:pt x="574150" y="229437"/>
                    <a:pt x="448546" y="231112"/>
                  </a:cubicBezTo>
                  <a:cubicBezTo>
                    <a:pt x="427403" y="204683"/>
                    <a:pt x="428449" y="216715"/>
                    <a:pt x="428449" y="200967"/>
                  </a:cubicBezTo>
                  <a:lnTo>
                    <a:pt x="373183" y="150725"/>
                  </a:lnTo>
                  <a:lnTo>
                    <a:pt x="257627" y="145701"/>
                  </a:lnTo>
                  <a:lnTo>
                    <a:pt x="167192" y="170822"/>
                  </a:lnTo>
                  <a:cubicBezTo>
                    <a:pt x="44993" y="154883"/>
                    <a:pt x="90481" y="155749"/>
                    <a:pt x="31539" y="155749"/>
                  </a:cubicBezTo>
                  <a:cubicBezTo>
                    <a:pt x="0" y="134724"/>
                    <a:pt x="1394" y="147729"/>
                    <a:pt x="1394" y="130628"/>
                  </a:cubicBezTo>
                  <a:lnTo>
                    <a:pt x="31539" y="110532"/>
                  </a:lnTo>
                  <a:cubicBezTo>
                    <a:pt x="234168" y="85203"/>
                    <a:pt x="232506" y="152921"/>
                    <a:pt x="232506" y="80387"/>
                  </a:cubicBezTo>
                  <a:lnTo>
                    <a:pt x="307869" y="75362"/>
                  </a:lnTo>
                  <a:cubicBezTo>
                    <a:pt x="409957" y="44736"/>
                    <a:pt x="329772" y="72161"/>
                    <a:pt x="408353" y="50242"/>
                  </a:cubicBezTo>
                  <a:cubicBezTo>
                    <a:pt x="455428" y="24232"/>
                    <a:pt x="478691" y="26795"/>
                    <a:pt x="513860" y="15072"/>
                  </a:cubicBezTo>
                  <a:lnTo>
                    <a:pt x="594247" y="0"/>
                  </a:lnTo>
                  <a:cubicBezTo>
                    <a:pt x="766732" y="20292"/>
                    <a:pt x="686488" y="15517"/>
                    <a:pt x="765069" y="15072"/>
                  </a:cubicBezTo>
                  <a:lnTo>
                    <a:pt x="825359" y="45217"/>
                  </a:lnTo>
                  <a:cubicBezTo>
                    <a:pt x="763523" y="70982"/>
                    <a:pt x="786840" y="70338"/>
                    <a:pt x="760045" y="70338"/>
                  </a:cubicBezTo>
                  <a:cubicBezTo>
                    <a:pt x="637813" y="90710"/>
                    <a:pt x="680213" y="90435"/>
                    <a:pt x="634440" y="90435"/>
                  </a:cubicBezTo>
                  <a:lnTo>
                    <a:pt x="564102" y="90435"/>
                  </a:lnTo>
                  <a:lnTo>
                    <a:pt x="569126" y="130628"/>
                  </a:lnTo>
                  <a:cubicBezTo>
                    <a:pt x="698038" y="151254"/>
                    <a:pt x="652330" y="150725"/>
                    <a:pt x="704779" y="150725"/>
                  </a:cubicBezTo>
                  <a:lnTo>
                    <a:pt x="755021" y="170822"/>
                  </a:lnTo>
                  <a:cubicBezTo>
                    <a:pt x="866995" y="236988"/>
                    <a:pt x="876438" y="216040"/>
                    <a:pt x="825359" y="226088"/>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097" name="Freeform 88"/>
            <p:cNvSpPr>
              <a:spLocks noChangeArrowheads="1"/>
            </p:cNvSpPr>
            <p:nvPr/>
          </p:nvSpPr>
          <p:spPr bwMode="auto">
            <a:xfrm>
              <a:off x="3772884" y="4275054"/>
              <a:ext cx="864430" cy="246479"/>
            </a:xfrm>
            <a:custGeom>
              <a:avLst/>
              <a:gdLst>
                <a:gd name="T0" fmla="*/ 864430 w 864430"/>
                <a:gd name="T1" fmla="*/ 111051 h 246479"/>
                <a:gd name="T2" fmla="*/ 844334 w 864430"/>
                <a:gd name="T3" fmla="*/ 106027 h 246479"/>
                <a:gd name="T4" fmla="*/ 834285 w 864430"/>
                <a:gd name="T5" fmla="*/ 95979 h 246479"/>
                <a:gd name="T6" fmla="*/ 819213 w 864430"/>
                <a:gd name="T7" fmla="*/ 85931 h 246479"/>
                <a:gd name="T8" fmla="*/ 814189 w 864430"/>
                <a:gd name="T9" fmla="*/ 70858 h 246479"/>
                <a:gd name="T10" fmla="*/ 713705 w 864430"/>
                <a:gd name="T11" fmla="*/ 45737 h 246479"/>
                <a:gd name="T12" fmla="*/ 670529 w 864430"/>
                <a:gd name="T13" fmla="*/ 39771 h 246479"/>
                <a:gd name="T14" fmla="*/ 643367 w 864430"/>
                <a:gd name="T15" fmla="*/ 30665 h 246479"/>
                <a:gd name="T16" fmla="*/ 628294 w 864430"/>
                <a:gd name="T17" fmla="*/ 25641 h 246479"/>
                <a:gd name="T18" fmla="*/ 552931 w 864430"/>
                <a:gd name="T19" fmla="*/ 15592 h 246479"/>
                <a:gd name="T20" fmla="*/ 537859 w 864430"/>
                <a:gd name="T21" fmla="*/ 5544 h 246479"/>
                <a:gd name="T22" fmla="*/ 367037 w 864430"/>
                <a:gd name="T23" fmla="*/ 20616 h 246479"/>
                <a:gd name="T24" fmla="*/ 331868 w 864430"/>
                <a:gd name="T25" fmla="*/ 30665 h 246479"/>
                <a:gd name="T26" fmla="*/ 316795 w 864430"/>
                <a:gd name="T27" fmla="*/ 40713 h 246479"/>
                <a:gd name="T28" fmla="*/ 306747 w 864430"/>
                <a:gd name="T29" fmla="*/ 55786 h 246479"/>
                <a:gd name="T30" fmla="*/ 241432 w 864430"/>
                <a:gd name="T31" fmla="*/ 70858 h 246479"/>
                <a:gd name="T32" fmla="*/ 226360 w 864430"/>
                <a:gd name="T33" fmla="*/ 75882 h 246479"/>
                <a:gd name="T34" fmla="*/ 182372 w 864430"/>
                <a:gd name="T35" fmla="*/ 73109 h 246479"/>
                <a:gd name="T36" fmla="*/ 85683 w 864430"/>
                <a:gd name="T37" fmla="*/ 75882 h 246479"/>
                <a:gd name="T38" fmla="*/ 30417 w 864430"/>
                <a:gd name="T39" fmla="*/ 80906 h 246479"/>
                <a:gd name="T40" fmla="*/ 20369 w 864430"/>
                <a:gd name="T41" fmla="*/ 111051 h 246479"/>
                <a:gd name="T42" fmla="*/ 10320 w 864430"/>
                <a:gd name="T43" fmla="*/ 126124 h 246479"/>
                <a:gd name="T44" fmla="*/ 5296 w 864430"/>
                <a:gd name="T45" fmla="*/ 191438 h 246479"/>
                <a:gd name="T46" fmla="*/ 130901 w 864430"/>
                <a:gd name="T47" fmla="*/ 196462 h 246479"/>
                <a:gd name="T48" fmla="*/ 201239 w 864430"/>
                <a:gd name="T49" fmla="*/ 216559 h 246479"/>
                <a:gd name="T50" fmla="*/ 321819 w 864430"/>
                <a:gd name="T51" fmla="*/ 166317 h 246479"/>
                <a:gd name="T52" fmla="*/ 372061 w 864430"/>
                <a:gd name="T53" fmla="*/ 196462 h 246479"/>
                <a:gd name="T54" fmla="*/ 467520 w 864430"/>
                <a:gd name="T55" fmla="*/ 186414 h 246479"/>
                <a:gd name="T56" fmla="*/ 638342 w 864430"/>
                <a:gd name="T57" fmla="*/ 176366 h 246479"/>
                <a:gd name="T58" fmla="*/ 733802 w 864430"/>
                <a:gd name="T59" fmla="*/ 171342 h 246479"/>
                <a:gd name="T60" fmla="*/ 768971 w 864430"/>
                <a:gd name="T61" fmla="*/ 166317 h 246479"/>
                <a:gd name="T62" fmla="*/ 784043 w 864430"/>
                <a:gd name="T63" fmla="*/ 136172 h 246479"/>
                <a:gd name="T64" fmla="*/ 864430 w 864430"/>
                <a:gd name="T65" fmla="*/ 111051 h 2464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4430"/>
                <a:gd name="T100" fmla="*/ 0 h 246479"/>
                <a:gd name="T101" fmla="*/ 864430 w 864430"/>
                <a:gd name="T102" fmla="*/ 246479 h 2464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4430" h="246479">
                  <a:moveTo>
                    <a:pt x="864430" y="111051"/>
                  </a:moveTo>
                  <a:cubicBezTo>
                    <a:pt x="857731" y="109376"/>
                    <a:pt x="850510" y="109115"/>
                    <a:pt x="844334" y="106027"/>
                  </a:cubicBezTo>
                  <a:cubicBezTo>
                    <a:pt x="840097" y="103909"/>
                    <a:pt x="837984" y="98938"/>
                    <a:pt x="834285" y="95979"/>
                  </a:cubicBezTo>
                  <a:cubicBezTo>
                    <a:pt x="829570" y="92207"/>
                    <a:pt x="824237" y="89280"/>
                    <a:pt x="819213" y="85931"/>
                  </a:cubicBezTo>
                  <a:cubicBezTo>
                    <a:pt x="817538" y="80907"/>
                    <a:pt x="815338" y="76028"/>
                    <a:pt x="814189" y="70858"/>
                  </a:cubicBezTo>
                  <a:cubicBezTo>
                    <a:pt x="800544" y="9461"/>
                    <a:pt x="829910" y="39621"/>
                    <a:pt x="713705" y="45737"/>
                  </a:cubicBezTo>
                  <a:cubicBezTo>
                    <a:pt x="689762" y="40556"/>
                    <a:pt x="682252" y="42283"/>
                    <a:pt x="670529" y="39771"/>
                  </a:cubicBezTo>
                  <a:cubicBezTo>
                    <a:pt x="658806" y="37259"/>
                    <a:pt x="650406" y="33020"/>
                    <a:pt x="643367" y="30665"/>
                  </a:cubicBezTo>
                  <a:lnTo>
                    <a:pt x="628294" y="25641"/>
                  </a:lnTo>
                  <a:cubicBezTo>
                    <a:pt x="613221" y="23129"/>
                    <a:pt x="568003" y="18941"/>
                    <a:pt x="552931" y="15592"/>
                  </a:cubicBezTo>
                  <a:cubicBezTo>
                    <a:pt x="548661" y="11322"/>
                    <a:pt x="542883" y="8893"/>
                    <a:pt x="537859" y="5544"/>
                  </a:cubicBezTo>
                  <a:cubicBezTo>
                    <a:pt x="393448" y="11098"/>
                    <a:pt x="449499" y="0"/>
                    <a:pt x="367037" y="20616"/>
                  </a:cubicBezTo>
                  <a:cubicBezTo>
                    <a:pt x="360602" y="22225"/>
                    <a:pt x="339073" y="27062"/>
                    <a:pt x="331868" y="30665"/>
                  </a:cubicBezTo>
                  <a:cubicBezTo>
                    <a:pt x="326467" y="33365"/>
                    <a:pt x="321819" y="37364"/>
                    <a:pt x="316795" y="40713"/>
                  </a:cubicBezTo>
                  <a:cubicBezTo>
                    <a:pt x="313446" y="45737"/>
                    <a:pt x="311017" y="51516"/>
                    <a:pt x="306747" y="55786"/>
                  </a:cubicBezTo>
                  <a:cubicBezTo>
                    <a:pt x="288440" y="74093"/>
                    <a:pt x="267661" y="68235"/>
                    <a:pt x="241432" y="70858"/>
                  </a:cubicBezTo>
                  <a:cubicBezTo>
                    <a:pt x="236408" y="72533"/>
                    <a:pt x="231228" y="73796"/>
                    <a:pt x="226360" y="75882"/>
                  </a:cubicBezTo>
                  <a:cubicBezTo>
                    <a:pt x="216517" y="76257"/>
                    <a:pt x="205818" y="73109"/>
                    <a:pt x="182372" y="73109"/>
                  </a:cubicBezTo>
                  <a:cubicBezTo>
                    <a:pt x="158926" y="73109"/>
                    <a:pt x="111009" y="74583"/>
                    <a:pt x="85683" y="75882"/>
                  </a:cubicBezTo>
                  <a:lnTo>
                    <a:pt x="30417" y="80906"/>
                  </a:lnTo>
                  <a:cubicBezTo>
                    <a:pt x="21091" y="85928"/>
                    <a:pt x="26244" y="102238"/>
                    <a:pt x="20369" y="111051"/>
                  </a:cubicBezTo>
                  <a:lnTo>
                    <a:pt x="10320" y="126124"/>
                  </a:lnTo>
                  <a:cubicBezTo>
                    <a:pt x="0" y="157085"/>
                    <a:pt x="5296" y="135901"/>
                    <a:pt x="5296" y="191438"/>
                  </a:cubicBezTo>
                  <a:cubicBezTo>
                    <a:pt x="124199" y="196607"/>
                    <a:pt x="82297" y="196462"/>
                    <a:pt x="130901" y="196462"/>
                  </a:cubicBezTo>
                  <a:cubicBezTo>
                    <a:pt x="202816" y="222146"/>
                    <a:pt x="201239" y="246479"/>
                    <a:pt x="201239" y="216559"/>
                  </a:cubicBezTo>
                  <a:lnTo>
                    <a:pt x="321819" y="166317"/>
                  </a:lnTo>
                  <a:lnTo>
                    <a:pt x="372061" y="196462"/>
                  </a:lnTo>
                  <a:cubicBezTo>
                    <a:pt x="469192" y="191350"/>
                    <a:pt x="467520" y="223302"/>
                    <a:pt x="467520" y="186414"/>
                  </a:cubicBezTo>
                  <a:lnTo>
                    <a:pt x="638342" y="176366"/>
                  </a:lnTo>
                  <a:lnTo>
                    <a:pt x="733802" y="171342"/>
                  </a:lnTo>
                  <a:lnTo>
                    <a:pt x="768971" y="166317"/>
                  </a:lnTo>
                  <a:lnTo>
                    <a:pt x="784043" y="136172"/>
                  </a:lnTo>
                  <a:lnTo>
                    <a:pt x="864430" y="11105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098" name="Freeform 89"/>
            <p:cNvSpPr>
              <a:spLocks noChangeArrowheads="1"/>
            </p:cNvSpPr>
            <p:nvPr/>
          </p:nvSpPr>
          <p:spPr bwMode="auto">
            <a:xfrm>
              <a:off x="4557214" y="4160018"/>
              <a:ext cx="1019621" cy="251208"/>
            </a:xfrm>
            <a:custGeom>
              <a:avLst/>
              <a:gdLst>
                <a:gd name="T0" fmla="*/ 888993 w 1019621"/>
                <a:gd name="T1" fmla="*/ 251208 h 251208"/>
                <a:gd name="T2" fmla="*/ 868896 w 1019621"/>
                <a:gd name="T3" fmla="*/ 200967 h 251208"/>
                <a:gd name="T4" fmla="*/ 909089 w 1019621"/>
                <a:gd name="T5" fmla="*/ 175846 h 251208"/>
                <a:gd name="T6" fmla="*/ 969379 w 1019621"/>
                <a:gd name="T7" fmla="*/ 175846 h 251208"/>
                <a:gd name="T8" fmla="*/ 979428 w 1019621"/>
                <a:gd name="T9" fmla="*/ 145701 h 251208"/>
                <a:gd name="T10" fmla="*/ 1019621 w 1019621"/>
                <a:gd name="T11" fmla="*/ 125604 h 251208"/>
                <a:gd name="T12" fmla="*/ 954307 w 1019621"/>
                <a:gd name="T13" fmla="*/ 115556 h 251208"/>
                <a:gd name="T14" fmla="*/ 909089 w 1019621"/>
                <a:gd name="T15" fmla="*/ 100483 h 251208"/>
                <a:gd name="T16" fmla="*/ 934210 w 1019621"/>
                <a:gd name="T17" fmla="*/ 80386 h 251208"/>
                <a:gd name="T18" fmla="*/ 863872 w 1019621"/>
                <a:gd name="T19" fmla="*/ 75362 h 251208"/>
                <a:gd name="T20" fmla="*/ 793533 w 1019621"/>
                <a:gd name="T21" fmla="*/ 60290 h 251208"/>
                <a:gd name="T22" fmla="*/ 708122 w 1019621"/>
                <a:gd name="T23" fmla="*/ 45217 h 251208"/>
                <a:gd name="T24" fmla="*/ 577494 w 1019621"/>
                <a:gd name="T25" fmla="*/ 60290 h 251208"/>
                <a:gd name="T26" fmla="*/ 411696 w 1019621"/>
                <a:gd name="T27" fmla="*/ 65314 h 251208"/>
                <a:gd name="T28" fmla="*/ 276043 w 1019621"/>
                <a:gd name="T29" fmla="*/ 65314 h 251208"/>
                <a:gd name="T30" fmla="*/ 245898 w 1019621"/>
                <a:gd name="T31" fmla="*/ 25120 h 251208"/>
                <a:gd name="T32" fmla="*/ 185608 w 1019621"/>
                <a:gd name="T33" fmla="*/ 0 h 251208"/>
                <a:gd name="T34" fmla="*/ 90149 w 1019621"/>
                <a:gd name="T35" fmla="*/ 15072 h 251208"/>
                <a:gd name="T36" fmla="*/ 4738 w 1019621"/>
                <a:gd name="T37" fmla="*/ 60290 h 251208"/>
                <a:gd name="T38" fmla="*/ 29859 w 1019621"/>
                <a:gd name="T39" fmla="*/ 85411 h 251208"/>
                <a:gd name="T40" fmla="*/ 115270 w 1019621"/>
                <a:gd name="T41" fmla="*/ 95459 h 251208"/>
                <a:gd name="T42" fmla="*/ 225801 w 1019621"/>
                <a:gd name="T43" fmla="*/ 115556 h 251208"/>
                <a:gd name="T44" fmla="*/ 225801 w 1019621"/>
                <a:gd name="T45" fmla="*/ 115556 h 251208"/>
                <a:gd name="T46" fmla="*/ 125318 w 1019621"/>
                <a:gd name="T47" fmla="*/ 145701 h 251208"/>
                <a:gd name="T48" fmla="*/ 160487 w 1019621"/>
                <a:gd name="T49" fmla="*/ 205991 h 251208"/>
                <a:gd name="T50" fmla="*/ 220777 w 1019621"/>
                <a:gd name="T51" fmla="*/ 170822 h 251208"/>
                <a:gd name="T52" fmla="*/ 291116 w 1019621"/>
                <a:gd name="T53" fmla="*/ 200967 h 251208"/>
                <a:gd name="T54" fmla="*/ 366478 w 1019621"/>
                <a:gd name="T55" fmla="*/ 195942 h 251208"/>
                <a:gd name="T56" fmla="*/ 426768 w 1019621"/>
                <a:gd name="T57" fmla="*/ 185894 h 251208"/>
                <a:gd name="T58" fmla="*/ 451889 w 1019621"/>
                <a:gd name="T59" fmla="*/ 190918 h 251208"/>
                <a:gd name="T60" fmla="*/ 542324 w 1019621"/>
                <a:gd name="T61" fmla="*/ 185894 h 251208"/>
                <a:gd name="T62" fmla="*/ 587542 w 1019621"/>
                <a:gd name="T63" fmla="*/ 180870 h 251208"/>
                <a:gd name="T64" fmla="*/ 652856 w 1019621"/>
                <a:gd name="T65" fmla="*/ 180870 h 251208"/>
                <a:gd name="T66" fmla="*/ 748316 w 1019621"/>
                <a:gd name="T67" fmla="*/ 200967 h 251208"/>
                <a:gd name="T68" fmla="*/ 798557 w 1019621"/>
                <a:gd name="T69" fmla="*/ 231112 h 251208"/>
                <a:gd name="T70" fmla="*/ 888993 w 1019621"/>
                <a:gd name="T71" fmla="*/ 251208 h 251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9621"/>
                <a:gd name="T109" fmla="*/ 0 h 251208"/>
                <a:gd name="T110" fmla="*/ 1019621 w 1019621"/>
                <a:gd name="T111" fmla="*/ 251208 h 251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9621" h="251208">
                  <a:moveTo>
                    <a:pt x="888993" y="251208"/>
                  </a:moveTo>
                  <a:lnTo>
                    <a:pt x="868896" y="200967"/>
                  </a:lnTo>
                  <a:lnTo>
                    <a:pt x="909089" y="175846"/>
                  </a:lnTo>
                  <a:lnTo>
                    <a:pt x="969379" y="175846"/>
                  </a:lnTo>
                  <a:cubicBezTo>
                    <a:pt x="974869" y="148403"/>
                    <a:pt x="968366" y="156763"/>
                    <a:pt x="979428" y="145701"/>
                  </a:cubicBezTo>
                  <a:lnTo>
                    <a:pt x="1019621" y="125604"/>
                  </a:lnTo>
                  <a:lnTo>
                    <a:pt x="954307" y="115556"/>
                  </a:lnTo>
                  <a:lnTo>
                    <a:pt x="909089" y="100483"/>
                  </a:lnTo>
                  <a:lnTo>
                    <a:pt x="934210" y="80386"/>
                  </a:lnTo>
                  <a:lnTo>
                    <a:pt x="863872" y="75362"/>
                  </a:lnTo>
                  <a:lnTo>
                    <a:pt x="793533" y="60290"/>
                  </a:lnTo>
                  <a:lnTo>
                    <a:pt x="708122" y="45217"/>
                  </a:lnTo>
                  <a:lnTo>
                    <a:pt x="577494" y="60290"/>
                  </a:lnTo>
                  <a:lnTo>
                    <a:pt x="411696" y="65314"/>
                  </a:lnTo>
                  <a:lnTo>
                    <a:pt x="276043" y="65314"/>
                  </a:lnTo>
                  <a:lnTo>
                    <a:pt x="245898" y="25120"/>
                  </a:lnTo>
                  <a:lnTo>
                    <a:pt x="185608" y="0"/>
                  </a:lnTo>
                  <a:lnTo>
                    <a:pt x="90149" y="15072"/>
                  </a:lnTo>
                  <a:cubicBezTo>
                    <a:pt x="0" y="46889"/>
                    <a:pt x="4738" y="15025"/>
                    <a:pt x="4738" y="60290"/>
                  </a:cubicBezTo>
                  <a:cubicBezTo>
                    <a:pt x="25880" y="86719"/>
                    <a:pt x="14111" y="85411"/>
                    <a:pt x="29859" y="85411"/>
                  </a:cubicBezTo>
                  <a:lnTo>
                    <a:pt x="115270" y="95459"/>
                  </a:lnTo>
                  <a:lnTo>
                    <a:pt x="225801" y="115556"/>
                  </a:lnTo>
                  <a:cubicBezTo>
                    <a:pt x="123693" y="141083"/>
                    <a:pt x="125318" y="106152"/>
                    <a:pt x="125318" y="145701"/>
                  </a:cubicBezTo>
                  <a:lnTo>
                    <a:pt x="160487" y="205991"/>
                  </a:lnTo>
                  <a:cubicBezTo>
                    <a:pt x="222275" y="175097"/>
                    <a:pt x="220777" y="198315"/>
                    <a:pt x="220777" y="170822"/>
                  </a:cubicBezTo>
                  <a:lnTo>
                    <a:pt x="291116" y="200967"/>
                  </a:lnTo>
                  <a:lnTo>
                    <a:pt x="366478" y="195942"/>
                  </a:lnTo>
                  <a:lnTo>
                    <a:pt x="426768" y="185894"/>
                  </a:lnTo>
                  <a:lnTo>
                    <a:pt x="451889" y="190918"/>
                  </a:lnTo>
                  <a:lnTo>
                    <a:pt x="542324" y="185894"/>
                  </a:lnTo>
                  <a:lnTo>
                    <a:pt x="587542" y="180870"/>
                  </a:lnTo>
                  <a:lnTo>
                    <a:pt x="652856" y="180870"/>
                  </a:lnTo>
                  <a:lnTo>
                    <a:pt x="748316" y="200967"/>
                  </a:lnTo>
                  <a:lnTo>
                    <a:pt x="798557" y="231112"/>
                  </a:lnTo>
                  <a:lnTo>
                    <a:pt x="888993" y="25120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099" name="Freeform 90"/>
            <p:cNvSpPr>
              <a:spLocks noChangeArrowheads="1"/>
            </p:cNvSpPr>
            <p:nvPr/>
          </p:nvSpPr>
          <p:spPr bwMode="auto">
            <a:xfrm>
              <a:off x="4694151" y="4322352"/>
              <a:ext cx="777176" cy="223019"/>
            </a:xfrm>
            <a:custGeom>
              <a:avLst/>
              <a:gdLst>
                <a:gd name="T0" fmla="*/ 777176 w 777176"/>
                <a:gd name="T1" fmla="*/ 194382 h 223019"/>
                <a:gd name="T2" fmla="*/ 772152 w 777176"/>
                <a:gd name="T3" fmla="*/ 113995 h 223019"/>
                <a:gd name="T4" fmla="*/ 701814 w 777176"/>
                <a:gd name="T5" fmla="*/ 78826 h 223019"/>
                <a:gd name="T6" fmla="*/ 606354 w 777176"/>
                <a:gd name="T7" fmla="*/ 53705 h 223019"/>
                <a:gd name="T8" fmla="*/ 530992 w 777176"/>
                <a:gd name="T9" fmla="*/ 23560 h 223019"/>
                <a:gd name="T10" fmla="*/ 405387 w 777176"/>
                <a:gd name="T11" fmla="*/ 28584 h 223019"/>
                <a:gd name="T12" fmla="*/ 325001 w 777176"/>
                <a:gd name="T13" fmla="*/ 58729 h 223019"/>
                <a:gd name="T14" fmla="*/ 244614 w 777176"/>
                <a:gd name="T15" fmla="*/ 23560 h 223019"/>
                <a:gd name="T16" fmla="*/ 154179 w 777176"/>
                <a:gd name="T17" fmla="*/ 33608 h 223019"/>
                <a:gd name="T18" fmla="*/ 103937 w 777176"/>
                <a:gd name="T19" fmla="*/ 33608 h 223019"/>
                <a:gd name="T20" fmla="*/ 58719 w 777176"/>
                <a:gd name="T21" fmla="*/ 28584 h 223019"/>
                <a:gd name="T22" fmla="*/ 18526 w 777176"/>
                <a:gd name="T23" fmla="*/ 58729 h 223019"/>
                <a:gd name="T24" fmla="*/ 169251 w 777176"/>
                <a:gd name="T25" fmla="*/ 88874 h 223019"/>
                <a:gd name="T26" fmla="*/ 189348 w 777176"/>
                <a:gd name="T27" fmla="*/ 124044 h 223019"/>
                <a:gd name="T28" fmla="*/ 164227 w 777176"/>
                <a:gd name="T29" fmla="*/ 144140 h 223019"/>
                <a:gd name="T30" fmla="*/ 199396 w 777176"/>
                <a:gd name="T31" fmla="*/ 149164 h 223019"/>
                <a:gd name="T32" fmla="*/ 259686 w 777176"/>
                <a:gd name="T33" fmla="*/ 129068 h 223019"/>
                <a:gd name="T34" fmla="*/ 350122 w 777176"/>
                <a:gd name="T35" fmla="*/ 108971 h 223019"/>
                <a:gd name="T36" fmla="*/ 415436 w 777176"/>
                <a:gd name="T37" fmla="*/ 108971 h 223019"/>
                <a:gd name="T38" fmla="*/ 440557 w 777176"/>
                <a:gd name="T39" fmla="*/ 134092 h 223019"/>
                <a:gd name="T40" fmla="*/ 440557 w 777176"/>
                <a:gd name="T41" fmla="*/ 169261 h 223019"/>
                <a:gd name="T42" fmla="*/ 505871 w 777176"/>
                <a:gd name="T43" fmla="*/ 179310 h 223019"/>
                <a:gd name="T44" fmla="*/ 606354 w 777176"/>
                <a:gd name="T45" fmla="*/ 184334 h 223019"/>
                <a:gd name="T46" fmla="*/ 691765 w 777176"/>
                <a:gd name="T47" fmla="*/ 184334 h 223019"/>
                <a:gd name="T48" fmla="*/ 777176 w 777176"/>
                <a:gd name="T49" fmla="*/ 194382 h 2230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7176"/>
                <a:gd name="T76" fmla="*/ 0 h 223019"/>
                <a:gd name="T77" fmla="*/ 777176 w 777176"/>
                <a:gd name="T78" fmla="*/ 223019 h 2230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7176" h="223019">
                  <a:moveTo>
                    <a:pt x="777176" y="194382"/>
                  </a:moveTo>
                  <a:lnTo>
                    <a:pt x="772152" y="113995"/>
                  </a:lnTo>
                  <a:lnTo>
                    <a:pt x="701814" y="78826"/>
                  </a:lnTo>
                  <a:lnTo>
                    <a:pt x="606354" y="53705"/>
                  </a:lnTo>
                  <a:cubicBezTo>
                    <a:pt x="533898" y="17477"/>
                    <a:pt x="554552" y="0"/>
                    <a:pt x="530992" y="23560"/>
                  </a:cubicBezTo>
                  <a:lnTo>
                    <a:pt x="405387" y="28584"/>
                  </a:lnTo>
                  <a:lnTo>
                    <a:pt x="325001" y="58729"/>
                  </a:lnTo>
                  <a:lnTo>
                    <a:pt x="244614" y="23560"/>
                  </a:lnTo>
                  <a:lnTo>
                    <a:pt x="154179" y="33608"/>
                  </a:lnTo>
                  <a:lnTo>
                    <a:pt x="103937" y="33608"/>
                  </a:lnTo>
                  <a:lnTo>
                    <a:pt x="58719" y="28584"/>
                  </a:lnTo>
                  <a:cubicBezTo>
                    <a:pt x="11633" y="65207"/>
                    <a:pt x="0" y="77255"/>
                    <a:pt x="18526" y="58729"/>
                  </a:cubicBezTo>
                  <a:lnTo>
                    <a:pt x="169251" y="88874"/>
                  </a:lnTo>
                  <a:lnTo>
                    <a:pt x="189348" y="124044"/>
                  </a:lnTo>
                  <a:cubicBezTo>
                    <a:pt x="151271" y="145802"/>
                    <a:pt x="140677" y="144140"/>
                    <a:pt x="164227" y="144140"/>
                  </a:cubicBezTo>
                  <a:cubicBezTo>
                    <a:pt x="196024" y="149439"/>
                    <a:pt x="184185" y="149164"/>
                    <a:pt x="199396" y="149164"/>
                  </a:cubicBezTo>
                  <a:cubicBezTo>
                    <a:pt x="261311" y="133686"/>
                    <a:pt x="259686" y="154807"/>
                    <a:pt x="259686" y="129068"/>
                  </a:cubicBezTo>
                  <a:cubicBezTo>
                    <a:pt x="346727" y="108587"/>
                    <a:pt x="315849" y="108971"/>
                    <a:pt x="350122" y="108971"/>
                  </a:cubicBezTo>
                  <a:cubicBezTo>
                    <a:pt x="417106" y="114123"/>
                    <a:pt x="415436" y="135831"/>
                    <a:pt x="415436" y="108971"/>
                  </a:cubicBezTo>
                  <a:lnTo>
                    <a:pt x="440557" y="134092"/>
                  </a:lnTo>
                  <a:lnTo>
                    <a:pt x="440557" y="169261"/>
                  </a:lnTo>
                  <a:cubicBezTo>
                    <a:pt x="502499" y="179585"/>
                    <a:pt x="480473" y="179310"/>
                    <a:pt x="505871" y="179310"/>
                  </a:cubicBezTo>
                  <a:cubicBezTo>
                    <a:pt x="608020" y="189525"/>
                    <a:pt x="606354" y="223019"/>
                    <a:pt x="606354" y="184334"/>
                  </a:cubicBezTo>
                  <a:lnTo>
                    <a:pt x="691765" y="184334"/>
                  </a:lnTo>
                  <a:lnTo>
                    <a:pt x="777176" y="194382"/>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100" name="Freeform 91"/>
            <p:cNvSpPr>
              <a:spLocks noChangeArrowheads="1"/>
            </p:cNvSpPr>
            <p:nvPr/>
          </p:nvSpPr>
          <p:spPr bwMode="auto">
            <a:xfrm>
              <a:off x="3401367" y="4495277"/>
              <a:ext cx="763675" cy="297787"/>
            </a:xfrm>
            <a:custGeom>
              <a:avLst/>
              <a:gdLst>
                <a:gd name="T0" fmla="*/ 763675 w 763675"/>
                <a:gd name="T1" fmla="*/ 167158 h 297787"/>
                <a:gd name="T2" fmla="*/ 713433 w 763675"/>
                <a:gd name="T3" fmla="*/ 96820 h 297787"/>
                <a:gd name="T4" fmla="*/ 628022 w 763675"/>
                <a:gd name="T5" fmla="*/ 81747 h 297787"/>
                <a:gd name="T6" fmla="*/ 557684 w 763675"/>
                <a:gd name="T7" fmla="*/ 51602 h 297787"/>
                <a:gd name="T8" fmla="*/ 462224 w 763675"/>
                <a:gd name="T9" fmla="*/ 11409 h 297787"/>
                <a:gd name="T10" fmla="*/ 341644 w 763675"/>
                <a:gd name="T11" fmla="*/ 26481 h 297787"/>
                <a:gd name="T12" fmla="*/ 301451 w 763675"/>
                <a:gd name="T13" fmla="*/ 21457 h 297787"/>
                <a:gd name="T14" fmla="*/ 246185 w 763675"/>
                <a:gd name="T15" fmla="*/ 1360 h 297787"/>
                <a:gd name="T16" fmla="*/ 195943 w 763675"/>
                <a:gd name="T17" fmla="*/ 26481 h 297787"/>
                <a:gd name="T18" fmla="*/ 80387 w 763675"/>
                <a:gd name="T19" fmla="*/ 46578 h 297787"/>
                <a:gd name="T20" fmla="*/ 5024 w 763675"/>
                <a:gd name="T21" fmla="*/ 41554 h 297787"/>
                <a:gd name="T22" fmla="*/ 0 w 763675"/>
                <a:gd name="T23" fmla="*/ 86771 h 297787"/>
                <a:gd name="T24" fmla="*/ 105508 w 763675"/>
                <a:gd name="T25" fmla="*/ 101844 h 297787"/>
                <a:gd name="T26" fmla="*/ 211015 w 763675"/>
                <a:gd name="T27" fmla="*/ 142037 h 297787"/>
                <a:gd name="T28" fmla="*/ 296426 w 763675"/>
                <a:gd name="T29" fmla="*/ 182231 h 297787"/>
                <a:gd name="T30" fmla="*/ 386862 w 763675"/>
                <a:gd name="T31" fmla="*/ 197303 h 297787"/>
                <a:gd name="T32" fmla="*/ 472273 w 763675"/>
                <a:gd name="T33" fmla="*/ 207352 h 297787"/>
                <a:gd name="T34" fmla="*/ 527538 w 763675"/>
                <a:gd name="T35" fmla="*/ 237497 h 297787"/>
                <a:gd name="T36" fmla="*/ 542611 w 763675"/>
                <a:gd name="T37" fmla="*/ 297787 h 297787"/>
                <a:gd name="T38" fmla="*/ 587829 w 763675"/>
                <a:gd name="T39" fmla="*/ 217400 h 297787"/>
                <a:gd name="T40" fmla="*/ 643095 w 763675"/>
                <a:gd name="T41" fmla="*/ 197303 h 297787"/>
                <a:gd name="T42" fmla="*/ 763675 w 763675"/>
                <a:gd name="T43" fmla="*/ 167158 h 2977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63675"/>
                <a:gd name="T67" fmla="*/ 0 h 297787"/>
                <a:gd name="T68" fmla="*/ 763675 w 763675"/>
                <a:gd name="T69" fmla="*/ 297787 h 2977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63675" h="297787">
                  <a:moveTo>
                    <a:pt x="763675" y="167158"/>
                  </a:moveTo>
                  <a:lnTo>
                    <a:pt x="713433" y="96820"/>
                  </a:lnTo>
                  <a:lnTo>
                    <a:pt x="628022" y="81747"/>
                  </a:lnTo>
                  <a:lnTo>
                    <a:pt x="557684" y="51602"/>
                  </a:lnTo>
                  <a:lnTo>
                    <a:pt x="462224" y="11409"/>
                  </a:lnTo>
                  <a:lnTo>
                    <a:pt x="341644" y="26481"/>
                  </a:lnTo>
                  <a:lnTo>
                    <a:pt x="301451" y="21457"/>
                  </a:lnTo>
                  <a:cubicBezTo>
                    <a:pt x="253172" y="0"/>
                    <a:pt x="272727" y="1360"/>
                    <a:pt x="246185" y="1360"/>
                  </a:cubicBezTo>
                  <a:lnTo>
                    <a:pt x="195943" y="26481"/>
                  </a:lnTo>
                  <a:lnTo>
                    <a:pt x="80387" y="46578"/>
                  </a:lnTo>
                  <a:lnTo>
                    <a:pt x="5024" y="41554"/>
                  </a:lnTo>
                  <a:lnTo>
                    <a:pt x="0" y="86771"/>
                  </a:lnTo>
                  <a:cubicBezTo>
                    <a:pt x="99124" y="107640"/>
                    <a:pt x="66374" y="121409"/>
                    <a:pt x="105508" y="101844"/>
                  </a:cubicBezTo>
                  <a:lnTo>
                    <a:pt x="211015" y="142037"/>
                  </a:lnTo>
                  <a:lnTo>
                    <a:pt x="296426" y="182231"/>
                  </a:lnTo>
                  <a:lnTo>
                    <a:pt x="386862" y="197303"/>
                  </a:lnTo>
                  <a:lnTo>
                    <a:pt x="472273" y="207352"/>
                  </a:lnTo>
                  <a:lnTo>
                    <a:pt x="527538" y="237497"/>
                  </a:lnTo>
                  <a:lnTo>
                    <a:pt x="542611" y="297787"/>
                  </a:lnTo>
                  <a:lnTo>
                    <a:pt x="587829" y="217400"/>
                  </a:lnTo>
                  <a:cubicBezTo>
                    <a:pt x="639625" y="196681"/>
                    <a:pt x="620033" y="197303"/>
                    <a:pt x="643095" y="197303"/>
                  </a:cubicBezTo>
                  <a:lnTo>
                    <a:pt x="763675" y="16715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101" name="Freeform 92"/>
            <p:cNvSpPr>
              <a:spLocks noChangeArrowheads="1"/>
            </p:cNvSpPr>
            <p:nvPr/>
          </p:nvSpPr>
          <p:spPr bwMode="auto">
            <a:xfrm>
              <a:off x="3064747" y="4656270"/>
              <a:ext cx="872494" cy="290772"/>
            </a:xfrm>
            <a:custGeom>
              <a:avLst/>
              <a:gdLst>
                <a:gd name="T0" fmla="*/ 859134 w 872494"/>
                <a:gd name="T1" fmla="*/ 217181 h 290772"/>
                <a:gd name="T2" fmla="*/ 859134 w 872494"/>
                <a:gd name="T3" fmla="*/ 126745 h 290772"/>
                <a:gd name="T4" fmla="*/ 849086 w 872494"/>
                <a:gd name="T5" fmla="*/ 76504 h 290772"/>
                <a:gd name="T6" fmla="*/ 773723 w 872494"/>
                <a:gd name="T7" fmla="*/ 41334 h 290772"/>
                <a:gd name="T8" fmla="*/ 643095 w 872494"/>
                <a:gd name="T9" fmla="*/ 26262 h 290772"/>
                <a:gd name="T10" fmla="*/ 517490 w 872494"/>
                <a:gd name="T11" fmla="*/ 21238 h 290772"/>
                <a:gd name="T12" fmla="*/ 316523 w 872494"/>
                <a:gd name="T13" fmla="*/ 31286 h 290772"/>
                <a:gd name="T14" fmla="*/ 216040 w 872494"/>
                <a:gd name="T15" fmla="*/ 36310 h 290772"/>
                <a:gd name="T16" fmla="*/ 130629 w 872494"/>
                <a:gd name="T17" fmla="*/ 6165 h 290772"/>
                <a:gd name="T18" fmla="*/ 40194 w 872494"/>
                <a:gd name="T19" fmla="*/ 36310 h 290772"/>
                <a:gd name="T20" fmla="*/ 0 w 872494"/>
                <a:gd name="T21" fmla="*/ 86552 h 290772"/>
                <a:gd name="T22" fmla="*/ 105508 w 872494"/>
                <a:gd name="T23" fmla="*/ 96600 h 290772"/>
                <a:gd name="T24" fmla="*/ 180871 w 872494"/>
                <a:gd name="T25" fmla="*/ 91576 h 290772"/>
                <a:gd name="T26" fmla="*/ 286378 w 872494"/>
                <a:gd name="T27" fmla="*/ 111673 h 290772"/>
                <a:gd name="T28" fmla="*/ 296427 w 872494"/>
                <a:gd name="T29" fmla="*/ 96600 h 290772"/>
                <a:gd name="T30" fmla="*/ 306475 w 872494"/>
                <a:gd name="T31" fmla="*/ 91576 h 290772"/>
                <a:gd name="T32" fmla="*/ 427055 w 872494"/>
                <a:gd name="T33" fmla="*/ 141818 h 290772"/>
                <a:gd name="T34" fmla="*/ 532563 w 872494"/>
                <a:gd name="T35" fmla="*/ 187035 h 290772"/>
                <a:gd name="T36" fmla="*/ 648119 w 872494"/>
                <a:gd name="T37" fmla="*/ 242301 h 290772"/>
                <a:gd name="T38" fmla="*/ 693337 w 872494"/>
                <a:gd name="T39" fmla="*/ 227229 h 290772"/>
                <a:gd name="T40" fmla="*/ 803868 w 872494"/>
                <a:gd name="T41" fmla="*/ 227229 h 290772"/>
                <a:gd name="T42" fmla="*/ 859134 w 872494"/>
                <a:gd name="T43" fmla="*/ 217181 h 2907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2494"/>
                <a:gd name="T67" fmla="*/ 0 h 290772"/>
                <a:gd name="T68" fmla="*/ 872494 w 872494"/>
                <a:gd name="T69" fmla="*/ 290772 h 29077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2494" h="290772">
                  <a:moveTo>
                    <a:pt x="859134" y="217181"/>
                  </a:moveTo>
                  <a:lnTo>
                    <a:pt x="859134" y="126745"/>
                  </a:lnTo>
                  <a:lnTo>
                    <a:pt x="849086" y="76504"/>
                  </a:lnTo>
                  <a:lnTo>
                    <a:pt x="773723" y="41334"/>
                  </a:lnTo>
                  <a:lnTo>
                    <a:pt x="643095" y="26262"/>
                  </a:lnTo>
                  <a:lnTo>
                    <a:pt x="517490" y="21238"/>
                  </a:lnTo>
                  <a:lnTo>
                    <a:pt x="316523" y="31286"/>
                  </a:lnTo>
                  <a:lnTo>
                    <a:pt x="216040" y="36310"/>
                  </a:lnTo>
                  <a:lnTo>
                    <a:pt x="130629" y="6165"/>
                  </a:lnTo>
                  <a:cubicBezTo>
                    <a:pt x="38580" y="31734"/>
                    <a:pt x="40194" y="0"/>
                    <a:pt x="40194" y="36310"/>
                  </a:cubicBezTo>
                  <a:lnTo>
                    <a:pt x="0" y="86552"/>
                  </a:lnTo>
                  <a:lnTo>
                    <a:pt x="105508" y="96600"/>
                  </a:lnTo>
                  <a:lnTo>
                    <a:pt x="180871" y="91576"/>
                  </a:lnTo>
                  <a:cubicBezTo>
                    <a:pt x="216040" y="98275"/>
                    <a:pt x="250610" y="110118"/>
                    <a:pt x="286378" y="111673"/>
                  </a:cubicBezTo>
                  <a:cubicBezTo>
                    <a:pt x="292411" y="111935"/>
                    <a:pt x="292157" y="100870"/>
                    <a:pt x="296427" y="96600"/>
                  </a:cubicBezTo>
                  <a:cubicBezTo>
                    <a:pt x="299075" y="93952"/>
                    <a:pt x="303126" y="93251"/>
                    <a:pt x="306475" y="91576"/>
                  </a:cubicBezTo>
                  <a:lnTo>
                    <a:pt x="427055" y="141818"/>
                  </a:lnTo>
                  <a:lnTo>
                    <a:pt x="532563" y="187035"/>
                  </a:lnTo>
                  <a:cubicBezTo>
                    <a:pt x="649604" y="248101"/>
                    <a:pt x="648119" y="290772"/>
                    <a:pt x="648119" y="242301"/>
                  </a:cubicBezTo>
                  <a:lnTo>
                    <a:pt x="693337" y="227229"/>
                  </a:lnTo>
                  <a:lnTo>
                    <a:pt x="803868" y="227229"/>
                  </a:lnTo>
                  <a:cubicBezTo>
                    <a:pt x="872494" y="216672"/>
                    <a:pt x="869183" y="239209"/>
                    <a:pt x="859134" y="217181"/>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102" name="Freeform 93"/>
            <p:cNvSpPr>
              <a:spLocks noChangeArrowheads="1"/>
            </p:cNvSpPr>
            <p:nvPr/>
          </p:nvSpPr>
          <p:spPr bwMode="auto">
            <a:xfrm>
              <a:off x="3892498" y="4597121"/>
              <a:ext cx="614187" cy="326571"/>
            </a:xfrm>
            <a:custGeom>
              <a:avLst/>
              <a:gdLst>
                <a:gd name="T0" fmla="*/ 558921 w 614187"/>
                <a:gd name="T1" fmla="*/ 326571 h 326571"/>
                <a:gd name="T2" fmla="*/ 558921 w 614187"/>
                <a:gd name="T3" fmla="*/ 326571 h 326571"/>
                <a:gd name="T4" fmla="*/ 558921 w 614187"/>
                <a:gd name="T5" fmla="*/ 251209 h 326571"/>
                <a:gd name="T6" fmla="*/ 614187 w 614187"/>
                <a:gd name="T7" fmla="*/ 140677 h 326571"/>
                <a:gd name="T8" fmla="*/ 589066 w 614187"/>
                <a:gd name="T9" fmla="*/ 25121 h 326571"/>
                <a:gd name="T10" fmla="*/ 573993 w 614187"/>
                <a:gd name="T11" fmla="*/ 0 h 326571"/>
                <a:gd name="T12" fmla="*/ 272543 w 614187"/>
                <a:gd name="T13" fmla="*/ 70338 h 326571"/>
                <a:gd name="T14" fmla="*/ 91672 w 614187"/>
                <a:gd name="T15" fmla="*/ 125604 h 326571"/>
                <a:gd name="T16" fmla="*/ 51479 w 614187"/>
                <a:gd name="T17" fmla="*/ 190919 h 326571"/>
                <a:gd name="T18" fmla="*/ 51479 w 614187"/>
                <a:gd name="T19" fmla="*/ 261257 h 326571"/>
                <a:gd name="T20" fmla="*/ 56503 w 614187"/>
                <a:gd name="T21" fmla="*/ 291402 h 326571"/>
                <a:gd name="T22" fmla="*/ 388099 w 614187"/>
                <a:gd name="T23" fmla="*/ 306475 h 326571"/>
                <a:gd name="T24" fmla="*/ 428292 w 614187"/>
                <a:gd name="T25" fmla="*/ 326571 h 326571"/>
                <a:gd name="T26" fmla="*/ 558921 w 614187"/>
                <a:gd name="T27" fmla="*/ 326571 h 3265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4187"/>
                <a:gd name="T43" fmla="*/ 0 h 326571"/>
                <a:gd name="T44" fmla="*/ 614187 w 614187"/>
                <a:gd name="T45" fmla="*/ 326571 h 3265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4187" h="326571">
                  <a:moveTo>
                    <a:pt x="558921" y="326571"/>
                  </a:moveTo>
                  <a:lnTo>
                    <a:pt x="558921" y="326571"/>
                  </a:lnTo>
                  <a:lnTo>
                    <a:pt x="558921" y="251209"/>
                  </a:lnTo>
                  <a:lnTo>
                    <a:pt x="614187" y="140677"/>
                  </a:lnTo>
                  <a:lnTo>
                    <a:pt x="589066" y="25121"/>
                  </a:lnTo>
                  <a:lnTo>
                    <a:pt x="573993" y="0"/>
                  </a:lnTo>
                  <a:lnTo>
                    <a:pt x="272543" y="70338"/>
                  </a:lnTo>
                  <a:cubicBezTo>
                    <a:pt x="90058" y="121028"/>
                    <a:pt x="91672" y="58007"/>
                    <a:pt x="91672" y="125604"/>
                  </a:cubicBezTo>
                  <a:lnTo>
                    <a:pt x="51479" y="190919"/>
                  </a:lnTo>
                  <a:lnTo>
                    <a:pt x="51479" y="261257"/>
                  </a:lnTo>
                  <a:cubicBezTo>
                    <a:pt x="52316" y="278004"/>
                    <a:pt x="0" y="287977"/>
                    <a:pt x="56503" y="291402"/>
                  </a:cubicBezTo>
                  <a:cubicBezTo>
                    <a:pt x="166946" y="298096"/>
                    <a:pt x="255796" y="316637"/>
                    <a:pt x="388099" y="306475"/>
                  </a:cubicBezTo>
                  <a:lnTo>
                    <a:pt x="428292" y="326571"/>
                  </a:lnTo>
                  <a:lnTo>
                    <a:pt x="558921" y="32657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103" name="Freeform 94"/>
            <p:cNvSpPr>
              <a:spLocks noChangeArrowheads="1"/>
            </p:cNvSpPr>
            <p:nvPr/>
          </p:nvSpPr>
          <p:spPr bwMode="auto">
            <a:xfrm>
              <a:off x="4530754" y="4379727"/>
              <a:ext cx="781131" cy="388216"/>
            </a:xfrm>
            <a:custGeom>
              <a:avLst/>
              <a:gdLst>
                <a:gd name="T0" fmla="*/ 0 w 781131"/>
                <a:gd name="T1" fmla="*/ 0 h 388216"/>
                <a:gd name="T2" fmla="*/ 781131 w 781131"/>
                <a:gd name="T3" fmla="*/ 388216 h 388216"/>
              </a:gdLst>
              <a:ahLst/>
              <a:cxnLst/>
              <a:rect l="T0" t="T1" r="T2" b="T3"/>
              <a:pathLst>
                <a:path w="781131" h="388216">
                  <a:moveTo>
                    <a:pt x="769751" y="383192"/>
                  </a:moveTo>
                  <a:cubicBezTo>
                    <a:pt x="768914" y="380680"/>
                    <a:pt x="758949" y="377413"/>
                    <a:pt x="754679" y="373143"/>
                  </a:cubicBezTo>
                  <a:cubicBezTo>
                    <a:pt x="744410" y="362874"/>
                    <a:pt x="747012" y="355480"/>
                    <a:pt x="734582" y="348022"/>
                  </a:cubicBezTo>
                  <a:cubicBezTo>
                    <a:pt x="730041" y="345297"/>
                    <a:pt x="724534" y="344673"/>
                    <a:pt x="719510" y="342998"/>
                  </a:cubicBezTo>
                  <a:cubicBezTo>
                    <a:pt x="717835" y="337974"/>
                    <a:pt x="717211" y="332467"/>
                    <a:pt x="714486" y="327926"/>
                  </a:cubicBezTo>
                  <a:cubicBezTo>
                    <a:pt x="712049" y="323864"/>
                    <a:pt x="705798" y="322414"/>
                    <a:pt x="704437" y="317877"/>
                  </a:cubicBezTo>
                  <a:cubicBezTo>
                    <a:pt x="700557" y="304945"/>
                    <a:pt x="704897" y="290022"/>
                    <a:pt x="699413" y="277684"/>
                  </a:cubicBezTo>
                  <a:cubicBezTo>
                    <a:pt x="697262" y="272845"/>
                    <a:pt x="689584" y="273409"/>
                    <a:pt x="684341" y="272660"/>
                  </a:cubicBezTo>
                  <a:cubicBezTo>
                    <a:pt x="666029" y="270044"/>
                    <a:pt x="647497" y="269311"/>
                    <a:pt x="629075" y="267636"/>
                  </a:cubicBezTo>
                  <a:cubicBezTo>
                    <a:pt x="627400" y="262612"/>
                    <a:pt x="625089" y="257756"/>
                    <a:pt x="624050" y="252563"/>
                  </a:cubicBezTo>
                  <a:cubicBezTo>
                    <a:pt x="621727" y="240951"/>
                    <a:pt x="623424" y="228389"/>
                    <a:pt x="619026" y="217394"/>
                  </a:cubicBezTo>
                  <a:cubicBezTo>
                    <a:pt x="616387" y="210797"/>
                    <a:pt x="608978" y="207345"/>
                    <a:pt x="603954" y="202321"/>
                  </a:cubicBezTo>
                  <a:cubicBezTo>
                    <a:pt x="589723" y="159627"/>
                    <a:pt x="609571" y="211682"/>
                    <a:pt x="588881" y="177200"/>
                  </a:cubicBezTo>
                  <a:cubicBezTo>
                    <a:pt x="586156" y="172659"/>
                    <a:pt x="587992" y="165436"/>
                    <a:pt x="583857" y="162128"/>
                  </a:cubicBezTo>
                  <a:cubicBezTo>
                    <a:pt x="578465" y="157814"/>
                    <a:pt x="570459" y="158779"/>
                    <a:pt x="563760" y="157104"/>
                  </a:cubicBezTo>
                  <a:cubicBezTo>
                    <a:pt x="524596" y="117936"/>
                    <a:pt x="589327" y="181359"/>
                    <a:pt x="538639" y="137007"/>
                  </a:cubicBezTo>
                  <a:cubicBezTo>
                    <a:pt x="529727" y="129209"/>
                    <a:pt x="513519" y="111886"/>
                    <a:pt x="513519" y="111886"/>
                  </a:cubicBezTo>
                  <a:cubicBezTo>
                    <a:pt x="511844" y="106862"/>
                    <a:pt x="506527" y="101731"/>
                    <a:pt x="508494" y="96814"/>
                  </a:cubicBezTo>
                  <a:cubicBezTo>
                    <a:pt x="513040" y="85449"/>
                    <a:pt x="538639" y="87946"/>
                    <a:pt x="538639" y="71693"/>
                  </a:cubicBezTo>
                  <a:cubicBezTo>
                    <a:pt x="538639" y="66397"/>
                    <a:pt x="528659" y="75262"/>
                    <a:pt x="523567" y="76717"/>
                  </a:cubicBezTo>
                  <a:cubicBezTo>
                    <a:pt x="516928" y="78614"/>
                    <a:pt x="510211" y="80243"/>
                    <a:pt x="503470" y="81741"/>
                  </a:cubicBezTo>
                  <a:cubicBezTo>
                    <a:pt x="495134" y="83593"/>
                    <a:pt x="486685" y="84913"/>
                    <a:pt x="478349" y="86765"/>
                  </a:cubicBezTo>
                  <a:cubicBezTo>
                    <a:pt x="471609" y="88263"/>
                    <a:pt x="465078" y="90739"/>
                    <a:pt x="458253" y="91789"/>
                  </a:cubicBezTo>
                  <a:cubicBezTo>
                    <a:pt x="443264" y="94095"/>
                    <a:pt x="428108" y="95139"/>
                    <a:pt x="413035" y="96814"/>
                  </a:cubicBezTo>
                  <a:cubicBezTo>
                    <a:pt x="408011" y="100163"/>
                    <a:pt x="403940" y="106008"/>
                    <a:pt x="397962" y="106862"/>
                  </a:cubicBezTo>
                  <a:cubicBezTo>
                    <a:pt x="391127" y="107838"/>
                    <a:pt x="384749" y="102389"/>
                    <a:pt x="377866" y="101838"/>
                  </a:cubicBezTo>
                  <a:cubicBezTo>
                    <a:pt x="342769" y="99030"/>
                    <a:pt x="307527" y="98489"/>
                    <a:pt x="272358" y="96814"/>
                  </a:cubicBezTo>
                  <a:cubicBezTo>
                    <a:pt x="269009" y="91790"/>
                    <a:pt x="265010" y="87142"/>
                    <a:pt x="262310" y="81741"/>
                  </a:cubicBezTo>
                  <a:cubicBezTo>
                    <a:pt x="259942" y="77004"/>
                    <a:pt x="260011" y="71210"/>
                    <a:pt x="257286" y="66669"/>
                  </a:cubicBezTo>
                  <a:cubicBezTo>
                    <a:pt x="252513" y="58714"/>
                    <a:pt x="239012" y="51136"/>
                    <a:pt x="232165" y="46572"/>
                  </a:cubicBezTo>
                  <a:cubicBezTo>
                    <a:pt x="230490" y="41548"/>
                    <a:pt x="230886" y="35244"/>
                    <a:pt x="227141" y="31499"/>
                  </a:cubicBezTo>
                  <a:cubicBezTo>
                    <a:pt x="212415" y="16773"/>
                    <a:pt x="176146" y="18018"/>
                    <a:pt x="161826" y="16427"/>
                  </a:cubicBezTo>
                  <a:cubicBezTo>
                    <a:pt x="112550" y="0"/>
                    <a:pt x="142236" y="5498"/>
                    <a:pt x="71391" y="11403"/>
                  </a:cubicBezTo>
                  <a:cubicBezTo>
                    <a:pt x="68042" y="16427"/>
                    <a:pt x="64043" y="21074"/>
                    <a:pt x="61343" y="26475"/>
                  </a:cubicBezTo>
                  <a:cubicBezTo>
                    <a:pt x="58975" y="31212"/>
                    <a:pt x="59044" y="37007"/>
                    <a:pt x="56319" y="41548"/>
                  </a:cubicBezTo>
                  <a:cubicBezTo>
                    <a:pt x="53882" y="45610"/>
                    <a:pt x="49620" y="48247"/>
                    <a:pt x="46270" y="51596"/>
                  </a:cubicBezTo>
                  <a:cubicBezTo>
                    <a:pt x="42921" y="58295"/>
                    <a:pt x="39938" y="65190"/>
                    <a:pt x="36222" y="71693"/>
                  </a:cubicBezTo>
                  <a:cubicBezTo>
                    <a:pt x="33226" y="76936"/>
                    <a:pt x="28873" y="81364"/>
                    <a:pt x="26173" y="86765"/>
                  </a:cubicBezTo>
                  <a:cubicBezTo>
                    <a:pt x="23804" y="91502"/>
                    <a:pt x="24087" y="97431"/>
                    <a:pt x="21149" y="101838"/>
                  </a:cubicBezTo>
                  <a:cubicBezTo>
                    <a:pt x="17208" y="107750"/>
                    <a:pt x="11101" y="111886"/>
                    <a:pt x="6077" y="116910"/>
                  </a:cubicBezTo>
                  <a:cubicBezTo>
                    <a:pt x="7752" y="130308"/>
                    <a:pt x="0" y="149418"/>
                    <a:pt x="11101" y="157104"/>
                  </a:cubicBezTo>
                  <a:cubicBezTo>
                    <a:pt x="27682" y="168583"/>
                    <a:pt x="51363" y="159772"/>
                    <a:pt x="71391" y="162128"/>
                  </a:cubicBezTo>
                  <a:cubicBezTo>
                    <a:pt x="79872" y="163126"/>
                    <a:pt x="88138" y="165477"/>
                    <a:pt x="96512" y="167152"/>
                  </a:cubicBezTo>
                  <a:cubicBezTo>
                    <a:pt x="99861" y="172176"/>
                    <a:pt x="104971" y="176399"/>
                    <a:pt x="106560" y="182225"/>
                  </a:cubicBezTo>
                  <a:cubicBezTo>
                    <a:pt x="110112" y="195251"/>
                    <a:pt x="104094" y="211184"/>
                    <a:pt x="111584" y="222418"/>
                  </a:cubicBezTo>
                  <a:cubicBezTo>
                    <a:pt x="116321" y="229523"/>
                    <a:pt x="128331" y="225767"/>
                    <a:pt x="136705" y="227442"/>
                  </a:cubicBezTo>
                  <a:cubicBezTo>
                    <a:pt x="145079" y="225767"/>
                    <a:pt x="153541" y="224489"/>
                    <a:pt x="161826" y="222418"/>
                  </a:cubicBezTo>
                  <a:cubicBezTo>
                    <a:pt x="166964" y="221134"/>
                    <a:pt x="171603" y="217394"/>
                    <a:pt x="176899" y="217394"/>
                  </a:cubicBezTo>
                  <a:cubicBezTo>
                    <a:pt x="183804" y="217394"/>
                    <a:pt x="190296" y="220743"/>
                    <a:pt x="196995" y="222418"/>
                  </a:cubicBezTo>
                  <a:cubicBezTo>
                    <a:pt x="198670" y="227442"/>
                    <a:pt x="200735" y="232353"/>
                    <a:pt x="202020" y="237491"/>
                  </a:cubicBezTo>
                  <a:cubicBezTo>
                    <a:pt x="204091" y="245775"/>
                    <a:pt x="202307" y="255506"/>
                    <a:pt x="207044" y="262611"/>
                  </a:cubicBezTo>
                  <a:cubicBezTo>
                    <a:pt x="209982" y="267017"/>
                    <a:pt x="216978" y="266351"/>
                    <a:pt x="222116" y="267636"/>
                  </a:cubicBezTo>
                  <a:lnTo>
                    <a:pt x="262310" y="277684"/>
                  </a:lnTo>
                  <a:cubicBezTo>
                    <a:pt x="267334" y="281033"/>
                    <a:pt x="272667" y="283960"/>
                    <a:pt x="277382" y="287732"/>
                  </a:cubicBezTo>
                  <a:cubicBezTo>
                    <a:pt x="289848" y="297705"/>
                    <a:pt x="285851" y="300693"/>
                    <a:pt x="302503" y="307829"/>
                  </a:cubicBezTo>
                  <a:cubicBezTo>
                    <a:pt x="308850" y="310549"/>
                    <a:pt x="315961" y="310956"/>
                    <a:pt x="322600" y="312853"/>
                  </a:cubicBezTo>
                  <a:cubicBezTo>
                    <a:pt x="327692" y="314308"/>
                    <a:pt x="332648" y="316202"/>
                    <a:pt x="337672" y="317877"/>
                  </a:cubicBezTo>
                  <a:cubicBezTo>
                    <a:pt x="339347" y="326251"/>
                    <a:pt x="336659" y="336960"/>
                    <a:pt x="342697" y="342998"/>
                  </a:cubicBezTo>
                  <a:cubicBezTo>
                    <a:pt x="348735" y="349036"/>
                    <a:pt x="359307" y="347313"/>
                    <a:pt x="367817" y="348022"/>
                  </a:cubicBezTo>
                  <a:cubicBezTo>
                    <a:pt x="399571" y="350668"/>
                    <a:pt x="431457" y="351372"/>
                    <a:pt x="463277" y="353047"/>
                  </a:cubicBezTo>
                  <a:cubicBezTo>
                    <a:pt x="512772" y="336545"/>
                    <a:pt x="447832" y="353203"/>
                    <a:pt x="488398" y="358071"/>
                  </a:cubicBezTo>
                  <a:cubicBezTo>
                    <a:pt x="526678" y="362665"/>
                    <a:pt x="565435" y="361420"/>
                    <a:pt x="603954" y="363095"/>
                  </a:cubicBezTo>
                  <a:cubicBezTo>
                    <a:pt x="639123" y="374818"/>
                    <a:pt x="624051" y="376492"/>
                    <a:pt x="649171" y="368119"/>
                  </a:cubicBezTo>
                  <a:cubicBezTo>
                    <a:pt x="692862" y="382682"/>
                    <a:pt x="626379" y="361876"/>
                    <a:pt x="729558" y="378168"/>
                  </a:cubicBezTo>
                  <a:cubicBezTo>
                    <a:pt x="740020" y="379820"/>
                    <a:pt x="759703" y="388216"/>
                    <a:pt x="759703" y="388216"/>
                  </a:cubicBezTo>
                  <a:cubicBezTo>
                    <a:pt x="781131" y="381074"/>
                    <a:pt x="770588" y="385704"/>
                    <a:pt x="769751" y="383192"/>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104" name="Freeform 96"/>
            <p:cNvSpPr>
              <a:spLocks noChangeArrowheads="1"/>
            </p:cNvSpPr>
            <p:nvPr/>
          </p:nvSpPr>
          <p:spPr bwMode="auto">
            <a:xfrm>
              <a:off x="5193382" y="4511710"/>
              <a:ext cx="931088" cy="437103"/>
            </a:xfrm>
            <a:custGeom>
              <a:avLst/>
              <a:gdLst>
                <a:gd name="T0" fmla="*/ 614565 w 931088"/>
                <a:gd name="T1" fmla="*/ 437103 h 437103"/>
                <a:gd name="T2" fmla="*/ 619589 w 931088"/>
                <a:gd name="T3" fmla="*/ 371789 h 437103"/>
                <a:gd name="T4" fmla="*/ 820556 w 931088"/>
                <a:gd name="T5" fmla="*/ 336620 h 437103"/>
                <a:gd name="T6" fmla="*/ 931088 w 931088"/>
                <a:gd name="T7" fmla="*/ 336620 h 437103"/>
                <a:gd name="T8" fmla="*/ 916016 w 931088"/>
                <a:gd name="T9" fmla="*/ 296426 h 437103"/>
                <a:gd name="T10" fmla="*/ 805484 w 931088"/>
                <a:gd name="T11" fmla="*/ 276330 h 437103"/>
                <a:gd name="T12" fmla="*/ 770315 w 931088"/>
                <a:gd name="T13" fmla="*/ 246185 h 437103"/>
                <a:gd name="T14" fmla="*/ 780363 w 931088"/>
                <a:gd name="T15" fmla="*/ 236136 h 437103"/>
                <a:gd name="T16" fmla="*/ 815532 w 931088"/>
                <a:gd name="T17" fmla="*/ 211015 h 437103"/>
                <a:gd name="T18" fmla="*/ 725097 w 931088"/>
                <a:gd name="T19" fmla="*/ 175846 h 437103"/>
                <a:gd name="T20" fmla="*/ 639686 w 931088"/>
                <a:gd name="T21" fmla="*/ 135653 h 437103"/>
                <a:gd name="T22" fmla="*/ 549251 w 931088"/>
                <a:gd name="T23" fmla="*/ 155749 h 437103"/>
                <a:gd name="T24" fmla="*/ 418622 w 931088"/>
                <a:gd name="T25" fmla="*/ 125604 h 437103"/>
                <a:gd name="T26" fmla="*/ 333211 w 931088"/>
                <a:gd name="T27" fmla="*/ 95459 h 437103"/>
                <a:gd name="T28" fmla="*/ 237752 w 931088"/>
                <a:gd name="T29" fmla="*/ 65314 h 437103"/>
                <a:gd name="T30" fmla="*/ 227704 w 931088"/>
                <a:gd name="T31" fmla="*/ 30145 h 437103"/>
                <a:gd name="T32" fmla="*/ 182486 w 931088"/>
                <a:gd name="T33" fmla="*/ 0 h 437103"/>
                <a:gd name="T34" fmla="*/ 112148 w 931088"/>
                <a:gd name="T35" fmla="*/ 10048 h 437103"/>
                <a:gd name="T36" fmla="*/ 1616 w 931088"/>
                <a:gd name="T37" fmla="*/ 45217 h 437103"/>
                <a:gd name="T38" fmla="*/ 46833 w 931088"/>
                <a:gd name="T39" fmla="*/ 100483 h 437103"/>
                <a:gd name="T40" fmla="*/ 46833 w 931088"/>
                <a:gd name="T41" fmla="*/ 135653 h 437103"/>
                <a:gd name="T42" fmla="*/ 92051 w 931088"/>
                <a:gd name="T43" fmla="*/ 145701 h 437103"/>
                <a:gd name="T44" fmla="*/ 97075 w 931088"/>
                <a:gd name="T45" fmla="*/ 205991 h 437103"/>
                <a:gd name="T46" fmla="*/ 117172 w 931088"/>
                <a:gd name="T47" fmla="*/ 221064 h 437103"/>
                <a:gd name="T48" fmla="*/ 197559 w 931088"/>
                <a:gd name="T49" fmla="*/ 276330 h 437103"/>
                <a:gd name="T50" fmla="*/ 167414 w 931088"/>
                <a:gd name="T51" fmla="*/ 321547 h 437103"/>
                <a:gd name="T52" fmla="*/ 92051 w 931088"/>
                <a:gd name="T53" fmla="*/ 346668 h 437103"/>
                <a:gd name="T54" fmla="*/ 117172 w 931088"/>
                <a:gd name="T55" fmla="*/ 386861 h 437103"/>
                <a:gd name="T56" fmla="*/ 152341 w 931088"/>
                <a:gd name="T57" fmla="*/ 432079 h 437103"/>
                <a:gd name="T58" fmla="*/ 614565 w 931088"/>
                <a:gd name="T59" fmla="*/ 437103 h 437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31088"/>
                <a:gd name="T91" fmla="*/ 0 h 437103"/>
                <a:gd name="T92" fmla="*/ 931088 w 931088"/>
                <a:gd name="T93" fmla="*/ 437103 h 437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31088" h="437103">
                  <a:moveTo>
                    <a:pt x="614565" y="437103"/>
                  </a:moveTo>
                  <a:lnTo>
                    <a:pt x="619589" y="371789"/>
                  </a:lnTo>
                  <a:lnTo>
                    <a:pt x="820556" y="336620"/>
                  </a:lnTo>
                  <a:lnTo>
                    <a:pt x="931088" y="336620"/>
                  </a:lnTo>
                  <a:lnTo>
                    <a:pt x="916016" y="296426"/>
                  </a:lnTo>
                  <a:lnTo>
                    <a:pt x="805484" y="276330"/>
                  </a:lnTo>
                  <a:cubicBezTo>
                    <a:pt x="793761" y="266282"/>
                    <a:pt x="778498" y="259278"/>
                    <a:pt x="770315" y="246185"/>
                  </a:cubicBezTo>
                  <a:cubicBezTo>
                    <a:pt x="767804" y="242168"/>
                    <a:pt x="780363" y="236136"/>
                    <a:pt x="780363" y="236136"/>
                  </a:cubicBezTo>
                  <a:cubicBezTo>
                    <a:pt x="816803" y="204901"/>
                    <a:pt x="815532" y="190551"/>
                    <a:pt x="815532" y="211015"/>
                  </a:cubicBezTo>
                  <a:cubicBezTo>
                    <a:pt x="728572" y="175208"/>
                    <a:pt x="760910" y="175846"/>
                    <a:pt x="725097" y="175846"/>
                  </a:cubicBezTo>
                  <a:lnTo>
                    <a:pt x="639686" y="135653"/>
                  </a:lnTo>
                  <a:lnTo>
                    <a:pt x="549251" y="155749"/>
                  </a:lnTo>
                  <a:cubicBezTo>
                    <a:pt x="416977" y="130312"/>
                    <a:pt x="418622" y="174969"/>
                    <a:pt x="418622" y="125604"/>
                  </a:cubicBezTo>
                  <a:lnTo>
                    <a:pt x="333211" y="95459"/>
                  </a:lnTo>
                  <a:lnTo>
                    <a:pt x="237752" y="65314"/>
                  </a:lnTo>
                  <a:cubicBezTo>
                    <a:pt x="232491" y="28487"/>
                    <a:pt x="244570" y="30145"/>
                    <a:pt x="227704" y="30145"/>
                  </a:cubicBezTo>
                  <a:lnTo>
                    <a:pt x="182486" y="0"/>
                  </a:lnTo>
                  <a:lnTo>
                    <a:pt x="112148" y="10048"/>
                  </a:lnTo>
                  <a:cubicBezTo>
                    <a:pt x="0" y="40634"/>
                    <a:pt x="1616" y="2003"/>
                    <a:pt x="1616" y="45217"/>
                  </a:cubicBezTo>
                  <a:lnTo>
                    <a:pt x="46833" y="100483"/>
                  </a:lnTo>
                  <a:lnTo>
                    <a:pt x="46833" y="135653"/>
                  </a:lnTo>
                  <a:cubicBezTo>
                    <a:pt x="88652" y="146107"/>
                    <a:pt x="73217" y="145701"/>
                    <a:pt x="92051" y="145701"/>
                  </a:cubicBezTo>
                  <a:cubicBezTo>
                    <a:pt x="97408" y="199276"/>
                    <a:pt x="97075" y="179112"/>
                    <a:pt x="97075" y="205991"/>
                  </a:cubicBezTo>
                  <a:lnTo>
                    <a:pt x="117172" y="221064"/>
                  </a:lnTo>
                  <a:cubicBezTo>
                    <a:pt x="198899" y="282359"/>
                    <a:pt x="197559" y="314849"/>
                    <a:pt x="197559" y="276330"/>
                  </a:cubicBezTo>
                  <a:lnTo>
                    <a:pt x="167414" y="321547"/>
                  </a:lnTo>
                  <a:cubicBezTo>
                    <a:pt x="98973" y="347870"/>
                    <a:pt x="125425" y="346668"/>
                    <a:pt x="92051" y="346668"/>
                  </a:cubicBezTo>
                  <a:lnTo>
                    <a:pt x="117172" y="386861"/>
                  </a:lnTo>
                  <a:lnTo>
                    <a:pt x="152341" y="432079"/>
                  </a:lnTo>
                  <a:lnTo>
                    <a:pt x="614565" y="437103"/>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105" name="Freeform 97"/>
            <p:cNvSpPr>
              <a:spLocks noChangeArrowheads="1"/>
            </p:cNvSpPr>
            <p:nvPr/>
          </p:nvSpPr>
          <p:spPr bwMode="auto">
            <a:xfrm>
              <a:off x="4481565" y="4689538"/>
              <a:ext cx="698360" cy="430097"/>
            </a:xfrm>
            <a:custGeom>
              <a:avLst/>
              <a:gdLst>
                <a:gd name="T0" fmla="*/ 572756 w 698360"/>
                <a:gd name="T1" fmla="*/ 430097 h 430097"/>
                <a:gd name="T2" fmla="*/ 537587 w 698360"/>
                <a:gd name="T3" fmla="*/ 384880 h 430097"/>
                <a:gd name="T4" fmla="*/ 557683 w 698360"/>
                <a:gd name="T5" fmla="*/ 374831 h 430097"/>
                <a:gd name="T6" fmla="*/ 622998 w 698360"/>
                <a:gd name="T7" fmla="*/ 344686 h 430097"/>
                <a:gd name="T8" fmla="*/ 587828 w 698360"/>
                <a:gd name="T9" fmla="*/ 304493 h 430097"/>
                <a:gd name="T10" fmla="*/ 577780 w 698360"/>
                <a:gd name="T11" fmla="*/ 294444 h 430097"/>
                <a:gd name="T12" fmla="*/ 552659 w 698360"/>
                <a:gd name="T13" fmla="*/ 274348 h 430097"/>
                <a:gd name="T14" fmla="*/ 512466 w 698360"/>
                <a:gd name="T15" fmla="*/ 239178 h 430097"/>
                <a:gd name="T16" fmla="*/ 562708 w 698360"/>
                <a:gd name="T17" fmla="*/ 224106 h 430097"/>
                <a:gd name="T18" fmla="*/ 562708 w 698360"/>
                <a:gd name="T19" fmla="*/ 193961 h 430097"/>
                <a:gd name="T20" fmla="*/ 582804 w 698360"/>
                <a:gd name="T21" fmla="*/ 153767 h 430097"/>
                <a:gd name="T22" fmla="*/ 617973 w 698360"/>
                <a:gd name="T23" fmla="*/ 143719 h 430097"/>
                <a:gd name="T24" fmla="*/ 628022 w 698360"/>
                <a:gd name="T25" fmla="*/ 128647 h 430097"/>
                <a:gd name="T26" fmla="*/ 628022 w 698360"/>
                <a:gd name="T27" fmla="*/ 128647 h 430097"/>
                <a:gd name="T28" fmla="*/ 698360 w 698360"/>
                <a:gd name="T29" fmla="*/ 73381 h 430097"/>
                <a:gd name="T30" fmla="*/ 698360 w 698360"/>
                <a:gd name="T31" fmla="*/ 48260 h 430097"/>
                <a:gd name="T32" fmla="*/ 537587 w 698360"/>
                <a:gd name="T33" fmla="*/ 38211 h 430097"/>
                <a:gd name="T34" fmla="*/ 427055 w 698360"/>
                <a:gd name="T35" fmla="*/ 38211 h 430097"/>
                <a:gd name="T36" fmla="*/ 371789 w 698360"/>
                <a:gd name="T37" fmla="*/ 33187 h 430097"/>
                <a:gd name="T38" fmla="*/ 336620 w 698360"/>
                <a:gd name="T39" fmla="*/ 3042 h 430097"/>
                <a:gd name="T40" fmla="*/ 256233 w 698360"/>
                <a:gd name="T41" fmla="*/ 23139 h 430097"/>
                <a:gd name="T42" fmla="*/ 261257 w 698360"/>
                <a:gd name="T43" fmla="*/ 63332 h 430097"/>
                <a:gd name="T44" fmla="*/ 200967 w 698360"/>
                <a:gd name="T45" fmla="*/ 73381 h 430097"/>
                <a:gd name="T46" fmla="*/ 110532 w 698360"/>
                <a:gd name="T47" fmla="*/ 98502 h 430097"/>
                <a:gd name="T48" fmla="*/ 60290 w 698360"/>
                <a:gd name="T49" fmla="*/ 118598 h 430097"/>
                <a:gd name="T50" fmla="*/ 0 w 698360"/>
                <a:gd name="T51" fmla="*/ 133671 h 430097"/>
                <a:gd name="T52" fmla="*/ 0 w 698360"/>
                <a:gd name="T53" fmla="*/ 168840 h 430097"/>
                <a:gd name="T54" fmla="*/ 60290 w 698360"/>
                <a:gd name="T55" fmla="*/ 183913 h 430097"/>
                <a:gd name="T56" fmla="*/ 85411 w 698360"/>
                <a:gd name="T57" fmla="*/ 209033 h 430097"/>
                <a:gd name="T58" fmla="*/ 50242 w 698360"/>
                <a:gd name="T59" fmla="*/ 259275 h 430097"/>
                <a:gd name="T60" fmla="*/ 55266 w 698360"/>
                <a:gd name="T61" fmla="*/ 284396 h 430097"/>
                <a:gd name="T62" fmla="*/ 160773 w 698360"/>
                <a:gd name="T63" fmla="*/ 319565 h 430097"/>
                <a:gd name="T64" fmla="*/ 175846 w 698360"/>
                <a:gd name="T65" fmla="*/ 359759 h 430097"/>
                <a:gd name="T66" fmla="*/ 100483 w 698360"/>
                <a:gd name="T67" fmla="*/ 369807 h 430097"/>
                <a:gd name="T68" fmla="*/ 90435 w 698360"/>
                <a:gd name="T69" fmla="*/ 404976 h 430097"/>
                <a:gd name="T70" fmla="*/ 135653 w 698360"/>
                <a:gd name="T71" fmla="*/ 420049 h 430097"/>
                <a:gd name="T72" fmla="*/ 190919 w 698360"/>
                <a:gd name="T73" fmla="*/ 420049 h 430097"/>
                <a:gd name="T74" fmla="*/ 190919 w 698360"/>
                <a:gd name="T75" fmla="*/ 420049 h 430097"/>
                <a:gd name="T76" fmla="*/ 572756 w 698360"/>
                <a:gd name="T77" fmla="*/ 430097 h 4300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8360"/>
                <a:gd name="T118" fmla="*/ 0 h 430097"/>
                <a:gd name="T119" fmla="*/ 698360 w 698360"/>
                <a:gd name="T120" fmla="*/ 430097 h 43009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8360" h="430097">
                  <a:moveTo>
                    <a:pt x="572756" y="430097"/>
                  </a:moveTo>
                  <a:cubicBezTo>
                    <a:pt x="561033" y="415025"/>
                    <a:pt x="542611" y="403302"/>
                    <a:pt x="537587" y="384880"/>
                  </a:cubicBezTo>
                  <a:cubicBezTo>
                    <a:pt x="535616" y="377654"/>
                    <a:pt x="557683" y="374831"/>
                    <a:pt x="557683" y="374831"/>
                  </a:cubicBezTo>
                  <a:cubicBezTo>
                    <a:pt x="636599" y="348526"/>
                    <a:pt x="656730" y="361552"/>
                    <a:pt x="622998" y="344686"/>
                  </a:cubicBezTo>
                  <a:cubicBezTo>
                    <a:pt x="611275" y="331288"/>
                    <a:pt x="599737" y="317726"/>
                    <a:pt x="587828" y="304493"/>
                  </a:cubicBezTo>
                  <a:cubicBezTo>
                    <a:pt x="584659" y="300972"/>
                    <a:pt x="577780" y="294444"/>
                    <a:pt x="577780" y="294444"/>
                  </a:cubicBezTo>
                  <a:cubicBezTo>
                    <a:pt x="556203" y="267475"/>
                    <a:pt x="565266" y="261741"/>
                    <a:pt x="552659" y="274348"/>
                  </a:cubicBezTo>
                  <a:cubicBezTo>
                    <a:pt x="509626" y="247452"/>
                    <a:pt x="512466" y="265026"/>
                    <a:pt x="512466" y="239178"/>
                  </a:cubicBezTo>
                  <a:cubicBezTo>
                    <a:pt x="555795" y="222930"/>
                    <a:pt x="538350" y="224106"/>
                    <a:pt x="562708" y="224106"/>
                  </a:cubicBezTo>
                  <a:lnTo>
                    <a:pt x="562708" y="193961"/>
                  </a:lnTo>
                  <a:cubicBezTo>
                    <a:pt x="578368" y="152199"/>
                    <a:pt x="563471" y="153767"/>
                    <a:pt x="582804" y="153767"/>
                  </a:cubicBezTo>
                  <a:lnTo>
                    <a:pt x="617973" y="143719"/>
                  </a:lnTo>
                  <a:lnTo>
                    <a:pt x="628022" y="128647"/>
                  </a:lnTo>
                  <a:lnTo>
                    <a:pt x="698360" y="73381"/>
                  </a:lnTo>
                  <a:lnTo>
                    <a:pt x="698360" y="48260"/>
                  </a:lnTo>
                  <a:lnTo>
                    <a:pt x="537587" y="38211"/>
                  </a:lnTo>
                  <a:lnTo>
                    <a:pt x="427055" y="38211"/>
                  </a:lnTo>
                  <a:lnTo>
                    <a:pt x="371789" y="33187"/>
                  </a:lnTo>
                  <a:cubicBezTo>
                    <a:pt x="344524" y="469"/>
                    <a:pt x="359748" y="3042"/>
                    <a:pt x="336620" y="3042"/>
                  </a:cubicBezTo>
                  <a:cubicBezTo>
                    <a:pt x="258935" y="18579"/>
                    <a:pt x="279372" y="0"/>
                    <a:pt x="256233" y="23139"/>
                  </a:cubicBezTo>
                  <a:lnTo>
                    <a:pt x="261257" y="63332"/>
                  </a:lnTo>
                  <a:cubicBezTo>
                    <a:pt x="203632" y="68571"/>
                    <a:pt x="219071" y="55277"/>
                    <a:pt x="200967" y="73381"/>
                  </a:cubicBezTo>
                  <a:lnTo>
                    <a:pt x="110532" y="98502"/>
                  </a:lnTo>
                  <a:cubicBezTo>
                    <a:pt x="63784" y="119278"/>
                    <a:pt x="81808" y="118598"/>
                    <a:pt x="60290" y="118598"/>
                  </a:cubicBezTo>
                  <a:lnTo>
                    <a:pt x="0" y="133671"/>
                  </a:lnTo>
                  <a:lnTo>
                    <a:pt x="0" y="168840"/>
                  </a:lnTo>
                  <a:cubicBezTo>
                    <a:pt x="61942" y="179163"/>
                    <a:pt x="60290" y="158514"/>
                    <a:pt x="60290" y="183913"/>
                  </a:cubicBezTo>
                  <a:cubicBezTo>
                    <a:pt x="86719" y="205055"/>
                    <a:pt x="85411" y="193286"/>
                    <a:pt x="85411" y="209033"/>
                  </a:cubicBezTo>
                  <a:cubicBezTo>
                    <a:pt x="49214" y="255573"/>
                    <a:pt x="50242" y="235156"/>
                    <a:pt x="50242" y="259275"/>
                  </a:cubicBezTo>
                  <a:lnTo>
                    <a:pt x="55266" y="284396"/>
                  </a:lnTo>
                  <a:lnTo>
                    <a:pt x="160773" y="319565"/>
                  </a:lnTo>
                  <a:cubicBezTo>
                    <a:pt x="182045" y="356791"/>
                    <a:pt x="190418" y="345187"/>
                    <a:pt x="175846" y="359759"/>
                  </a:cubicBezTo>
                  <a:lnTo>
                    <a:pt x="100483" y="369807"/>
                  </a:lnTo>
                  <a:lnTo>
                    <a:pt x="90435" y="404976"/>
                  </a:lnTo>
                  <a:cubicBezTo>
                    <a:pt x="128683" y="421369"/>
                    <a:pt x="112850" y="420049"/>
                    <a:pt x="135653" y="420049"/>
                  </a:cubicBezTo>
                  <a:lnTo>
                    <a:pt x="190919" y="420049"/>
                  </a:lnTo>
                  <a:lnTo>
                    <a:pt x="572756" y="430097"/>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106" name="Freeform 98"/>
            <p:cNvSpPr>
              <a:spLocks noChangeArrowheads="1"/>
            </p:cNvSpPr>
            <p:nvPr/>
          </p:nvSpPr>
          <p:spPr bwMode="auto">
            <a:xfrm>
              <a:off x="4004268" y="4862973"/>
              <a:ext cx="698361" cy="462675"/>
            </a:xfrm>
            <a:custGeom>
              <a:avLst/>
              <a:gdLst>
                <a:gd name="T0" fmla="*/ 286378 w 698361"/>
                <a:gd name="T1" fmla="*/ 50671 h 462675"/>
                <a:gd name="T2" fmla="*/ 241161 w 698361"/>
                <a:gd name="T3" fmla="*/ 90864 h 462675"/>
                <a:gd name="T4" fmla="*/ 120580 w 698361"/>
                <a:gd name="T5" fmla="*/ 121009 h 462675"/>
                <a:gd name="T6" fmla="*/ 115556 w 698361"/>
                <a:gd name="T7" fmla="*/ 156179 h 462675"/>
                <a:gd name="T8" fmla="*/ 10048 w 698361"/>
                <a:gd name="T9" fmla="*/ 186324 h 462675"/>
                <a:gd name="T10" fmla="*/ 0 w 698361"/>
                <a:gd name="T11" fmla="*/ 251638 h 462675"/>
                <a:gd name="T12" fmla="*/ 15073 w 698361"/>
                <a:gd name="T13" fmla="*/ 372218 h 462675"/>
                <a:gd name="T14" fmla="*/ 15073 w 698361"/>
                <a:gd name="T15" fmla="*/ 392315 h 462675"/>
                <a:gd name="T16" fmla="*/ 211016 w 698361"/>
                <a:gd name="T17" fmla="*/ 392315 h 462675"/>
                <a:gd name="T18" fmla="*/ 266281 w 698361"/>
                <a:gd name="T19" fmla="*/ 372218 h 462675"/>
                <a:gd name="T20" fmla="*/ 361741 w 698361"/>
                <a:gd name="T21" fmla="*/ 407387 h 462675"/>
                <a:gd name="T22" fmla="*/ 427055 w 698361"/>
                <a:gd name="T23" fmla="*/ 407387 h 462675"/>
                <a:gd name="T24" fmla="*/ 477297 w 698361"/>
                <a:gd name="T25" fmla="*/ 417436 h 462675"/>
                <a:gd name="T26" fmla="*/ 532563 w 698361"/>
                <a:gd name="T27" fmla="*/ 422460 h 462675"/>
                <a:gd name="T28" fmla="*/ 577780 w 698361"/>
                <a:gd name="T29" fmla="*/ 417436 h 462675"/>
                <a:gd name="T30" fmla="*/ 582805 w 698361"/>
                <a:gd name="T31" fmla="*/ 397339 h 462675"/>
                <a:gd name="T32" fmla="*/ 698361 w 698361"/>
                <a:gd name="T33" fmla="*/ 377242 h 462675"/>
                <a:gd name="T34" fmla="*/ 683288 w 698361"/>
                <a:gd name="T35" fmla="*/ 327001 h 462675"/>
                <a:gd name="T36" fmla="*/ 658167 w 698361"/>
                <a:gd name="T37" fmla="*/ 276759 h 462675"/>
                <a:gd name="T38" fmla="*/ 602901 w 698361"/>
                <a:gd name="T39" fmla="*/ 241590 h 462675"/>
                <a:gd name="T40" fmla="*/ 577780 w 698361"/>
                <a:gd name="T41" fmla="*/ 196372 h 462675"/>
                <a:gd name="T42" fmla="*/ 653143 w 698361"/>
                <a:gd name="T43" fmla="*/ 196372 h 462675"/>
                <a:gd name="T44" fmla="*/ 668216 w 698361"/>
                <a:gd name="T45" fmla="*/ 186324 h 462675"/>
                <a:gd name="T46" fmla="*/ 663191 w 698361"/>
                <a:gd name="T47" fmla="*/ 161203 h 462675"/>
                <a:gd name="T48" fmla="*/ 622998 w 698361"/>
                <a:gd name="T49" fmla="*/ 126034 h 462675"/>
                <a:gd name="T50" fmla="*/ 557684 w 698361"/>
                <a:gd name="T51" fmla="*/ 100913 h 462675"/>
                <a:gd name="T52" fmla="*/ 527539 w 698361"/>
                <a:gd name="T53" fmla="*/ 90864 h 462675"/>
                <a:gd name="T54" fmla="*/ 537587 w 698361"/>
                <a:gd name="T55" fmla="*/ 40623 h 462675"/>
                <a:gd name="T56" fmla="*/ 517490 w 698361"/>
                <a:gd name="T57" fmla="*/ 10478 h 462675"/>
                <a:gd name="T58" fmla="*/ 452176 w 698361"/>
                <a:gd name="T59" fmla="*/ 15502 h 462675"/>
                <a:gd name="T60" fmla="*/ 447152 w 698361"/>
                <a:gd name="T61" fmla="*/ 65743 h 462675"/>
                <a:gd name="T62" fmla="*/ 371789 w 698361"/>
                <a:gd name="T63" fmla="*/ 60719 h 462675"/>
                <a:gd name="T64" fmla="*/ 286378 w 698361"/>
                <a:gd name="T65" fmla="*/ 50671 h 4626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8361"/>
                <a:gd name="T100" fmla="*/ 0 h 462675"/>
                <a:gd name="T101" fmla="*/ 698361 w 698361"/>
                <a:gd name="T102" fmla="*/ 462675 h 4626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8361" h="462675">
                  <a:moveTo>
                    <a:pt x="286378" y="50671"/>
                  </a:moveTo>
                  <a:cubicBezTo>
                    <a:pt x="249003" y="93385"/>
                    <a:pt x="269011" y="90864"/>
                    <a:pt x="241161" y="90864"/>
                  </a:cubicBezTo>
                  <a:cubicBezTo>
                    <a:pt x="123290" y="116488"/>
                    <a:pt x="153481" y="88115"/>
                    <a:pt x="120580" y="121009"/>
                  </a:cubicBezTo>
                  <a:lnTo>
                    <a:pt x="115556" y="156179"/>
                  </a:lnTo>
                  <a:lnTo>
                    <a:pt x="10048" y="186324"/>
                  </a:lnTo>
                  <a:lnTo>
                    <a:pt x="0" y="251638"/>
                  </a:lnTo>
                  <a:cubicBezTo>
                    <a:pt x="15273" y="378905"/>
                    <a:pt x="15073" y="419410"/>
                    <a:pt x="15073" y="372218"/>
                  </a:cubicBezTo>
                  <a:lnTo>
                    <a:pt x="15073" y="392315"/>
                  </a:lnTo>
                  <a:cubicBezTo>
                    <a:pt x="212690" y="397382"/>
                    <a:pt x="211016" y="462675"/>
                    <a:pt x="211016" y="392315"/>
                  </a:cubicBezTo>
                  <a:cubicBezTo>
                    <a:pt x="262812" y="371596"/>
                    <a:pt x="243220" y="372218"/>
                    <a:pt x="266281" y="372218"/>
                  </a:cubicBezTo>
                  <a:lnTo>
                    <a:pt x="361741" y="407387"/>
                  </a:lnTo>
                  <a:lnTo>
                    <a:pt x="427055" y="407387"/>
                  </a:lnTo>
                  <a:cubicBezTo>
                    <a:pt x="478963" y="412579"/>
                    <a:pt x="477297" y="395581"/>
                    <a:pt x="477297" y="417436"/>
                  </a:cubicBezTo>
                  <a:lnTo>
                    <a:pt x="532563" y="422460"/>
                  </a:lnTo>
                  <a:cubicBezTo>
                    <a:pt x="584472" y="417269"/>
                    <a:pt x="599636" y="417436"/>
                    <a:pt x="577780" y="417436"/>
                  </a:cubicBezTo>
                  <a:lnTo>
                    <a:pt x="582805" y="397339"/>
                  </a:lnTo>
                  <a:lnTo>
                    <a:pt x="698361" y="377242"/>
                  </a:lnTo>
                  <a:lnTo>
                    <a:pt x="683288" y="327001"/>
                  </a:lnTo>
                  <a:lnTo>
                    <a:pt x="658167" y="276759"/>
                  </a:lnTo>
                  <a:lnTo>
                    <a:pt x="602901" y="241590"/>
                  </a:lnTo>
                  <a:cubicBezTo>
                    <a:pt x="571335" y="199501"/>
                    <a:pt x="560914" y="213238"/>
                    <a:pt x="577780" y="196372"/>
                  </a:cubicBezTo>
                  <a:lnTo>
                    <a:pt x="653143" y="196372"/>
                  </a:lnTo>
                  <a:cubicBezTo>
                    <a:pt x="658167" y="193023"/>
                    <a:pt x="666557" y="192130"/>
                    <a:pt x="668216" y="186324"/>
                  </a:cubicBezTo>
                  <a:cubicBezTo>
                    <a:pt x="670562" y="178113"/>
                    <a:pt x="663191" y="161203"/>
                    <a:pt x="663191" y="161203"/>
                  </a:cubicBezTo>
                  <a:cubicBezTo>
                    <a:pt x="630866" y="123491"/>
                    <a:pt x="648486" y="126034"/>
                    <a:pt x="622998" y="126034"/>
                  </a:cubicBezTo>
                  <a:cubicBezTo>
                    <a:pt x="556083" y="105444"/>
                    <a:pt x="557684" y="128716"/>
                    <a:pt x="557684" y="100913"/>
                  </a:cubicBezTo>
                  <a:lnTo>
                    <a:pt x="527539" y="90864"/>
                  </a:lnTo>
                  <a:lnTo>
                    <a:pt x="537587" y="40623"/>
                  </a:lnTo>
                  <a:cubicBezTo>
                    <a:pt x="526510" y="1852"/>
                    <a:pt x="538444" y="0"/>
                    <a:pt x="517490" y="10478"/>
                  </a:cubicBezTo>
                  <a:cubicBezTo>
                    <a:pt x="455531" y="15641"/>
                    <a:pt x="477366" y="15502"/>
                    <a:pt x="452176" y="15502"/>
                  </a:cubicBezTo>
                  <a:lnTo>
                    <a:pt x="447152" y="65743"/>
                  </a:lnTo>
                  <a:lnTo>
                    <a:pt x="371789" y="60719"/>
                  </a:lnTo>
                  <a:lnTo>
                    <a:pt x="286378" y="5067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107" name="Freeform 100"/>
            <p:cNvSpPr>
              <a:spLocks noChangeArrowheads="1"/>
            </p:cNvSpPr>
            <p:nvPr/>
          </p:nvSpPr>
          <p:spPr bwMode="auto">
            <a:xfrm>
              <a:off x="4622242" y="5109587"/>
              <a:ext cx="658167" cy="211015"/>
            </a:xfrm>
            <a:custGeom>
              <a:avLst/>
              <a:gdLst>
                <a:gd name="T0" fmla="*/ 5024 w 658167"/>
                <a:gd name="T1" fmla="*/ 200967 h 211015"/>
                <a:gd name="T2" fmla="*/ 648118 w 658167"/>
                <a:gd name="T3" fmla="*/ 211015 h 211015"/>
                <a:gd name="T4" fmla="*/ 658167 w 658167"/>
                <a:gd name="T5" fmla="*/ 175846 h 211015"/>
                <a:gd name="T6" fmla="*/ 602901 w 658167"/>
                <a:gd name="T7" fmla="*/ 160773 h 211015"/>
                <a:gd name="T8" fmla="*/ 552659 w 658167"/>
                <a:gd name="T9" fmla="*/ 145701 h 211015"/>
                <a:gd name="T10" fmla="*/ 512466 w 658167"/>
                <a:gd name="T11" fmla="*/ 110532 h 211015"/>
                <a:gd name="T12" fmla="*/ 492369 w 658167"/>
                <a:gd name="T13" fmla="*/ 75362 h 211015"/>
                <a:gd name="T14" fmla="*/ 452176 w 658167"/>
                <a:gd name="T15" fmla="*/ 60290 h 211015"/>
                <a:gd name="T16" fmla="*/ 442127 w 658167"/>
                <a:gd name="T17" fmla="*/ 50242 h 211015"/>
                <a:gd name="T18" fmla="*/ 411982 w 658167"/>
                <a:gd name="T19" fmla="*/ 5024 h 211015"/>
                <a:gd name="T20" fmla="*/ 381837 w 658167"/>
                <a:gd name="T21" fmla="*/ 15072 h 211015"/>
                <a:gd name="T22" fmla="*/ 0 w 658167"/>
                <a:gd name="T23" fmla="*/ 0 h 211015"/>
                <a:gd name="T24" fmla="*/ 60290 w 658167"/>
                <a:gd name="T25" fmla="*/ 25121 h 211015"/>
                <a:gd name="T26" fmla="*/ 75362 w 658167"/>
                <a:gd name="T27" fmla="*/ 55266 h 211015"/>
                <a:gd name="T28" fmla="*/ 100483 w 658167"/>
                <a:gd name="T29" fmla="*/ 80387 h 211015"/>
                <a:gd name="T30" fmla="*/ 80387 w 658167"/>
                <a:gd name="T31" fmla="*/ 105508 h 211015"/>
                <a:gd name="T32" fmla="*/ 125604 w 658167"/>
                <a:gd name="T33" fmla="*/ 145701 h 211015"/>
                <a:gd name="T34" fmla="*/ 35169 w 658167"/>
                <a:gd name="T35" fmla="*/ 145701 h 211015"/>
                <a:gd name="T36" fmla="*/ 5024 w 658167"/>
                <a:gd name="T37" fmla="*/ 200967 h 2110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8167"/>
                <a:gd name="T58" fmla="*/ 0 h 211015"/>
                <a:gd name="T59" fmla="*/ 658167 w 658167"/>
                <a:gd name="T60" fmla="*/ 211015 h 2110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8167" h="211015">
                  <a:moveTo>
                    <a:pt x="5024" y="200967"/>
                  </a:moveTo>
                  <a:lnTo>
                    <a:pt x="648118" y="211015"/>
                  </a:lnTo>
                  <a:lnTo>
                    <a:pt x="658167" y="175846"/>
                  </a:lnTo>
                  <a:cubicBezTo>
                    <a:pt x="620532" y="157028"/>
                    <a:pt x="639256" y="160773"/>
                    <a:pt x="602901" y="160773"/>
                  </a:cubicBezTo>
                  <a:cubicBezTo>
                    <a:pt x="558007" y="155162"/>
                    <a:pt x="572255" y="165297"/>
                    <a:pt x="552659" y="145701"/>
                  </a:cubicBezTo>
                  <a:lnTo>
                    <a:pt x="512466" y="110532"/>
                  </a:lnTo>
                  <a:cubicBezTo>
                    <a:pt x="506731" y="70388"/>
                    <a:pt x="519284" y="75362"/>
                    <a:pt x="492369" y="75362"/>
                  </a:cubicBezTo>
                  <a:cubicBezTo>
                    <a:pt x="478971" y="70338"/>
                    <a:pt x="464974" y="66689"/>
                    <a:pt x="452176" y="60290"/>
                  </a:cubicBezTo>
                  <a:cubicBezTo>
                    <a:pt x="447939" y="58172"/>
                    <a:pt x="442127" y="50242"/>
                    <a:pt x="442127" y="50242"/>
                  </a:cubicBezTo>
                  <a:lnTo>
                    <a:pt x="411982" y="5024"/>
                  </a:lnTo>
                  <a:lnTo>
                    <a:pt x="381837" y="15072"/>
                  </a:lnTo>
                  <a:lnTo>
                    <a:pt x="0" y="0"/>
                  </a:lnTo>
                  <a:cubicBezTo>
                    <a:pt x="56791" y="25814"/>
                    <a:pt x="35030" y="25121"/>
                    <a:pt x="60290" y="25121"/>
                  </a:cubicBezTo>
                  <a:cubicBezTo>
                    <a:pt x="65865" y="58570"/>
                    <a:pt x="55127" y="55266"/>
                    <a:pt x="75362" y="55266"/>
                  </a:cubicBezTo>
                  <a:lnTo>
                    <a:pt x="100483" y="80387"/>
                  </a:lnTo>
                  <a:lnTo>
                    <a:pt x="80387" y="105508"/>
                  </a:lnTo>
                  <a:lnTo>
                    <a:pt x="125604" y="145701"/>
                  </a:lnTo>
                  <a:lnTo>
                    <a:pt x="35169" y="145701"/>
                  </a:lnTo>
                  <a:lnTo>
                    <a:pt x="5024" y="200967"/>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44108" name="Freeform 101"/>
            <p:cNvSpPr>
              <a:spLocks noChangeArrowheads="1"/>
            </p:cNvSpPr>
            <p:nvPr/>
          </p:nvSpPr>
          <p:spPr bwMode="auto">
            <a:xfrm>
              <a:off x="4475588" y="4531807"/>
              <a:ext cx="332548" cy="239787"/>
            </a:xfrm>
            <a:custGeom>
              <a:avLst/>
              <a:gdLst>
                <a:gd name="T0" fmla="*/ 46170 w 332548"/>
                <a:gd name="T1" fmla="*/ 0 h 239787"/>
                <a:gd name="T2" fmla="*/ 46170 w 332548"/>
                <a:gd name="T3" fmla="*/ 0 h 239787"/>
                <a:gd name="T4" fmla="*/ 953 w 332548"/>
                <a:gd name="T5" fmla="*/ 70338 h 239787"/>
                <a:gd name="T6" fmla="*/ 16025 w 332548"/>
                <a:gd name="T7" fmla="*/ 110531 h 239787"/>
                <a:gd name="T8" fmla="*/ 16025 w 332548"/>
                <a:gd name="T9" fmla="*/ 180870 h 239787"/>
                <a:gd name="T10" fmla="*/ 76315 w 332548"/>
                <a:gd name="T11" fmla="*/ 211015 h 239787"/>
                <a:gd name="T12" fmla="*/ 131581 w 332548"/>
                <a:gd name="T13" fmla="*/ 216039 h 239787"/>
                <a:gd name="T14" fmla="*/ 201920 w 332548"/>
                <a:gd name="T15" fmla="*/ 211015 h 239787"/>
                <a:gd name="T16" fmla="*/ 242113 w 332548"/>
                <a:gd name="T17" fmla="*/ 195942 h 239787"/>
                <a:gd name="T18" fmla="*/ 282307 w 332548"/>
                <a:gd name="T19" fmla="*/ 165797 h 239787"/>
                <a:gd name="T20" fmla="*/ 302403 w 332548"/>
                <a:gd name="T21" fmla="*/ 160773 h 239787"/>
                <a:gd name="T22" fmla="*/ 332548 w 332548"/>
                <a:gd name="T23" fmla="*/ 155749 h 239787"/>
                <a:gd name="T24" fmla="*/ 237089 w 332548"/>
                <a:gd name="T25" fmla="*/ 75362 h 239787"/>
                <a:gd name="T26" fmla="*/ 232065 w 332548"/>
                <a:gd name="T27" fmla="*/ 45217 h 239787"/>
                <a:gd name="T28" fmla="*/ 216992 w 332548"/>
                <a:gd name="T29" fmla="*/ 60290 h 239787"/>
                <a:gd name="T30" fmla="*/ 191871 w 332548"/>
                <a:gd name="T31" fmla="*/ 70338 h 239787"/>
                <a:gd name="T32" fmla="*/ 151678 w 332548"/>
                <a:gd name="T33" fmla="*/ 60290 h 239787"/>
                <a:gd name="T34" fmla="*/ 141630 w 332548"/>
                <a:gd name="T35" fmla="*/ 5024 h 239787"/>
                <a:gd name="T36" fmla="*/ 46170 w 332548"/>
                <a:gd name="T37" fmla="*/ 0 h 2397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2548"/>
                <a:gd name="T58" fmla="*/ 0 h 239787"/>
                <a:gd name="T59" fmla="*/ 332548 w 332548"/>
                <a:gd name="T60" fmla="*/ 239787 h 2397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2548" h="239787">
                  <a:moveTo>
                    <a:pt x="46170" y="0"/>
                  </a:moveTo>
                  <a:lnTo>
                    <a:pt x="46170" y="0"/>
                  </a:lnTo>
                  <a:cubicBezTo>
                    <a:pt x="0" y="66691"/>
                    <a:pt x="953" y="38834"/>
                    <a:pt x="953" y="70338"/>
                  </a:cubicBezTo>
                  <a:lnTo>
                    <a:pt x="16025" y="110531"/>
                  </a:lnTo>
                  <a:lnTo>
                    <a:pt x="16025" y="180870"/>
                  </a:lnTo>
                  <a:cubicBezTo>
                    <a:pt x="53275" y="218120"/>
                    <a:pt x="31960" y="211015"/>
                    <a:pt x="76315" y="211015"/>
                  </a:cubicBezTo>
                  <a:cubicBezTo>
                    <a:pt x="133229" y="221363"/>
                    <a:pt x="131581" y="239787"/>
                    <a:pt x="131581" y="216039"/>
                  </a:cubicBezTo>
                  <a:lnTo>
                    <a:pt x="201920" y="211015"/>
                  </a:lnTo>
                  <a:lnTo>
                    <a:pt x="242113" y="195942"/>
                  </a:lnTo>
                  <a:cubicBezTo>
                    <a:pt x="255511" y="185894"/>
                    <a:pt x="267841" y="174235"/>
                    <a:pt x="282307" y="165797"/>
                  </a:cubicBezTo>
                  <a:cubicBezTo>
                    <a:pt x="288271" y="162318"/>
                    <a:pt x="302403" y="160773"/>
                    <a:pt x="302403" y="160773"/>
                  </a:cubicBezTo>
                  <a:lnTo>
                    <a:pt x="332548" y="155749"/>
                  </a:lnTo>
                  <a:lnTo>
                    <a:pt x="237089" y="75362"/>
                  </a:lnTo>
                  <a:cubicBezTo>
                    <a:pt x="235414" y="65314"/>
                    <a:pt x="240215" y="51329"/>
                    <a:pt x="232065" y="45217"/>
                  </a:cubicBezTo>
                  <a:cubicBezTo>
                    <a:pt x="226381" y="40954"/>
                    <a:pt x="222774" y="56160"/>
                    <a:pt x="216992" y="60290"/>
                  </a:cubicBezTo>
                  <a:cubicBezTo>
                    <a:pt x="201876" y="71087"/>
                    <a:pt x="202936" y="70338"/>
                    <a:pt x="191871" y="70338"/>
                  </a:cubicBezTo>
                  <a:cubicBezTo>
                    <a:pt x="150016" y="65106"/>
                    <a:pt x="151678" y="78816"/>
                    <a:pt x="151678" y="60290"/>
                  </a:cubicBezTo>
                  <a:cubicBezTo>
                    <a:pt x="146502" y="3356"/>
                    <a:pt x="165152" y="5024"/>
                    <a:pt x="141630" y="5024"/>
                  </a:cubicBezTo>
                  <a:lnTo>
                    <a:pt x="46170" y="0"/>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grpSp>
      <p:sp>
        <p:nvSpPr>
          <p:cNvPr id="105" name="Freeform 3"/>
          <p:cNvSpPr>
            <a:spLocks/>
          </p:cNvSpPr>
          <p:nvPr/>
        </p:nvSpPr>
        <p:spPr bwMode="auto">
          <a:xfrm>
            <a:off x="977900" y="2770187"/>
            <a:ext cx="657225" cy="1360488"/>
          </a:xfrm>
          <a:custGeom>
            <a:avLst/>
            <a:gdLst>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668 w 1668"/>
              <a:gd name="connsiteY7" fmla="*/ 2456 h 2456"/>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049 w 1668"/>
              <a:gd name="connsiteY7" fmla="*/ 1659 h 2456"/>
              <a:gd name="connsiteX8" fmla="*/ 1668 w 1668"/>
              <a:gd name="connsiteY8" fmla="*/ 2456 h 2456"/>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433 w 1668"/>
              <a:gd name="connsiteY7" fmla="*/ 1851 h 2456"/>
              <a:gd name="connsiteX8" fmla="*/ 1668 w 1668"/>
              <a:gd name="connsiteY8"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1433 w 1764"/>
              <a:gd name="connsiteY7" fmla="*/ 1851 h 2456"/>
              <a:gd name="connsiteX8" fmla="*/ 1764 w 1764"/>
              <a:gd name="connsiteY8"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1433 w 1764"/>
              <a:gd name="connsiteY8" fmla="*/ 1851 h 2456"/>
              <a:gd name="connsiteX9" fmla="*/ 1764 w 1764"/>
              <a:gd name="connsiteY9"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951 w 1764"/>
              <a:gd name="connsiteY8" fmla="*/ 1367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951 w 1764"/>
              <a:gd name="connsiteY8" fmla="*/ 1367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854 w 1764"/>
              <a:gd name="connsiteY8" fmla="*/ 1382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433 w 1764"/>
              <a:gd name="connsiteY8" fmla="*/ 1851 h 2456"/>
              <a:gd name="connsiteX9" fmla="*/ 1764 w 1764"/>
              <a:gd name="connsiteY9"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433 w 1764"/>
              <a:gd name="connsiteY8" fmla="*/ 1851 h 2456"/>
              <a:gd name="connsiteX9" fmla="*/ 1583 w 1764"/>
              <a:gd name="connsiteY9" fmla="*/ 1854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583 w 1764"/>
              <a:gd name="connsiteY9" fmla="*/ 1854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3 w 1764"/>
              <a:gd name="connsiteY7" fmla="*/ 1344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3 w 1764"/>
              <a:gd name="connsiteY7" fmla="*/ 1344 h 2456"/>
              <a:gd name="connsiteX8" fmla="*/ 1193 w 1764"/>
              <a:gd name="connsiteY8" fmla="*/ 1611 h 2456"/>
              <a:gd name="connsiteX9" fmla="*/ 1217 w 1764"/>
              <a:gd name="connsiteY9" fmla="*/ 1624 h 2456"/>
              <a:gd name="connsiteX10" fmla="*/ 1764 w 1764"/>
              <a:gd name="connsiteY10" fmla="*/ 2456 h 2456"/>
              <a:gd name="connsiteX0" fmla="*/ 0 w 1254"/>
              <a:gd name="connsiteY0" fmla="*/ 0 h 1651"/>
              <a:gd name="connsiteX1" fmla="*/ 60 w 1254"/>
              <a:gd name="connsiteY1" fmla="*/ 284 h 1651"/>
              <a:gd name="connsiteX2" fmla="*/ 156 w 1254"/>
              <a:gd name="connsiteY2" fmla="*/ 488 h 1651"/>
              <a:gd name="connsiteX3" fmla="*/ 318 w 1254"/>
              <a:gd name="connsiteY3" fmla="*/ 587 h 1651"/>
              <a:gd name="connsiteX4" fmla="*/ 330 w 1254"/>
              <a:gd name="connsiteY4" fmla="*/ 683 h 1651"/>
              <a:gd name="connsiteX5" fmla="*/ 360 w 1254"/>
              <a:gd name="connsiteY5" fmla="*/ 809 h 1651"/>
              <a:gd name="connsiteX6" fmla="*/ 414 w 1254"/>
              <a:gd name="connsiteY6" fmla="*/ 857 h 1651"/>
              <a:gd name="connsiteX7" fmla="*/ 853 w 1254"/>
              <a:gd name="connsiteY7" fmla="*/ 1344 h 1651"/>
              <a:gd name="connsiteX8" fmla="*/ 1193 w 1254"/>
              <a:gd name="connsiteY8" fmla="*/ 1611 h 1651"/>
              <a:gd name="connsiteX9" fmla="*/ 1217 w 1254"/>
              <a:gd name="connsiteY9" fmla="*/ 1624 h 1651"/>
              <a:gd name="connsiteX0" fmla="*/ 0 w 1193"/>
              <a:gd name="connsiteY0" fmla="*/ 0 h 1611"/>
              <a:gd name="connsiteX1" fmla="*/ 60 w 1193"/>
              <a:gd name="connsiteY1" fmla="*/ 284 h 1611"/>
              <a:gd name="connsiteX2" fmla="*/ 156 w 1193"/>
              <a:gd name="connsiteY2" fmla="*/ 488 h 1611"/>
              <a:gd name="connsiteX3" fmla="*/ 318 w 1193"/>
              <a:gd name="connsiteY3" fmla="*/ 587 h 1611"/>
              <a:gd name="connsiteX4" fmla="*/ 330 w 1193"/>
              <a:gd name="connsiteY4" fmla="*/ 683 h 1611"/>
              <a:gd name="connsiteX5" fmla="*/ 360 w 1193"/>
              <a:gd name="connsiteY5" fmla="*/ 809 h 1611"/>
              <a:gd name="connsiteX6" fmla="*/ 414 w 1193"/>
              <a:gd name="connsiteY6" fmla="*/ 857 h 1611"/>
              <a:gd name="connsiteX7" fmla="*/ 853 w 1193"/>
              <a:gd name="connsiteY7" fmla="*/ 1344 h 1611"/>
              <a:gd name="connsiteX8" fmla="*/ 1193 w 1193"/>
              <a:gd name="connsiteY8" fmla="*/ 1611 h 1611"/>
              <a:gd name="connsiteX0" fmla="*/ 0 w 853"/>
              <a:gd name="connsiteY0" fmla="*/ 0 h 1344"/>
              <a:gd name="connsiteX1" fmla="*/ 60 w 853"/>
              <a:gd name="connsiteY1" fmla="*/ 284 h 1344"/>
              <a:gd name="connsiteX2" fmla="*/ 156 w 853"/>
              <a:gd name="connsiteY2" fmla="*/ 488 h 1344"/>
              <a:gd name="connsiteX3" fmla="*/ 318 w 853"/>
              <a:gd name="connsiteY3" fmla="*/ 587 h 1344"/>
              <a:gd name="connsiteX4" fmla="*/ 330 w 853"/>
              <a:gd name="connsiteY4" fmla="*/ 683 h 1344"/>
              <a:gd name="connsiteX5" fmla="*/ 360 w 853"/>
              <a:gd name="connsiteY5" fmla="*/ 809 h 1344"/>
              <a:gd name="connsiteX6" fmla="*/ 414 w 853"/>
              <a:gd name="connsiteY6" fmla="*/ 857 h 1344"/>
              <a:gd name="connsiteX7" fmla="*/ 853 w 853"/>
              <a:gd name="connsiteY7" fmla="*/ 1344 h 1344"/>
              <a:gd name="connsiteX0" fmla="*/ 0 w 414"/>
              <a:gd name="connsiteY0" fmla="*/ 0 h 857"/>
              <a:gd name="connsiteX1" fmla="*/ 60 w 414"/>
              <a:gd name="connsiteY1" fmla="*/ 284 h 857"/>
              <a:gd name="connsiteX2" fmla="*/ 156 w 414"/>
              <a:gd name="connsiteY2" fmla="*/ 488 h 857"/>
              <a:gd name="connsiteX3" fmla="*/ 318 w 414"/>
              <a:gd name="connsiteY3" fmla="*/ 587 h 857"/>
              <a:gd name="connsiteX4" fmla="*/ 330 w 414"/>
              <a:gd name="connsiteY4" fmla="*/ 683 h 857"/>
              <a:gd name="connsiteX5" fmla="*/ 360 w 414"/>
              <a:gd name="connsiteY5" fmla="*/ 809 h 857"/>
              <a:gd name="connsiteX6" fmla="*/ 414 w 414"/>
              <a:gd name="connsiteY6" fmla="*/ 857 h 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 h="857">
                <a:moveTo>
                  <a:pt x="0" y="0"/>
                </a:moveTo>
                <a:cubicBezTo>
                  <a:pt x="9" y="47"/>
                  <a:pt x="34" y="203"/>
                  <a:pt x="60" y="284"/>
                </a:cubicBezTo>
                <a:cubicBezTo>
                  <a:pt x="86" y="365"/>
                  <a:pt x="113" y="437"/>
                  <a:pt x="156" y="488"/>
                </a:cubicBezTo>
                <a:cubicBezTo>
                  <a:pt x="199" y="539"/>
                  <a:pt x="289" y="554"/>
                  <a:pt x="318" y="587"/>
                </a:cubicBezTo>
                <a:cubicBezTo>
                  <a:pt x="347" y="620"/>
                  <a:pt x="323" y="646"/>
                  <a:pt x="330" y="683"/>
                </a:cubicBezTo>
                <a:cubicBezTo>
                  <a:pt x="337" y="720"/>
                  <a:pt x="346" y="780"/>
                  <a:pt x="360" y="809"/>
                </a:cubicBezTo>
                <a:cubicBezTo>
                  <a:pt x="374" y="838"/>
                  <a:pt x="316" y="766"/>
                  <a:pt x="414" y="857"/>
                </a:cubicBezTo>
              </a:path>
            </a:pathLst>
          </a:custGeom>
          <a:noFill/>
          <a:ln w="38100" cap="flat" cmpd="sng">
            <a:solidFill>
              <a:srgbClr val="FF0000"/>
            </a:solidFill>
            <a:prstDash val="solid"/>
            <a:round/>
            <a:headEnd/>
            <a:tailEnd/>
          </a:ln>
          <a:effectLst>
            <a:glow rad="101600">
              <a:schemeClr val="accent4">
                <a:satMod val="175000"/>
                <a:alpha val="40000"/>
              </a:schemeClr>
            </a:glow>
          </a:effectLst>
        </p:spPr>
        <p:txBody>
          <a:bodyPr rot="10800000" vert="eaVert" wrap="none">
            <a:spAutoFit/>
          </a:bodyPr>
          <a:lstStyle/>
          <a:p>
            <a:pPr>
              <a:defRPr/>
            </a:pPr>
            <a:endParaRPr lang="en-US"/>
          </a:p>
        </p:txBody>
      </p:sp>
      <p:sp>
        <p:nvSpPr>
          <p:cNvPr id="106" name="Rectangle 4"/>
          <p:cNvSpPr>
            <a:spLocks noChangeArrowheads="1"/>
          </p:cNvSpPr>
          <p:nvPr/>
        </p:nvSpPr>
        <p:spPr bwMode="invGray">
          <a:xfrm rot="3079974">
            <a:off x="841375" y="3201988"/>
            <a:ext cx="1377950" cy="368300"/>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1800" dirty="0">
                <a:solidFill>
                  <a:srgbClr val="FFFF66"/>
                </a:solidFill>
                <a:effectLst>
                  <a:outerShdw blurRad="38100" dist="38100" dir="2700000" algn="tl">
                    <a:srgbClr val="000000"/>
                  </a:outerShdw>
                </a:effectLst>
              </a:rPr>
              <a:t>Vaca-Kirby</a:t>
            </a:r>
          </a:p>
        </p:txBody>
      </p:sp>
      <p:sp>
        <p:nvSpPr>
          <p:cNvPr id="113" name="Rectangle 1044"/>
          <p:cNvSpPr>
            <a:spLocks noChangeArrowheads="1"/>
          </p:cNvSpPr>
          <p:nvPr/>
        </p:nvSpPr>
        <p:spPr bwMode="gray">
          <a:xfrm rot="2472620">
            <a:off x="2305050" y="3289300"/>
            <a:ext cx="1057275" cy="369888"/>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1800" dirty="0">
                <a:solidFill>
                  <a:srgbClr val="FFFF66"/>
                </a:solidFill>
                <a:effectLst>
                  <a:outerShdw blurRad="38100" dist="38100" dir="2700000" algn="tl">
                    <a:srgbClr val="000000"/>
                  </a:outerShdw>
                </a:effectLst>
                <a:latin typeface="Arial" pitchFamily="34" charset="0"/>
              </a:rPr>
              <a:t>Midland</a:t>
            </a:r>
          </a:p>
        </p:txBody>
      </p:sp>
      <p:sp>
        <p:nvSpPr>
          <p:cNvPr id="114" name="Rectangle 1044"/>
          <p:cNvSpPr>
            <a:spLocks noChangeArrowheads="1"/>
          </p:cNvSpPr>
          <p:nvPr/>
        </p:nvSpPr>
        <p:spPr bwMode="gray">
          <a:xfrm rot="2472620">
            <a:off x="1885950" y="5256213"/>
            <a:ext cx="1044575" cy="368300"/>
          </a:xfrm>
          <a:prstGeom prst="rect">
            <a:avLst/>
          </a:prstGeom>
          <a:noFill/>
          <a:ln w="76200">
            <a:noFill/>
            <a:miter lim="800000"/>
            <a:headEnd/>
            <a:tailEnd/>
          </a:ln>
          <a:effectLst>
            <a:outerShdw dist="35921" dir="2700000" algn="ctr" rotWithShape="0">
              <a:schemeClr val="tx1"/>
            </a:outerShdw>
          </a:effectLst>
        </p:spPr>
        <p:txBody>
          <a:bodyPr wrap="none">
            <a:spAutoFit/>
          </a:bodyPr>
          <a:lstStyle/>
          <a:p>
            <a:pPr>
              <a:spcBef>
                <a:spcPct val="50000"/>
              </a:spcBef>
              <a:defRPr/>
            </a:pPr>
            <a:r>
              <a:rPr lang="en-US" sz="1800" dirty="0">
                <a:solidFill>
                  <a:srgbClr val="FFFF66"/>
                </a:solidFill>
                <a:effectLst>
                  <a:outerShdw blurRad="38100" dist="38100" dir="2700000" algn="tl">
                    <a:srgbClr val="000000"/>
                  </a:outerShdw>
                </a:effectLst>
                <a:latin typeface="Arial" pitchFamily="34" charset="0"/>
              </a:rPr>
              <a:t>Antioch</a:t>
            </a:r>
          </a:p>
        </p:txBody>
      </p:sp>
      <p:sp>
        <p:nvSpPr>
          <p:cNvPr id="115" name="Freeform 1050"/>
          <p:cNvSpPr>
            <a:spLocks/>
          </p:cNvSpPr>
          <p:nvPr/>
        </p:nvSpPr>
        <p:spPr bwMode="gray">
          <a:xfrm>
            <a:off x="2724228" y="3007057"/>
            <a:ext cx="968918" cy="2646031"/>
          </a:xfrm>
          <a:custGeom>
            <a:avLst/>
            <a:gdLst>
              <a:gd name="connsiteX0" fmla="*/ 341 w 341"/>
              <a:gd name="connsiteY0" fmla="*/ 816 h 816"/>
              <a:gd name="connsiteX1" fmla="*/ 293 w 341"/>
              <a:gd name="connsiteY1" fmla="*/ 624 h 816"/>
              <a:gd name="connsiteX2" fmla="*/ 197 w 341"/>
              <a:gd name="connsiteY2" fmla="*/ 432 h 816"/>
              <a:gd name="connsiteX3" fmla="*/ 149 w 341"/>
              <a:gd name="connsiteY3" fmla="*/ 240 h 816"/>
              <a:gd name="connsiteX4" fmla="*/ 149 w 341"/>
              <a:gd name="connsiteY4" fmla="*/ 96 h 816"/>
              <a:gd name="connsiteX5" fmla="*/ 8 w 341"/>
              <a:gd name="connsiteY5" fmla="*/ 97 h 816"/>
              <a:gd name="connsiteX6" fmla="*/ 101 w 341"/>
              <a:gd name="connsiteY6" fmla="*/ 0 h 816"/>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05 w 510"/>
              <a:gd name="connsiteY4" fmla="*/ 400 h 945"/>
              <a:gd name="connsiteX5" fmla="*/ 258 w 510"/>
              <a:gd name="connsiteY5" fmla="*/ 286 h 945"/>
              <a:gd name="connsiteX6" fmla="*/ 177 w 510"/>
              <a:gd name="connsiteY6" fmla="*/ 226 h 945"/>
              <a:gd name="connsiteX7" fmla="*/ 76 w 510"/>
              <a:gd name="connsiteY7" fmla="*/ 126 h 945"/>
              <a:gd name="connsiteX8" fmla="*/ 0 w 510"/>
              <a:gd name="connsiteY8"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384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255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37 w 780"/>
              <a:gd name="connsiteY7" fmla="*/ 474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37 w 780"/>
              <a:gd name="connsiteY7" fmla="*/ 474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29 w 780"/>
              <a:gd name="connsiteY7" fmla="*/ 481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255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92 w 780"/>
              <a:gd name="connsiteY5" fmla="*/ 441 h 1203"/>
              <a:gd name="connsiteX6" fmla="*/ 346 w 780"/>
              <a:gd name="connsiteY6" fmla="*/ 255 h 1203"/>
              <a:gd name="connsiteX7" fmla="*/ 0 w 780"/>
              <a:gd name="connsiteY7" fmla="*/ 0 h 1203"/>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01 w 735"/>
              <a:gd name="connsiteY6" fmla="*/ 126 h 1074"/>
              <a:gd name="connsiteX7" fmla="*/ 0 w 735"/>
              <a:gd name="connsiteY7" fmla="*/ 0 h 1074"/>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01 w 735"/>
              <a:gd name="connsiteY6" fmla="*/ 126 h 1074"/>
              <a:gd name="connsiteX7" fmla="*/ 254 w 735"/>
              <a:gd name="connsiteY7" fmla="*/ 136 h 1074"/>
              <a:gd name="connsiteX8" fmla="*/ 0 w 735"/>
              <a:gd name="connsiteY8" fmla="*/ 0 h 1074"/>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13 w 735"/>
              <a:gd name="connsiteY6" fmla="*/ 185 h 1074"/>
              <a:gd name="connsiteX7" fmla="*/ 254 w 735"/>
              <a:gd name="connsiteY7" fmla="*/ 136 h 1074"/>
              <a:gd name="connsiteX8" fmla="*/ 0 w 735"/>
              <a:gd name="connsiteY8" fmla="*/ 0 h 1074"/>
              <a:gd name="connsiteX0" fmla="*/ 735 w 735"/>
              <a:gd name="connsiteY0" fmla="*/ 1074 h 1145"/>
              <a:gd name="connsiteX1" fmla="*/ 413 w 735"/>
              <a:gd name="connsiteY1" fmla="*/ 1138 h 1145"/>
              <a:gd name="connsiteX2" fmla="*/ 687 w 735"/>
              <a:gd name="connsiteY2" fmla="*/ 882 h 1145"/>
              <a:gd name="connsiteX3" fmla="*/ 591 w 735"/>
              <a:gd name="connsiteY3" fmla="*/ 690 h 1145"/>
              <a:gd name="connsiteX4" fmla="*/ 543 w 735"/>
              <a:gd name="connsiteY4" fmla="*/ 498 h 1145"/>
              <a:gd name="connsiteX5" fmla="*/ 483 w 735"/>
              <a:gd name="connsiteY5" fmla="*/ 415 h 1145"/>
              <a:gd name="connsiteX6" fmla="*/ 447 w 735"/>
              <a:gd name="connsiteY6" fmla="*/ 312 h 1145"/>
              <a:gd name="connsiteX7" fmla="*/ 313 w 735"/>
              <a:gd name="connsiteY7" fmla="*/ 185 h 1145"/>
              <a:gd name="connsiteX8" fmla="*/ 254 w 735"/>
              <a:gd name="connsiteY8" fmla="*/ 136 h 1145"/>
              <a:gd name="connsiteX9" fmla="*/ 0 w 735"/>
              <a:gd name="connsiteY9" fmla="*/ 0 h 1145"/>
              <a:gd name="connsiteX0" fmla="*/ 735 w 735"/>
              <a:gd name="connsiteY0" fmla="*/ 1074 h 1218"/>
              <a:gd name="connsiteX1" fmla="*/ 505 w 735"/>
              <a:gd name="connsiteY1" fmla="*/ 1207 h 1218"/>
              <a:gd name="connsiteX2" fmla="*/ 413 w 735"/>
              <a:gd name="connsiteY2" fmla="*/ 1138 h 1218"/>
              <a:gd name="connsiteX3" fmla="*/ 687 w 735"/>
              <a:gd name="connsiteY3" fmla="*/ 882 h 1218"/>
              <a:gd name="connsiteX4" fmla="*/ 591 w 735"/>
              <a:gd name="connsiteY4" fmla="*/ 690 h 1218"/>
              <a:gd name="connsiteX5" fmla="*/ 543 w 735"/>
              <a:gd name="connsiteY5" fmla="*/ 498 h 1218"/>
              <a:gd name="connsiteX6" fmla="*/ 483 w 735"/>
              <a:gd name="connsiteY6" fmla="*/ 415 h 1218"/>
              <a:gd name="connsiteX7" fmla="*/ 447 w 735"/>
              <a:gd name="connsiteY7" fmla="*/ 312 h 1218"/>
              <a:gd name="connsiteX8" fmla="*/ 313 w 735"/>
              <a:gd name="connsiteY8" fmla="*/ 185 h 1218"/>
              <a:gd name="connsiteX9" fmla="*/ 254 w 735"/>
              <a:gd name="connsiteY9" fmla="*/ 136 h 1218"/>
              <a:gd name="connsiteX10" fmla="*/ 0 w 735"/>
              <a:gd name="connsiteY10" fmla="*/ 0 h 1218"/>
              <a:gd name="connsiteX0" fmla="*/ 735 w 735"/>
              <a:gd name="connsiteY0" fmla="*/ 1074 h 1225"/>
              <a:gd name="connsiteX1" fmla="*/ 553 w 735"/>
              <a:gd name="connsiteY1" fmla="*/ 1203 h 1225"/>
              <a:gd name="connsiteX2" fmla="*/ 505 w 735"/>
              <a:gd name="connsiteY2" fmla="*/ 1207 h 1225"/>
              <a:gd name="connsiteX3" fmla="*/ 413 w 735"/>
              <a:gd name="connsiteY3" fmla="*/ 1138 h 1225"/>
              <a:gd name="connsiteX4" fmla="*/ 687 w 735"/>
              <a:gd name="connsiteY4" fmla="*/ 882 h 1225"/>
              <a:gd name="connsiteX5" fmla="*/ 591 w 735"/>
              <a:gd name="connsiteY5" fmla="*/ 690 h 1225"/>
              <a:gd name="connsiteX6" fmla="*/ 543 w 735"/>
              <a:gd name="connsiteY6" fmla="*/ 498 h 1225"/>
              <a:gd name="connsiteX7" fmla="*/ 483 w 735"/>
              <a:gd name="connsiteY7" fmla="*/ 415 h 1225"/>
              <a:gd name="connsiteX8" fmla="*/ 447 w 735"/>
              <a:gd name="connsiteY8" fmla="*/ 312 h 1225"/>
              <a:gd name="connsiteX9" fmla="*/ 313 w 735"/>
              <a:gd name="connsiteY9" fmla="*/ 185 h 1225"/>
              <a:gd name="connsiteX10" fmla="*/ 254 w 735"/>
              <a:gd name="connsiteY10" fmla="*/ 136 h 1225"/>
              <a:gd name="connsiteX11" fmla="*/ 0 w 735"/>
              <a:gd name="connsiteY11" fmla="*/ 0 h 1225"/>
              <a:gd name="connsiteX0" fmla="*/ 735 w 735"/>
              <a:gd name="connsiteY0" fmla="*/ 1074 h 1207"/>
              <a:gd name="connsiteX1" fmla="*/ 505 w 735"/>
              <a:gd name="connsiteY1" fmla="*/ 1207 h 1207"/>
              <a:gd name="connsiteX2" fmla="*/ 413 w 735"/>
              <a:gd name="connsiteY2" fmla="*/ 1138 h 1207"/>
              <a:gd name="connsiteX3" fmla="*/ 687 w 735"/>
              <a:gd name="connsiteY3" fmla="*/ 882 h 1207"/>
              <a:gd name="connsiteX4" fmla="*/ 591 w 735"/>
              <a:gd name="connsiteY4" fmla="*/ 690 h 1207"/>
              <a:gd name="connsiteX5" fmla="*/ 543 w 735"/>
              <a:gd name="connsiteY5" fmla="*/ 498 h 1207"/>
              <a:gd name="connsiteX6" fmla="*/ 483 w 735"/>
              <a:gd name="connsiteY6" fmla="*/ 415 h 1207"/>
              <a:gd name="connsiteX7" fmla="*/ 447 w 735"/>
              <a:gd name="connsiteY7" fmla="*/ 312 h 1207"/>
              <a:gd name="connsiteX8" fmla="*/ 313 w 735"/>
              <a:gd name="connsiteY8" fmla="*/ 185 h 1207"/>
              <a:gd name="connsiteX9" fmla="*/ 254 w 735"/>
              <a:gd name="connsiteY9" fmla="*/ 136 h 1207"/>
              <a:gd name="connsiteX10" fmla="*/ 0 w 735"/>
              <a:gd name="connsiteY10" fmla="*/ 0 h 1207"/>
              <a:gd name="connsiteX0" fmla="*/ 505 w 701"/>
              <a:gd name="connsiteY0" fmla="*/ 1207 h 1207"/>
              <a:gd name="connsiteX1" fmla="*/ 413 w 701"/>
              <a:gd name="connsiteY1" fmla="*/ 1138 h 1207"/>
              <a:gd name="connsiteX2" fmla="*/ 687 w 701"/>
              <a:gd name="connsiteY2" fmla="*/ 882 h 1207"/>
              <a:gd name="connsiteX3" fmla="*/ 591 w 701"/>
              <a:gd name="connsiteY3" fmla="*/ 690 h 1207"/>
              <a:gd name="connsiteX4" fmla="*/ 543 w 701"/>
              <a:gd name="connsiteY4" fmla="*/ 498 h 1207"/>
              <a:gd name="connsiteX5" fmla="*/ 483 w 701"/>
              <a:gd name="connsiteY5" fmla="*/ 415 h 1207"/>
              <a:gd name="connsiteX6" fmla="*/ 447 w 701"/>
              <a:gd name="connsiteY6" fmla="*/ 312 h 1207"/>
              <a:gd name="connsiteX7" fmla="*/ 313 w 701"/>
              <a:gd name="connsiteY7" fmla="*/ 185 h 1207"/>
              <a:gd name="connsiteX8" fmla="*/ 254 w 701"/>
              <a:gd name="connsiteY8" fmla="*/ 136 h 1207"/>
              <a:gd name="connsiteX9" fmla="*/ 0 w 701"/>
              <a:gd name="connsiteY9" fmla="*/ 0 h 1207"/>
              <a:gd name="connsiteX0" fmla="*/ 505 w 701"/>
              <a:gd name="connsiteY0" fmla="*/ 1207 h 1259"/>
              <a:gd name="connsiteX1" fmla="*/ 459 w 701"/>
              <a:gd name="connsiteY1" fmla="*/ 1247 h 1259"/>
              <a:gd name="connsiteX2" fmla="*/ 413 w 701"/>
              <a:gd name="connsiteY2" fmla="*/ 1138 h 1259"/>
              <a:gd name="connsiteX3" fmla="*/ 687 w 701"/>
              <a:gd name="connsiteY3" fmla="*/ 882 h 1259"/>
              <a:gd name="connsiteX4" fmla="*/ 591 w 701"/>
              <a:gd name="connsiteY4" fmla="*/ 690 h 1259"/>
              <a:gd name="connsiteX5" fmla="*/ 543 w 701"/>
              <a:gd name="connsiteY5" fmla="*/ 498 h 1259"/>
              <a:gd name="connsiteX6" fmla="*/ 483 w 701"/>
              <a:gd name="connsiteY6" fmla="*/ 415 h 1259"/>
              <a:gd name="connsiteX7" fmla="*/ 447 w 701"/>
              <a:gd name="connsiteY7" fmla="*/ 312 h 1259"/>
              <a:gd name="connsiteX8" fmla="*/ 313 w 701"/>
              <a:gd name="connsiteY8" fmla="*/ 185 h 1259"/>
              <a:gd name="connsiteX9" fmla="*/ 254 w 701"/>
              <a:gd name="connsiteY9" fmla="*/ 136 h 1259"/>
              <a:gd name="connsiteX10" fmla="*/ 0 w 701"/>
              <a:gd name="connsiteY10" fmla="*/ 0 h 1259"/>
              <a:gd name="connsiteX0" fmla="*/ 505 w 701"/>
              <a:gd name="connsiteY0" fmla="*/ 1207 h 1207"/>
              <a:gd name="connsiteX1" fmla="*/ 413 w 701"/>
              <a:gd name="connsiteY1" fmla="*/ 1138 h 1207"/>
              <a:gd name="connsiteX2" fmla="*/ 687 w 701"/>
              <a:gd name="connsiteY2" fmla="*/ 882 h 1207"/>
              <a:gd name="connsiteX3" fmla="*/ 591 w 701"/>
              <a:gd name="connsiteY3" fmla="*/ 690 h 1207"/>
              <a:gd name="connsiteX4" fmla="*/ 543 w 701"/>
              <a:gd name="connsiteY4" fmla="*/ 498 h 1207"/>
              <a:gd name="connsiteX5" fmla="*/ 483 w 701"/>
              <a:gd name="connsiteY5" fmla="*/ 415 h 1207"/>
              <a:gd name="connsiteX6" fmla="*/ 447 w 701"/>
              <a:gd name="connsiteY6" fmla="*/ 312 h 1207"/>
              <a:gd name="connsiteX7" fmla="*/ 313 w 701"/>
              <a:gd name="connsiteY7" fmla="*/ 185 h 1207"/>
              <a:gd name="connsiteX8" fmla="*/ 254 w 701"/>
              <a:gd name="connsiteY8" fmla="*/ 136 h 1207"/>
              <a:gd name="connsiteX9" fmla="*/ 0 w 701"/>
              <a:gd name="connsiteY9" fmla="*/ 0 h 1207"/>
              <a:gd name="connsiteX0" fmla="*/ 505 w 701"/>
              <a:gd name="connsiteY0" fmla="*/ 1207 h 1207"/>
              <a:gd name="connsiteX1" fmla="*/ 501 w 701"/>
              <a:gd name="connsiteY1" fmla="*/ 1159 h 1207"/>
              <a:gd name="connsiteX2" fmla="*/ 413 w 701"/>
              <a:gd name="connsiteY2" fmla="*/ 1138 h 1207"/>
              <a:gd name="connsiteX3" fmla="*/ 687 w 701"/>
              <a:gd name="connsiteY3" fmla="*/ 882 h 1207"/>
              <a:gd name="connsiteX4" fmla="*/ 591 w 701"/>
              <a:gd name="connsiteY4" fmla="*/ 690 h 1207"/>
              <a:gd name="connsiteX5" fmla="*/ 543 w 701"/>
              <a:gd name="connsiteY5" fmla="*/ 498 h 1207"/>
              <a:gd name="connsiteX6" fmla="*/ 483 w 701"/>
              <a:gd name="connsiteY6" fmla="*/ 415 h 1207"/>
              <a:gd name="connsiteX7" fmla="*/ 447 w 701"/>
              <a:gd name="connsiteY7" fmla="*/ 312 h 1207"/>
              <a:gd name="connsiteX8" fmla="*/ 313 w 701"/>
              <a:gd name="connsiteY8" fmla="*/ 185 h 1207"/>
              <a:gd name="connsiteX9" fmla="*/ 254 w 701"/>
              <a:gd name="connsiteY9" fmla="*/ 136 h 1207"/>
              <a:gd name="connsiteX10" fmla="*/ 0 w 701"/>
              <a:gd name="connsiteY10" fmla="*/ 0 h 1207"/>
              <a:gd name="connsiteX0" fmla="*/ 501 w 701"/>
              <a:gd name="connsiteY0" fmla="*/ 1159 h 1191"/>
              <a:gd name="connsiteX1" fmla="*/ 413 w 701"/>
              <a:gd name="connsiteY1" fmla="*/ 1138 h 1191"/>
              <a:gd name="connsiteX2" fmla="*/ 687 w 701"/>
              <a:gd name="connsiteY2" fmla="*/ 882 h 1191"/>
              <a:gd name="connsiteX3" fmla="*/ 591 w 701"/>
              <a:gd name="connsiteY3" fmla="*/ 690 h 1191"/>
              <a:gd name="connsiteX4" fmla="*/ 543 w 701"/>
              <a:gd name="connsiteY4" fmla="*/ 498 h 1191"/>
              <a:gd name="connsiteX5" fmla="*/ 483 w 701"/>
              <a:gd name="connsiteY5" fmla="*/ 415 h 1191"/>
              <a:gd name="connsiteX6" fmla="*/ 447 w 701"/>
              <a:gd name="connsiteY6" fmla="*/ 312 h 1191"/>
              <a:gd name="connsiteX7" fmla="*/ 313 w 701"/>
              <a:gd name="connsiteY7" fmla="*/ 185 h 1191"/>
              <a:gd name="connsiteX8" fmla="*/ 254 w 701"/>
              <a:gd name="connsiteY8" fmla="*/ 136 h 1191"/>
              <a:gd name="connsiteX9" fmla="*/ 0 w 701"/>
              <a:gd name="connsiteY9" fmla="*/ 0 h 1191"/>
              <a:gd name="connsiteX0" fmla="*/ 442 w 701"/>
              <a:gd name="connsiteY0" fmla="*/ 1214 h 1214"/>
              <a:gd name="connsiteX1" fmla="*/ 413 w 701"/>
              <a:gd name="connsiteY1" fmla="*/ 1138 h 1214"/>
              <a:gd name="connsiteX2" fmla="*/ 687 w 701"/>
              <a:gd name="connsiteY2" fmla="*/ 882 h 1214"/>
              <a:gd name="connsiteX3" fmla="*/ 591 w 701"/>
              <a:gd name="connsiteY3" fmla="*/ 690 h 1214"/>
              <a:gd name="connsiteX4" fmla="*/ 543 w 701"/>
              <a:gd name="connsiteY4" fmla="*/ 498 h 1214"/>
              <a:gd name="connsiteX5" fmla="*/ 483 w 701"/>
              <a:gd name="connsiteY5" fmla="*/ 415 h 1214"/>
              <a:gd name="connsiteX6" fmla="*/ 447 w 701"/>
              <a:gd name="connsiteY6" fmla="*/ 312 h 1214"/>
              <a:gd name="connsiteX7" fmla="*/ 313 w 701"/>
              <a:gd name="connsiteY7" fmla="*/ 185 h 1214"/>
              <a:gd name="connsiteX8" fmla="*/ 254 w 701"/>
              <a:gd name="connsiteY8" fmla="*/ 136 h 1214"/>
              <a:gd name="connsiteX9" fmla="*/ 0 w 701"/>
              <a:gd name="connsiteY9" fmla="*/ 0 h 1214"/>
              <a:gd name="connsiteX0" fmla="*/ 442 w 624"/>
              <a:gd name="connsiteY0" fmla="*/ 1214 h 1214"/>
              <a:gd name="connsiteX1" fmla="*/ 413 w 624"/>
              <a:gd name="connsiteY1" fmla="*/ 1138 h 1214"/>
              <a:gd name="connsiteX2" fmla="*/ 610 w 624"/>
              <a:gd name="connsiteY2" fmla="*/ 882 h 1214"/>
              <a:gd name="connsiteX3" fmla="*/ 591 w 624"/>
              <a:gd name="connsiteY3" fmla="*/ 690 h 1214"/>
              <a:gd name="connsiteX4" fmla="*/ 543 w 624"/>
              <a:gd name="connsiteY4" fmla="*/ 498 h 1214"/>
              <a:gd name="connsiteX5" fmla="*/ 483 w 624"/>
              <a:gd name="connsiteY5" fmla="*/ 415 h 1214"/>
              <a:gd name="connsiteX6" fmla="*/ 447 w 624"/>
              <a:gd name="connsiteY6" fmla="*/ 312 h 1214"/>
              <a:gd name="connsiteX7" fmla="*/ 313 w 624"/>
              <a:gd name="connsiteY7" fmla="*/ 185 h 1214"/>
              <a:gd name="connsiteX8" fmla="*/ 254 w 624"/>
              <a:gd name="connsiteY8" fmla="*/ 136 h 1214"/>
              <a:gd name="connsiteX9" fmla="*/ 0 w 624"/>
              <a:gd name="connsiteY9" fmla="*/ 0 h 1214"/>
              <a:gd name="connsiteX0" fmla="*/ 442 w 610"/>
              <a:gd name="connsiteY0" fmla="*/ 1214 h 1214"/>
              <a:gd name="connsiteX1" fmla="*/ 413 w 610"/>
              <a:gd name="connsiteY1" fmla="*/ 1138 h 1214"/>
              <a:gd name="connsiteX2" fmla="*/ 610 w 610"/>
              <a:gd name="connsiteY2" fmla="*/ 882 h 1214"/>
              <a:gd name="connsiteX3" fmla="*/ 591 w 610"/>
              <a:gd name="connsiteY3" fmla="*/ 690 h 1214"/>
              <a:gd name="connsiteX4" fmla="*/ 543 w 610"/>
              <a:gd name="connsiteY4" fmla="*/ 498 h 1214"/>
              <a:gd name="connsiteX5" fmla="*/ 483 w 610"/>
              <a:gd name="connsiteY5" fmla="*/ 415 h 1214"/>
              <a:gd name="connsiteX6" fmla="*/ 447 w 610"/>
              <a:gd name="connsiteY6" fmla="*/ 312 h 1214"/>
              <a:gd name="connsiteX7" fmla="*/ 313 w 610"/>
              <a:gd name="connsiteY7" fmla="*/ 185 h 1214"/>
              <a:gd name="connsiteX8" fmla="*/ 254 w 610"/>
              <a:gd name="connsiteY8" fmla="*/ 136 h 1214"/>
              <a:gd name="connsiteX9" fmla="*/ 0 w 610"/>
              <a:gd name="connsiteY9" fmla="*/ 0 h 1214"/>
              <a:gd name="connsiteX0" fmla="*/ 442 w 610"/>
              <a:gd name="connsiteY0" fmla="*/ 1214 h 1214"/>
              <a:gd name="connsiteX1" fmla="*/ 413 w 610"/>
              <a:gd name="connsiteY1" fmla="*/ 1138 h 1214"/>
              <a:gd name="connsiteX2" fmla="*/ 464 w 610"/>
              <a:gd name="connsiteY2" fmla="*/ 1142 h 1214"/>
              <a:gd name="connsiteX3" fmla="*/ 610 w 610"/>
              <a:gd name="connsiteY3" fmla="*/ 882 h 1214"/>
              <a:gd name="connsiteX4" fmla="*/ 591 w 610"/>
              <a:gd name="connsiteY4" fmla="*/ 690 h 1214"/>
              <a:gd name="connsiteX5" fmla="*/ 543 w 610"/>
              <a:gd name="connsiteY5" fmla="*/ 498 h 1214"/>
              <a:gd name="connsiteX6" fmla="*/ 483 w 610"/>
              <a:gd name="connsiteY6" fmla="*/ 415 h 1214"/>
              <a:gd name="connsiteX7" fmla="*/ 447 w 610"/>
              <a:gd name="connsiteY7" fmla="*/ 312 h 1214"/>
              <a:gd name="connsiteX8" fmla="*/ 313 w 610"/>
              <a:gd name="connsiteY8" fmla="*/ 185 h 1214"/>
              <a:gd name="connsiteX9" fmla="*/ 254 w 610"/>
              <a:gd name="connsiteY9" fmla="*/ 136 h 1214"/>
              <a:gd name="connsiteX10" fmla="*/ 0 w 610"/>
              <a:gd name="connsiteY10" fmla="*/ 0 h 1214"/>
              <a:gd name="connsiteX0" fmla="*/ 442 w 610"/>
              <a:gd name="connsiteY0" fmla="*/ 1214 h 1214"/>
              <a:gd name="connsiteX1" fmla="*/ 413 w 610"/>
              <a:gd name="connsiteY1" fmla="*/ 1138 h 1214"/>
              <a:gd name="connsiteX2" fmla="*/ 416 w 610"/>
              <a:gd name="connsiteY2" fmla="*/ 1140 h 1214"/>
              <a:gd name="connsiteX3" fmla="*/ 464 w 610"/>
              <a:gd name="connsiteY3" fmla="*/ 1142 h 1214"/>
              <a:gd name="connsiteX4" fmla="*/ 610 w 610"/>
              <a:gd name="connsiteY4" fmla="*/ 882 h 1214"/>
              <a:gd name="connsiteX5" fmla="*/ 591 w 610"/>
              <a:gd name="connsiteY5" fmla="*/ 690 h 1214"/>
              <a:gd name="connsiteX6" fmla="*/ 543 w 610"/>
              <a:gd name="connsiteY6" fmla="*/ 498 h 1214"/>
              <a:gd name="connsiteX7" fmla="*/ 483 w 610"/>
              <a:gd name="connsiteY7" fmla="*/ 415 h 1214"/>
              <a:gd name="connsiteX8" fmla="*/ 447 w 610"/>
              <a:gd name="connsiteY8" fmla="*/ 312 h 1214"/>
              <a:gd name="connsiteX9" fmla="*/ 313 w 610"/>
              <a:gd name="connsiteY9" fmla="*/ 185 h 1214"/>
              <a:gd name="connsiteX10" fmla="*/ 254 w 610"/>
              <a:gd name="connsiteY10" fmla="*/ 136 h 1214"/>
              <a:gd name="connsiteX11" fmla="*/ 0 w 610"/>
              <a:gd name="connsiteY11" fmla="*/ 0 h 1214"/>
              <a:gd name="connsiteX0" fmla="*/ 442 w 610"/>
              <a:gd name="connsiteY0" fmla="*/ 1214 h 1294"/>
              <a:gd name="connsiteX1" fmla="*/ 441 w 610"/>
              <a:gd name="connsiteY1" fmla="*/ 1281 h 1294"/>
              <a:gd name="connsiteX2" fmla="*/ 413 w 610"/>
              <a:gd name="connsiteY2" fmla="*/ 1138 h 1294"/>
              <a:gd name="connsiteX3" fmla="*/ 416 w 610"/>
              <a:gd name="connsiteY3" fmla="*/ 1140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16 w 610"/>
              <a:gd name="connsiteY3" fmla="*/ 1140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64 w 610"/>
              <a:gd name="connsiteY3" fmla="*/ 1142 h 1294"/>
              <a:gd name="connsiteX4" fmla="*/ 610 w 610"/>
              <a:gd name="connsiteY4" fmla="*/ 882 h 1294"/>
              <a:gd name="connsiteX5" fmla="*/ 591 w 610"/>
              <a:gd name="connsiteY5" fmla="*/ 690 h 1294"/>
              <a:gd name="connsiteX6" fmla="*/ 543 w 610"/>
              <a:gd name="connsiteY6" fmla="*/ 498 h 1294"/>
              <a:gd name="connsiteX7" fmla="*/ 483 w 610"/>
              <a:gd name="connsiteY7" fmla="*/ 415 h 1294"/>
              <a:gd name="connsiteX8" fmla="*/ 447 w 610"/>
              <a:gd name="connsiteY8" fmla="*/ 312 h 1294"/>
              <a:gd name="connsiteX9" fmla="*/ 313 w 610"/>
              <a:gd name="connsiteY9" fmla="*/ 185 h 1294"/>
              <a:gd name="connsiteX10" fmla="*/ 254 w 610"/>
              <a:gd name="connsiteY10" fmla="*/ 136 h 1294"/>
              <a:gd name="connsiteX11" fmla="*/ 0 w 610"/>
              <a:gd name="connsiteY11" fmla="*/ 0 h 1294"/>
              <a:gd name="connsiteX0" fmla="*/ 442 w 610"/>
              <a:gd name="connsiteY0" fmla="*/ 1214 h 1294"/>
              <a:gd name="connsiteX1" fmla="*/ 441 w 610"/>
              <a:gd name="connsiteY1" fmla="*/ 1281 h 1294"/>
              <a:gd name="connsiteX2" fmla="*/ 413 w 610"/>
              <a:gd name="connsiteY2" fmla="*/ 1138 h 1294"/>
              <a:gd name="connsiteX3" fmla="*/ 410 w 610"/>
              <a:gd name="connsiteY3" fmla="*/ 1137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64 w 610"/>
              <a:gd name="connsiteY3" fmla="*/ 1142 h 1294"/>
              <a:gd name="connsiteX4" fmla="*/ 610 w 610"/>
              <a:gd name="connsiteY4" fmla="*/ 882 h 1294"/>
              <a:gd name="connsiteX5" fmla="*/ 591 w 610"/>
              <a:gd name="connsiteY5" fmla="*/ 690 h 1294"/>
              <a:gd name="connsiteX6" fmla="*/ 543 w 610"/>
              <a:gd name="connsiteY6" fmla="*/ 498 h 1294"/>
              <a:gd name="connsiteX7" fmla="*/ 483 w 610"/>
              <a:gd name="connsiteY7" fmla="*/ 415 h 1294"/>
              <a:gd name="connsiteX8" fmla="*/ 447 w 610"/>
              <a:gd name="connsiteY8" fmla="*/ 312 h 1294"/>
              <a:gd name="connsiteX9" fmla="*/ 313 w 610"/>
              <a:gd name="connsiteY9" fmla="*/ 185 h 1294"/>
              <a:gd name="connsiteX10" fmla="*/ 254 w 610"/>
              <a:gd name="connsiteY10" fmla="*/ 136 h 1294"/>
              <a:gd name="connsiteX11" fmla="*/ 0 w 610"/>
              <a:gd name="connsiteY11" fmla="*/ 0 h 1294"/>
              <a:gd name="connsiteX0" fmla="*/ 442 w 610"/>
              <a:gd name="connsiteY0" fmla="*/ 1214 h 1293"/>
              <a:gd name="connsiteX1" fmla="*/ 441 w 610"/>
              <a:gd name="connsiteY1" fmla="*/ 1281 h 1293"/>
              <a:gd name="connsiteX2" fmla="*/ 464 w 610"/>
              <a:gd name="connsiteY2" fmla="*/ 1142 h 1293"/>
              <a:gd name="connsiteX3" fmla="*/ 610 w 610"/>
              <a:gd name="connsiteY3" fmla="*/ 882 h 1293"/>
              <a:gd name="connsiteX4" fmla="*/ 591 w 610"/>
              <a:gd name="connsiteY4" fmla="*/ 690 h 1293"/>
              <a:gd name="connsiteX5" fmla="*/ 543 w 610"/>
              <a:gd name="connsiteY5" fmla="*/ 498 h 1293"/>
              <a:gd name="connsiteX6" fmla="*/ 483 w 610"/>
              <a:gd name="connsiteY6" fmla="*/ 415 h 1293"/>
              <a:gd name="connsiteX7" fmla="*/ 447 w 610"/>
              <a:gd name="connsiteY7" fmla="*/ 312 h 1293"/>
              <a:gd name="connsiteX8" fmla="*/ 313 w 610"/>
              <a:gd name="connsiteY8" fmla="*/ 185 h 1293"/>
              <a:gd name="connsiteX9" fmla="*/ 254 w 610"/>
              <a:gd name="connsiteY9" fmla="*/ 136 h 1293"/>
              <a:gd name="connsiteX10" fmla="*/ 0 w 610"/>
              <a:gd name="connsiteY10" fmla="*/ 0 h 1293"/>
              <a:gd name="connsiteX0" fmla="*/ 441 w 610"/>
              <a:gd name="connsiteY0" fmla="*/ 1281 h 1281"/>
              <a:gd name="connsiteX1" fmla="*/ 464 w 610"/>
              <a:gd name="connsiteY1" fmla="*/ 1142 h 1281"/>
              <a:gd name="connsiteX2" fmla="*/ 610 w 610"/>
              <a:gd name="connsiteY2" fmla="*/ 882 h 1281"/>
              <a:gd name="connsiteX3" fmla="*/ 591 w 610"/>
              <a:gd name="connsiteY3" fmla="*/ 690 h 1281"/>
              <a:gd name="connsiteX4" fmla="*/ 543 w 610"/>
              <a:gd name="connsiteY4" fmla="*/ 498 h 1281"/>
              <a:gd name="connsiteX5" fmla="*/ 483 w 610"/>
              <a:gd name="connsiteY5" fmla="*/ 415 h 1281"/>
              <a:gd name="connsiteX6" fmla="*/ 447 w 610"/>
              <a:gd name="connsiteY6" fmla="*/ 312 h 1281"/>
              <a:gd name="connsiteX7" fmla="*/ 313 w 610"/>
              <a:gd name="connsiteY7" fmla="*/ 185 h 1281"/>
              <a:gd name="connsiteX8" fmla="*/ 254 w 610"/>
              <a:gd name="connsiteY8" fmla="*/ 136 h 1281"/>
              <a:gd name="connsiteX9" fmla="*/ 0 w 610"/>
              <a:gd name="connsiteY9" fmla="*/ 0 h 1281"/>
              <a:gd name="connsiteX0" fmla="*/ 441 w 610"/>
              <a:gd name="connsiteY0" fmla="*/ 1281 h 1600"/>
              <a:gd name="connsiteX1" fmla="*/ 396 w 610"/>
              <a:gd name="connsiteY1" fmla="*/ 1577 h 1600"/>
              <a:gd name="connsiteX2" fmla="*/ 464 w 610"/>
              <a:gd name="connsiteY2" fmla="*/ 1142 h 1600"/>
              <a:gd name="connsiteX3" fmla="*/ 610 w 610"/>
              <a:gd name="connsiteY3" fmla="*/ 882 h 1600"/>
              <a:gd name="connsiteX4" fmla="*/ 591 w 610"/>
              <a:gd name="connsiteY4" fmla="*/ 690 h 1600"/>
              <a:gd name="connsiteX5" fmla="*/ 543 w 610"/>
              <a:gd name="connsiteY5" fmla="*/ 498 h 1600"/>
              <a:gd name="connsiteX6" fmla="*/ 483 w 610"/>
              <a:gd name="connsiteY6" fmla="*/ 415 h 1600"/>
              <a:gd name="connsiteX7" fmla="*/ 447 w 610"/>
              <a:gd name="connsiteY7" fmla="*/ 312 h 1600"/>
              <a:gd name="connsiteX8" fmla="*/ 313 w 610"/>
              <a:gd name="connsiteY8" fmla="*/ 185 h 1600"/>
              <a:gd name="connsiteX9" fmla="*/ 254 w 610"/>
              <a:gd name="connsiteY9" fmla="*/ 136 h 1600"/>
              <a:gd name="connsiteX10" fmla="*/ 0 w 610"/>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648 w 721"/>
              <a:gd name="connsiteY4" fmla="*/ 898 h 1600"/>
              <a:gd name="connsiteX5" fmla="*/ 591 w 721"/>
              <a:gd name="connsiteY5" fmla="*/ 690 h 1600"/>
              <a:gd name="connsiteX6" fmla="*/ 543 w 721"/>
              <a:gd name="connsiteY6" fmla="*/ 498 h 1600"/>
              <a:gd name="connsiteX7" fmla="*/ 483 w 721"/>
              <a:gd name="connsiteY7" fmla="*/ 415 h 1600"/>
              <a:gd name="connsiteX8" fmla="*/ 447 w 721"/>
              <a:gd name="connsiteY8" fmla="*/ 312 h 1600"/>
              <a:gd name="connsiteX9" fmla="*/ 313 w 721"/>
              <a:gd name="connsiteY9" fmla="*/ 185 h 1600"/>
              <a:gd name="connsiteX10" fmla="*/ 254 w 721"/>
              <a:gd name="connsiteY10" fmla="*/ 136 h 1600"/>
              <a:gd name="connsiteX11" fmla="*/ 0 w 721"/>
              <a:gd name="connsiteY11" fmla="*/ 0 h 1600"/>
              <a:gd name="connsiteX0" fmla="*/ 441 w 731"/>
              <a:gd name="connsiteY0" fmla="*/ 1281 h 1600"/>
              <a:gd name="connsiteX1" fmla="*/ 396 w 731"/>
              <a:gd name="connsiteY1" fmla="*/ 1577 h 1600"/>
              <a:gd name="connsiteX2" fmla="*/ 689 w 731"/>
              <a:gd name="connsiteY2" fmla="*/ 1142 h 1600"/>
              <a:gd name="connsiteX3" fmla="*/ 648 w 731"/>
              <a:gd name="connsiteY3" fmla="*/ 898 h 1600"/>
              <a:gd name="connsiteX4" fmla="*/ 591 w 731"/>
              <a:gd name="connsiteY4" fmla="*/ 690 h 1600"/>
              <a:gd name="connsiteX5" fmla="*/ 543 w 731"/>
              <a:gd name="connsiteY5" fmla="*/ 498 h 1600"/>
              <a:gd name="connsiteX6" fmla="*/ 483 w 731"/>
              <a:gd name="connsiteY6" fmla="*/ 415 h 1600"/>
              <a:gd name="connsiteX7" fmla="*/ 447 w 731"/>
              <a:gd name="connsiteY7" fmla="*/ 312 h 1600"/>
              <a:gd name="connsiteX8" fmla="*/ 313 w 731"/>
              <a:gd name="connsiteY8" fmla="*/ 185 h 1600"/>
              <a:gd name="connsiteX9" fmla="*/ 254 w 731"/>
              <a:gd name="connsiteY9" fmla="*/ 136 h 1600"/>
              <a:gd name="connsiteX10" fmla="*/ 0 w 731"/>
              <a:gd name="connsiteY10" fmla="*/ 0 h 1600"/>
              <a:gd name="connsiteX0" fmla="*/ 396 w 731"/>
              <a:gd name="connsiteY0" fmla="*/ 1577 h 1577"/>
              <a:gd name="connsiteX1" fmla="*/ 689 w 731"/>
              <a:gd name="connsiteY1" fmla="*/ 1142 h 1577"/>
              <a:gd name="connsiteX2" fmla="*/ 648 w 731"/>
              <a:gd name="connsiteY2" fmla="*/ 898 h 1577"/>
              <a:gd name="connsiteX3" fmla="*/ 591 w 731"/>
              <a:gd name="connsiteY3" fmla="*/ 690 h 1577"/>
              <a:gd name="connsiteX4" fmla="*/ 543 w 731"/>
              <a:gd name="connsiteY4" fmla="*/ 498 h 1577"/>
              <a:gd name="connsiteX5" fmla="*/ 483 w 731"/>
              <a:gd name="connsiteY5" fmla="*/ 415 h 1577"/>
              <a:gd name="connsiteX6" fmla="*/ 447 w 731"/>
              <a:gd name="connsiteY6" fmla="*/ 312 h 1577"/>
              <a:gd name="connsiteX7" fmla="*/ 313 w 731"/>
              <a:gd name="connsiteY7" fmla="*/ 185 h 1577"/>
              <a:gd name="connsiteX8" fmla="*/ 254 w 731"/>
              <a:gd name="connsiteY8" fmla="*/ 136 h 1577"/>
              <a:gd name="connsiteX9" fmla="*/ 0 w 731"/>
              <a:gd name="connsiteY9" fmla="*/ 0 h 1577"/>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313 w 731"/>
              <a:gd name="connsiteY7" fmla="*/ 185 h 1620"/>
              <a:gd name="connsiteX8" fmla="*/ 254 w 731"/>
              <a:gd name="connsiteY8" fmla="*/ 136 h 1620"/>
              <a:gd name="connsiteX9" fmla="*/ 0 w 731"/>
              <a:gd name="connsiteY9"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313 w 731"/>
              <a:gd name="connsiteY7" fmla="*/ 185 h 1620"/>
              <a:gd name="connsiteX8" fmla="*/ 254 w 731"/>
              <a:gd name="connsiteY8" fmla="*/ 136 h 1620"/>
              <a:gd name="connsiteX9" fmla="*/ 0 w 731"/>
              <a:gd name="connsiteY9"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80 w 731"/>
              <a:gd name="connsiteY6" fmla="*/ 412 h 1620"/>
              <a:gd name="connsiteX7" fmla="*/ 447 w 731"/>
              <a:gd name="connsiteY7" fmla="*/ 312 h 1620"/>
              <a:gd name="connsiteX8" fmla="*/ 405 w 731"/>
              <a:gd name="connsiteY8" fmla="*/ 273 h 1620"/>
              <a:gd name="connsiteX9" fmla="*/ 313 w 731"/>
              <a:gd name="connsiteY9" fmla="*/ 185 h 1620"/>
              <a:gd name="connsiteX10" fmla="*/ 254 w 731"/>
              <a:gd name="connsiteY10" fmla="*/ 136 h 1620"/>
              <a:gd name="connsiteX11" fmla="*/ 0 w 731"/>
              <a:gd name="connsiteY11"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0 w 731"/>
              <a:gd name="connsiteY9" fmla="*/ 0 h 1620"/>
              <a:gd name="connsiteX0" fmla="*/ 531 w 731"/>
              <a:gd name="connsiteY0" fmla="*/ 1491 h 1491"/>
              <a:gd name="connsiteX1" fmla="*/ 689 w 731"/>
              <a:gd name="connsiteY1" fmla="*/ 1013 h 1491"/>
              <a:gd name="connsiteX2" fmla="*/ 648 w 731"/>
              <a:gd name="connsiteY2" fmla="*/ 769 h 1491"/>
              <a:gd name="connsiteX3" fmla="*/ 591 w 731"/>
              <a:gd name="connsiteY3" fmla="*/ 561 h 1491"/>
              <a:gd name="connsiteX4" fmla="*/ 543 w 731"/>
              <a:gd name="connsiteY4" fmla="*/ 369 h 1491"/>
              <a:gd name="connsiteX5" fmla="*/ 493 w 731"/>
              <a:gd name="connsiteY5" fmla="*/ 254 h 1491"/>
              <a:gd name="connsiteX6" fmla="*/ 447 w 731"/>
              <a:gd name="connsiteY6" fmla="*/ 183 h 1491"/>
              <a:gd name="connsiteX7" fmla="*/ 405 w 731"/>
              <a:gd name="connsiteY7" fmla="*/ 144 h 1491"/>
              <a:gd name="connsiteX8" fmla="*/ 313 w 731"/>
              <a:gd name="connsiteY8" fmla="*/ 56 h 1491"/>
              <a:gd name="connsiteX9" fmla="*/ 0 w 731"/>
              <a:gd name="connsiteY9" fmla="*/ 0 h 1491"/>
              <a:gd name="connsiteX0" fmla="*/ 531 w 731"/>
              <a:gd name="connsiteY0" fmla="*/ 1491 h 1491"/>
              <a:gd name="connsiteX1" fmla="*/ 689 w 731"/>
              <a:gd name="connsiteY1" fmla="*/ 1013 h 1491"/>
              <a:gd name="connsiteX2" fmla="*/ 648 w 731"/>
              <a:gd name="connsiteY2" fmla="*/ 769 h 1491"/>
              <a:gd name="connsiteX3" fmla="*/ 591 w 731"/>
              <a:gd name="connsiteY3" fmla="*/ 561 h 1491"/>
              <a:gd name="connsiteX4" fmla="*/ 543 w 731"/>
              <a:gd name="connsiteY4" fmla="*/ 369 h 1491"/>
              <a:gd name="connsiteX5" fmla="*/ 493 w 731"/>
              <a:gd name="connsiteY5" fmla="*/ 254 h 1491"/>
              <a:gd name="connsiteX6" fmla="*/ 447 w 731"/>
              <a:gd name="connsiteY6" fmla="*/ 183 h 1491"/>
              <a:gd name="connsiteX7" fmla="*/ 405 w 731"/>
              <a:gd name="connsiteY7" fmla="*/ 144 h 1491"/>
              <a:gd name="connsiteX8" fmla="*/ 313 w 731"/>
              <a:gd name="connsiteY8" fmla="*/ 56 h 1491"/>
              <a:gd name="connsiteX9" fmla="*/ 0 w 731"/>
              <a:gd name="connsiteY9" fmla="*/ 0 h 1491"/>
              <a:gd name="connsiteX0" fmla="*/ 396 w 596"/>
              <a:gd name="connsiteY0" fmla="*/ 1491 h 1491"/>
              <a:gd name="connsiteX1" fmla="*/ 554 w 596"/>
              <a:gd name="connsiteY1" fmla="*/ 1013 h 1491"/>
              <a:gd name="connsiteX2" fmla="*/ 513 w 596"/>
              <a:gd name="connsiteY2" fmla="*/ 769 h 1491"/>
              <a:gd name="connsiteX3" fmla="*/ 456 w 596"/>
              <a:gd name="connsiteY3" fmla="*/ 561 h 1491"/>
              <a:gd name="connsiteX4" fmla="*/ 408 w 596"/>
              <a:gd name="connsiteY4" fmla="*/ 369 h 1491"/>
              <a:gd name="connsiteX5" fmla="*/ 358 w 596"/>
              <a:gd name="connsiteY5" fmla="*/ 254 h 1491"/>
              <a:gd name="connsiteX6" fmla="*/ 312 w 596"/>
              <a:gd name="connsiteY6" fmla="*/ 183 h 1491"/>
              <a:gd name="connsiteX7" fmla="*/ 270 w 596"/>
              <a:gd name="connsiteY7" fmla="*/ 144 h 1491"/>
              <a:gd name="connsiteX8" fmla="*/ 178 w 596"/>
              <a:gd name="connsiteY8" fmla="*/ 56 h 1491"/>
              <a:gd name="connsiteX9" fmla="*/ 0 w 596"/>
              <a:gd name="connsiteY9" fmla="*/ 0 h 1491"/>
              <a:gd name="connsiteX0" fmla="*/ 531 w 596"/>
              <a:gd name="connsiteY0" fmla="*/ 1491 h 1491"/>
              <a:gd name="connsiteX1" fmla="*/ 554 w 596"/>
              <a:gd name="connsiteY1" fmla="*/ 1013 h 1491"/>
              <a:gd name="connsiteX2" fmla="*/ 513 w 596"/>
              <a:gd name="connsiteY2" fmla="*/ 769 h 1491"/>
              <a:gd name="connsiteX3" fmla="*/ 456 w 596"/>
              <a:gd name="connsiteY3" fmla="*/ 561 h 1491"/>
              <a:gd name="connsiteX4" fmla="*/ 408 w 596"/>
              <a:gd name="connsiteY4" fmla="*/ 369 h 1491"/>
              <a:gd name="connsiteX5" fmla="*/ 358 w 596"/>
              <a:gd name="connsiteY5" fmla="*/ 254 h 1491"/>
              <a:gd name="connsiteX6" fmla="*/ 312 w 596"/>
              <a:gd name="connsiteY6" fmla="*/ 183 h 1491"/>
              <a:gd name="connsiteX7" fmla="*/ 270 w 596"/>
              <a:gd name="connsiteY7" fmla="*/ 144 h 1491"/>
              <a:gd name="connsiteX8" fmla="*/ 178 w 596"/>
              <a:gd name="connsiteY8" fmla="*/ 56 h 1491"/>
              <a:gd name="connsiteX9" fmla="*/ 0 w 596"/>
              <a:gd name="connsiteY9" fmla="*/ 0 h 1491"/>
              <a:gd name="connsiteX0" fmla="*/ 531 w 572"/>
              <a:gd name="connsiteY0" fmla="*/ 1491 h 1491"/>
              <a:gd name="connsiteX1" fmla="*/ 554 w 572"/>
              <a:gd name="connsiteY1" fmla="*/ 1013 h 1491"/>
              <a:gd name="connsiteX2" fmla="*/ 542 w 572"/>
              <a:gd name="connsiteY2" fmla="*/ 1009 h 1491"/>
              <a:gd name="connsiteX3" fmla="*/ 513 w 572"/>
              <a:gd name="connsiteY3" fmla="*/ 769 h 1491"/>
              <a:gd name="connsiteX4" fmla="*/ 456 w 572"/>
              <a:gd name="connsiteY4" fmla="*/ 561 h 1491"/>
              <a:gd name="connsiteX5" fmla="*/ 408 w 572"/>
              <a:gd name="connsiteY5" fmla="*/ 369 h 1491"/>
              <a:gd name="connsiteX6" fmla="*/ 358 w 572"/>
              <a:gd name="connsiteY6" fmla="*/ 254 h 1491"/>
              <a:gd name="connsiteX7" fmla="*/ 312 w 572"/>
              <a:gd name="connsiteY7" fmla="*/ 183 h 1491"/>
              <a:gd name="connsiteX8" fmla="*/ 270 w 572"/>
              <a:gd name="connsiteY8" fmla="*/ 144 h 1491"/>
              <a:gd name="connsiteX9" fmla="*/ 178 w 572"/>
              <a:gd name="connsiteY9" fmla="*/ 56 h 1491"/>
              <a:gd name="connsiteX10" fmla="*/ 0 w 572"/>
              <a:gd name="connsiteY10" fmla="*/ 0 h 1491"/>
              <a:gd name="connsiteX0" fmla="*/ 531 w 593"/>
              <a:gd name="connsiteY0" fmla="*/ 1491 h 1491"/>
              <a:gd name="connsiteX1" fmla="*/ 554 w 593"/>
              <a:gd name="connsiteY1" fmla="*/ 1013 h 1491"/>
              <a:gd name="connsiteX2" fmla="*/ 542 w 593"/>
              <a:gd name="connsiteY2" fmla="*/ 1009 h 1491"/>
              <a:gd name="connsiteX3" fmla="*/ 513 w 593"/>
              <a:gd name="connsiteY3" fmla="*/ 769 h 1491"/>
              <a:gd name="connsiteX4" fmla="*/ 456 w 593"/>
              <a:gd name="connsiteY4" fmla="*/ 561 h 1491"/>
              <a:gd name="connsiteX5" fmla="*/ 408 w 593"/>
              <a:gd name="connsiteY5" fmla="*/ 369 h 1491"/>
              <a:gd name="connsiteX6" fmla="*/ 358 w 593"/>
              <a:gd name="connsiteY6" fmla="*/ 254 h 1491"/>
              <a:gd name="connsiteX7" fmla="*/ 312 w 593"/>
              <a:gd name="connsiteY7" fmla="*/ 183 h 1491"/>
              <a:gd name="connsiteX8" fmla="*/ 270 w 593"/>
              <a:gd name="connsiteY8" fmla="*/ 144 h 1491"/>
              <a:gd name="connsiteX9" fmla="*/ 178 w 593"/>
              <a:gd name="connsiteY9" fmla="*/ 56 h 1491"/>
              <a:gd name="connsiteX10" fmla="*/ 0 w 593"/>
              <a:gd name="connsiteY10" fmla="*/ 0 h 1491"/>
              <a:gd name="connsiteX0" fmla="*/ 531 w 572"/>
              <a:gd name="connsiteY0" fmla="*/ 1491 h 1491"/>
              <a:gd name="connsiteX1" fmla="*/ 554 w 572"/>
              <a:gd name="connsiteY1" fmla="*/ 1013 h 1491"/>
              <a:gd name="connsiteX2" fmla="*/ 513 w 572"/>
              <a:gd name="connsiteY2" fmla="*/ 769 h 1491"/>
              <a:gd name="connsiteX3" fmla="*/ 456 w 572"/>
              <a:gd name="connsiteY3" fmla="*/ 561 h 1491"/>
              <a:gd name="connsiteX4" fmla="*/ 408 w 572"/>
              <a:gd name="connsiteY4" fmla="*/ 369 h 1491"/>
              <a:gd name="connsiteX5" fmla="*/ 358 w 572"/>
              <a:gd name="connsiteY5" fmla="*/ 254 h 1491"/>
              <a:gd name="connsiteX6" fmla="*/ 312 w 572"/>
              <a:gd name="connsiteY6" fmla="*/ 183 h 1491"/>
              <a:gd name="connsiteX7" fmla="*/ 270 w 572"/>
              <a:gd name="connsiteY7" fmla="*/ 144 h 1491"/>
              <a:gd name="connsiteX8" fmla="*/ 178 w 572"/>
              <a:gd name="connsiteY8" fmla="*/ 56 h 1491"/>
              <a:gd name="connsiteX9" fmla="*/ 0 w 572"/>
              <a:gd name="connsiteY9" fmla="*/ 0 h 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2" h="1491">
                <a:moveTo>
                  <a:pt x="531" y="1491"/>
                </a:moveTo>
                <a:cubicBezTo>
                  <a:pt x="572" y="1468"/>
                  <a:pt x="526" y="1079"/>
                  <a:pt x="554" y="1013"/>
                </a:cubicBezTo>
                <a:cubicBezTo>
                  <a:pt x="551" y="893"/>
                  <a:pt x="529" y="844"/>
                  <a:pt x="513" y="769"/>
                </a:cubicBezTo>
                <a:cubicBezTo>
                  <a:pt x="510" y="737"/>
                  <a:pt x="474" y="628"/>
                  <a:pt x="456" y="561"/>
                </a:cubicBezTo>
                <a:cubicBezTo>
                  <a:pt x="439" y="494"/>
                  <a:pt x="424" y="420"/>
                  <a:pt x="408" y="369"/>
                </a:cubicBezTo>
                <a:cubicBezTo>
                  <a:pt x="392" y="318"/>
                  <a:pt x="374" y="285"/>
                  <a:pt x="358" y="254"/>
                </a:cubicBezTo>
                <a:cubicBezTo>
                  <a:pt x="342" y="223"/>
                  <a:pt x="327" y="201"/>
                  <a:pt x="312" y="183"/>
                </a:cubicBezTo>
                <a:cubicBezTo>
                  <a:pt x="297" y="165"/>
                  <a:pt x="292" y="165"/>
                  <a:pt x="270" y="144"/>
                </a:cubicBezTo>
                <a:cubicBezTo>
                  <a:pt x="248" y="123"/>
                  <a:pt x="210" y="85"/>
                  <a:pt x="178" y="56"/>
                </a:cubicBezTo>
                <a:cubicBezTo>
                  <a:pt x="111" y="11"/>
                  <a:pt x="65" y="39"/>
                  <a:pt x="0" y="0"/>
                </a:cubicBezTo>
              </a:path>
            </a:pathLst>
          </a:custGeom>
          <a:noFill/>
          <a:ln w="38100" cap="flat" cmpd="sng">
            <a:solidFill>
              <a:srgbClr val="FF0000"/>
            </a:solidFill>
            <a:prstDash val="sysDot"/>
            <a:round/>
            <a:headEnd/>
            <a:tailEnd/>
          </a:ln>
          <a:effectLst>
            <a:glow rad="1016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latin typeface="Arial" pitchFamily="34" charset="0"/>
            </a:endParaRPr>
          </a:p>
        </p:txBody>
      </p:sp>
      <p:sp>
        <p:nvSpPr>
          <p:cNvPr id="116" name="Freeform 1036"/>
          <p:cNvSpPr>
            <a:spLocks/>
          </p:cNvSpPr>
          <p:nvPr/>
        </p:nvSpPr>
        <p:spPr bwMode="gray">
          <a:xfrm>
            <a:off x="1817687" y="4729162"/>
            <a:ext cx="1458913" cy="1366838"/>
          </a:xfrm>
          <a:custGeom>
            <a:avLst/>
            <a:gdLst>
              <a:gd name="connsiteX0" fmla="*/ 0 w 306"/>
              <a:gd name="connsiteY0" fmla="*/ 0 h 456"/>
              <a:gd name="connsiteX1" fmla="*/ 102 w 306"/>
              <a:gd name="connsiteY1" fmla="*/ 96 h 456"/>
              <a:gd name="connsiteX2" fmla="*/ 144 w 306"/>
              <a:gd name="connsiteY2" fmla="*/ 318 h 456"/>
              <a:gd name="connsiteX3" fmla="*/ 198 w 306"/>
              <a:gd name="connsiteY3" fmla="*/ 366 h 456"/>
              <a:gd name="connsiteX4" fmla="*/ 306 w 306"/>
              <a:gd name="connsiteY4" fmla="*/ 456 h 456"/>
              <a:gd name="connsiteX0" fmla="*/ 0 w 306"/>
              <a:gd name="connsiteY0" fmla="*/ 0 h 456"/>
              <a:gd name="connsiteX1" fmla="*/ 144 w 306"/>
              <a:gd name="connsiteY1" fmla="*/ 318 h 456"/>
              <a:gd name="connsiteX2" fmla="*/ 198 w 306"/>
              <a:gd name="connsiteY2" fmla="*/ 366 h 456"/>
              <a:gd name="connsiteX3" fmla="*/ 306 w 306"/>
              <a:gd name="connsiteY3" fmla="*/ 456 h 456"/>
              <a:gd name="connsiteX0" fmla="*/ 0 w 306"/>
              <a:gd name="connsiteY0" fmla="*/ 0 h 456"/>
              <a:gd name="connsiteX1" fmla="*/ 37 w 306"/>
              <a:gd name="connsiteY1" fmla="*/ 231 h 456"/>
              <a:gd name="connsiteX2" fmla="*/ 144 w 306"/>
              <a:gd name="connsiteY2" fmla="*/ 318 h 456"/>
              <a:gd name="connsiteX3" fmla="*/ 198 w 306"/>
              <a:gd name="connsiteY3" fmla="*/ 366 h 456"/>
              <a:gd name="connsiteX4" fmla="*/ 306 w 306"/>
              <a:gd name="connsiteY4" fmla="*/ 456 h 456"/>
              <a:gd name="connsiteX0" fmla="*/ 0 w 269"/>
              <a:gd name="connsiteY0" fmla="*/ 0 h 225"/>
              <a:gd name="connsiteX1" fmla="*/ 107 w 269"/>
              <a:gd name="connsiteY1" fmla="*/ 87 h 225"/>
              <a:gd name="connsiteX2" fmla="*/ 161 w 269"/>
              <a:gd name="connsiteY2" fmla="*/ 135 h 225"/>
              <a:gd name="connsiteX3" fmla="*/ 269 w 269"/>
              <a:gd name="connsiteY3" fmla="*/ 225 h 225"/>
              <a:gd name="connsiteX0" fmla="*/ 0 w 720"/>
              <a:gd name="connsiteY0" fmla="*/ 0 h 605"/>
              <a:gd name="connsiteX1" fmla="*/ 107 w 720"/>
              <a:gd name="connsiteY1" fmla="*/ 87 h 605"/>
              <a:gd name="connsiteX2" fmla="*/ 161 w 720"/>
              <a:gd name="connsiteY2" fmla="*/ 135 h 605"/>
              <a:gd name="connsiteX3" fmla="*/ 720 w 720"/>
              <a:gd name="connsiteY3" fmla="*/ 605 h 605"/>
              <a:gd name="connsiteX0" fmla="*/ 0 w 720"/>
              <a:gd name="connsiteY0" fmla="*/ 0 h 605"/>
              <a:gd name="connsiteX1" fmla="*/ 107 w 720"/>
              <a:gd name="connsiteY1" fmla="*/ 87 h 605"/>
              <a:gd name="connsiteX2" fmla="*/ 161 w 720"/>
              <a:gd name="connsiteY2" fmla="*/ 135 h 605"/>
              <a:gd name="connsiteX3" fmla="*/ 461 w 720"/>
              <a:gd name="connsiteY3" fmla="*/ 330 h 605"/>
              <a:gd name="connsiteX4" fmla="*/ 720 w 720"/>
              <a:gd name="connsiteY4" fmla="*/ 605 h 605"/>
              <a:gd name="connsiteX0" fmla="*/ 0 w 720"/>
              <a:gd name="connsiteY0" fmla="*/ 0 h 681"/>
              <a:gd name="connsiteX1" fmla="*/ 107 w 720"/>
              <a:gd name="connsiteY1" fmla="*/ 87 h 681"/>
              <a:gd name="connsiteX2" fmla="*/ 161 w 720"/>
              <a:gd name="connsiteY2" fmla="*/ 135 h 681"/>
              <a:gd name="connsiteX3" fmla="*/ 461 w 720"/>
              <a:gd name="connsiteY3" fmla="*/ 330 h 681"/>
              <a:gd name="connsiteX4" fmla="*/ 720 w 720"/>
              <a:gd name="connsiteY4" fmla="*/ 681 h 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 h="681">
                <a:moveTo>
                  <a:pt x="0" y="0"/>
                </a:moveTo>
                <a:cubicBezTo>
                  <a:pt x="24" y="53"/>
                  <a:pt x="74" y="30"/>
                  <a:pt x="107" y="87"/>
                </a:cubicBezTo>
                <a:cubicBezTo>
                  <a:pt x="141" y="145"/>
                  <a:pt x="59" y="49"/>
                  <a:pt x="161" y="135"/>
                </a:cubicBezTo>
                <a:lnTo>
                  <a:pt x="461" y="330"/>
                </a:lnTo>
                <a:lnTo>
                  <a:pt x="720" y="681"/>
                </a:lnTo>
              </a:path>
            </a:pathLst>
          </a:custGeom>
          <a:noFill/>
          <a:ln w="38100" cap="flat" cmpd="sng">
            <a:solidFill>
              <a:srgbClr val="FF0000"/>
            </a:solidFill>
            <a:prstDash val="solid"/>
            <a:round/>
            <a:headEnd/>
            <a:tailEnd/>
          </a:ln>
          <a:effectLst>
            <a:glow rad="101600">
              <a:schemeClr val="accent4">
                <a:satMod val="175000"/>
                <a:alpha val="40000"/>
              </a:schemeClr>
            </a:glow>
          </a:effectLst>
        </p:spPr>
        <p:txBody>
          <a:bodyPr rot="10800000" vert="eaVert" wrap="none">
            <a:spAutoFit/>
          </a:bodyPr>
          <a:lstStyle/>
          <a:p>
            <a:pPr>
              <a:defRPr/>
            </a:pPr>
            <a:endParaRPr lang="en-US">
              <a:effectLst>
                <a:outerShdw blurRad="38100" dist="38100" dir="2700000" algn="tl">
                  <a:srgbClr val="000000">
                    <a:alpha val="43137"/>
                  </a:srgbClr>
                </a:outerShdw>
              </a:effectLst>
              <a:latin typeface="Arial" pitchFamily="34" charset="0"/>
            </a:endParaRPr>
          </a:p>
        </p:txBody>
      </p:sp>
      <p:sp>
        <p:nvSpPr>
          <p:cNvPr id="152" name="Rectangle 151"/>
          <p:cNvSpPr/>
          <p:nvPr/>
        </p:nvSpPr>
        <p:spPr bwMode="auto">
          <a:xfrm>
            <a:off x="6324600" y="5638800"/>
            <a:ext cx="2774950" cy="1011238"/>
          </a:xfrm>
          <a:prstGeom prst="rect">
            <a:avLst/>
          </a:prstGeom>
          <a:solidFill>
            <a:srgbClr val="000000">
              <a:alpha val="50196"/>
            </a:srgbClr>
          </a:solidFill>
          <a:ln w="19050" cap="flat" cmpd="sng" algn="ctr">
            <a:solidFill>
              <a:schemeClr val="bg1"/>
            </a:solidFill>
            <a:prstDash val="solid"/>
            <a:round/>
            <a:headEnd type="none" w="med" len="med"/>
            <a:tailEnd type="none" w="med" len="med"/>
          </a:ln>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149" name="Rectangle 6"/>
          <p:cNvSpPr>
            <a:spLocks noChangeArrowheads="1"/>
          </p:cNvSpPr>
          <p:nvPr/>
        </p:nvSpPr>
        <p:spPr bwMode="invGray">
          <a:xfrm>
            <a:off x="6324600" y="5975350"/>
            <a:ext cx="2686050" cy="384175"/>
          </a:xfrm>
          <a:prstGeom prst="rect">
            <a:avLst/>
          </a:prstGeom>
          <a:noFill/>
          <a:ln w="9525">
            <a:noFill/>
            <a:miter lim="800000"/>
            <a:headEnd/>
            <a:tailEnd/>
          </a:ln>
          <a:effectLst>
            <a:outerShdw dist="35921" dir="2700000" algn="ctr" rotWithShape="0">
              <a:schemeClr val="tx1"/>
            </a:outerShdw>
          </a:effectLst>
        </p:spPr>
        <p:txBody>
          <a:bodyPr wrap="none" lIns="45720" rIns="45720" anchor="ctr"/>
          <a:lstStyle/>
          <a:p>
            <a:pPr marL="468313" indent="-423863">
              <a:lnSpc>
                <a:spcPct val="90000"/>
              </a:lnSpc>
              <a:spcAft>
                <a:spcPct val="5000"/>
              </a:spcAft>
              <a:buClr>
                <a:srgbClr val="FFFF00"/>
              </a:buClr>
              <a:buFont typeface="Wingdings" pitchFamily="2" charset="2"/>
              <a:buChar char="n"/>
              <a:defRPr/>
            </a:pPr>
            <a:r>
              <a:rPr lang="en-US" sz="2000" dirty="0">
                <a:solidFill>
                  <a:schemeClr val="bg1"/>
                </a:solidFill>
                <a:cs typeface="Times New Roman" pitchFamily="18" charset="0"/>
              </a:rPr>
              <a:t>50 levee breaks</a:t>
            </a:r>
          </a:p>
        </p:txBody>
      </p:sp>
      <p:sp>
        <p:nvSpPr>
          <p:cNvPr id="150" name="Rectangle 6"/>
          <p:cNvSpPr>
            <a:spLocks noChangeArrowheads="1"/>
          </p:cNvSpPr>
          <p:nvPr/>
        </p:nvSpPr>
        <p:spPr bwMode="invGray">
          <a:xfrm>
            <a:off x="6324600" y="5619750"/>
            <a:ext cx="2686050" cy="385763"/>
          </a:xfrm>
          <a:prstGeom prst="rect">
            <a:avLst/>
          </a:prstGeom>
          <a:noFill/>
          <a:ln w="9525">
            <a:noFill/>
            <a:miter lim="800000"/>
            <a:headEnd/>
            <a:tailEnd/>
          </a:ln>
          <a:effectLst>
            <a:outerShdw dist="35921" dir="2700000" algn="ctr" rotWithShape="0">
              <a:schemeClr val="tx1"/>
            </a:outerShdw>
          </a:effectLst>
        </p:spPr>
        <p:txBody>
          <a:bodyPr wrap="none" lIns="45720" rIns="45720" anchor="ctr"/>
          <a:lstStyle/>
          <a:p>
            <a:pPr marL="468313" indent="-423863">
              <a:lnSpc>
                <a:spcPct val="90000"/>
              </a:lnSpc>
              <a:spcAft>
                <a:spcPct val="5000"/>
              </a:spcAft>
              <a:buClr>
                <a:srgbClr val="FFFF00"/>
              </a:buClr>
              <a:buFont typeface="Wingdings" pitchFamily="2" charset="2"/>
              <a:buChar char="n"/>
              <a:defRPr/>
            </a:pPr>
            <a:r>
              <a:rPr lang="en-US" sz="2000" dirty="0">
                <a:solidFill>
                  <a:schemeClr val="bg1"/>
                </a:solidFill>
                <a:cs typeface="Times New Roman" pitchFamily="18" charset="0"/>
              </a:rPr>
              <a:t>6.5 earthquake</a:t>
            </a:r>
          </a:p>
        </p:txBody>
      </p:sp>
      <p:sp>
        <p:nvSpPr>
          <p:cNvPr id="151" name="Rectangle 6"/>
          <p:cNvSpPr>
            <a:spLocks noChangeArrowheads="1"/>
          </p:cNvSpPr>
          <p:nvPr/>
        </p:nvSpPr>
        <p:spPr bwMode="invGray">
          <a:xfrm>
            <a:off x="6324600" y="6307138"/>
            <a:ext cx="2686050" cy="385762"/>
          </a:xfrm>
          <a:prstGeom prst="rect">
            <a:avLst/>
          </a:prstGeom>
          <a:noFill/>
          <a:ln w="9525">
            <a:noFill/>
            <a:miter lim="800000"/>
            <a:headEnd/>
            <a:tailEnd/>
          </a:ln>
          <a:effectLst>
            <a:outerShdw dist="35921" dir="2700000" algn="ctr" rotWithShape="0">
              <a:schemeClr val="tx1"/>
            </a:outerShdw>
          </a:effectLst>
        </p:spPr>
        <p:txBody>
          <a:bodyPr wrap="none" lIns="45720" rIns="45720" anchor="ctr"/>
          <a:lstStyle/>
          <a:p>
            <a:pPr marL="468313" indent="-423863">
              <a:lnSpc>
                <a:spcPct val="90000"/>
              </a:lnSpc>
              <a:spcAft>
                <a:spcPct val="5000"/>
              </a:spcAft>
              <a:buClr>
                <a:srgbClr val="FFFF00"/>
              </a:buClr>
              <a:buFont typeface="Wingdings" pitchFamily="2" charset="2"/>
              <a:buChar char="n"/>
              <a:defRPr/>
            </a:pPr>
            <a:r>
              <a:rPr lang="en-US" sz="2000" dirty="0">
                <a:solidFill>
                  <a:schemeClr val="bg1"/>
                </a:solidFill>
                <a:cs typeface="Times New Roman" pitchFamily="18" charset="0"/>
              </a:rPr>
              <a:t>20 islands flooded</a:t>
            </a:r>
          </a:p>
        </p:txBody>
      </p:sp>
      <p:sp>
        <p:nvSpPr>
          <p:cNvPr id="148" name="Rectangle 28"/>
          <p:cNvSpPr>
            <a:spLocks noChangeArrowheads="1"/>
          </p:cNvSpPr>
          <p:nvPr/>
        </p:nvSpPr>
        <p:spPr bwMode="ltGray">
          <a:xfrm>
            <a:off x="2002221" y="2932386"/>
            <a:ext cx="5139558" cy="1772480"/>
          </a:xfrm>
          <a:prstGeom prst="rect">
            <a:avLst/>
          </a:prstGeom>
          <a:solidFill>
            <a:schemeClr val="accent2">
              <a:lumMod val="50000"/>
            </a:schemeClr>
          </a:solidFill>
          <a:ln w="9525">
            <a:noFill/>
            <a:miter lim="800000"/>
            <a:headEnd/>
            <a:tailEnd/>
          </a:ln>
          <a:effectLst>
            <a:glow rad="228600">
              <a:schemeClr val="accent4">
                <a:satMod val="175000"/>
                <a:alpha val="40000"/>
              </a:schemeClr>
            </a:glow>
            <a:outerShdw dist="35921" dir="2700000" algn="ctr" rotWithShape="0">
              <a:schemeClr val="tx1"/>
            </a:outerShdw>
          </a:effectLst>
          <a:scene3d>
            <a:camera prst="orthographicFront"/>
            <a:lightRig rig="threePt" dir="t"/>
          </a:scene3d>
          <a:sp3d>
            <a:bevelT w="254000" h="254000"/>
            <a:bevelB w="254000" h="254000"/>
          </a:sp3d>
        </p:spPr>
        <p:txBody>
          <a:bodyPr lIns="0" rIns="0" anchor="ctr" anchorCtr="1"/>
          <a:lstStyle/>
          <a:p>
            <a:pPr algn="ctr">
              <a:lnSpc>
                <a:spcPct val="90000"/>
              </a:lnSpc>
              <a:spcAft>
                <a:spcPct val="15000"/>
              </a:spcAft>
              <a:buClr>
                <a:srgbClr val="FFFF00"/>
              </a:buClr>
              <a:buFont typeface="Wingdings" pitchFamily="2" charset="2"/>
              <a:buNone/>
              <a:defRPr/>
            </a:pPr>
            <a:r>
              <a:rPr lang="en-US" dirty="0" smtClean="0">
                <a:solidFill>
                  <a:srgbClr val="FFFF00"/>
                </a:solidFill>
                <a:effectLst>
                  <a:glow rad="101600">
                    <a:schemeClr val="accent4">
                      <a:satMod val="175000"/>
                      <a:alpha val="40000"/>
                    </a:schemeClr>
                  </a:glow>
                </a:effectLst>
                <a:cs typeface="Times New Roman" pitchFamily="18" charset="0"/>
              </a:rPr>
              <a:t>Impacts</a:t>
            </a:r>
            <a:endParaRPr lang="en-US" dirty="0">
              <a:solidFill>
                <a:srgbClr val="FFFF00"/>
              </a:solidFill>
              <a:effectLst>
                <a:glow rad="101600">
                  <a:schemeClr val="accent4">
                    <a:satMod val="175000"/>
                    <a:alpha val="40000"/>
                  </a:schemeClr>
                </a:glow>
              </a:effectLst>
              <a:cs typeface="Times New Roman" pitchFamily="18" charset="0"/>
            </a:endParaRPr>
          </a:p>
          <a:p>
            <a:pPr marL="120650" lvl="1" indent="-6350" algn="ctr">
              <a:lnSpc>
                <a:spcPct val="90000"/>
              </a:lnSpc>
              <a:spcAft>
                <a:spcPct val="15000"/>
              </a:spcAft>
              <a:defRPr/>
            </a:pPr>
            <a:r>
              <a:rPr lang="en-US" sz="2400" dirty="0" smtClean="0">
                <a:solidFill>
                  <a:schemeClr val="bg1"/>
                </a:solidFill>
                <a:effectLst>
                  <a:glow rad="63500">
                    <a:schemeClr val="accent4">
                      <a:satMod val="175000"/>
                      <a:alpha val="40000"/>
                    </a:schemeClr>
                  </a:glow>
                </a:effectLst>
                <a:cs typeface="Times New Roman" pitchFamily="18" charset="0"/>
              </a:rPr>
              <a:t>Mandatory rationing likely</a:t>
            </a:r>
          </a:p>
          <a:p>
            <a:pPr marL="120650" lvl="1" indent="-6350" algn="ctr">
              <a:lnSpc>
                <a:spcPct val="90000"/>
              </a:lnSpc>
              <a:spcAft>
                <a:spcPct val="15000"/>
              </a:spcAft>
              <a:buSzPct val="120000"/>
              <a:defRPr/>
            </a:pPr>
            <a:r>
              <a:rPr lang="en-US" sz="2400" dirty="0" smtClean="0">
                <a:solidFill>
                  <a:schemeClr val="bg1"/>
                </a:solidFill>
                <a:effectLst>
                  <a:glow rad="63500">
                    <a:schemeClr val="accent4">
                      <a:satMod val="175000"/>
                      <a:alpha val="40000"/>
                    </a:schemeClr>
                  </a:glow>
                </a:effectLst>
                <a:cs typeface="Times New Roman" pitchFamily="18" charset="0"/>
              </a:rPr>
              <a:t>Statewide economic impacts</a:t>
            </a:r>
            <a:endParaRPr lang="en-US" sz="2400" dirty="0">
              <a:solidFill>
                <a:schemeClr val="bg1"/>
              </a:solidFill>
              <a:effectLst>
                <a:glow rad="63500">
                  <a:schemeClr val="accent4">
                    <a:satMod val="175000"/>
                    <a:alpha val="40000"/>
                  </a:schemeClr>
                </a:glow>
              </a:effectLst>
              <a:cs typeface="Times New Roman" pitchFamily="18"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48"/>
                                        </p:tgtEl>
                                        <p:attrNameLst>
                                          <p:attrName>style.visibility</p:attrName>
                                        </p:attrNameLst>
                                      </p:cBhvr>
                                      <p:to>
                                        <p:strVal val="visible"/>
                                      </p:to>
                                    </p:set>
                                    <p:anim calcmode="lin" valueType="num">
                                      <p:cBhvr>
                                        <p:cTn id="7" dur="500" fill="hold"/>
                                        <p:tgtEl>
                                          <p:spTgt spid="148"/>
                                        </p:tgtEl>
                                        <p:attrNameLst>
                                          <p:attrName>ppt_w</p:attrName>
                                        </p:attrNameLst>
                                      </p:cBhvr>
                                      <p:tavLst>
                                        <p:tav tm="0">
                                          <p:val>
                                            <p:fltVal val="0"/>
                                          </p:val>
                                        </p:tav>
                                        <p:tav tm="100000">
                                          <p:val>
                                            <p:strVal val="#ppt_w"/>
                                          </p:val>
                                        </p:tav>
                                      </p:tavLst>
                                    </p:anim>
                                    <p:anim calcmode="lin" valueType="num">
                                      <p:cBhvr>
                                        <p:cTn id="8" dur="500" fill="hold"/>
                                        <p:tgtEl>
                                          <p:spTgt spid="14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22" name="Object 2"/>
          <p:cNvGraphicFramePr>
            <a:graphicFrameLocks noChangeAspect="1"/>
          </p:cNvGraphicFramePr>
          <p:nvPr/>
        </p:nvGraphicFramePr>
        <p:xfrm>
          <a:off x="7494" y="0"/>
          <a:ext cx="9144000" cy="6309360"/>
        </p:xfrm>
        <a:graphic>
          <a:graphicData uri="http://schemas.openxmlformats.org/presentationml/2006/ole">
            <p:oleObj spid="_x0000_s1052674" name="Photo Editor Photo" r:id="rId4" imgW="6857143" imgH="4629796" progId="">
              <p:embed/>
            </p:oleObj>
          </a:graphicData>
        </a:graphic>
      </p:graphicFrame>
      <p:sp>
        <p:nvSpPr>
          <p:cNvPr id="5126" name="Rectangle 9"/>
          <p:cNvSpPr>
            <a:spLocks noChangeArrowheads="1"/>
          </p:cNvSpPr>
          <p:nvPr/>
        </p:nvSpPr>
        <p:spPr bwMode="gray">
          <a:xfrm>
            <a:off x="0" y="6329362"/>
            <a:ext cx="9144000" cy="548640"/>
          </a:xfrm>
          <a:prstGeom prst="rect">
            <a:avLst/>
          </a:prstGeom>
          <a:solidFill>
            <a:srgbClr val="000000"/>
          </a:solidFill>
          <a:ln w="9525">
            <a:noFill/>
            <a:miter lim="800000"/>
            <a:headEnd/>
            <a:tailEnd/>
          </a:ln>
        </p:spPr>
        <p:txBody>
          <a:bodyPr/>
          <a:lstStyle/>
          <a:p>
            <a:pPr marL="3257550" indent="3175">
              <a:spcBef>
                <a:spcPct val="25000"/>
              </a:spcBef>
              <a:buClr>
                <a:srgbClr val="FFFF00"/>
              </a:buClr>
              <a:buSzPct val="85000"/>
              <a:buFont typeface="Wingdings" pitchFamily="2" charset="2"/>
              <a:buNone/>
            </a:pPr>
            <a:r>
              <a:rPr lang="en-US" sz="2400" dirty="0" smtClean="0">
                <a:solidFill>
                  <a:schemeClr val="bg1"/>
                </a:solidFill>
              </a:rPr>
              <a:t>Islands </a:t>
            </a:r>
            <a:r>
              <a:rPr lang="en-US" sz="2400" dirty="0">
                <a:solidFill>
                  <a:schemeClr val="bg1"/>
                </a:solidFill>
              </a:rPr>
              <a:t>flood with fresh water</a:t>
            </a:r>
          </a:p>
        </p:txBody>
      </p:sp>
      <p:sp>
        <p:nvSpPr>
          <p:cNvPr id="1250306" name="Rectangle 2"/>
          <p:cNvSpPr>
            <a:spLocks noGrp="1" noChangeArrowheads="1"/>
          </p:cNvSpPr>
          <p:nvPr>
            <p:ph type="title"/>
          </p:nvPr>
        </p:nvSpPr>
        <p:spPr>
          <a:xfrm>
            <a:off x="0" y="76200"/>
            <a:ext cx="9144000" cy="914400"/>
          </a:xfrm>
        </p:spPr>
        <p:txBody>
          <a:bodyPr lIns="0" rIns="0"/>
          <a:lstStyle/>
          <a:p>
            <a:pPr>
              <a:lnSpc>
                <a:spcPct val="90000"/>
              </a:lnSpc>
              <a:defRPr/>
            </a:pPr>
            <a:r>
              <a:rPr sz="3600" dirty="0" smtClean="0">
                <a:effectLst>
                  <a:glow rad="139700">
                    <a:schemeClr val="accent4">
                      <a:satMod val="175000"/>
                      <a:alpha val="40000"/>
                    </a:schemeClr>
                  </a:glow>
                  <a:outerShdw blurRad="50800" dist="63500" dir="2700000" algn="tl" rotWithShape="0">
                    <a:prstClr val="black"/>
                  </a:outerShdw>
                </a:effectLst>
                <a:latin typeface="+mj-lt"/>
              </a:rPr>
              <a:t>6.5 Magnitude Earthquake</a:t>
            </a:r>
            <a:r>
              <a:rPr sz="3200" dirty="0" smtClean="0">
                <a:effectLst>
                  <a:glow rad="139700">
                    <a:schemeClr val="accent4">
                      <a:satMod val="175000"/>
                      <a:alpha val="40000"/>
                    </a:schemeClr>
                  </a:glow>
                  <a:outerShdw blurRad="50800" dist="63500" dir="2700000" algn="tl" rotWithShape="0">
                    <a:prstClr val="black"/>
                  </a:outerShdw>
                </a:effectLst>
                <a:latin typeface="+mj-lt"/>
              </a:rPr>
              <a:t> </a:t>
            </a:r>
            <a:r>
              <a:rPr sz="3200" smtClean="0">
                <a:effectLst>
                  <a:glow rad="139700">
                    <a:schemeClr val="accent4">
                      <a:satMod val="175000"/>
                      <a:alpha val="40000"/>
                    </a:schemeClr>
                  </a:glow>
                  <a:outerShdw blurRad="50800" dist="63500" dir="2700000" algn="tl" rotWithShape="0">
                    <a:prstClr val="black"/>
                  </a:outerShdw>
                </a:effectLst>
                <a:latin typeface="+mj-lt"/>
              </a:rPr>
              <a:t/>
            </a:r>
            <a:br>
              <a:rPr sz="3200" smtClean="0">
                <a:effectLst>
                  <a:glow rad="139700">
                    <a:schemeClr val="accent4">
                      <a:satMod val="175000"/>
                      <a:alpha val="40000"/>
                    </a:schemeClr>
                  </a:glow>
                  <a:outerShdw blurRad="50800" dist="63500" dir="2700000" algn="tl" rotWithShape="0">
                    <a:prstClr val="black"/>
                  </a:outerShdw>
                </a:effectLst>
                <a:latin typeface="+mj-lt"/>
              </a:rPr>
            </a:br>
            <a:r>
              <a:rPr sz="2800" smtClean="0">
                <a:solidFill>
                  <a:schemeClr val="bg1"/>
                </a:solidFill>
                <a:effectLst>
                  <a:glow rad="139700">
                    <a:schemeClr val="accent4">
                      <a:satMod val="175000"/>
                      <a:alpha val="40000"/>
                    </a:schemeClr>
                  </a:glow>
                  <a:outerShdw blurRad="50800" dist="63500" dir="2700000" algn="tl" rotWithShape="0">
                    <a:prstClr val="black"/>
                  </a:outerShdw>
                </a:effectLst>
                <a:latin typeface="+mj-lt"/>
              </a:rPr>
              <a:t>causing 20-island </a:t>
            </a:r>
            <a:r>
              <a:rPr sz="2800" dirty="0" smtClean="0">
                <a:solidFill>
                  <a:schemeClr val="bg1"/>
                </a:solidFill>
                <a:effectLst>
                  <a:glow rad="139700">
                    <a:schemeClr val="accent4">
                      <a:satMod val="175000"/>
                      <a:alpha val="40000"/>
                    </a:schemeClr>
                  </a:glow>
                  <a:outerShdw blurRad="50800" dist="63500" dir="2700000" algn="tl" rotWithShape="0">
                    <a:prstClr val="black"/>
                  </a:outerShdw>
                </a:effectLst>
                <a:latin typeface="+mj-lt"/>
              </a:rPr>
              <a:t>f</a:t>
            </a:r>
            <a:r>
              <a:rPr sz="2800" smtClean="0">
                <a:solidFill>
                  <a:schemeClr val="bg1"/>
                </a:solidFill>
                <a:effectLst>
                  <a:glow rad="139700">
                    <a:schemeClr val="accent4">
                      <a:satMod val="175000"/>
                      <a:alpha val="40000"/>
                    </a:schemeClr>
                  </a:glow>
                  <a:outerShdw blurRad="50800" dist="63500" dir="2700000" algn="tl" rotWithShape="0">
                    <a:prstClr val="black"/>
                  </a:outerShdw>
                </a:effectLst>
                <a:latin typeface="+mj-lt"/>
              </a:rPr>
              <a:t>ailure</a:t>
            </a:r>
            <a:endParaRPr sz="2800" dirty="0" smtClean="0">
              <a:solidFill>
                <a:schemeClr val="bg1"/>
              </a:solidFill>
              <a:effectLst>
                <a:glow rad="139700">
                  <a:schemeClr val="accent4">
                    <a:satMod val="175000"/>
                    <a:alpha val="40000"/>
                  </a:schemeClr>
                </a:glow>
                <a:outerShdw blurRad="50800" dist="63500" dir="2700000" algn="tl" rotWithShape="0">
                  <a:prstClr val="black"/>
                </a:outerShdw>
              </a:effectLst>
              <a:latin typeface="+mj-lt"/>
            </a:endParaRPr>
          </a:p>
        </p:txBody>
      </p:sp>
      <p:sp>
        <p:nvSpPr>
          <p:cNvPr id="6" name="Slide Number Placeholder 5"/>
          <p:cNvSpPr>
            <a:spLocks noGrp="1"/>
          </p:cNvSpPr>
          <p:nvPr>
            <p:ph type="sldNum" sz="quarter" idx="10"/>
          </p:nvPr>
        </p:nvSpPr>
        <p:spPr/>
        <p:txBody>
          <a:bodyPr/>
          <a:lstStyle/>
          <a:p>
            <a:pPr>
              <a:defRPr/>
            </a:pPr>
            <a:fld id="{253FCAF8-CE5A-4ED0-89AA-9525529CBBFB}" type="slidenum">
              <a:rPr lang="en-US"/>
              <a:pPr>
                <a:defRPr/>
              </a:pPr>
              <a:t>44</a:t>
            </a:fld>
            <a:endParaRPr lang="en-US" dirty="0"/>
          </a:p>
        </p:txBody>
      </p:sp>
      <p:sp>
        <p:nvSpPr>
          <p:cNvPr id="7" name="Rectangle 9"/>
          <p:cNvSpPr>
            <a:spLocks noChangeArrowheads="1"/>
          </p:cNvSpPr>
          <p:nvPr/>
        </p:nvSpPr>
        <p:spPr bwMode="gray">
          <a:xfrm>
            <a:off x="0" y="6329362"/>
            <a:ext cx="3674853" cy="548640"/>
          </a:xfrm>
          <a:prstGeom prst="rect">
            <a:avLst/>
          </a:prstGeom>
          <a:noFill/>
          <a:ln w="9525">
            <a:noFill/>
            <a:miter lim="800000"/>
            <a:headEnd/>
            <a:tailEnd/>
          </a:ln>
        </p:spPr>
        <p:txBody>
          <a:bodyPr/>
          <a:lstStyle/>
          <a:p>
            <a:pPr>
              <a:spcBef>
                <a:spcPct val="25000"/>
              </a:spcBef>
              <a:buClr>
                <a:srgbClr val="FFFF00"/>
              </a:buClr>
              <a:buSzPct val="85000"/>
              <a:buFont typeface="Wingdings" pitchFamily="2" charset="2"/>
              <a:buNone/>
              <a:tabLst>
                <a:tab pos="2967038" algn="r"/>
              </a:tabLst>
            </a:pPr>
            <a:r>
              <a:rPr lang="en-US" sz="2400" dirty="0" smtClean="0">
                <a:solidFill>
                  <a:srgbClr val="FFFF00"/>
                </a:solidFill>
              </a:rPr>
              <a:t>	0 </a:t>
            </a:r>
            <a:r>
              <a:rPr lang="en-US" sz="2400" dirty="0">
                <a:solidFill>
                  <a:srgbClr val="FFFF00"/>
                </a:solidFill>
              </a:rPr>
              <a:t>– 6 hours</a:t>
            </a:r>
            <a:r>
              <a:rPr lang="en-US" sz="2400" dirty="0" smtClean="0">
                <a:solidFill>
                  <a:srgbClr val="FFFF00"/>
                </a:solidFill>
              </a:rPr>
              <a:t>:</a:t>
            </a:r>
            <a:endParaRPr lang="en-US" sz="2400" dirty="0">
              <a:solidFill>
                <a:schemeClr val="bg1"/>
              </a:solidFil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mph" presetSubtype="0" repeatCount="10000" fill="remove" grpId="0" nodeType="withEffect">
                                  <p:stCondLst>
                                    <p:cond delay="0"/>
                                  </p:stCondLst>
                                  <p:childTnLst>
                                    <p:animClr clrSpc="hsl">
                                      <p:cBhvr override="childStyle">
                                        <p:cTn id="6" dur="500" fill="hold"/>
                                        <p:tgtEl>
                                          <p:spTgt spid="7"/>
                                        </p:tgtEl>
                                        <p:attrNameLst>
                                          <p:attrName>style.color</p:attrName>
                                        </p:attrNameLst>
                                      </p:cBhvr>
                                      <p:by>
                                        <p:hsl h="10842353" s="0" l="0"/>
                                      </p:by>
                                    </p:animClr>
                                    <p:animClr clrSpc="hsl">
                                      <p:cBhvr>
                                        <p:cTn id="7" dur="500" fill="hold"/>
                                        <p:tgtEl>
                                          <p:spTgt spid="7"/>
                                        </p:tgtEl>
                                        <p:attrNameLst>
                                          <p:attrName>fillcolor</p:attrName>
                                        </p:attrNameLst>
                                      </p:cBhvr>
                                      <p:by>
                                        <p:hsl h="10842353" s="0" l="0"/>
                                      </p:by>
                                    </p:animClr>
                                    <p:animClr clrSpc="hsl">
                                      <p:cBhvr>
                                        <p:cTn id="8" dur="500" fill="hold"/>
                                        <p:tgtEl>
                                          <p:spTgt spid="7"/>
                                        </p:tgtEl>
                                        <p:attrNameLst>
                                          <p:attrName>stroke.color</p:attrName>
                                        </p:attrNameLst>
                                      </p:cBhvr>
                                      <p:by>
                                        <p:hsl h="10842353" s="0" l="0"/>
                                      </p:by>
                                    </p:animClr>
                                    <p:set>
                                      <p:cBhvr>
                                        <p:cTn id="9" dur="500" fill="hold"/>
                                        <p:tgtEl>
                                          <p:spTgt spid="7"/>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46" name="Object 2"/>
          <p:cNvGraphicFramePr>
            <a:graphicFrameLocks noChangeAspect="1"/>
          </p:cNvGraphicFramePr>
          <p:nvPr/>
        </p:nvGraphicFramePr>
        <p:xfrm>
          <a:off x="0" y="0"/>
          <a:ext cx="9144000" cy="6311251"/>
        </p:xfrm>
        <a:graphic>
          <a:graphicData uri="http://schemas.openxmlformats.org/presentationml/2006/ole">
            <p:oleObj spid="_x0000_s1053698" name="Photo Editor Photo" r:id="rId4" imgW="6857143" imgH="4629796" progId="">
              <p:embed/>
            </p:oleObj>
          </a:graphicData>
        </a:graphic>
      </p:graphicFrame>
      <p:sp>
        <p:nvSpPr>
          <p:cNvPr id="6" name="Slide Number Placeholder 5"/>
          <p:cNvSpPr>
            <a:spLocks noGrp="1"/>
          </p:cNvSpPr>
          <p:nvPr>
            <p:ph type="sldNum" sz="quarter" idx="10"/>
          </p:nvPr>
        </p:nvSpPr>
        <p:spPr/>
        <p:txBody>
          <a:bodyPr/>
          <a:lstStyle/>
          <a:p>
            <a:pPr>
              <a:defRPr/>
            </a:pPr>
            <a:fld id="{9A203B4F-744D-4EB0-AE48-43DC95358C75}" type="slidenum">
              <a:rPr lang="en-US"/>
              <a:pPr>
                <a:defRPr/>
              </a:pPr>
              <a:t>45</a:t>
            </a:fld>
            <a:endParaRPr lang="en-US" dirty="0"/>
          </a:p>
        </p:txBody>
      </p:sp>
      <p:sp>
        <p:nvSpPr>
          <p:cNvPr id="9" name="Rectangle 2"/>
          <p:cNvSpPr>
            <a:spLocks noGrp="1" noChangeArrowheads="1"/>
          </p:cNvSpPr>
          <p:nvPr>
            <p:ph type="title"/>
          </p:nvPr>
        </p:nvSpPr>
        <p:spPr>
          <a:xfrm>
            <a:off x="0" y="76200"/>
            <a:ext cx="9144000" cy="914400"/>
          </a:xfrm>
        </p:spPr>
        <p:txBody>
          <a:bodyPr lIns="0" rIns="0"/>
          <a:lstStyle/>
          <a:p>
            <a:pPr>
              <a:lnSpc>
                <a:spcPct val="90000"/>
              </a:lnSpc>
              <a:defRPr/>
            </a:pPr>
            <a:r>
              <a:rPr sz="3600" dirty="0" smtClean="0">
                <a:effectLst>
                  <a:glow rad="139700">
                    <a:schemeClr val="accent4">
                      <a:satMod val="175000"/>
                      <a:alpha val="40000"/>
                    </a:schemeClr>
                  </a:glow>
                  <a:outerShdw blurRad="50800" dist="63500" dir="2700000" algn="tl" rotWithShape="0">
                    <a:prstClr val="black"/>
                  </a:outerShdw>
                </a:effectLst>
                <a:latin typeface="+mj-lt"/>
              </a:rPr>
              <a:t>6.5 Magnitude Earthquake</a:t>
            </a:r>
            <a:r>
              <a:rPr sz="3200" dirty="0" smtClean="0">
                <a:effectLst>
                  <a:glow rad="139700">
                    <a:schemeClr val="accent4">
                      <a:satMod val="175000"/>
                      <a:alpha val="40000"/>
                    </a:schemeClr>
                  </a:glow>
                  <a:outerShdw blurRad="50800" dist="63500" dir="2700000" algn="tl" rotWithShape="0">
                    <a:prstClr val="black"/>
                  </a:outerShdw>
                </a:effectLst>
                <a:latin typeface="+mj-lt"/>
              </a:rPr>
              <a:t> </a:t>
            </a:r>
            <a:r>
              <a:rPr sz="3200" smtClean="0">
                <a:effectLst>
                  <a:glow rad="139700">
                    <a:schemeClr val="accent4">
                      <a:satMod val="175000"/>
                      <a:alpha val="40000"/>
                    </a:schemeClr>
                  </a:glow>
                  <a:outerShdw blurRad="50800" dist="63500" dir="2700000" algn="tl" rotWithShape="0">
                    <a:prstClr val="black"/>
                  </a:outerShdw>
                </a:effectLst>
                <a:latin typeface="+mj-lt"/>
              </a:rPr>
              <a:t/>
            </a:r>
            <a:br>
              <a:rPr sz="3200" smtClean="0">
                <a:effectLst>
                  <a:glow rad="139700">
                    <a:schemeClr val="accent4">
                      <a:satMod val="175000"/>
                      <a:alpha val="40000"/>
                    </a:schemeClr>
                  </a:glow>
                  <a:outerShdw blurRad="50800" dist="63500" dir="2700000" algn="tl" rotWithShape="0">
                    <a:prstClr val="black"/>
                  </a:outerShdw>
                </a:effectLst>
                <a:latin typeface="+mj-lt"/>
              </a:rPr>
            </a:br>
            <a:r>
              <a:rPr sz="2800" smtClean="0">
                <a:solidFill>
                  <a:schemeClr val="bg1"/>
                </a:solidFill>
                <a:effectLst>
                  <a:glow rad="139700">
                    <a:schemeClr val="accent4">
                      <a:satMod val="175000"/>
                      <a:alpha val="40000"/>
                    </a:schemeClr>
                  </a:glow>
                  <a:outerShdw blurRad="50800" dist="63500" dir="2700000" algn="tl" rotWithShape="0">
                    <a:prstClr val="black"/>
                  </a:outerShdw>
                </a:effectLst>
                <a:latin typeface="+mj-lt"/>
              </a:rPr>
              <a:t>causing 20-island </a:t>
            </a:r>
            <a:r>
              <a:rPr sz="2800" dirty="0" smtClean="0">
                <a:solidFill>
                  <a:schemeClr val="bg1"/>
                </a:solidFill>
                <a:effectLst>
                  <a:glow rad="139700">
                    <a:schemeClr val="accent4">
                      <a:satMod val="175000"/>
                      <a:alpha val="40000"/>
                    </a:schemeClr>
                  </a:glow>
                  <a:outerShdw blurRad="50800" dist="63500" dir="2700000" algn="tl" rotWithShape="0">
                    <a:prstClr val="black"/>
                  </a:outerShdw>
                </a:effectLst>
                <a:latin typeface="+mj-lt"/>
              </a:rPr>
              <a:t>f</a:t>
            </a:r>
            <a:r>
              <a:rPr sz="2800" smtClean="0">
                <a:solidFill>
                  <a:schemeClr val="bg1"/>
                </a:solidFill>
                <a:effectLst>
                  <a:glow rad="139700">
                    <a:schemeClr val="accent4">
                      <a:satMod val="175000"/>
                      <a:alpha val="40000"/>
                    </a:schemeClr>
                  </a:glow>
                  <a:outerShdw blurRad="50800" dist="63500" dir="2700000" algn="tl" rotWithShape="0">
                    <a:prstClr val="black"/>
                  </a:outerShdw>
                </a:effectLst>
                <a:latin typeface="+mj-lt"/>
              </a:rPr>
              <a:t>ailure</a:t>
            </a:r>
            <a:endParaRPr sz="2800" dirty="0" smtClean="0">
              <a:solidFill>
                <a:schemeClr val="bg1"/>
              </a:solidFill>
              <a:effectLst>
                <a:glow rad="139700">
                  <a:schemeClr val="accent4">
                    <a:satMod val="175000"/>
                    <a:alpha val="40000"/>
                  </a:schemeClr>
                </a:glow>
                <a:outerShdw blurRad="50800" dist="63500" dir="2700000" algn="tl" rotWithShape="0">
                  <a:prstClr val="black"/>
                </a:outerShdw>
              </a:effectLst>
              <a:latin typeface="+mj-lt"/>
            </a:endParaRPr>
          </a:p>
        </p:txBody>
      </p:sp>
      <p:sp>
        <p:nvSpPr>
          <p:cNvPr id="8" name="Rectangle 9"/>
          <p:cNvSpPr>
            <a:spLocks noChangeArrowheads="1"/>
          </p:cNvSpPr>
          <p:nvPr/>
        </p:nvSpPr>
        <p:spPr bwMode="gray">
          <a:xfrm>
            <a:off x="0" y="6329362"/>
            <a:ext cx="9144000" cy="548640"/>
          </a:xfrm>
          <a:prstGeom prst="rect">
            <a:avLst/>
          </a:prstGeom>
          <a:solidFill>
            <a:srgbClr val="000000"/>
          </a:solidFill>
          <a:ln w="9525">
            <a:noFill/>
            <a:miter lim="800000"/>
            <a:headEnd/>
            <a:tailEnd/>
          </a:ln>
        </p:spPr>
        <p:txBody>
          <a:bodyPr/>
          <a:lstStyle/>
          <a:p>
            <a:pPr marL="3257550" indent="3175">
              <a:spcBef>
                <a:spcPct val="25000"/>
              </a:spcBef>
              <a:buClr>
                <a:srgbClr val="FFFF00"/>
              </a:buClr>
              <a:buSzPct val="85000"/>
              <a:buFont typeface="Wingdings" pitchFamily="2" charset="2"/>
              <a:buNone/>
            </a:pPr>
            <a:r>
              <a:rPr lang="en-US" sz="2400" dirty="0" smtClean="0">
                <a:solidFill>
                  <a:schemeClr val="bg1"/>
                </a:solidFill>
              </a:rPr>
              <a:t>Salt water intruding into Delta</a:t>
            </a:r>
            <a:endParaRPr lang="en-US" sz="2400" dirty="0">
              <a:solidFill>
                <a:schemeClr val="bg1"/>
              </a:solidFill>
            </a:endParaRPr>
          </a:p>
        </p:txBody>
      </p:sp>
      <p:sp>
        <p:nvSpPr>
          <p:cNvPr id="12" name="Rectangle 9"/>
          <p:cNvSpPr>
            <a:spLocks noChangeArrowheads="1"/>
          </p:cNvSpPr>
          <p:nvPr/>
        </p:nvSpPr>
        <p:spPr bwMode="gray">
          <a:xfrm>
            <a:off x="0" y="6329362"/>
            <a:ext cx="3674853" cy="548640"/>
          </a:xfrm>
          <a:prstGeom prst="rect">
            <a:avLst/>
          </a:prstGeom>
          <a:noFill/>
          <a:ln w="9525">
            <a:noFill/>
            <a:miter lim="800000"/>
            <a:headEnd/>
            <a:tailEnd/>
          </a:ln>
        </p:spPr>
        <p:txBody>
          <a:bodyPr/>
          <a:lstStyle/>
          <a:p>
            <a:pPr>
              <a:spcBef>
                <a:spcPct val="25000"/>
              </a:spcBef>
              <a:buClr>
                <a:srgbClr val="FFFF00"/>
              </a:buClr>
              <a:buSzPct val="85000"/>
              <a:buFont typeface="Wingdings" pitchFamily="2" charset="2"/>
              <a:buNone/>
              <a:tabLst>
                <a:tab pos="2967038" algn="r"/>
              </a:tabLst>
            </a:pPr>
            <a:r>
              <a:rPr lang="en-US" sz="2400" dirty="0" smtClean="0">
                <a:solidFill>
                  <a:srgbClr val="FFFF00"/>
                </a:solidFill>
              </a:rPr>
              <a:t>	12 </a:t>
            </a:r>
            <a:r>
              <a:rPr lang="en-US" sz="2400" dirty="0">
                <a:solidFill>
                  <a:srgbClr val="FFFF00"/>
                </a:solidFill>
              </a:rPr>
              <a:t>– </a:t>
            </a:r>
            <a:r>
              <a:rPr lang="en-US" sz="2400" dirty="0" smtClean="0">
                <a:solidFill>
                  <a:srgbClr val="FFFF00"/>
                </a:solidFill>
              </a:rPr>
              <a:t>24 </a:t>
            </a:r>
            <a:r>
              <a:rPr lang="en-US" sz="2400" dirty="0">
                <a:solidFill>
                  <a:srgbClr val="FFFF00"/>
                </a:solidFill>
              </a:rPr>
              <a:t>hours</a:t>
            </a:r>
            <a:r>
              <a:rPr lang="en-US" sz="2400" dirty="0" smtClean="0">
                <a:solidFill>
                  <a:srgbClr val="FFFF00"/>
                </a:solidFill>
              </a:rPr>
              <a:t>:</a:t>
            </a:r>
            <a:endParaRPr lang="en-US" sz="2400" dirty="0">
              <a:solidFill>
                <a:schemeClr val="bg1"/>
              </a:solidFill>
            </a:endParaRPr>
          </a:p>
        </p:txBody>
      </p:sp>
    </p:spTree>
  </p:cSld>
  <p:clrMapOvr>
    <a:masterClrMapping/>
  </p:clrMapOvr>
  <p:transition spd="med">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mph" presetSubtype="0" repeatCount="10000" fill="remove" grpId="0" nodeType="withEffect">
                                  <p:stCondLst>
                                    <p:cond delay="0"/>
                                  </p:stCondLst>
                                  <p:childTnLst>
                                    <p:animClr clrSpc="hsl">
                                      <p:cBhvr override="childStyle">
                                        <p:cTn id="6" dur="500" fill="hold"/>
                                        <p:tgtEl>
                                          <p:spTgt spid="12"/>
                                        </p:tgtEl>
                                        <p:attrNameLst>
                                          <p:attrName>style.color</p:attrName>
                                        </p:attrNameLst>
                                      </p:cBhvr>
                                      <p:by>
                                        <p:hsl h="10842353" s="0" l="0"/>
                                      </p:by>
                                    </p:animClr>
                                    <p:animClr clrSpc="hsl">
                                      <p:cBhvr>
                                        <p:cTn id="7" dur="500" fill="hold"/>
                                        <p:tgtEl>
                                          <p:spTgt spid="12"/>
                                        </p:tgtEl>
                                        <p:attrNameLst>
                                          <p:attrName>fillcolor</p:attrName>
                                        </p:attrNameLst>
                                      </p:cBhvr>
                                      <p:by>
                                        <p:hsl h="10842353" s="0" l="0"/>
                                      </p:by>
                                    </p:animClr>
                                    <p:animClr clrSpc="hsl">
                                      <p:cBhvr>
                                        <p:cTn id="8" dur="500" fill="hold"/>
                                        <p:tgtEl>
                                          <p:spTgt spid="12"/>
                                        </p:tgtEl>
                                        <p:attrNameLst>
                                          <p:attrName>stroke.color</p:attrName>
                                        </p:attrNameLst>
                                      </p:cBhvr>
                                      <p:by>
                                        <p:hsl h="10842353" s="0" l="0"/>
                                      </p:by>
                                    </p:animClr>
                                    <p:set>
                                      <p:cBhvr>
                                        <p:cTn id="9" dur="500" fill="hold"/>
                                        <p:tgtEl>
                                          <p:spTgt spid="1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70" name="Object 2"/>
          <p:cNvGraphicFramePr>
            <a:graphicFrameLocks noChangeAspect="1"/>
          </p:cNvGraphicFramePr>
          <p:nvPr/>
        </p:nvGraphicFramePr>
        <p:xfrm>
          <a:off x="0" y="0"/>
          <a:ext cx="9144000" cy="6309360"/>
        </p:xfrm>
        <a:graphic>
          <a:graphicData uri="http://schemas.openxmlformats.org/presentationml/2006/ole">
            <p:oleObj spid="_x0000_s1054722" name="Photo Editor Photo" r:id="rId4" imgW="6857143" imgH="4629796" progId="">
              <p:embed/>
            </p:oleObj>
          </a:graphicData>
        </a:graphic>
      </p:graphicFrame>
      <p:sp>
        <p:nvSpPr>
          <p:cNvPr id="6" name="Slide Number Placeholder 5"/>
          <p:cNvSpPr>
            <a:spLocks noGrp="1"/>
          </p:cNvSpPr>
          <p:nvPr>
            <p:ph type="sldNum" sz="quarter" idx="10"/>
          </p:nvPr>
        </p:nvSpPr>
        <p:spPr/>
        <p:txBody>
          <a:bodyPr/>
          <a:lstStyle/>
          <a:p>
            <a:pPr>
              <a:defRPr/>
            </a:pPr>
            <a:fld id="{77EAB54C-8B95-4794-A006-55921DD4F789}" type="slidenum">
              <a:rPr lang="en-US"/>
              <a:pPr>
                <a:defRPr/>
              </a:pPr>
              <a:t>46</a:t>
            </a:fld>
            <a:endParaRPr lang="en-US" dirty="0"/>
          </a:p>
        </p:txBody>
      </p:sp>
      <p:sp>
        <p:nvSpPr>
          <p:cNvPr id="9" name="Rectangle 2"/>
          <p:cNvSpPr>
            <a:spLocks noGrp="1" noChangeArrowheads="1"/>
          </p:cNvSpPr>
          <p:nvPr>
            <p:ph type="title"/>
          </p:nvPr>
        </p:nvSpPr>
        <p:spPr>
          <a:xfrm>
            <a:off x="0" y="76200"/>
            <a:ext cx="9144000" cy="914400"/>
          </a:xfrm>
        </p:spPr>
        <p:txBody>
          <a:bodyPr lIns="0" rIns="0"/>
          <a:lstStyle/>
          <a:p>
            <a:pPr>
              <a:lnSpc>
                <a:spcPct val="90000"/>
              </a:lnSpc>
              <a:defRPr/>
            </a:pPr>
            <a:r>
              <a:rPr sz="3600" dirty="0" smtClean="0">
                <a:effectLst>
                  <a:glow rad="139700">
                    <a:schemeClr val="accent4">
                      <a:satMod val="175000"/>
                      <a:alpha val="40000"/>
                    </a:schemeClr>
                  </a:glow>
                  <a:outerShdw blurRad="50800" dist="63500" dir="2700000" algn="tl" rotWithShape="0">
                    <a:prstClr val="black"/>
                  </a:outerShdw>
                </a:effectLst>
                <a:latin typeface="+mj-lt"/>
              </a:rPr>
              <a:t>6.5 Magnitude Earthquake</a:t>
            </a:r>
            <a:r>
              <a:rPr sz="3200" dirty="0" smtClean="0">
                <a:effectLst>
                  <a:glow rad="139700">
                    <a:schemeClr val="accent4">
                      <a:satMod val="175000"/>
                      <a:alpha val="40000"/>
                    </a:schemeClr>
                  </a:glow>
                  <a:outerShdw blurRad="50800" dist="63500" dir="2700000" algn="tl" rotWithShape="0">
                    <a:prstClr val="black"/>
                  </a:outerShdw>
                </a:effectLst>
                <a:latin typeface="+mj-lt"/>
              </a:rPr>
              <a:t> </a:t>
            </a:r>
            <a:r>
              <a:rPr sz="3200" smtClean="0">
                <a:effectLst>
                  <a:glow rad="139700">
                    <a:schemeClr val="accent4">
                      <a:satMod val="175000"/>
                      <a:alpha val="40000"/>
                    </a:schemeClr>
                  </a:glow>
                  <a:outerShdw blurRad="50800" dist="63500" dir="2700000" algn="tl" rotWithShape="0">
                    <a:prstClr val="black"/>
                  </a:outerShdw>
                </a:effectLst>
                <a:latin typeface="+mj-lt"/>
              </a:rPr>
              <a:t/>
            </a:r>
            <a:br>
              <a:rPr sz="3200" smtClean="0">
                <a:effectLst>
                  <a:glow rad="139700">
                    <a:schemeClr val="accent4">
                      <a:satMod val="175000"/>
                      <a:alpha val="40000"/>
                    </a:schemeClr>
                  </a:glow>
                  <a:outerShdw blurRad="50800" dist="63500" dir="2700000" algn="tl" rotWithShape="0">
                    <a:prstClr val="black"/>
                  </a:outerShdw>
                </a:effectLst>
                <a:latin typeface="+mj-lt"/>
              </a:rPr>
            </a:br>
            <a:r>
              <a:rPr sz="2800" smtClean="0">
                <a:solidFill>
                  <a:schemeClr val="bg1"/>
                </a:solidFill>
                <a:effectLst>
                  <a:glow rad="139700">
                    <a:schemeClr val="accent4">
                      <a:satMod val="175000"/>
                      <a:alpha val="40000"/>
                    </a:schemeClr>
                  </a:glow>
                  <a:outerShdw blurRad="50800" dist="63500" dir="2700000" algn="tl" rotWithShape="0">
                    <a:prstClr val="black"/>
                  </a:outerShdw>
                </a:effectLst>
                <a:latin typeface="+mj-lt"/>
              </a:rPr>
              <a:t>causing 20-island </a:t>
            </a:r>
            <a:r>
              <a:rPr sz="2800" dirty="0" smtClean="0">
                <a:solidFill>
                  <a:schemeClr val="bg1"/>
                </a:solidFill>
                <a:effectLst>
                  <a:glow rad="139700">
                    <a:schemeClr val="accent4">
                      <a:satMod val="175000"/>
                      <a:alpha val="40000"/>
                    </a:schemeClr>
                  </a:glow>
                  <a:outerShdw blurRad="50800" dist="63500" dir="2700000" algn="tl" rotWithShape="0">
                    <a:prstClr val="black"/>
                  </a:outerShdw>
                </a:effectLst>
                <a:latin typeface="+mj-lt"/>
              </a:rPr>
              <a:t>f</a:t>
            </a:r>
            <a:r>
              <a:rPr sz="2800" smtClean="0">
                <a:solidFill>
                  <a:schemeClr val="bg1"/>
                </a:solidFill>
                <a:effectLst>
                  <a:glow rad="139700">
                    <a:schemeClr val="accent4">
                      <a:satMod val="175000"/>
                      <a:alpha val="40000"/>
                    </a:schemeClr>
                  </a:glow>
                  <a:outerShdw blurRad="50800" dist="63500" dir="2700000" algn="tl" rotWithShape="0">
                    <a:prstClr val="black"/>
                  </a:outerShdw>
                </a:effectLst>
                <a:latin typeface="+mj-lt"/>
              </a:rPr>
              <a:t>ailure</a:t>
            </a:r>
            <a:endParaRPr sz="2800" dirty="0" smtClean="0">
              <a:solidFill>
                <a:schemeClr val="bg1"/>
              </a:solidFill>
              <a:effectLst>
                <a:glow rad="139700">
                  <a:schemeClr val="accent4">
                    <a:satMod val="175000"/>
                    <a:alpha val="40000"/>
                  </a:schemeClr>
                </a:glow>
                <a:outerShdw blurRad="50800" dist="63500" dir="2700000" algn="tl" rotWithShape="0">
                  <a:prstClr val="black"/>
                </a:outerShdw>
              </a:effectLst>
              <a:latin typeface="+mj-lt"/>
            </a:endParaRPr>
          </a:p>
        </p:txBody>
      </p:sp>
      <p:sp>
        <p:nvSpPr>
          <p:cNvPr id="7" name="Rectangle 9"/>
          <p:cNvSpPr>
            <a:spLocks noChangeArrowheads="1"/>
          </p:cNvSpPr>
          <p:nvPr/>
        </p:nvSpPr>
        <p:spPr bwMode="gray">
          <a:xfrm>
            <a:off x="0" y="6329362"/>
            <a:ext cx="9144000" cy="548640"/>
          </a:xfrm>
          <a:prstGeom prst="rect">
            <a:avLst/>
          </a:prstGeom>
          <a:solidFill>
            <a:srgbClr val="000000"/>
          </a:solidFill>
          <a:ln w="9525">
            <a:noFill/>
            <a:miter lim="800000"/>
            <a:headEnd/>
            <a:tailEnd/>
          </a:ln>
        </p:spPr>
        <p:txBody>
          <a:bodyPr/>
          <a:lstStyle/>
          <a:p>
            <a:pPr marL="3257550" indent="3175">
              <a:spcBef>
                <a:spcPct val="25000"/>
              </a:spcBef>
              <a:buClr>
                <a:srgbClr val="FFFF00"/>
              </a:buClr>
              <a:buSzPct val="85000"/>
              <a:buFont typeface="Wingdings" pitchFamily="2" charset="2"/>
              <a:buNone/>
            </a:pPr>
            <a:r>
              <a:rPr lang="en-US" sz="2400" dirty="0" smtClean="0">
                <a:solidFill>
                  <a:schemeClr val="bg1"/>
                </a:solidFill>
              </a:rPr>
              <a:t>Salt water throughout Delta</a:t>
            </a:r>
            <a:endParaRPr lang="en-US" sz="2400" dirty="0">
              <a:solidFill>
                <a:schemeClr val="bg1"/>
              </a:solidFill>
            </a:endParaRPr>
          </a:p>
        </p:txBody>
      </p:sp>
      <p:sp>
        <p:nvSpPr>
          <p:cNvPr id="10" name="Rectangle 9"/>
          <p:cNvSpPr>
            <a:spLocks noChangeArrowheads="1"/>
          </p:cNvSpPr>
          <p:nvPr/>
        </p:nvSpPr>
        <p:spPr bwMode="gray">
          <a:xfrm>
            <a:off x="0" y="6329362"/>
            <a:ext cx="3674853" cy="548640"/>
          </a:xfrm>
          <a:prstGeom prst="rect">
            <a:avLst/>
          </a:prstGeom>
          <a:noFill/>
          <a:ln w="9525">
            <a:noFill/>
            <a:miter lim="800000"/>
            <a:headEnd/>
            <a:tailEnd/>
          </a:ln>
        </p:spPr>
        <p:txBody>
          <a:bodyPr/>
          <a:lstStyle/>
          <a:p>
            <a:pPr>
              <a:spcBef>
                <a:spcPct val="25000"/>
              </a:spcBef>
              <a:buClr>
                <a:srgbClr val="FFFF00"/>
              </a:buClr>
              <a:buSzPct val="85000"/>
              <a:buFont typeface="Wingdings" pitchFamily="2" charset="2"/>
              <a:buNone/>
              <a:tabLst>
                <a:tab pos="2967038" algn="r"/>
              </a:tabLst>
            </a:pPr>
            <a:r>
              <a:rPr lang="en-US" sz="2400" dirty="0" smtClean="0">
                <a:solidFill>
                  <a:srgbClr val="FFFF00"/>
                </a:solidFill>
              </a:rPr>
              <a:t>	1 </a:t>
            </a:r>
            <a:r>
              <a:rPr lang="en-US" sz="2400" dirty="0">
                <a:solidFill>
                  <a:srgbClr val="FFFF00"/>
                </a:solidFill>
              </a:rPr>
              <a:t>– </a:t>
            </a:r>
            <a:r>
              <a:rPr lang="en-US" sz="2400" dirty="0" smtClean="0">
                <a:solidFill>
                  <a:srgbClr val="FFFF00"/>
                </a:solidFill>
              </a:rPr>
              <a:t>7 days:</a:t>
            </a:r>
            <a:endParaRPr lang="en-US" sz="2400" dirty="0">
              <a:solidFill>
                <a:schemeClr val="bg1"/>
              </a:solidFill>
            </a:endParaRPr>
          </a:p>
        </p:txBody>
      </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mph" presetSubtype="0" repeatCount="10000" fill="remove" grpId="0" nodeType="withEffect">
                                  <p:stCondLst>
                                    <p:cond delay="0"/>
                                  </p:stCondLst>
                                  <p:childTnLst>
                                    <p:animClr clrSpc="hsl">
                                      <p:cBhvr override="childStyle">
                                        <p:cTn id="6" dur="500" fill="hold"/>
                                        <p:tgtEl>
                                          <p:spTgt spid="10"/>
                                        </p:tgtEl>
                                        <p:attrNameLst>
                                          <p:attrName>style.color</p:attrName>
                                        </p:attrNameLst>
                                      </p:cBhvr>
                                      <p:by>
                                        <p:hsl h="10842353" s="0" l="0"/>
                                      </p:by>
                                    </p:animClr>
                                    <p:animClr clrSpc="hsl">
                                      <p:cBhvr>
                                        <p:cTn id="7" dur="500" fill="hold"/>
                                        <p:tgtEl>
                                          <p:spTgt spid="10"/>
                                        </p:tgtEl>
                                        <p:attrNameLst>
                                          <p:attrName>fillcolor</p:attrName>
                                        </p:attrNameLst>
                                      </p:cBhvr>
                                      <p:by>
                                        <p:hsl h="10842353" s="0" l="0"/>
                                      </p:by>
                                    </p:animClr>
                                    <p:animClr clrSpc="hsl">
                                      <p:cBhvr>
                                        <p:cTn id="8" dur="500" fill="hold"/>
                                        <p:tgtEl>
                                          <p:spTgt spid="10"/>
                                        </p:tgtEl>
                                        <p:attrNameLst>
                                          <p:attrName>stroke.color</p:attrName>
                                        </p:attrNameLst>
                                      </p:cBhvr>
                                      <p:by>
                                        <p:hsl h="10842353" s="0" l="0"/>
                                      </p:by>
                                    </p:animClr>
                                    <p:set>
                                      <p:cBhvr>
                                        <p:cTn id="9" dur="500" fill="hold"/>
                                        <p:tgtEl>
                                          <p:spTgt spid="10"/>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98" name="Object 2"/>
          <p:cNvGraphicFramePr>
            <a:graphicFrameLocks noChangeAspect="1"/>
          </p:cNvGraphicFramePr>
          <p:nvPr/>
        </p:nvGraphicFramePr>
        <p:xfrm>
          <a:off x="0" y="0"/>
          <a:ext cx="9144000" cy="6858000"/>
        </p:xfrm>
        <a:graphic>
          <a:graphicData uri="http://schemas.openxmlformats.org/presentationml/2006/ole">
            <p:oleObj spid="_x0000_s1057794" name="Photo Editor Photo" r:id="rId4" imgW="8745171" imgH="8209524" progId="">
              <p:embed/>
            </p:oleObj>
          </a:graphicData>
        </a:graphic>
      </p:graphicFrame>
      <p:sp>
        <p:nvSpPr>
          <p:cNvPr id="7" name="Rectangle 3"/>
          <p:cNvSpPr>
            <a:spLocks noChangeArrowheads="1"/>
          </p:cNvSpPr>
          <p:nvPr/>
        </p:nvSpPr>
        <p:spPr bwMode="invGray">
          <a:xfrm>
            <a:off x="0" y="848595"/>
            <a:ext cx="9144000" cy="1447800"/>
          </a:xfrm>
          <a:prstGeom prst="rect">
            <a:avLst/>
          </a:prstGeom>
          <a:noFill/>
          <a:ln w="9525">
            <a:noFill/>
            <a:miter lim="800000"/>
            <a:headEnd/>
            <a:tailEnd/>
          </a:ln>
          <a:effectLst>
            <a:glow rad="139700">
              <a:schemeClr val="accent4">
                <a:satMod val="175000"/>
                <a:alpha val="40000"/>
              </a:schemeClr>
            </a:glow>
          </a:effectLst>
        </p:spPr>
        <p:txBody>
          <a:bodyPr/>
          <a:lstStyle/>
          <a:p>
            <a:pPr algn="ctr" eaLnBrk="0" hangingPunct="0">
              <a:lnSpc>
                <a:spcPct val="110000"/>
              </a:lnSpc>
              <a:tabLst>
                <a:tab pos="7204075" algn="l"/>
              </a:tabLst>
              <a:defRPr/>
            </a:pPr>
            <a:r>
              <a:rPr lang="en-US" sz="4000" dirty="0" smtClean="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Assessing Water Supply Futures</a:t>
            </a:r>
          </a:p>
          <a:p>
            <a:pPr algn="ctr" eaLnBrk="0" hangingPunct="0">
              <a:lnSpc>
                <a:spcPct val="110000"/>
              </a:lnSpc>
              <a:defRPr/>
            </a:pPr>
            <a:r>
              <a:rPr lang="en-US" sz="3000" dirty="0" smtClean="0">
                <a:solidFill>
                  <a:schemeClr val="bg1"/>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Bay Area, Central Coast, Central Valley &amp; Southern Cal</a:t>
            </a:r>
            <a:r>
              <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
            </a:r>
            <a:br>
              <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br>
            <a:endPar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endParaRPr>
          </a:p>
        </p:txBody>
      </p:sp>
      <p:grpSp>
        <p:nvGrpSpPr>
          <p:cNvPr id="2" name="Group 13"/>
          <p:cNvGrpSpPr/>
          <p:nvPr/>
        </p:nvGrpSpPr>
        <p:grpSpPr>
          <a:xfrm>
            <a:off x="1019510" y="3352814"/>
            <a:ext cx="1920240" cy="1920240"/>
            <a:chOff x="3273973" y="1135107"/>
            <a:chExt cx="2286000" cy="2286000"/>
          </a:xfrm>
        </p:grpSpPr>
        <p:sp>
          <p:nvSpPr>
            <p:cNvPr id="15" name="Oval 14"/>
            <p:cNvSpPr>
              <a:spLocks noChangeAspect="1"/>
            </p:cNvSpPr>
            <p:nvPr/>
          </p:nvSpPr>
          <p:spPr bwMode="auto">
            <a:xfrm>
              <a:off x="3273973" y="1135107"/>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16" name="Text Box 5"/>
            <p:cNvSpPr txBox="1">
              <a:spLocks noChangeArrowheads="1"/>
            </p:cNvSpPr>
            <p:nvPr/>
          </p:nvSpPr>
          <p:spPr bwMode="gray">
            <a:xfrm>
              <a:off x="3433262" y="1734950"/>
              <a:ext cx="2049340" cy="115416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Bay Area &amp; Central Coast</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grpSp>
        <p:nvGrpSpPr>
          <p:cNvPr id="3" name="Group 16"/>
          <p:cNvGrpSpPr/>
          <p:nvPr/>
        </p:nvGrpSpPr>
        <p:grpSpPr>
          <a:xfrm>
            <a:off x="1828798" y="4713895"/>
            <a:ext cx="1920240" cy="1920240"/>
            <a:chOff x="4335517" y="2795742"/>
            <a:chExt cx="2286000" cy="2286000"/>
          </a:xfrm>
        </p:grpSpPr>
        <p:sp>
          <p:nvSpPr>
            <p:cNvPr id="18" name="Oval 17"/>
            <p:cNvSpPr>
              <a:spLocks noChangeAspect="1"/>
            </p:cNvSpPr>
            <p:nvPr/>
          </p:nvSpPr>
          <p:spPr bwMode="auto">
            <a:xfrm>
              <a:off x="4335517" y="2795742"/>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19" name="Text Box 5"/>
            <p:cNvSpPr txBox="1">
              <a:spLocks noChangeArrowheads="1"/>
            </p:cNvSpPr>
            <p:nvPr/>
          </p:nvSpPr>
          <p:spPr bwMode="gray">
            <a:xfrm>
              <a:off x="4378471" y="3508537"/>
              <a:ext cx="2166295" cy="806081"/>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Southern California</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grpSp>
        <p:nvGrpSpPr>
          <p:cNvPr id="4" name="Group 19"/>
          <p:cNvGrpSpPr/>
          <p:nvPr/>
        </p:nvGrpSpPr>
        <p:grpSpPr>
          <a:xfrm>
            <a:off x="204958" y="4729660"/>
            <a:ext cx="1920240" cy="1920240"/>
            <a:chOff x="2443655" y="2811507"/>
            <a:chExt cx="2286000" cy="2286000"/>
          </a:xfrm>
        </p:grpSpPr>
        <p:sp>
          <p:nvSpPr>
            <p:cNvPr id="21" name="Oval 20"/>
            <p:cNvSpPr>
              <a:spLocks noChangeAspect="1"/>
            </p:cNvSpPr>
            <p:nvPr/>
          </p:nvSpPr>
          <p:spPr bwMode="auto">
            <a:xfrm>
              <a:off x="2443655" y="2811507"/>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22" name="Text Box 5"/>
            <p:cNvSpPr txBox="1">
              <a:spLocks noChangeArrowheads="1"/>
            </p:cNvSpPr>
            <p:nvPr/>
          </p:nvSpPr>
          <p:spPr bwMode="gray">
            <a:xfrm>
              <a:off x="2495715" y="3508542"/>
              <a:ext cx="2153800" cy="806081"/>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Central Valley</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sp>
        <p:nvSpPr>
          <p:cNvPr id="23" name="Rectangle 4"/>
          <p:cNvSpPr>
            <a:spLocks noChangeArrowheads="1"/>
          </p:cNvSpPr>
          <p:nvPr/>
        </p:nvSpPr>
        <p:spPr bwMode="blackWhite">
          <a:xfrm>
            <a:off x="5307097" y="6237843"/>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buFont typeface="Wingdings" pitchFamily="2" charset="2"/>
              <a:buNone/>
              <a:defRPr/>
            </a:pPr>
            <a:r>
              <a:rPr lang="en-US" sz="2000" dirty="0" smtClean="0">
                <a:solidFill>
                  <a:schemeClr val="bg1"/>
                </a:solidFill>
                <a:effectLst>
                  <a:outerShdw blurRad="38100" dist="38100" dir="2700000" algn="tl">
                    <a:srgbClr val="000000"/>
                  </a:outerShdw>
                </a:effectLst>
              </a:rPr>
              <a:t>Recommendations</a:t>
            </a:r>
            <a:endParaRPr lang="en-US" sz="2000" dirty="0">
              <a:solidFill>
                <a:schemeClr val="bg1"/>
              </a:solidFill>
              <a:effectLst>
                <a:outerShdw blurRad="38100" dist="38100" dir="2700000" algn="tl">
                  <a:srgbClr val="000000"/>
                </a:outerShdw>
              </a:effectLst>
            </a:endParaRPr>
          </a:p>
        </p:txBody>
      </p:sp>
      <p:sp>
        <p:nvSpPr>
          <p:cNvPr id="24" name="Rectangle 5"/>
          <p:cNvSpPr>
            <a:spLocks noChangeArrowheads="1"/>
          </p:cNvSpPr>
          <p:nvPr/>
        </p:nvSpPr>
        <p:spPr bwMode="blackWhite">
          <a:xfrm>
            <a:off x="5307097" y="5693237"/>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buFont typeface="Wingdings" pitchFamily="2" charset="2"/>
              <a:buNone/>
              <a:defRPr/>
            </a:pPr>
            <a:r>
              <a:rPr lang="en-US" sz="2000" dirty="0" smtClean="0">
                <a:solidFill>
                  <a:schemeClr val="accent6">
                    <a:lumMod val="50000"/>
                  </a:schemeClr>
                </a:solidFill>
                <a:effectLst>
                  <a:outerShdw blurRad="38100" dist="38100" dir="2700000" algn="tl">
                    <a:srgbClr val="000000"/>
                  </a:outerShdw>
                </a:effectLst>
              </a:rPr>
              <a:t>Drought Sharing Provisions</a:t>
            </a:r>
            <a:endParaRPr lang="en-US" sz="2000" dirty="0">
              <a:solidFill>
                <a:schemeClr val="accent6">
                  <a:lumMod val="50000"/>
                </a:schemeClr>
              </a:solidFill>
              <a:effectLst>
                <a:outerShdw blurRad="38100" dist="38100" dir="2700000" algn="tl">
                  <a:srgbClr val="000000"/>
                </a:outerShdw>
              </a:effectLst>
            </a:endParaRPr>
          </a:p>
        </p:txBody>
      </p:sp>
      <p:sp>
        <p:nvSpPr>
          <p:cNvPr id="25" name="Rectangle 5"/>
          <p:cNvSpPr>
            <a:spLocks noChangeArrowheads="1"/>
          </p:cNvSpPr>
          <p:nvPr/>
        </p:nvSpPr>
        <p:spPr bwMode="blackWhite">
          <a:xfrm>
            <a:off x="5307097" y="5148630"/>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defRPr/>
            </a:pPr>
            <a:r>
              <a:rPr lang="en-US" sz="2000" dirty="0" smtClean="0">
                <a:solidFill>
                  <a:schemeClr val="accent6">
                    <a:lumMod val="50000"/>
                  </a:schemeClr>
                </a:solidFill>
                <a:effectLst>
                  <a:outerShdw blurRad="38100" dist="38100" dir="2700000" algn="tl">
                    <a:srgbClr val="000000"/>
                  </a:outerShdw>
                </a:effectLst>
              </a:rPr>
              <a:t>Water Supply Status</a:t>
            </a:r>
            <a:endParaRPr lang="en-US" sz="2000" dirty="0">
              <a:solidFill>
                <a:schemeClr val="accent6">
                  <a:lumMod val="50000"/>
                </a:schemeClr>
              </a:solidFill>
              <a:effectLst>
                <a:outerShdw blurRad="38100" dist="38100" dir="2700000" algn="tl">
                  <a:srgbClr val="000000"/>
                </a:outerShdw>
              </a:effectLst>
            </a:endParaRPr>
          </a:p>
        </p:txBody>
      </p:sp>
    </p:spTree>
  </p:cSld>
  <p:clrMapOvr>
    <a:masterClrMapping/>
  </p:clrMapOvr>
  <p:transition spd="med">
    <p:randomBar dir="vert"/>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7"/>
          <p:cNvGrpSpPr/>
          <p:nvPr/>
        </p:nvGrpSpPr>
        <p:grpSpPr>
          <a:xfrm>
            <a:off x="593828" y="110361"/>
            <a:ext cx="1188720" cy="1188720"/>
            <a:chOff x="1019510" y="3352814"/>
            <a:chExt cx="1920240" cy="1920240"/>
          </a:xfrm>
        </p:grpSpPr>
        <p:sp>
          <p:nvSpPr>
            <p:cNvPr id="23" name="Oval 22"/>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24" name="Text Box 5"/>
            <p:cNvSpPr txBox="1">
              <a:spLocks noChangeArrowheads="1"/>
            </p:cNvSpPr>
            <p:nvPr/>
          </p:nvSpPr>
          <p:spPr bwMode="gray">
            <a:xfrm>
              <a:off x="1127844" y="3736752"/>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25" name="Group 10"/>
          <p:cNvGrpSpPr/>
          <p:nvPr/>
        </p:nvGrpSpPr>
        <p:grpSpPr>
          <a:xfrm>
            <a:off x="1087796" y="951165"/>
            <a:ext cx="1204228" cy="1188720"/>
            <a:chOff x="1828798" y="4713895"/>
            <a:chExt cx="1945291" cy="1920240"/>
          </a:xfrm>
        </p:grpSpPr>
        <p:sp>
          <p:nvSpPr>
            <p:cNvPr id="26" name="Oval 25"/>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27" name="Text Box 5"/>
            <p:cNvSpPr txBox="1">
              <a:spLocks noChangeArrowheads="1"/>
            </p:cNvSpPr>
            <p:nvPr/>
          </p:nvSpPr>
          <p:spPr bwMode="gray">
            <a:xfrm>
              <a:off x="1954401" y="5116486"/>
              <a:ext cx="1819688"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effectLst>
                  <a:latin typeface="Arial Narrow" pitchFamily="34" charset="0"/>
                </a:rPr>
                <a:t>Southern California</a:t>
              </a:r>
              <a:endParaRPr lang="en-US" sz="1600" dirty="0">
                <a:solidFill>
                  <a:srgbClr val="FFFF00"/>
                </a:solidFill>
                <a:effectLst>
                  <a:glow rad="139700">
                    <a:schemeClr val="accent4">
                      <a:satMod val="175000"/>
                      <a:alpha val="40000"/>
                    </a:schemeClr>
                  </a:glow>
                </a:effectLst>
                <a:latin typeface="Arial Narrow" pitchFamily="34" charset="0"/>
              </a:endParaRPr>
            </a:p>
          </p:txBody>
        </p:sp>
      </p:grpSp>
      <p:grpSp>
        <p:nvGrpSpPr>
          <p:cNvPr id="28" name="Group 13"/>
          <p:cNvGrpSpPr/>
          <p:nvPr/>
        </p:nvGrpSpPr>
        <p:grpSpPr>
          <a:xfrm>
            <a:off x="84665" y="951165"/>
            <a:ext cx="1198651" cy="1188720"/>
            <a:chOff x="188914" y="4729660"/>
            <a:chExt cx="1936284" cy="1920240"/>
          </a:xfrm>
        </p:grpSpPr>
        <p:sp>
          <p:nvSpPr>
            <p:cNvPr id="29" name="Oval 28"/>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30" name="Text Box 5"/>
            <p:cNvSpPr txBox="1">
              <a:spLocks noChangeArrowheads="1"/>
            </p:cNvSpPr>
            <p:nvPr/>
          </p:nvSpPr>
          <p:spPr bwMode="gray">
            <a:xfrm>
              <a:off x="188914" y="5183153"/>
              <a:ext cx="1809194"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6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pic>
        <p:nvPicPr>
          <p:cNvPr id="11" name="Picture 4"/>
          <p:cNvPicPr>
            <a:picLocks noChangeAspect="1" noChangeArrowheads="1"/>
          </p:cNvPicPr>
          <p:nvPr/>
        </p:nvPicPr>
        <p:blipFill>
          <a:blip r:embed="rId3"/>
          <a:srcRect t="27685"/>
          <a:stretch>
            <a:fillRect/>
          </a:stretch>
        </p:blipFill>
        <p:spPr bwMode="auto">
          <a:xfrm>
            <a:off x="5458045" y="4227196"/>
            <a:ext cx="3586182" cy="1945004"/>
          </a:xfrm>
          <a:prstGeom prst="rect">
            <a:avLst/>
          </a:prstGeom>
          <a:ln>
            <a:noFill/>
          </a:ln>
          <a:effectLst>
            <a:reflection blurRad="12700" stA="30000" endPos="30000" dist="5000" dir="5400000" sy="-100000" algn="bl" rotWithShape="0"/>
          </a:effectLst>
          <a:scene3d>
            <a:camera prst="perspectiveContrastingLeftFacing">
              <a:rot lat="300000" lon="1800000" rev="0"/>
            </a:camera>
            <a:lightRig rig="threePt" dir="t">
              <a:rot lat="0" lon="0" rev="2700000"/>
            </a:lightRig>
          </a:scene3d>
          <a:sp3d>
            <a:bevelT w="63500" h="50800"/>
          </a:sp3d>
        </p:spPr>
      </p:pic>
      <p:sp>
        <p:nvSpPr>
          <p:cNvPr id="4" name="Slide Number Placeholder 3"/>
          <p:cNvSpPr>
            <a:spLocks noGrp="1"/>
          </p:cNvSpPr>
          <p:nvPr>
            <p:ph type="sldNum" sz="quarter" idx="10"/>
          </p:nvPr>
        </p:nvSpPr>
        <p:spPr/>
        <p:txBody>
          <a:bodyPr/>
          <a:lstStyle/>
          <a:p>
            <a:pPr>
              <a:defRPr/>
            </a:pPr>
            <a:fld id="{8DD26D81-F85D-45D4-B0B0-FEF314A7D2DE}" type="slidenum">
              <a:rPr lang="en-US" smtClean="0"/>
              <a:pPr>
                <a:defRPr/>
              </a:pPr>
              <a:t>48</a:t>
            </a:fld>
            <a:endParaRPr lang="en-US" dirty="0"/>
          </a:p>
        </p:txBody>
      </p:sp>
      <p:sp>
        <p:nvSpPr>
          <p:cNvPr id="5" name="Title 1"/>
          <p:cNvSpPr>
            <a:spLocks noGrp="1"/>
          </p:cNvSpPr>
          <p:nvPr>
            <p:ph type="title"/>
          </p:nvPr>
        </p:nvSpPr>
        <p:spPr>
          <a:xfrm>
            <a:off x="1905000" y="228600"/>
            <a:ext cx="7086600" cy="914400"/>
          </a:xfrm>
        </p:spPr>
        <p:txBody>
          <a:bodyPr/>
          <a:lstStyle/>
          <a:p>
            <a:pPr algn="r">
              <a:defRPr/>
            </a:pPr>
            <a:r>
              <a:rPr sz="3200" smtClean="0"/>
              <a:t>Key Measures to Improve Species &amp; Reduce Supply Impacts</a:t>
            </a:r>
            <a:endParaRPr sz="2000">
              <a:solidFill>
                <a:schemeClr val="bg1"/>
              </a:solidFill>
            </a:endParaRPr>
          </a:p>
        </p:txBody>
      </p:sp>
      <p:pic>
        <p:nvPicPr>
          <p:cNvPr id="6" name="Picture 2" descr="S:\Bay-Delta\Presentations &amp; Photos\Photos\Suisun Marsh\Suisun Marsh Sunset1.jpg"/>
          <p:cNvPicPr>
            <a:picLocks noChangeAspect="1" noChangeArrowheads="1"/>
          </p:cNvPicPr>
          <p:nvPr/>
        </p:nvPicPr>
        <p:blipFill>
          <a:blip r:embed="rId4">
            <a:lum bright="-10000"/>
          </a:blip>
          <a:srcRect/>
          <a:stretch>
            <a:fillRect/>
          </a:stretch>
        </p:blipFill>
        <p:spPr bwMode="ltGray">
          <a:xfrm>
            <a:off x="198120" y="1676400"/>
            <a:ext cx="2794000" cy="209550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8" name="Content Placeholder 2"/>
          <p:cNvSpPr txBox="1">
            <a:spLocks/>
          </p:cNvSpPr>
          <p:nvPr/>
        </p:nvSpPr>
        <p:spPr bwMode="auto">
          <a:xfrm>
            <a:off x="2803525" y="1858963"/>
            <a:ext cx="1539875" cy="731837"/>
          </a:xfrm>
          <a:prstGeom prst="rect">
            <a:avLst/>
          </a:prstGeom>
          <a:noFill/>
          <a:ln w="9525">
            <a:noFill/>
            <a:miter lim="800000"/>
            <a:headEnd/>
            <a:tailEnd/>
          </a:ln>
        </p:spPr>
        <p:txBody>
          <a:bodyPr/>
          <a:lstStyle/>
          <a:p>
            <a:pPr eaLnBrk="0" hangingPunct="0">
              <a:spcBef>
                <a:spcPct val="20000"/>
              </a:spcBef>
              <a:buClr>
                <a:srgbClr val="FFFF00"/>
              </a:buClr>
              <a:buSzPct val="85000"/>
              <a:defRPr/>
            </a:pPr>
            <a:r>
              <a:rPr lang="en-US" sz="2400" kern="0" dirty="0">
                <a:solidFill>
                  <a:schemeClr val="bg1"/>
                </a:solidFill>
                <a:effectLst>
                  <a:outerShdw blurRad="38100" dist="38100" dir="2700000" algn="tl">
                    <a:srgbClr val="000000">
                      <a:alpha val="43137"/>
                    </a:srgbClr>
                  </a:outerShdw>
                </a:effectLst>
                <a:cs typeface="+mn-cs"/>
              </a:rPr>
              <a:t>Habitat Projects</a:t>
            </a:r>
          </a:p>
        </p:txBody>
      </p:sp>
      <p:sp>
        <p:nvSpPr>
          <p:cNvPr id="7" name="Content Placeholder 2"/>
          <p:cNvSpPr txBox="1">
            <a:spLocks/>
          </p:cNvSpPr>
          <p:nvPr/>
        </p:nvSpPr>
        <p:spPr bwMode="auto">
          <a:xfrm>
            <a:off x="3630613" y="5791200"/>
            <a:ext cx="2541587" cy="914400"/>
          </a:xfrm>
          <a:prstGeom prst="rect">
            <a:avLst/>
          </a:prstGeom>
          <a:noFill/>
          <a:ln w="9525">
            <a:noFill/>
            <a:miter lim="800000"/>
            <a:headEnd/>
            <a:tailEnd/>
          </a:ln>
        </p:spPr>
        <p:txBody>
          <a:bodyPr/>
          <a:lstStyle/>
          <a:p>
            <a:pPr eaLnBrk="0" hangingPunct="0">
              <a:spcBef>
                <a:spcPct val="20000"/>
              </a:spcBef>
              <a:buClr>
                <a:srgbClr val="FFFF00"/>
              </a:buClr>
              <a:buSzPct val="85000"/>
              <a:defRPr/>
            </a:pPr>
            <a:r>
              <a:rPr lang="en-US" sz="2400" kern="0" dirty="0">
                <a:solidFill>
                  <a:schemeClr val="bg1"/>
                </a:solidFill>
                <a:effectLst>
                  <a:outerShdw blurRad="38100" dist="38100" dir="2700000" algn="tl">
                    <a:srgbClr val="000000">
                      <a:alpha val="43137"/>
                    </a:srgbClr>
                  </a:outerShdw>
                </a:effectLst>
                <a:cs typeface="+mn-cs"/>
              </a:rPr>
              <a:t>Operational</a:t>
            </a:r>
            <a:br>
              <a:rPr lang="en-US" sz="2400" kern="0" dirty="0">
                <a:solidFill>
                  <a:schemeClr val="bg1"/>
                </a:solidFill>
                <a:effectLst>
                  <a:outerShdw blurRad="38100" dist="38100" dir="2700000" algn="tl">
                    <a:srgbClr val="000000">
                      <a:alpha val="43137"/>
                    </a:srgbClr>
                  </a:outerShdw>
                </a:effectLst>
                <a:cs typeface="+mn-cs"/>
              </a:rPr>
            </a:br>
            <a:r>
              <a:rPr lang="en-US" sz="2400" kern="0" dirty="0">
                <a:solidFill>
                  <a:schemeClr val="bg1"/>
                </a:solidFill>
                <a:effectLst>
                  <a:outerShdw blurRad="38100" dist="38100" dir="2700000" algn="tl">
                    <a:srgbClr val="000000">
                      <a:alpha val="43137"/>
                    </a:srgbClr>
                  </a:outerShdw>
                </a:effectLst>
                <a:cs typeface="+mn-cs"/>
              </a:rPr>
              <a:t> Actions</a:t>
            </a:r>
          </a:p>
        </p:txBody>
      </p:sp>
      <p:pic>
        <p:nvPicPr>
          <p:cNvPr id="10" name="Picture 3"/>
          <p:cNvPicPr>
            <a:picLocks noChangeAspect="1" noChangeArrowheads="1"/>
          </p:cNvPicPr>
          <p:nvPr/>
        </p:nvPicPr>
        <p:blipFill>
          <a:blip r:embed="rId5"/>
          <a:srcRect/>
          <a:stretch>
            <a:fillRect/>
          </a:stretch>
        </p:blipFill>
        <p:spPr bwMode="auto">
          <a:xfrm>
            <a:off x="177312" y="4286250"/>
            <a:ext cx="3785088" cy="234315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9" name="Picture 39" descr="Gates Open"/>
          <p:cNvPicPr>
            <a:picLocks noChangeArrowheads="1"/>
          </p:cNvPicPr>
          <p:nvPr/>
        </p:nvPicPr>
        <p:blipFill>
          <a:blip r:embed="rId6"/>
          <a:srcRect/>
          <a:stretch>
            <a:fillRect/>
          </a:stretch>
        </p:blipFill>
        <p:spPr bwMode="auto">
          <a:xfrm>
            <a:off x="4770438" y="1600200"/>
            <a:ext cx="4373562" cy="1896164"/>
          </a:xfrm>
          <a:prstGeom prst="rect">
            <a:avLst/>
          </a:prstGeom>
          <a:ln>
            <a:noFill/>
          </a:ln>
          <a:effectLst>
            <a:reflection blurRad="12700" stA="30000" endPos="30000" dist="5000" dir="5400000" sy="-100000" algn="bl" rotWithShape="0"/>
          </a:effectLst>
          <a:scene3d>
            <a:camera prst="perspectiveContrastingLeftFacing">
              <a:rot lat="300000" lon="2160000" rev="0"/>
            </a:camera>
            <a:lightRig rig="threePt" dir="t">
              <a:rot lat="0" lon="0" rev="2700000"/>
            </a:lightRig>
          </a:scene3d>
          <a:sp3d>
            <a:bevelT w="63500" h="50800"/>
          </a:sp3d>
        </p:spPr>
      </p:pic>
      <p:sp>
        <p:nvSpPr>
          <p:cNvPr id="3" name="Content Placeholder 2"/>
          <p:cNvSpPr>
            <a:spLocks noGrp="1"/>
          </p:cNvSpPr>
          <p:nvPr>
            <p:ph idx="1"/>
          </p:nvPr>
        </p:nvSpPr>
        <p:spPr>
          <a:xfrm>
            <a:off x="3136900" y="2667000"/>
            <a:ext cx="2120900" cy="762000"/>
          </a:xfrm>
        </p:spPr>
        <p:txBody>
          <a:bodyPr/>
          <a:lstStyle/>
          <a:p>
            <a:pPr marL="0" indent="0" algn="r">
              <a:buFont typeface="Wingdings" pitchFamily="2" charset="2"/>
              <a:buNone/>
              <a:defRPr/>
            </a:pPr>
            <a:r>
              <a:rPr sz="2400"/>
              <a:t>Physical Actions</a:t>
            </a:r>
          </a:p>
        </p:txBody>
      </p:sp>
      <p:sp>
        <p:nvSpPr>
          <p:cNvPr id="12" name="Content Placeholder 2"/>
          <p:cNvSpPr txBox="1">
            <a:spLocks/>
          </p:cNvSpPr>
          <p:nvPr/>
        </p:nvSpPr>
        <p:spPr bwMode="invGray">
          <a:xfrm>
            <a:off x="3395663" y="4062413"/>
            <a:ext cx="2332037" cy="806450"/>
          </a:xfrm>
          <a:prstGeom prst="rect">
            <a:avLst/>
          </a:prstGeom>
          <a:noFill/>
          <a:ln w="9525">
            <a:noFill/>
            <a:miter lim="800000"/>
            <a:headEnd/>
            <a:tailEnd/>
          </a:ln>
        </p:spPr>
        <p:txBody>
          <a:bodyPr/>
          <a:lstStyle/>
          <a:p>
            <a:pPr algn="r" eaLnBrk="0" hangingPunct="0">
              <a:spcBef>
                <a:spcPct val="20000"/>
              </a:spcBef>
              <a:buClr>
                <a:srgbClr val="FFFF00"/>
              </a:buClr>
              <a:buSzPct val="85000"/>
              <a:buFont typeface="Wingdings" pitchFamily="2" charset="2"/>
              <a:buNone/>
              <a:defRPr/>
            </a:pPr>
            <a:r>
              <a:rPr lang="en-US" sz="2400" kern="0" dirty="0">
                <a:solidFill>
                  <a:schemeClr val="bg1"/>
                </a:solidFill>
                <a:effectLst>
                  <a:outerShdw blurRad="38100" dist="38100" dir="2700000" algn="tl">
                    <a:srgbClr val="000000">
                      <a:alpha val="43137"/>
                    </a:srgbClr>
                  </a:outerShdw>
                </a:effectLst>
                <a:cs typeface="+mn-cs"/>
              </a:rPr>
              <a:t>Other </a:t>
            </a:r>
            <a:br>
              <a:rPr lang="en-US" sz="2400" kern="0" dirty="0">
                <a:solidFill>
                  <a:schemeClr val="bg1"/>
                </a:solidFill>
                <a:effectLst>
                  <a:outerShdw blurRad="38100" dist="38100" dir="2700000" algn="tl">
                    <a:srgbClr val="000000">
                      <a:alpha val="43137"/>
                    </a:srgbClr>
                  </a:outerShdw>
                </a:effectLst>
                <a:cs typeface="+mn-cs"/>
              </a:rPr>
            </a:br>
            <a:r>
              <a:rPr lang="en-US" sz="2400" kern="0" dirty="0">
                <a:solidFill>
                  <a:schemeClr val="bg1"/>
                </a:solidFill>
                <a:effectLst>
                  <a:outerShdw blurRad="38100" dist="38100" dir="2700000" algn="tl">
                    <a:srgbClr val="000000">
                      <a:alpha val="43137"/>
                    </a:srgbClr>
                  </a:outerShdw>
                </a:effectLst>
                <a:cs typeface="+mn-cs"/>
              </a:rPr>
              <a:t>Stressors</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path" presetSubtype="0" accel="50000" decel="50000" fill="hold" nodeType="withEffect">
                                  <p:stCondLst>
                                    <p:cond delay="0"/>
                                  </p:stCondLst>
                                  <p:iterate type="lt">
                                    <p:tmPct val="0"/>
                                  </p:iterate>
                                  <p:childTnLst>
                                    <p:animMotion origin="layout" path="M 0.325 0.08876 L 3.33333E-6 4.78502E-6 " pathEditMode="relative" rAng="0" ptsTypes="AA">
                                      <p:cBhvr>
                                        <p:cTn id="6" dur="500" fill="hold"/>
                                        <p:tgtEl>
                                          <p:spTgt spid="6"/>
                                        </p:tgtEl>
                                        <p:attrNameLst>
                                          <p:attrName>ppt_x</p:attrName>
                                          <p:attrName>ppt_y</p:attrName>
                                        </p:attrNameLst>
                                      </p:cBhvr>
                                      <p:rCtr x="-162" y="-44"/>
                                    </p:animMotion>
                                  </p:childTnLst>
                                </p:cTn>
                              </p:par>
                              <p:par>
                                <p:cTn id="7" presetID="31" presetClass="entr" presetSubtype="0" fill="hold" nodeType="withEffect">
                                  <p:stCondLst>
                                    <p:cond delay="0"/>
                                  </p:stCondLst>
                                  <p:iterate type="lt">
                                    <p:tmPct val="5000"/>
                                  </p:iterate>
                                  <p:childTnLst>
                                    <p:set>
                                      <p:cBhvr>
                                        <p:cTn id="8" dur="1" fill="hold">
                                          <p:stCondLst>
                                            <p:cond delay="0"/>
                                          </p:stCondLst>
                                        </p:cTn>
                                        <p:tgtEl>
                                          <p:spTgt spid="6"/>
                                        </p:tgtEl>
                                        <p:attrNameLst>
                                          <p:attrName>style.visibility</p:attrName>
                                        </p:attrNameLst>
                                      </p:cBhvr>
                                      <p:to>
                                        <p:strVal val="visible"/>
                                      </p:to>
                                    </p:set>
                                    <p:anim calcmode="lin" valueType="num">
                                      <p:cBhvr>
                                        <p:cTn id="9" dur="500" fill="hold"/>
                                        <p:tgtEl>
                                          <p:spTgt spid="6"/>
                                        </p:tgtEl>
                                        <p:attrNameLst>
                                          <p:attrName>ppt_w</p:attrName>
                                        </p:attrNameLst>
                                      </p:cBhvr>
                                      <p:tavLst>
                                        <p:tav tm="0">
                                          <p:val>
                                            <p:fltVal val="0"/>
                                          </p:val>
                                        </p:tav>
                                        <p:tav tm="100000">
                                          <p:val>
                                            <p:strVal val="#ppt_w"/>
                                          </p:val>
                                        </p:tav>
                                      </p:tavLst>
                                    </p:anim>
                                    <p:anim calcmode="lin" valueType="num">
                                      <p:cBhvr>
                                        <p:cTn id="10" dur="500" fill="hold"/>
                                        <p:tgtEl>
                                          <p:spTgt spid="6"/>
                                        </p:tgtEl>
                                        <p:attrNameLst>
                                          <p:attrName>ppt_h</p:attrName>
                                        </p:attrNameLst>
                                      </p:cBhvr>
                                      <p:tavLst>
                                        <p:tav tm="0">
                                          <p:val>
                                            <p:fltVal val="0"/>
                                          </p:val>
                                        </p:tav>
                                        <p:tav tm="100000">
                                          <p:val>
                                            <p:strVal val="#ppt_h"/>
                                          </p:val>
                                        </p:tav>
                                      </p:tavLst>
                                    </p:anim>
                                    <p:anim calcmode="lin" valueType="num">
                                      <p:cBhvr>
                                        <p:cTn id="11" dur="500" fill="hold"/>
                                        <p:tgtEl>
                                          <p:spTgt spid="6"/>
                                        </p:tgtEl>
                                        <p:attrNameLst>
                                          <p:attrName>style.rotation</p:attrName>
                                        </p:attrNameLst>
                                      </p:cBhvr>
                                      <p:tavLst>
                                        <p:tav tm="0">
                                          <p:val>
                                            <p:fltVal val="90"/>
                                          </p:val>
                                        </p:tav>
                                        <p:tav tm="100000">
                                          <p:val>
                                            <p:fltVal val="0"/>
                                          </p:val>
                                        </p:tav>
                                      </p:tavLst>
                                    </p:anim>
                                    <p:animEffect transition="in" filter="fade">
                                      <p:cBhvr>
                                        <p:cTn id="12" dur="500"/>
                                        <p:tgtEl>
                                          <p:spTgt spid="6"/>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000"/>
                            </p:stCondLst>
                            <p:childTnLst>
                              <p:par>
                                <p:cTn id="18" presetID="31" presetClass="entr" presetSubtype="0" fill="hold" nodeType="afterEffect">
                                  <p:stCondLst>
                                    <p:cond delay="0"/>
                                  </p:stCondLst>
                                  <p:iterate type="lt">
                                    <p:tmPct val="5000"/>
                                  </p:iterate>
                                  <p:childTnLst>
                                    <p:set>
                                      <p:cBhvr>
                                        <p:cTn id="19" dur="1" fill="hold">
                                          <p:stCondLst>
                                            <p:cond delay="0"/>
                                          </p:stCondLst>
                                        </p:cTn>
                                        <p:tgtEl>
                                          <p:spTgt spid="9"/>
                                        </p:tgtEl>
                                        <p:attrNameLst>
                                          <p:attrName>style.visibility</p:attrName>
                                        </p:attrNameLst>
                                      </p:cBhvr>
                                      <p:to>
                                        <p:strVal val="visible"/>
                                      </p:to>
                                    </p:set>
                                    <p:anim calcmode="lin" valueType="num">
                                      <p:cBhvr>
                                        <p:cTn id="20" dur="1000" fill="hold"/>
                                        <p:tgtEl>
                                          <p:spTgt spid="9"/>
                                        </p:tgtEl>
                                        <p:attrNameLst>
                                          <p:attrName>ppt_w</p:attrName>
                                        </p:attrNameLst>
                                      </p:cBhvr>
                                      <p:tavLst>
                                        <p:tav tm="0">
                                          <p:val>
                                            <p:fltVal val="0"/>
                                          </p:val>
                                        </p:tav>
                                        <p:tav tm="100000">
                                          <p:val>
                                            <p:strVal val="#ppt_w"/>
                                          </p:val>
                                        </p:tav>
                                      </p:tavLst>
                                    </p:anim>
                                    <p:anim calcmode="lin" valueType="num">
                                      <p:cBhvr>
                                        <p:cTn id="21" dur="1000" fill="hold"/>
                                        <p:tgtEl>
                                          <p:spTgt spid="9"/>
                                        </p:tgtEl>
                                        <p:attrNameLst>
                                          <p:attrName>ppt_h</p:attrName>
                                        </p:attrNameLst>
                                      </p:cBhvr>
                                      <p:tavLst>
                                        <p:tav tm="0">
                                          <p:val>
                                            <p:fltVal val="0"/>
                                          </p:val>
                                        </p:tav>
                                        <p:tav tm="100000">
                                          <p:val>
                                            <p:strVal val="#ppt_h"/>
                                          </p:val>
                                        </p:tav>
                                      </p:tavLst>
                                    </p:anim>
                                    <p:anim calcmode="lin" valueType="num">
                                      <p:cBhvr>
                                        <p:cTn id="22" dur="1000" fill="hold"/>
                                        <p:tgtEl>
                                          <p:spTgt spid="9"/>
                                        </p:tgtEl>
                                        <p:attrNameLst>
                                          <p:attrName>style.rotation</p:attrName>
                                        </p:attrNameLst>
                                      </p:cBhvr>
                                      <p:tavLst>
                                        <p:tav tm="0">
                                          <p:val>
                                            <p:fltVal val="90"/>
                                          </p:val>
                                        </p:tav>
                                        <p:tav tm="100000">
                                          <p:val>
                                            <p:fltVal val="0"/>
                                          </p:val>
                                        </p:tav>
                                      </p:tavLst>
                                    </p:anim>
                                    <p:animEffect transition="in" filter="fade">
                                      <p:cBhvr>
                                        <p:cTn id="23" dur="1000"/>
                                        <p:tgtEl>
                                          <p:spTgt spid="9"/>
                                        </p:tgtEl>
                                      </p:cBhvr>
                                    </p:animEffect>
                                  </p:childTnLst>
                                </p:cTn>
                              </p:par>
                              <p:par>
                                <p:cTn id="24" presetID="56" presetClass="path" presetSubtype="0" accel="50000" decel="50000" fill="hold" nodeType="withEffect">
                                  <p:stCondLst>
                                    <p:cond delay="0"/>
                                  </p:stCondLst>
                                  <p:iterate type="lt">
                                    <p:tmPct val="0"/>
                                  </p:iterate>
                                  <p:childTnLst>
                                    <p:animMotion origin="layout" path="M -0.27743 0.11717 L -0.00834 -0.01109 " pathEditMode="relative" rAng="0" ptsTypes="AA">
                                      <p:cBhvr>
                                        <p:cTn id="25" dur="1000" fill="hold"/>
                                        <p:tgtEl>
                                          <p:spTgt spid="9"/>
                                        </p:tgtEl>
                                        <p:attrNameLst>
                                          <p:attrName>ppt_x</p:attrName>
                                          <p:attrName>ppt_y</p:attrName>
                                        </p:attrNameLst>
                                      </p:cBhvr>
                                      <p:rCtr x="135" y="-64"/>
                                    </p:animMotion>
                                  </p:childTnLst>
                                </p:cTn>
                              </p:par>
                            </p:childTnLst>
                          </p:cTn>
                        </p:par>
                        <p:par>
                          <p:cTn id="26" fill="hold">
                            <p:stCondLst>
                              <p:cond delay="2000"/>
                            </p:stCondLst>
                            <p:childTnLst>
                              <p:par>
                                <p:cTn id="27" presetID="10" presetClass="entr" presetSubtype="0" fill="hold" grpId="0" nodeType="afterEffect">
                                  <p:stCondLst>
                                    <p:cond delay="0"/>
                                  </p:stCondLst>
                                  <p:iterate type="lt">
                                    <p:tmPct val="0"/>
                                  </p:iterate>
                                  <p:childTnLst>
                                    <p:set>
                                      <p:cBhvr>
                                        <p:cTn id="28" dur="1" fill="hold">
                                          <p:stCondLst>
                                            <p:cond delay="0"/>
                                          </p:stCondLst>
                                        </p:cTn>
                                        <p:tgtEl>
                                          <p:spTgt spid="3">
                                            <p:txEl>
                                              <p:pRg st="0" end="0"/>
                                            </p:txEl>
                                          </p:spTgt>
                                        </p:tgtEl>
                                        <p:attrNameLst>
                                          <p:attrName>style.visibility</p:attrName>
                                        </p:attrNameLst>
                                      </p:cBhvr>
                                      <p:to>
                                        <p:strVal val="visible"/>
                                      </p:to>
                                    </p:set>
                                    <p:animEffect transition="in" filter="fade">
                                      <p:cBhvr>
                                        <p:cTn id="29" dur="500"/>
                                        <p:tgtEl>
                                          <p:spTgt spid="3">
                                            <p:txEl>
                                              <p:pRg st="0" end="0"/>
                                            </p:txEl>
                                          </p:spTgt>
                                        </p:tgtEl>
                                      </p:cBhvr>
                                    </p:animEffect>
                                  </p:childTnLst>
                                </p:cTn>
                              </p:par>
                            </p:childTnLst>
                          </p:cTn>
                        </p:par>
                        <p:par>
                          <p:cTn id="30" fill="hold">
                            <p:stCondLst>
                              <p:cond delay="2500"/>
                            </p:stCondLst>
                            <p:childTnLst>
                              <p:par>
                                <p:cTn id="31" presetID="31" presetClass="entr" presetSubtype="0" fill="hold" nodeType="afterEffect">
                                  <p:stCondLst>
                                    <p:cond delay="0"/>
                                  </p:stCondLst>
                                  <p:iterate type="lt">
                                    <p:tmPct val="5000"/>
                                  </p:iterate>
                                  <p:childTnLst>
                                    <p:set>
                                      <p:cBhvr>
                                        <p:cTn id="32" dur="1" fill="hold">
                                          <p:stCondLst>
                                            <p:cond delay="0"/>
                                          </p:stCondLst>
                                        </p:cTn>
                                        <p:tgtEl>
                                          <p:spTgt spid="10"/>
                                        </p:tgtEl>
                                        <p:attrNameLst>
                                          <p:attrName>style.visibility</p:attrName>
                                        </p:attrNameLst>
                                      </p:cBhvr>
                                      <p:to>
                                        <p:strVal val="visible"/>
                                      </p:to>
                                    </p:set>
                                    <p:anim calcmode="lin" valueType="num">
                                      <p:cBhvr>
                                        <p:cTn id="33" dur="1000" fill="hold"/>
                                        <p:tgtEl>
                                          <p:spTgt spid="10"/>
                                        </p:tgtEl>
                                        <p:attrNameLst>
                                          <p:attrName>ppt_w</p:attrName>
                                        </p:attrNameLst>
                                      </p:cBhvr>
                                      <p:tavLst>
                                        <p:tav tm="0">
                                          <p:val>
                                            <p:fltVal val="0"/>
                                          </p:val>
                                        </p:tav>
                                        <p:tav tm="100000">
                                          <p:val>
                                            <p:strVal val="#ppt_w"/>
                                          </p:val>
                                        </p:tav>
                                      </p:tavLst>
                                    </p:anim>
                                    <p:anim calcmode="lin" valueType="num">
                                      <p:cBhvr>
                                        <p:cTn id="34" dur="1000" fill="hold"/>
                                        <p:tgtEl>
                                          <p:spTgt spid="10"/>
                                        </p:tgtEl>
                                        <p:attrNameLst>
                                          <p:attrName>ppt_h</p:attrName>
                                        </p:attrNameLst>
                                      </p:cBhvr>
                                      <p:tavLst>
                                        <p:tav tm="0">
                                          <p:val>
                                            <p:fltVal val="0"/>
                                          </p:val>
                                        </p:tav>
                                        <p:tav tm="100000">
                                          <p:val>
                                            <p:strVal val="#ppt_h"/>
                                          </p:val>
                                        </p:tav>
                                      </p:tavLst>
                                    </p:anim>
                                    <p:anim calcmode="lin" valueType="num">
                                      <p:cBhvr>
                                        <p:cTn id="35" dur="1000" fill="hold"/>
                                        <p:tgtEl>
                                          <p:spTgt spid="10"/>
                                        </p:tgtEl>
                                        <p:attrNameLst>
                                          <p:attrName>style.rotation</p:attrName>
                                        </p:attrNameLst>
                                      </p:cBhvr>
                                      <p:tavLst>
                                        <p:tav tm="0">
                                          <p:val>
                                            <p:fltVal val="90"/>
                                          </p:val>
                                        </p:tav>
                                        <p:tav tm="100000">
                                          <p:val>
                                            <p:fltVal val="0"/>
                                          </p:val>
                                        </p:tav>
                                      </p:tavLst>
                                    </p:anim>
                                    <p:animEffect transition="in" filter="fade">
                                      <p:cBhvr>
                                        <p:cTn id="36" dur="1000"/>
                                        <p:tgtEl>
                                          <p:spTgt spid="10"/>
                                        </p:tgtEl>
                                      </p:cBhvr>
                                    </p:animEffect>
                                  </p:childTnLst>
                                </p:cTn>
                              </p:par>
                              <p:par>
                                <p:cTn id="37" presetID="56" presetClass="path" presetSubtype="0" accel="50000" decel="50000" fill="hold" nodeType="withEffect">
                                  <p:stCondLst>
                                    <p:cond delay="0"/>
                                  </p:stCondLst>
                                  <p:iterate type="lt">
                                    <p:tmPct val="0"/>
                                  </p:iterate>
                                  <p:childTnLst>
                                    <p:animMotion origin="layout" path="M 0.25694 -0.30645 L -0.00833 0.02218 " pathEditMode="relative" rAng="0" ptsTypes="AA">
                                      <p:cBhvr>
                                        <p:cTn id="38" dur="1000" fill="hold"/>
                                        <p:tgtEl>
                                          <p:spTgt spid="10"/>
                                        </p:tgtEl>
                                        <p:attrNameLst>
                                          <p:attrName>ppt_x</p:attrName>
                                          <p:attrName>ppt_y</p:attrName>
                                        </p:attrNameLst>
                                      </p:cBhvr>
                                      <p:rCtr x="-133" y="164"/>
                                    </p:animMotion>
                                  </p:childTnLst>
                                </p:cTn>
                              </p:par>
                            </p:childTnLst>
                          </p:cTn>
                        </p:par>
                        <p:par>
                          <p:cTn id="39" fill="hold">
                            <p:stCondLst>
                              <p:cond delay="3500"/>
                            </p:stCondLst>
                            <p:childTnLst>
                              <p:par>
                                <p:cTn id="40" presetID="10" presetClass="entr" presetSubtype="0" fill="hold" grpId="0" nodeType="afterEffect">
                                  <p:stCondLst>
                                    <p:cond delay="0"/>
                                  </p:stCondLst>
                                  <p:iterate type="lt">
                                    <p:tmPct val="0"/>
                                  </p:iterate>
                                  <p:childTnLst>
                                    <p:set>
                                      <p:cBhvr>
                                        <p:cTn id="41" dur="1" fill="hold">
                                          <p:stCondLst>
                                            <p:cond delay="0"/>
                                          </p:stCondLst>
                                        </p:cTn>
                                        <p:tgtEl>
                                          <p:spTgt spid="7"/>
                                        </p:tgtEl>
                                        <p:attrNameLst>
                                          <p:attrName>style.visibility</p:attrName>
                                        </p:attrNameLst>
                                      </p:cBhvr>
                                      <p:to>
                                        <p:strVal val="visible"/>
                                      </p:to>
                                    </p:set>
                                    <p:animEffect transition="in" filter="fade">
                                      <p:cBhvr>
                                        <p:cTn id="42" dur="500"/>
                                        <p:tgtEl>
                                          <p:spTgt spid="7"/>
                                        </p:tgtEl>
                                      </p:cBhvr>
                                    </p:animEffect>
                                  </p:childTnLst>
                                </p:cTn>
                              </p:par>
                            </p:childTnLst>
                          </p:cTn>
                        </p:par>
                        <p:par>
                          <p:cTn id="43" fill="hold">
                            <p:stCondLst>
                              <p:cond delay="4000"/>
                            </p:stCondLst>
                            <p:childTnLst>
                              <p:par>
                                <p:cTn id="44" presetID="31" presetClass="entr" presetSubtype="0" fill="hold" nodeType="afterEffect">
                                  <p:stCondLst>
                                    <p:cond delay="0"/>
                                  </p:stCondLst>
                                  <p:iterate type="lt">
                                    <p:tmPct val="5000"/>
                                  </p:iterate>
                                  <p:childTnLst>
                                    <p:set>
                                      <p:cBhvr>
                                        <p:cTn id="45" dur="1" fill="hold">
                                          <p:stCondLst>
                                            <p:cond delay="0"/>
                                          </p:stCondLst>
                                        </p:cTn>
                                        <p:tgtEl>
                                          <p:spTgt spid="11"/>
                                        </p:tgtEl>
                                        <p:attrNameLst>
                                          <p:attrName>style.visibility</p:attrName>
                                        </p:attrNameLst>
                                      </p:cBhvr>
                                      <p:to>
                                        <p:strVal val="visible"/>
                                      </p:to>
                                    </p:set>
                                    <p:anim calcmode="lin" valueType="num">
                                      <p:cBhvr>
                                        <p:cTn id="46" dur="1000" fill="hold"/>
                                        <p:tgtEl>
                                          <p:spTgt spid="11"/>
                                        </p:tgtEl>
                                        <p:attrNameLst>
                                          <p:attrName>ppt_w</p:attrName>
                                        </p:attrNameLst>
                                      </p:cBhvr>
                                      <p:tavLst>
                                        <p:tav tm="0">
                                          <p:val>
                                            <p:fltVal val="0"/>
                                          </p:val>
                                        </p:tav>
                                        <p:tav tm="100000">
                                          <p:val>
                                            <p:strVal val="#ppt_w"/>
                                          </p:val>
                                        </p:tav>
                                      </p:tavLst>
                                    </p:anim>
                                    <p:anim calcmode="lin" valueType="num">
                                      <p:cBhvr>
                                        <p:cTn id="47" dur="1000" fill="hold"/>
                                        <p:tgtEl>
                                          <p:spTgt spid="11"/>
                                        </p:tgtEl>
                                        <p:attrNameLst>
                                          <p:attrName>ppt_h</p:attrName>
                                        </p:attrNameLst>
                                      </p:cBhvr>
                                      <p:tavLst>
                                        <p:tav tm="0">
                                          <p:val>
                                            <p:fltVal val="0"/>
                                          </p:val>
                                        </p:tav>
                                        <p:tav tm="100000">
                                          <p:val>
                                            <p:strVal val="#ppt_h"/>
                                          </p:val>
                                        </p:tav>
                                      </p:tavLst>
                                    </p:anim>
                                    <p:anim calcmode="lin" valueType="num">
                                      <p:cBhvr>
                                        <p:cTn id="48" dur="1000" fill="hold"/>
                                        <p:tgtEl>
                                          <p:spTgt spid="11"/>
                                        </p:tgtEl>
                                        <p:attrNameLst>
                                          <p:attrName>style.rotation</p:attrName>
                                        </p:attrNameLst>
                                      </p:cBhvr>
                                      <p:tavLst>
                                        <p:tav tm="0">
                                          <p:val>
                                            <p:fltVal val="90"/>
                                          </p:val>
                                        </p:tav>
                                        <p:tav tm="100000">
                                          <p:val>
                                            <p:fltVal val="0"/>
                                          </p:val>
                                        </p:tav>
                                      </p:tavLst>
                                    </p:anim>
                                    <p:animEffect transition="in" filter="fade">
                                      <p:cBhvr>
                                        <p:cTn id="49" dur="1000"/>
                                        <p:tgtEl>
                                          <p:spTgt spid="11"/>
                                        </p:tgtEl>
                                      </p:cBhvr>
                                    </p:animEffect>
                                  </p:childTnLst>
                                </p:cTn>
                              </p:par>
                              <p:par>
                                <p:cTn id="50" presetID="56" presetClass="path" presetSubtype="0" accel="50000" decel="50000" fill="hold" nodeType="withEffect">
                                  <p:stCondLst>
                                    <p:cond delay="0"/>
                                  </p:stCondLst>
                                  <p:iterate type="lt">
                                    <p:tmPct val="0"/>
                                  </p:iterate>
                                  <p:childTnLst>
                                    <p:animMotion origin="layout" path="M -0.30955 -0.26878 L 0.02379 0.04183 " pathEditMode="relative" rAng="0" ptsTypes="AA">
                                      <p:cBhvr>
                                        <p:cTn id="51" dur="1000" fill="hold"/>
                                        <p:tgtEl>
                                          <p:spTgt spid="11"/>
                                        </p:tgtEl>
                                        <p:attrNameLst>
                                          <p:attrName>ppt_x</p:attrName>
                                          <p:attrName>ppt_y</p:attrName>
                                        </p:attrNameLst>
                                      </p:cBhvr>
                                      <p:rCtr x="167" y="155"/>
                                    </p:animMotion>
                                  </p:childTnLst>
                                </p:cTn>
                              </p:par>
                            </p:childTnLst>
                          </p:cTn>
                        </p:par>
                        <p:par>
                          <p:cTn id="52" fill="hold">
                            <p:stCondLst>
                              <p:cond delay="5000"/>
                            </p:stCondLst>
                            <p:childTnLst>
                              <p:par>
                                <p:cTn id="53" presetID="10" presetClass="entr" presetSubtype="0" fill="hold" grpId="0" nodeType="afterEffect">
                                  <p:stCondLst>
                                    <p:cond delay="0"/>
                                  </p:stCondLst>
                                  <p:iterate type="lt">
                                    <p:tmPct val="0"/>
                                  </p:iterate>
                                  <p:childTnLst>
                                    <p:set>
                                      <p:cBhvr>
                                        <p:cTn id="54" dur="1" fill="hold">
                                          <p:stCondLst>
                                            <p:cond delay="0"/>
                                          </p:stCondLst>
                                        </p:cTn>
                                        <p:tgtEl>
                                          <p:spTgt spid="12">
                                            <p:txEl>
                                              <p:pRg st="0" end="0"/>
                                            </p:txEl>
                                          </p:spTgt>
                                        </p:tgtEl>
                                        <p:attrNameLst>
                                          <p:attrName>style.visibility</p:attrName>
                                        </p:attrNameLst>
                                      </p:cBhvr>
                                      <p:to>
                                        <p:strVal val="visible"/>
                                      </p:to>
                                    </p:set>
                                    <p:animEffect transition="in" filter="fade">
                                      <p:cBhvr>
                                        <p:cTn id="55" dur="500"/>
                                        <p:tgtEl>
                                          <p:spTgt spid="12">
                                            <p:txEl>
                                              <p:pRg st="0" end="0"/>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31" presetClass="exit" presetSubtype="0" fill="hold" nodeType="clickEffect">
                                  <p:stCondLst>
                                    <p:cond delay="0"/>
                                  </p:stCondLst>
                                  <p:iterate type="lt">
                                    <p:tmPct val="5000"/>
                                  </p:iterate>
                                  <p:childTnLst>
                                    <p:anim calcmode="lin" valueType="num">
                                      <p:cBhvr>
                                        <p:cTn id="59" dur="1000"/>
                                        <p:tgtEl>
                                          <p:spTgt spid="9"/>
                                        </p:tgtEl>
                                        <p:attrNameLst>
                                          <p:attrName>ppt_w</p:attrName>
                                        </p:attrNameLst>
                                      </p:cBhvr>
                                      <p:tavLst>
                                        <p:tav tm="0">
                                          <p:val>
                                            <p:strVal val="ppt_w"/>
                                          </p:val>
                                        </p:tav>
                                        <p:tav tm="100000">
                                          <p:val>
                                            <p:fltVal val="0"/>
                                          </p:val>
                                        </p:tav>
                                      </p:tavLst>
                                    </p:anim>
                                    <p:anim calcmode="lin" valueType="num">
                                      <p:cBhvr>
                                        <p:cTn id="60" dur="1000"/>
                                        <p:tgtEl>
                                          <p:spTgt spid="9"/>
                                        </p:tgtEl>
                                        <p:attrNameLst>
                                          <p:attrName>ppt_h</p:attrName>
                                        </p:attrNameLst>
                                      </p:cBhvr>
                                      <p:tavLst>
                                        <p:tav tm="0">
                                          <p:val>
                                            <p:strVal val="ppt_h"/>
                                          </p:val>
                                        </p:tav>
                                        <p:tav tm="100000">
                                          <p:val>
                                            <p:fltVal val="0"/>
                                          </p:val>
                                        </p:tav>
                                      </p:tavLst>
                                    </p:anim>
                                    <p:anim calcmode="lin" valueType="num">
                                      <p:cBhvr>
                                        <p:cTn id="61" dur="1000"/>
                                        <p:tgtEl>
                                          <p:spTgt spid="9"/>
                                        </p:tgtEl>
                                        <p:attrNameLst>
                                          <p:attrName>style.rotation</p:attrName>
                                        </p:attrNameLst>
                                      </p:cBhvr>
                                      <p:tavLst>
                                        <p:tav tm="0">
                                          <p:val>
                                            <p:fltVal val="0"/>
                                          </p:val>
                                        </p:tav>
                                        <p:tav tm="100000">
                                          <p:val>
                                            <p:fltVal val="90"/>
                                          </p:val>
                                        </p:tav>
                                      </p:tavLst>
                                    </p:anim>
                                    <p:animEffect transition="out" filter="fade">
                                      <p:cBhvr>
                                        <p:cTn id="62" dur="1000"/>
                                        <p:tgtEl>
                                          <p:spTgt spid="9"/>
                                        </p:tgtEl>
                                      </p:cBhvr>
                                    </p:animEffect>
                                    <p:set>
                                      <p:cBhvr>
                                        <p:cTn id="63" dur="1" fill="hold">
                                          <p:stCondLst>
                                            <p:cond delay="999"/>
                                          </p:stCondLst>
                                        </p:cTn>
                                        <p:tgtEl>
                                          <p:spTgt spid="9"/>
                                        </p:tgtEl>
                                        <p:attrNameLst>
                                          <p:attrName>style.visibility</p:attrName>
                                        </p:attrNameLst>
                                      </p:cBhvr>
                                      <p:to>
                                        <p:strVal val="hidden"/>
                                      </p:to>
                                    </p:set>
                                  </p:childTnLst>
                                </p:cTn>
                              </p:par>
                              <p:par>
                                <p:cTn id="64" presetID="31" presetClass="exit" presetSubtype="0" fill="hold" grpId="1" nodeType="withEffect">
                                  <p:stCondLst>
                                    <p:cond delay="0"/>
                                  </p:stCondLst>
                                  <p:iterate type="lt">
                                    <p:tmPct val="5000"/>
                                  </p:iterate>
                                  <p:childTnLst>
                                    <p:anim calcmode="lin" valueType="num">
                                      <p:cBhvr>
                                        <p:cTn id="65" dur="1000"/>
                                        <p:tgtEl>
                                          <p:spTgt spid="3">
                                            <p:txEl>
                                              <p:pRg st="0" end="0"/>
                                            </p:txEl>
                                          </p:spTgt>
                                        </p:tgtEl>
                                        <p:attrNameLst>
                                          <p:attrName>ppt_w</p:attrName>
                                        </p:attrNameLst>
                                      </p:cBhvr>
                                      <p:tavLst>
                                        <p:tav tm="0">
                                          <p:val>
                                            <p:strVal val="ppt_w"/>
                                          </p:val>
                                        </p:tav>
                                        <p:tav tm="100000">
                                          <p:val>
                                            <p:fltVal val="0"/>
                                          </p:val>
                                        </p:tav>
                                      </p:tavLst>
                                    </p:anim>
                                    <p:anim calcmode="lin" valueType="num">
                                      <p:cBhvr>
                                        <p:cTn id="66" dur="1000"/>
                                        <p:tgtEl>
                                          <p:spTgt spid="3">
                                            <p:txEl>
                                              <p:pRg st="0" end="0"/>
                                            </p:txEl>
                                          </p:spTgt>
                                        </p:tgtEl>
                                        <p:attrNameLst>
                                          <p:attrName>ppt_h</p:attrName>
                                        </p:attrNameLst>
                                      </p:cBhvr>
                                      <p:tavLst>
                                        <p:tav tm="0">
                                          <p:val>
                                            <p:strVal val="ppt_h"/>
                                          </p:val>
                                        </p:tav>
                                        <p:tav tm="100000">
                                          <p:val>
                                            <p:fltVal val="0"/>
                                          </p:val>
                                        </p:tav>
                                      </p:tavLst>
                                    </p:anim>
                                    <p:anim calcmode="lin" valueType="num">
                                      <p:cBhvr>
                                        <p:cTn id="67" dur="1000"/>
                                        <p:tgtEl>
                                          <p:spTgt spid="3">
                                            <p:txEl>
                                              <p:pRg st="0" end="0"/>
                                            </p:txEl>
                                          </p:spTgt>
                                        </p:tgtEl>
                                        <p:attrNameLst>
                                          <p:attrName>style.rotation</p:attrName>
                                        </p:attrNameLst>
                                      </p:cBhvr>
                                      <p:tavLst>
                                        <p:tav tm="0">
                                          <p:val>
                                            <p:fltVal val="0"/>
                                          </p:val>
                                        </p:tav>
                                        <p:tav tm="100000">
                                          <p:val>
                                            <p:fltVal val="90"/>
                                          </p:val>
                                        </p:tav>
                                      </p:tavLst>
                                    </p:anim>
                                    <p:animEffect transition="out" filter="fade">
                                      <p:cBhvr>
                                        <p:cTn id="68" dur="1000"/>
                                        <p:tgtEl>
                                          <p:spTgt spid="3">
                                            <p:txEl>
                                              <p:pRg st="0" end="0"/>
                                            </p:txEl>
                                          </p:spTgt>
                                        </p:tgtEl>
                                      </p:cBhvr>
                                    </p:animEffect>
                                    <p:set>
                                      <p:cBhvr>
                                        <p:cTn id="69" dur="1" fill="hold">
                                          <p:stCondLst>
                                            <p:cond delay="999"/>
                                          </p:stCondLst>
                                        </p:cTn>
                                        <p:tgtEl>
                                          <p:spTgt spid="3">
                                            <p:txEl>
                                              <p:pRg st="0" end="0"/>
                                            </p:txEl>
                                          </p:spTgt>
                                        </p:tgtEl>
                                        <p:attrNameLst>
                                          <p:attrName>style.visibility</p:attrName>
                                        </p:attrNameLst>
                                      </p:cBhvr>
                                      <p:to>
                                        <p:strVal val="hidden"/>
                                      </p:to>
                                    </p:set>
                                  </p:childTnLst>
                                </p:cTn>
                              </p:par>
                              <p:par>
                                <p:cTn id="70" presetID="31" presetClass="exit" presetSubtype="0" fill="hold" nodeType="withEffect">
                                  <p:stCondLst>
                                    <p:cond delay="0"/>
                                  </p:stCondLst>
                                  <p:iterate type="lt">
                                    <p:tmPct val="5000"/>
                                  </p:iterate>
                                  <p:childTnLst>
                                    <p:anim calcmode="lin" valueType="num">
                                      <p:cBhvr>
                                        <p:cTn id="71" dur="1000"/>
                                        <p:tgtEl>
                                          <p:spTgt spid="10"/>
                                        </p:tgtEl>
                                        <p:attrNameLst>
                                          <p:attrName>ppt_w</p:attrName>
                                        </p:attrNameLst>
                                      </p:cBhvr>
                                      <p:tavLst>
                                        <p:tav tm="0">
                                          <p:val>
                                            <p:strVal val="ppt_w"/>
                                          </p:val>
                                        </p:tav>
                                        <p:tav tm="100000">
                                          <p:val>
                                            <p:fltVal val="0"/>
                                          </p:val>
                                        </p:tav>
                                      </p:tavLst>
                                    </p:anim>
                                    <p:anim calcmode="lin" valueType="num">
                                      <p:cBhvr>
                                        <p:cTn id="72" dur="1000"/>
                                        <p:tgtEl>
                                          <p:spTgt spid="10"/>
                                        </p:tgtEl>
                                        <p:attrNameLst>
                                          <p:attrName>ppt_h</p:attrName>
                                        </p:attrNameLst>
                                      </p:cBhvr>
                                      <p:tavLst>
                                        <p:tav tm="0">
                                          <p:val>
                                            <p:strVal val="ppt_h"/>
                                          </p:val>
                                        </p:tav>
                                        <p:tav tm="100000">
                                          <p:val>
                                            <p:fltVal val="0"/>
                                          </p:val>
                                        </p:tav>
                                      </p:tavLst>
                                    </p:anim>
                                    <p:anim calcmode="lin" valueType="num">
                                      <p:cBhvr>
                                        <p:cTn id="73" dur="1000"/>
                                        <p:tgtEl>
                                          <p:spTgt spid="10"/>
                                        </p:tgtEl>
                                        <p:attrNameLst>
                                          <p:attrName>style.rotation</p:attrName>
                                        </p:attrNameLst>
                                      </p:cBhvr>
                                      <p:tavLst>
                                        <p:tav tm="0">
                                          <p:val>
                                            <p:fltVal val="0"/>
                                          </p:val>
                                        </p:tav>
                                        <p:tav tm="100000">
                                          <p:val>
                                            <p:fltVal val="90"/>
                                          </p:val>
                                        </p:tav>
                                      </p:tavLst>
                                    </p:anim>
                                    <p:animEffect transition="out" filter="fade">
                                      <p:cBhvr>
                                        <p:cTn id="74" dur="1000"/>
                                        <p:tgtEl>
                                          <p:spTgt spid="10"/>
                                        </p:tgtEl>
                                      </p:cBhvr>
                                    </p:animEffect>
                                    <p:set>
                                      <p:cBhvr>
                                        <p:cTn id="75" dur="1" fill="hold">
                                          <p:stCondLst>
                                            <p:cond delay="999"/>
                                          </p:stCondLst>
                                        </p:cTn>
                                        <p:tgtEl>
                                          <p:spTgt spid="10"/>
                                        </p:tgtEl>
                                        <p:attrNameLst>
                                          <p:attrName>style.visibility</p:attrName>
                                        </p:attrNameLst>
                                      </p:cBhvr>
                                      <p:to>
                                        <p:strVal val="hidden"/>
                                      </p:to>
                                    </p:set>
                                  </p:childTnLst>
                                </p:cTn>
                              </p:par>
                              <p:par>
                                <p:cTn id="76" presetID="31" presetClass="exit" presetSubtype="0" fill="hold" grpId="1" nodeType="withEffect">
                                  <p:stCondLst>
                                    <p:cond delay="0"/>
                                  </p:stCondLst>
                                  <p:iterate type="lt">
                                    <p:tmPct val="5000"/>
                                  </p:iterate>
                                  <p:childTnLst>
                                    <p:anim calcmode="lin" valueType="num">
                                      <p:cBhvr>
                                        <p:cTn id="77" dur="1000"/>
                                        <p:tgtEl>
                                          <p:spTgt spid="7"/>
                                        </p:tgtEl>
                                        <p:attrNameLst>
                                          <p:attrName>ppt_w</p:attrName>
                                        </p:attrNameLst>
                                      </p:cBhvr>
                                      <p:tavLst>
                                        <p:tav tm="0">
                                          <p:val>
                                            <p:strVal val="ppt_w"/>
                                          </p:val>
                                        </p:tav>
                                        <p:tav tm="100000">
                                          <p:val>
                                            <p:fltVal val="0"/>
                                          </p:val>
                                        </p:tav>
                                      </p:tavLst>
                                    </p:anim>
                                    <p:anim calcmode="lin" valueType="num">
                                      <p:cBhvr>
                                        <p:cTn id="78" dur="1000"/>
                                        <p:tgtEl>
                                          <p:spTgt spid="7"/>
                                        </p:tgtEl>
                                        <p:attrNameLst>
                                          <p:attrName>ppt_h</p:attrName>
                                        </p:attrNameLst>
                                      </p:cBhvr>
                                      <p:tavLst>
                                        <p:tav tm="0">
                                          <p:val>
                                            <p:strVal val="ppt_h"/>
                                          </p:val>
                                        </p:tav>
                                        <p:tav tm="100000">
                                          <p:val>
                                            <p:fltVal val="0"/>
                                          </p:val>
                                        </p:tav>
                                      </p:tavLst>
                                    </p:anim>
                                    <p:anim calcmode="lin" valueType="num">
                                      <p:cBhvr>
                                        <p:cTn id="79" dur="1000"/>
                                        <p:tgtEl>
                                          <p:spTgt spid="7"/>
                                        </p:tgtEl>
                                        <p:attrNameLst>
                                          <p:attrName>style.rotation</p:attrName>
                                        </p:attrNameLst>
                                      </p:cBhvr>
                                      <p:tavLst>
                                        <p:tav tm="0">
                                          <p:val>
                                            <p:fltVal val="0"/>
                                          </p:val>
                                        </p:tav>
                                        <p:tav tm="100000">
                                          <p:val>
                                            <p:fltVal val="90"/>
                                          </p:val>
                                        </p:tav>
                                      </p:tavLst>
                                    </p:anim>
                                    <p:animEffect transition="out" filter="fade">
                                      <p:cBhvr>
                                        <p:cTn id="80" dur="1000"/>
                                        <p:tgtEl>
                                          <p:spTgt spid="7"/>
                                        </p:tgtEl>
                                      </p:cBhvr>
                                    </p:animEffect>
                                    <p:set>
                                      <p:cBhvr>
                                        <p:cTn id="81" dur="1" fill="hold">
                                          <p:stCondLst>
                                            <p:cond delay="999"/>
                                          </p:stCondLst>
                                        </p:cTn>
                                        <p:tgtEl>
                                          <p:spTgt spid="7"/>
                                        </p:tgtEl>
                                        <p:attrNameLst>
                                          <p:attrName>style.visibility</p:attrName>
                                        </p:attrNameLst>
                                      </p:cBhvr>
                                      <p:to>
                                        <p:strVal val="hidden"/>
                                      </p:to>
                                    </p:set>
                                  </p:childTnLst>
                                </p:cTn>
                              </p:par>
                              <p:par>
                                <p:cTn id="82" presetID="31" presetClass="exit" presetSubtype="0" fill="hold" nodeType="withEffect">
                                  <p:stCondLst>
                                    <p:cond delay="0"/>
                                  </p:stCondLst>
                                  <p:iterate type="lt">
                                    <p:tmPct val="5000"/>
                                  </p:iterate>
                                  <p:childTnLst>
                                    <p:anim calcmode="lin" valueType="num">
                                      <p:cBhvr>
                                        <p:cTn id="83" dur="1000"/>
                                        <p:tgtEl>
                                          <p:spTgt spid="11"/>
                                        </p:tgtEl>
                                        <p:attrNameLst>
                                          <p:attrName>ppt_w</p:attrName>
                                        </p:attrNameLst>
                                      </p:cBhvr>
                                      <p:tavLst>
                                        <p:tav tm="0">
                                          <p:val>
                                            <p:strVal val="ppt_w"/>
                                          </p:val>
                                        </p:tav>
                                        <p:tav tm="100000">
                                          <p:val>
                                            <p:fltVal val="0"/>
                                          </p:val>
                                        </p:tav>
                                      </p:tavLst>
                                    </p:anim>
                                    <p:anim calcmode="lin" valueType="num">
                                      <p:cBhvr>
                                        <p:cTn id="84" dur="1000"/>
                                        <p:tgtEl>
                                          <p:spTgt spid="11"/>
                                        </p:tgtEl>
                                        <p:attrNameLst>
                                          <p:attrName>ppt_h</p:attrName>
                                        </p:attrNameLst>
                                      </p:cBhvr>
                                      <p:tavLst>
                                        <p:tav tm="0">
                                          <p:val>
                                            <p:strVal val="ppt_h"/>
                                          </p:val>
                                        </p:tav>
                                        <p:tav tm="100000">
                                          <p:val>
                                            <p:fltVal val="0"/>
                                          </p:val>
                                        </p:tav>
                                      </p:tavLst>
                                    </p:anim>
                                    <p:anim calcmode="lin" valueType="num">
                                      <p:cBhvr>
                                        <p:cTn id="85" dur="1000"/>
                                        <p:tgtEl>
                                          <p:spTgt spid="11"/>
                                        </p:tgtEl>
                                        <p:attrNameLst>
                                          <p:attrName>style.rotation</p:attrName>
                                        </p:attrNameLst>
                                      </p:cBhvr>
                                      <p:tavLst>
                                        <p:tav tm="0">
                                          <p:val>
                                            <p:fltVal val="0"/>
                                          </p:val>
                                        </p:tav>
                                        <p:tav tm="100000">
                                          <p:val>
                                            <p:fltVal val="90"/>
                                          </p:val>
                                        </p:tav>
                                      </p:tavLst>
                                    </p:anim>
                                    <p:animEffect transition="out" filter="fade">
                                      <p:cBhvr>
                                        <p:cTn id="86" dur="1000"/>
                                        <p:tgtEl>
                                          <p:spTgt spid="11"/>
                                        </p:tgtEl>
                                      </p:cBhvr>
                                    </p:animEffect>
                                    <p:set>
                                      <p:cBhvr>
                                        <p:cTn id="87" dur="1" fill="hold">
                                          <p:stCondLst>
                                            <p:cond delay="999"/>
                                          </p:stCondLst>
                                        </p:cTn>
                                        <p:tgtEl>
                                          <p:spTgt spid="11"/>
                                        </p:tgtEl>
                                        <p:attrNameLst>
                                          <p:attrName>style.visibility</p:attrName>
                                        </p:attrNameLst>
                                      </p:cBhvr>
                                      <p:to>
                                        <p:strVal val="hidden"/>
                                      </p:to>
                                    </p:set>
                                  </p:childTnLst>
                                </p:cTn>
                              </p:par>
                              <p:par>
                                <p:cTn id="88" presetID="31" presetClass="exit" presetSubtype="0" fill="hold" grpId="1" nodeType="withEffect">
                                  <p:stCondLst>
                                    <p:cond delay="0"/>
                                  </p:stCondLst>
                                  <p:iterate type="lt">
                                    <p:tmPct val="5000"/>
                                  </p:iterate>
                                  <p:childTnLst>
                                    <p:anim calcmode="lin" valueType="num">
                                      <p:cBhvr>
                                        <p:cTn id="89" dur="1000"/>
                                        <p:tgtEl>
                                          <p:spTgt spid="12">
                                            <p:txEl>
                                              <p:pRg st="0" end="0"/>
                                            </p:txEl>
                                          </p:spTgt>
                                        </p:tgtEl>
                                        <p:attrNameLst>
                                          <p:attrName>ppt_w</p:attrName>
                                        </p:attrNameLst>
                                      </p:cBhvr>
                                      <p:tavLst>
                                        <p:tav tm="0">
                                          <p:val>
                                            <p:strVal val="ppt_w"/>
                                          </p:val>
                                        </p:tav>
                                        <p:tav tm="100000">
                                          <p:val>
                                            <p:fltVal val="0"/>
                                          </p:val>
                                        </p:tav>
                                      </p:tavLst>
                                    </p:anim>
                                    <p:anim calcmode="lin" valueType="num">
                                      <p:cBhvr>
                                        <p:cTn id="90" dur="1000"/>
                                        <p:tgtEl>
                                          <p:spTgt spid="12">
                                            <p:txEl>
                                              <p:pRg st="0" end="0"/>
                                            </p:txEl>
                                          </p:spTgt>
                                        </p:tgtEl>
                                        <p:attrNameLst>
                                          <p:attrName>ppt_h</p:attrName>
                                        </p:attrNameLst>
                                      </p:cBhvr>
                                      <p:tavLst>
                                        <p:tav tm="0">
                                          <p:val>
                                            <p:strVal val="ppt_h"/>
                                          </p:val>
                                        </p:tav>
                                        <p:tav tm="100000">
                                          <p:val>
                                            <p:fltVal val="0"/>
                                          </p:val>
                                        </p:tav>
                                      </p:tavLst>
                                    </p:anim>
                                    <p:anim calcmode="lin" valueType="num">
                                      <p:cBhvr>
                                        <p:cTn id="91" dur="1000"/>
                                        <p:tgtEl>
                                          <p:spTgt spid="12">
                                            <p:txEl>
                                              <p:pRg st="0" end="0"/>
                                            </p:txEl>
                                          </p:spTgt>
                                        </p:tgtEl>
                                        <p:attrNameLst>
                                          <p:attrName>style.rotation</p:attrName>
                                        </p:attrNameLst>
                                      </p:cBhvr>
                                      <p:tavLst>
                                        <p:tav tm="0">
                                          <p:val>
                                            <p:fltVal val="0"/>
                                          </p:val>
                                        </p:tav>
                                        <p:tav tm="100000">
                                          <p:val>
                                            <p:fltVal val="90"/>
                                          </p:val>
                                        </p:tav>
                                      </p:tavLst>
                                    </p:anim>
                                    <p:animEffect transition="out" filter="fade">
                                      <p:cBhvr>
                                        <p:cTn id="92" dur="1000"/>
                                        <p:tgtEl>
                                          <p:spTgt spid="12">
                                            <p:txEl>
                                              <p:pRg st="0" end="0"/>
                                            </p:txEl>
                                          </p:spTgt>
                                        </p:tgtEl>
                                      </p:cBhvr>
                                    </p:animEffect>
                                    <p:set>
                                      <p:cBhvr>
                                        <p:cTn id="93" dur="1" fill="hold">
                                          <p:stCondLst>
                                            <p:cond delay="999"/>
                                          </p:stCondLst>
                                        </p:cTn>
                                        <p:tgtEl>
                                          <p:spTgt spid="12">
                                            <p:txEl>
                                              <p:pRg st="0" end="0"/>
                                            </p:txEl>
                                          </p:spTgt>
                                        </p:tgtEl>
                                        <p:attrNameLst>
                                          <p:attrName>style.visibility</p:attrName>
                                        </p:attrNameLst>
                                      </p:cBhvr>
                                      <p:to>
                                        <p:strVal val="hidden"/>
                                      </p:to>
                                    </p:set>
                                  </p:childTnLst>
                                </p:cTn>
                              </p:par>
                              <p:par>
                                <p:cTn id="94" presetID="49" presetClass="path" presetSubtype="0" accel="50000" decel="50000" fill="hold" nodeType="withEffect">
                                  <p:stCondLst>
                                    <p:cond delay="0"/>
                                  </p:stCondLst>
                                  <p:iterate type="lt">
                                    <p:tmPct val="0"/>
                                  </p:iterate>
                                  <p:childTnLst>
                                    <p:animMotion origin="layout" path="M 8.33333E-7 -2.22222E-6 L 0.31719 0.20278 " pathEditMode="relative" rAng="0" ptsTypes="AA">
                                      <p:cBhvr>
                                        <p:cTn id="95" dur="2000" fill="hold"/>
                                        <p:tgtEl>
                                          <p:spTgt spid="6"/>
                                        </p:tgtEl>
                                        <p:attrNameLst>
                                          <p:attrName>ppt_x</p:attrName>
                                          <p:attrName>ppt_y</p:attrName>
                                        </p:attrNameLst>
                                      </p:cBhvr>
                                      <p:rCtr x="159" y="101"/>
                                    </p:animMotion>
                                  </p:childTnLst>
                                </p:cTn>
                              </p:par>
                              <p:par>
                                <p:cTn id="96" presetID="6" presetClass="emph" presetSubtype="0" fill="hold" nodeType="withEffect">
                                  <p:stCondLst>
                                    <p:cond delay="0"/>
                                  </p:stCondLst>
                                  <p:iterate type="lt">
                                    <p:tmPct val="0"/>
                                  </p:iterate>
                                  <p:childTnLst>
                                    <p:animScale>
                                      <p:cBhvr>
                                        <p:cTn id="97" dur="2000" fill="hold"/>
                                        <p:tgtEl>
                                          <p:spTgt spid="6"/>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p:bldP spid="7" grpId="1"/>
      <p:bldP spid="3" grpId="0" build="p"/>
      <p:bldP spid="3" grpId="1" build="p"/>
      <p:bldP spid="12" grpId="0" build="p"/>
      <p:bldP spid="12" grpId="1"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22565"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cs typeface="+mn-cs"/>
              </a:endParaRPr>
            </a:p>
          </p:txBody>
        </p:sp>
      </p:grpSp>
      <p:grpSp>
        <p:nvGrpSpPr>
          <p:cNvPr id="46" name="Group 7"/>
          <p:cNvGrpSpPr/>
          <p:nvPr/>
        </p:nvGrpSpPr>
        <p:grpSpPr>
          <a:xfrm>
            <a:off x="593828" y="110361"/>
            <a:ext cx="1188720" cy="1188720"/>
            <a:chOff x="1019510" y="3352814"/>
            <a:chExt cx="1920240" cy="1920240"/>
          </a:xfrm>
        </p:grpSpPr>
        <p:sp>
          <p:nvSpPr>
            <p:cNvPr id="48" name="Oval 47"/>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53" name="Text Box 5"/>
            <p:cNvSpPr txBox="1">
              <a:spLocks noChangeArrowheads="1"/>
            </p:cNvSpPr>
            <p:nvPr/>
          </p:nvSpPr>
          <p:spPr bwMode="gray">
            <a:xfrm>
              <a:off x="1127844" y="3736752"/>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54" name="Group 10"/>
          <p:cNvGrpSpPr/>
          <p:nvPr/>
        </p:nvGrpSpPr>
        <p:grpSpPr>
          <a:xfrm>
            <a:off x="1087796" y="951165"/>
            <a:ext cx="1204228" cy="1188720"/>
            <a:chOff x="1828798" y="4713895"/>
            <a:chExt cx="1945291" cy="1920240"/>
          </a:xfrm>
        </p:grpSpPr>
        <p:sp>
          <p:nvSpPr>
            <p:cNvPr id="55" name="Oval 54"/>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56" name="Text Box 5"/>
            <p:cNvSpPr txBox="1">
              <a:spLocks noChangeArrowheads="1"/>
            </p:cNvSpPr>
            <p:nvPr/>
          </p:nvSpPr>
          <p:spPr bwMode="gray">
            <a:xfrm>
              <a:off x="1954401" y="5116486"/>
              <a:ext cx="1819688"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effectLst>
                  <a:latin typeface="Arial Narrow" pitchFamily="34" charset="0"/>
                </a:rPr>
                <a:t>Southern California</a:t>
              </a:r>
              <a:endParaRPr lang="en-US" sz="1600" dirty="0">
                <a:solidFill>
                  <a:srgbClr val="FFFF00"/>
                </a:solidFill>
                <a:effectLst>
                  <a:glow rad="139700">
                    <a:schemeClr val="accent4">
                      <a:satMod val="175000"/>
                      <a:alpha val="40000"/>
                    </a:schemeClr>
                  </a:glow>
                </a:effectLst>
                <a:latin typeface="Arial Narrow" pitchFamily="34" charset="0"/>
              </a:endParaRPr>
            </a:p>
          </p:txBody>
        </p:sp>
      </p:grpSp>
      <p:grpSp>
        <p:nvGrpSpPr>
          <p:cNvPr id="57" name="Group 13"/>
          <p:cNvGrpSpPr/>
          <p:nvPr/>
        </p:nvGrpSpPr>
        <p:grpSpPr>
          <a:xfrm>
            <a:off x="84665" y="951165"/>
            <a:ext cx="1198651" cy="1188720"/>
            <a:chOff x="188914" y="4729660"/>
            <a:chExt cx="1936284" cy="1920240"/>
          </a:xfrm>
        </p:grpSpPr>
        <p:sp>
          <p:nvSpPr>
            <p:cNvPr id="58" name="Oval 57"/>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59" name="Text Box 5"/>
            <p:cNvSpPr txBox="1">
              <a:spLocks noChangeArrowheads="1"/>
            </p:cNvSpPr>
            <p:nvPr/>
          </p:nvSpPr>
          <p:spPr bwMode="gray">
            <a:xfrm>
              <a:off x="188914" y="5183153"/>
              <a:ext cx="1809194"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6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
        <p:nvSpPr>
          <p:cNvPr id="6473735" name="Text Box 7"/>
          <p:cNvSpPr txBox="1">
            <a:spLocks noChangeArrowheads="1"/>
          </p:cNvSpPr>
          <p:nvPr/>
        </p:nvSpPr>
        <p:spPr bwMode="invGray">
          <a:xfrm>
            <a:off x="5643563" y="2735263"/>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a:solidFill>
                  <a:schemeClr val="bg1"/>
                </a:solidFill>
                <a:effectLst>
                  <a:outerShdw blurRad="38100" dist="38100" dir="2700000" algn="tl">
                    <a:srgbClr val="000000"/>
                  </a:outerShdw>
                </a:effectLst>
                <a:cs typeface="+mn-cs"/>
              </a:rPr>
              <a:t>Sacramento</a:t>
            </a:r>
          </a:p>
        </p:txBody>
      </p:sp>
      <p:sp>
        <p:nvSpPr>
          <p:cNvPr id="6473736"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a:solidFill>
                  <a:schemeClr val="bg1"/>
                </a:solidFill>
                <a:effectLst>
                  <a:outerShdw blurRad="38100" dist="38100" dir="2700000" algn="tl">
                    <a:srgbClr val="000000"/>
                  </a:outerShdw>
                </a:effectLst>
                <a:cs typeface="+mn-cs"/>
              </a:rPr>
              <a:t>Stockton</a:t>
            </a:r>
          </a:p>
        </p:txBody>
      </p:sp>
      <p:grpSp>
        <p:nvGrpSpPr>
          <p:cNvPr id="3" name="Group 27"/>
          <p:cNvGrpSpPr>
            <a:grpSpLocks/>
          </p:cNvGrpSpPr>
          <p:nvPr/>
        </p:nvGrpSpPr>
        <p:grpSpPr bwMode="auto">
          <a:xfrm>
            <a:off x="1295400" y="5867400"/>
            <a:ext cx="2992438" cy="779463"/>
            <a:chOff x="1295400" y="5867400"/>
            <a:chExt cx="2992438" cy="779523"/>
          </a:xfrm>
        </p:grpSpPr>
        <p:sp>
          <p:nvSpPr>
            <p:cNvPr id="29" name="Text Box 16"/>
            <p:cNvSpPr txBox="1">
              <a:spLocks noChangeArrowheads="1"/>
            </p:cNvSpPr>
            <p:nvPr/>
          </p:nvSpPr>
          <p:spPr bwMode="invGray">
            <a:xfrm>
              <a:off x="1295400" y="5867400"/>
              <a:ext cx="2209800" cy="400081"/>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dirty="0">
                  <a:solidFill>
                    <a:schemeClr val="bg1"/>
                  </a:solidFill>
                  <a:effectLst>
                    <a:outerShdw blurRad="38100" dist="38100" dir="2700000" algn="tl">
                      <a:srgbClr val="000000"/>
                    </a:outerShdw>
                  </a:effectLst>
                  <a:cs typeface="+mn-cs"/>
                </a:rPr>
                <a:t>SWP Pumps</a:t>
              </a:r>
            </a:p>
          </p:txBody>
        </p:sp>
        <p:sp>
          <p:nvSpPr>
            <p:cNvPr id="30" name="Text Box 16"/>
            <p:cNvSpPr txBox="1">
              <a:spLocks noChangeArrowheads="1"/>
            </p:cNvSpPr>
            <p:nvPr/>
          </p:nvSpPr>
          <p:spPr bwMode="invGray">
            <a:xfrm>
              <a:off x="2078038" y="6246842"/>
              <a:ext cx="2209800" cy="400081"/>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effectLst>
                    <a:outerShdw blurRad="38100" dist="38100" dir="2700000" algn="tl">
                      <a:srgbClr val="000000"/>
                    </a:outerShdw>
                  </a:effectLst>
                  <a:cs typeface="+mn-cs"/>
                </a:rPr>
                <a:t>CVP Pumps</a:t>
              </a:r>
            </a:p>
          </p:txBody>
        </p:sp>
        <p:sp>
          <p:nvSpPr>
            <p:cNvPr id="22563"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22564"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grpSp>
      <p:sp>
        <p:nvSpPr>
          <p:cNvPr id="18" name="Oval 17"/>
          <p:cNvSpPr/>
          <p:nvPr/>
        </p:nvSpPr>
        <p:spPr bwMode="auto">
          <a:xfrm>
            <a:off x="381000" y="3810000"/>
            <a:ext cx="609600" cy="3810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19" name="Oval 18"/>
          <p:cNvSpPr/>
          <p:nvPr/>
        </p:nvSpPr>
        <p:spPr bwMode="auto">
          <a:xfrm rot="19114231">
            <a:off x="3499068" y="3163500"/>
            <a:ext cx="1078338" cy="347688"/>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20"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defRPr/>
            </a:pPr>
            <a:r>
              <a:rPr lang="en-US" sz="3600" dirty="0" smtClean="0">
                <a:solidFill>
                  <a:srgbClr val="FFFF00"/>
                </a:solidFill>
                <a:effectLst>
                  <a:outerShdw blurRad="38100" dist="38100" dir="2700000" algn="tl">
                    <a:srgbClr val="000000"/>
                  </a:outerShdw>
                </a:effectLst>
                <a:cs typeface="+mn-cs"/>
              </a:rPr>
              <a:t>Key Near-Term Measures</a:t>
            </a:r>
            <a:r>
              <a:rPr lang="en-US" sz="3600" dirty="0">
                <a:effectLst>
                  <a:outerShdw blurRad="38100" dist="38100" dir="2700000" algn="tl">
                    <a:srgbClr val="000000"/>
                  </a:outerShdw>
                </a:effectLst>
                <a:cs typeface="+mn-cs"/>
              </a:rPr>
              <a:t/>
            </a:r>
            <a:br>
              <a:rPr lang="en-US" sz="3600" dirty="0">
                <a:effectLst>
                  <a:outerShdw blurRad="38100" dist="38100" dir="2700000" algn="tl">
                    <a:srgbClr val="000000"/>
                  </a:outerShdw>
                </a:effectLst>
                <a:cs typeface="+mn-cs"/>
              </a:rPr>
            </a:br>
            <a:r>
              <a:rPr lang="en-US" dirty="0">
                <a:solidFill>
                  <a:schemeClr val="bg1"/>
                </a:solidFill>
                <a:effectLst>
                  <a:outerShdw blurRad="38100" dist="38100" dir="2700000" algn="tl">
                    <a:srgbClr val="000000"/>
                  </a:outerShdw>
                </a:effectLst>
                <a:cs typeface="+mn-cs"/>
              </a:rPr>
              <a:t>Eco-Habitat Projects</a:t>
            </a:r>
          </a:p>
        </p:txBody>
      </p:sp>
      <p:sp>
        <p:nvSpPr>
          <p:cNvPr id="21" name="Text Box 7"/>
          <p:cNvSpPr txBox="1">
            <a:spLocks noChangeArrowheads="1"/>
          </p:cNvSpPr>
          <p:nvPr/>
        </p:nvSpPr>
        <p:spPr bwMode="invGray">
          <a:xfrm>
            <a:off x="76200" y="33655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Suisun Marsh</a:t>
            </a:r>
          </a:p>
        </p:txBody>
      </p:sp>
      <p:sp>
        <p:nvSpPr>
          <p:cNvPr id="22" name="Text Box 7"/>
          <p:cNvSpPr txBox="1">
            <a:spLocks noChangeArrowheads="1"/>
          </p:cNvSpPr>
          <p:nvPr/>
        </p:nvSpPr>
        <p:spPr bwMode="invGray">
          <a:xfrm>
            <a:off x="2371935" y="2723745"/>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Yolo Bypass</a:t>
            </a:r>
          </a:p>
        </p:txBody>
      </p:sp>
      <p:sp>
        <p:nvSpPr>
          <p:cNvPr id="26" name="Oval 25"/>
          <p:cNvSpPr/>
          <p:nvPr/>
        </p:nvSpPr>
        <p:spPr bwMode="auto">
          <a:xfrm>
            <a:off x="3200400" y="4648200"/>
            <a:ext cx="762000" cy="2286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28" name="Oval 27"/>
          <p:cNvSpPr/>
          <p:nvPr/>
        </p:nvSpPr>
        <p:spPr bwMode="auto">
          <a:xfrm>
            <a:off x="5410200" y="3657600"/>
            <a:ext cx="762000" cy="2286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46102" name="Slide Number Placeholder 32"/>
          <p:cNvSpPr>
            <a:spLocks noGrp="1"/>
          </p:cNvSpPr>
          <p:nvPr>
            <p:ph type="sldNum" sz="quarter" idx="10"/>
          </p:nvPr>
        </p:nvSpPr>
        <p:spPr bwMode="auto">
          <a:xfrm>
            <a:off x="8458200" y="6427788"/>
            <a:ext cx="685800" cy="365125"/>
          </a:xfrm>
          <a:ln>
            <a:miter lim="800000"/>
            <a:headEnd/>
            <a:tailEnd/>
          </a:ln>
        </p:spPr>
        <p:txBody>
          <a:bodyPr/>
          <a:lstStyle/>
          <a:p>
            <a:pPr>
              <a:defRPr/>
            </a:pPr>
            <a:fld id="{1FD2EFBC-DCEA-4E83-9D8E-C5E2AFFAD678}" type="slidenum">
              <a:rPr lang="en-US" smtClean="0"/>
              <a:pPr>
                <a:defRPr/>
              </a:pPr>
              <a:t>49</a:t>
            </a:fld>
            <a:endParaRPr lang="en-US" dirty="0" smtClean="0"/>
          </a:p>
        </p:txBody>
      </p:sp>
      <p:sp>
        <p:nvSpPr>
          <p:cNvPr id="34" name="Oval 33"/>
          <p:cNvSpPr/>
          <p:nvPr/>
        </p:nvSpPr>
        <p:spPr bwMode="auto">
          <a:xfrm>
            <a:off x="2667000" y="3429000"/>
            <a:ext cx="685800" cy="3810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35" name="Text Box 7"/>
          <p:cNvSpPr txBox="1">
            <a:spLocks noChangeArrowheads="1"/>
          </p:cNvSpPr>
          <p:nvPr/>
        </p:nvSpPr>
        <p:spPr bwMode="invGray">
          <a:xfrm>
            <a:off x="1219200" y="30480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Cache Slough</a:t>
            </a:r>
          </a:p>
        </p:txBody>
      </p:sp>
      <p:grpSp>
        <p:nvGrpSpPr>
          <p:cNvPr id="4" name="Group 49"/>
          <p:cNvGrpSpPr>
            <a:grpSpLocks/>
          </p:cNvGrpSpPr>
          <p:nvPr/>
        </p:nvGrpSpPr>
        <p:grpSpPr bwMode="auto">
          <a:xfrm>
            <a:off x="2590800" y="1739900"/>
            <a:ext cx="2795588" cy="2616200"/>
            <a:chOff x="1632" y="1096"/>
            <a:chExt cx="1761" cy="1648"/>
          </a:xfrm>
        </p:grpSpPr>
        <p:sp>
          <p:nvSpPr>
            <p:cNvPr id="32"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33"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sp>
        <p:nvSpPr>
          <p:cNvPr id="27" name="Oval 26"/>
          <p:cNvSpPr/>
          <p:nvPr/>
        </p:nvSpPr>
        <p:spPr bwMode="auto">
          <a:xfrm>
            <a:off x="4526280" y="4739640"/>
            <a:ext cx="533400" cy="6096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31" name="Text Box 7"/>
          <p:cNvSpPr txBox="1">
            <a:spLocks noChangeArrowheads="1"/>
          </p:cNvSpPr>
          <p:nvPr/>
        </p:nvSpPr>
        <p:spPr bwMode="invGray">
          <a:xfrm>
            <a:off x="1379538" y="4668838"/>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Dutch Slough</a:t>
            </a:r>
          </a:p>
        </p:txBody>
      </p:sp>
      <p:sp>
        <p:nvSpPr>
          <p:cNvPr id="45" name="Slide Number Placeholder 3"/>
          <p:cNvSpPr txBox="1">
            <a:spLocks/>
          </p:cNvSpPr>
          <p:nvPr/>
        </p:nvSpPr>
        <p:spPr>
          <a:xfrm>
            <a:off x="8534400" y="6464300"/>
            <a:ext cx="685800" cy="365125"/>
          </a:xfrm>
          <a:prstGeom prst="rect">
            <a:avLst/>
          </a:prstGeom>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fld id="{674C3690-E639-40E1-8E9B-38746BDC2605}" type="slidenum">
              <a:rPr kumimoji="0" lang="en-US" sz="2000" b="1" i="0" u="none" strike="noStrike" kern="1200" cap="none" spc="0" normalizeH="0" baseline="0" noProof="0" smtClean="0">
                <a:ln>
                  <a:noFill/>
                </a:ln>
                <a:solidFill>
                  <a:srgbClr val="00FFFF"/>
                </a:solidFill>
                <a:effectLst>
                  <a:outerShdw blurRad="38100" dist="38100" dir="2700000" algn="tl">
                    <a:srgbClr val="000000">
                      <a:alpha val="43137"/>
                    </a:srgbClr>
                  </a:outerShdw>
                </a:effectLst>
                <a:uLnTx/>
                <a:uFillTx/>
                <a:latin typeface="Arial" charset="0"/>
                <a:ea typeface="+mn-ea"/>
                <a:cs typeface="+mn-cs"/>
              </a:rPr>
              <a:pPr marL="0" marR="0" lvl="0" indent="0" algn="ctr" defTabSz="914400" rtl="0" eaLnBrk="0" fontAlgn="base" latinLnBrk="0" hangingPunct="0">
                <a:lnSpc>
                  <a:spcPct val="100000"/>
                </a:lnSpc>
                <a:spcBef>
                  <a:spcPct val="0"/>
                </a:spcBef>
                <a:spcAft>
                  <a:spcPct val="0"/>
                </a:spcAft>
                <a:buClrTx/>
                <a:buSzTx/>
                <a:buFontTx/>
                <a:buNone/>
                <a:tabLst/>
                <a:defRPr/>
              </a:pPr>
              <a:t>49</a:t>
            </a:fld>
            <a:endParaRPr kumimoji="0" lang="en-US" sz="2000" b="1" i="0" u="none" strike="noStrike" kern="1200" cap="none" spc="0" normalizeH="0" baseline="0" noProof="0">
              <a:ln>
                <a:noFill/>
              </a:ln>
              <a:solidFill>
                <a:srgbClr val="00FFFF"/>
              </a:solidFill>
              <a:effectLst>
                <a:outerShdw blurRad="38100" dist="38100" dir="2700000" algn="tl">
                  <a:srgbClr val="000000">
                    <a:alpha val="43137"/>
                  </a:srgbClr>
                </a:outerShdw>
              </a:effectLst>
              <a:uLnTx/>
              <a:uFillTx/>
              <a:latin typeface="Arial" charset="0"/>
              <a:ea typeface="+mn-ea"/>
              <a:cs typeface="+mn-cs"/>
            </a:endParaRPr>
          </a:p>
        </p:txBody>
      </p:sp>
      <p:grpSp>
        <p:nvGrpSpPr>
          <p:cNvPr id="8" name="Group 45"/>
          <p:cNvGrpSpPr/>
          <p:nvPr/>
        </p:nvGrpSpPr>
        <p:grpSpPr>
          <a:xfrm>
            <a:off x="1173480" y="886778"/>
            <a:ext cx="6568440" cy="5681662"/>
            <a:chOff x="2484120" y="1176338"/>
            <a:chExt cx="3276600" cy="3349942"/>
          </a:xfrm>
          <a:effectLst>
            <a:glow rad="228600">
              <a:schemeClr val="accent4">
                <a:satMod val="175000"/>
                <a:alpha val="40000"/>
              </a:schemeClr>
            </a:glow>
            <a:outerShdw blurRad="76200" dir="13500000" sy="23000" kx="1200000" algn="br" rotWithShape="0">
              <a:prstClr val="black">
                <a:alpha val="52000"/>
              </a:prstClr>
            </a:outerShdw>
          </a:effectLst>
        </p:grpSpPr>
        <p:pic>
          <p:nvPicPr>
            <p:cNvPr id="47"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l="27170" r="36999" b="41039"/>
            <a:stretch>
              <a:fillRect/>
            </a:stretch>
          </p:blipFill>
          <p:spPr bwMode="ltGray">
            <a:xfrm>
              <a:off x="2484120" y="1176338"/>
              <a:ext cx="3276600" cy="3349942"/>
            </a:xfrm>
            <a:prstGeom prst="rect">
              <a:avLst/>
            </a:prstGeom>
            <a:noFill/>
            <a:ln w="9525">
              <a:noFill/>
              <a:miter lim="800000"/>
              <a:headEnd/>
              <a:tailEnd/>
            </a:ln>
          </p:spPr>
        </p:pic>
        <p:grpSp>
          <p:nvGrpSpPr>
            <p:cNvPr id="9" name="Group 49"/>
            <p:cNvGrpSpPr>
              <a:grpSpLocks/>
            </p:cNvGrpSpPr>
            <p:nvPr/>
          </p:nvGrpSpPr>
          <p:grpSpPr bwMode="auto">
            <a:xfrm>
              <a:off x="2590800" y="1739900"/>
              <a:ext cx="2795588" cy="2616200"/>
              <a:chOff x="1632" y="1096"/>
              <a:chExt cx="1761" cy="1648"/>
            </a:xfrm>
          </p:grpSpPr>
          <p:sp>
            <p:nvSpPr>
              <p:cNvPr id="49"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50"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grpSp>
      <p:sp>
        <p:nvSpPr>
          <p:cNvPr id="51" name="Freeform 50"/>
          <p:cNvSpPr/>
          <p:nvPr/>
        </p:nvSpPr>
        <p:spPr bwMode="auto">
          <a:xfrm>
            <a:off x="4069080" y="3596640"/>
            <a:ext cx="1935480" cy="1508760"/>
          </a:xfrm>
          <a:custGeom>
            <a:avLst/>
            <a:gdLst>
              <a:gd name="connsiteX0" fmla="*/ 716280 w 1935480"/>
              <a:gd name="connsiteY0" fmla="*/ 30480 h 1508760"/>
              <a:gd name="connsiteX1" fmla="*/ 701040 w 1935480"/>
              <a:gd name="connsiteY1" fmla="*/ 137160 h 1508760"/>
              <a:gd name="connsiteX2" fmla="*/ 716280 w 1935480"/>
              <a:gd name="connsiteY2" fmla="*/ 182880 h 1508760"/>
              <a:gd name="connsiteX3" fmla="*/ 853440 w 1935480"/>
              <a:gd name="connsiteY3" fmla="*/ 213360 h 1508760"/>
              <a:gd name="connsiteX4" fmla="*/ 899160 w 1935480"/>
              <a:gd name="connsiteY4" fmla="*/ 228600 h 1508760"/>
              <a:gd name="connsiteX5" fmla="*/ 914400 w 1935480"/>
              <a:gd name="connsiteY5" fmla="*/ 259080 h 1508760"/>
              <a:gd name="connsiteX6" fmla="*/ 990600 w 1935480"/>
              <a:gd name="connsiteY6" fmla="*/ 304800 h 1508760"/>
              <a:gd name="connsiteX7" fmla="*/ 1051560 w 1935480"/>
              <a:gd name="connsiteY7" fmla="*/ 396240 h 1508760"/>
              <a:gd name="connsiteX8" fmla="*/ 899160 w 1935480"/>
              <a:gd name="connsiteY8" fmla="*/ 502920 h 1508760"/>
              <a:gd name="connsiteX9" fmla="*/ 655320 w 1935480"/>
              <a:gd name="connsiteY9" fmla="*/ 594360 h 1508760"/>
              <a:gd name="connsiteX10" fmla="*/ 487680 w 1935480"/>
              <a:gd name="connsiteY10" fmla="*/ 640080 h 1508760"/>
              <a:gd name="connsiteX11" fmla="*/ 426720 w 1935480"/>
              <a:gd name="connsiteY11" fmla="*/ 655320 h 1508760"/>
              <a:gd name="connsiteX12" fmla="*/ 259080 w 1935480"/>
              <a:gd name="connsiteY12" fmla="*/ 701040 h 1508760"/>
              <a:gd name="connsiteX13" fmla="*/ 121920 w 1935480"/>
              <a:gd name="connsiteY13" fmla="*/ 822960 h 1508760"/>
              <a:gd name="connsiteX14" fmla="*/ 137160 w 1935480"/>
              <a:gd name="connsiteY14" fmla="*/ 975360 h 1508760"/>
              <a:gd name="connsiteX15" fmla="*/ 137160 w 1935480"/>
              <a:gd name="connsiteY15" fmla="*/ 1173480 h 1508760"/>
              <a:gd name="connsiteX16" fmla="*/ 106680 w 1935480"/>
              <a:gd name="connsiteY16" fmla="*/ 1280160 h 1508760"/>
              <a:gd name="connsiteX17" fmla="*/ 15240 w 1935480"/>
              <a:gd name="connsiteY17" fmla="*/ 1402080 h 1508760"/>
              <a:gd name="connsiteX18" fmla="*/ 0 w 1935480"/>
              <a:gd name="connsiteY18" fmla="*/ 1508760 h 1508760"/>
              <a:gd name="connsiteX19" fmla="*/ 106680 w 1935480"/>
              <a:gd name="connsiteY19" fmla="*/ 1478280 h 1508760"/>
              <a:gd name="connsiteX20" fmla="*/ 502920 w 1935480"/>
              <a:gd name="connsiteY20" fmla="*/ 1203960 h 1508760"/>
              <a:gd name="connsiteX21" fmla="*/ 822960 w 1935480"/>
              <a:gd name="connsiteY21" fmla="*/ 1021080 h 1508760"/>
              <a:gd name="connsiteX22" fmla="*/ 1264920 w 1935480"/>
              <a:gd name="connsiteY22" fmla="*/ 883920 h 1508760"/>
              <a:gd name="connsiteX23" fmla="*/ 1630680 w 1935480"/>
              <a:gd name="connsiteY23" fmla="*/ 746760 h 1508760"/>
              <a:gd name="connsiteX24" fmla="*/ 1691640 w 1935480"/>
              <a:gd name="connsiteY24" fmla="*/ 624840 h 1508760"/>
              <a:gd name="connsiteX25" fmla="*/ 1722120 w 1935480"/>
              <a:gd name="connsiteY25" fmla="*/ 487680 h 1508760"/>
              <a:gd name="connsiteX26" fmla="*/ 1783080 w 1935480"/>
              <a:gd name="connsiteY26" fmla="*/ 381000 h 1508760"/>
              <a:gd name="connsiteX27" fmla="*/ 1935480 w 1935480"/>
              <a:gd name="connsiteY27" fmla="*/ 381000 h 1508760"/>
              <a:gd name="connsiteX28" fmla="*/ 1630680 w 1935480"/>
              <a:gd name="connsiteY28" fmla="*/ 335280 h 1508760"/>
              <a:gd name="connsiteX29" fmla="*/ 1417320 w 1935480"/>
              <a:gd name="connsiteY29" fmla="*/ 274320 h 1508760"/>
              <a:gd name="connsiteX30" fmla="*/ 1295400 w 1935480"/>
              <a:gd name="connsiteY30" fmla="*/ 259080 h 1508760"/>
              <a:gd name="connsiteX31" fmla="*/ 1173480 w 1935480"/>
              <a:gd name="connsiteY31" fmla="*/ 198120 h 1508760"/>
              <a:gd name="connsiteX32" fmla="*/ 1127760 w 1935480"/>
              <a:gd name="connsiteY32" fmla="*/ 76200 h 1508760"/>
              <a:gd name="connsiteX33" fmla="*/ 1082040 w 1935480"/>
              <a:gd name="connsiteY33" fmla="*/ 45720 h 1508760"/>
              <a:gd name="connsiteX34" fmla="*/ 929640 w 1935480"/>
              <a:gd name="connsiteY34" fmla="*/ 60960 h 1508760"/>
              <a:gd name="connsiteX35" fmla="*/ 838200 w 1935480"/>
              <a:gd name="connsiteY35" fmla="*/ 0 h 150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35480" h="1508760">
                <a:moveTo>
                  <a:pt x="716280" y="30480"/>
                </a:moveTo>
                <a:cubicBezTo>
                  <a:pt x="711200" y="66040"/>
                  <a:pt x="701040" y="101239"/>
                  <a:pt x="701040" y="137160"/>
                </a:cubicBezTo>
                <a:cubicBezTo>
                  <a:pt x="701040" y="153224"/>
                  <a:pt x="716280" y="182880"/>
                  <a:pt x="716280" y="182880"/>
                </a:cubicBezTo>
                <a:cubicBezTo>
                  <a:pt x="762000" y="193040"/>
                  <a:pt x="808003" y="202001"/>
                  <a:pt x="853440" y="213360"/>
                </a:cubicBezTo>
                <a:cubicBezTo>
                  <a:pt x="869025" y="217256"/>
                  <a:pt x="886309" y="218961"/>
                  <a:pt x="899160" y="228600"/>
                </a:cubicBezTo>
                <a:cubicBezTo>
                  <a:pt x="908247" y="235416"/>
                  <a:pt x="909320" y="248920"/>
                  <a:pt x="914400" y="259080"/>
                </a:cubicBezTo>
                <a:lnTo>
                  <a:pt x="990600" y="304800"/>
                </a:lnTo>
                <a:lnTo>
                  <a:pt x="1051560" y="396240"/>
                </a:lnTo>
                <a:cubicBezTo>
                  <a:pt x="920553" y="494496"/>
                  <a:pt x="975077" y="464962"/>
                  <a:pt x="899160" y="502920"/>
                </a:cubicBezTo>
                <a:cubicBezTo>
                  <a:pt x="671984" y="567827"/>
                  <a:pt x="738102" y="511578"/>
                  <a:pt x="655320" y="594360"/>
                </a:cubicBezTo>
                <a:lnTo>
                  <a:pt x="487680" y="640080"/>
                </a:lnTo>
                <a:cubicBezTo>
                  <a:pt x="428717" y="656926"/>
                  <a:pt x="460688" y="655320"/>
                  <a:pt x="426720" y="655320"/>
                </a:cubicBezTo>
                <a:lnTo>
                  <a:pt x="259080" y="701040"/>
                </a:lnTo>
                <a:cubicBezTo>
                  <a:pt x="133568" y="826552"/>
                  <a:pt x="194634" y="822960"/>
                  <a:pt x="121920" y="822960"/>
                </a:cubicBezTo>
                <a:cubicBezTo>
                  <a:pt x="137721" y="965169"/>
                  <a:pt x="137160" y="914119"/>
                  <a:pt x="137160" y="975360"/>
                </a:cubicBezTo>
                <a:lnTo>
                  <a:pt x="137160" y="1173480"/>
                </a:lnTo>
                <a:lnTo>
                  <a:pt x="106680" y="1280160"/>
                </a:lnTo>
                <a:cubicBezTo>
                  <a:pt x="8056" y="1378784"/>
                  <a:pt x="15240" y="1328495"/>
                  <a:pt x="15240" y="1402080"/>
                </a:cubicBezTo>
                <a:lnTo>
                  <a:pt x="0" y="1508760"/>
                </a:lnTo>
                <a:cubicBezTo>
                  <a:pt x="96259" y="1476674"/>
                  <a:pt x="59311" y="1478280"/>
                  <a:pt x="106680" y="1478280"/>
                </a:cubicBezTo>
                <a:lnTo>
                  <a:pt x="502920" y="1203960"/>
                </a:lnTo>
                <a:lnTo>
                  <a:pt x="822960" y="1021080"/>
                </a:lnTo>
                <a:lnTo>
                  <a:pt x="1264920" y="883920"/>
                </a:lnTo>
                <a:lnTo>
                  <a:pt x="1630680" y="746760"/>
                </a:lnTo>
                <a:lnTo>
                  <a:pt x="1691640" y="624840"/>
                </a:lnTo>
                <a:lnTo>
                  <a:pt x="1722120" y="487680"/>
                </a:lnTo>
                <a:lnTo>
                  <a:pt x="1783080" y="381000"/>
                </a:lnTo>
                <a:lnTo>
                  <a:pt x="1935480" y="381000"/>
                </a:lnTo>
                <a:lnTo>
                  <a:pt x="1630680" y="335280"/>
                </a:lnTo>
                <a:lnTo>
                  <a:pt x="1417320" y="274320"/>
                </a:lnTo>
                <a:cubicBezTo>
                  <a:pt x="1305611" y="258362"/>
                  <a:pt x="1346561" y="259080"/>
                  <a:pt x="1295400" y="259080"/>
                </a:cubicBezTo>
                <a:cubicBezTo>
                  <a:pt x="1168723" y="211576"/>
                  <a:pt x="1173480" y="256764"/>
                  <a:pt x="1173480" y="198120"/>
                </a:cubicBezTo>
                <a:lnTo>
                  <a:pt x="1127760" y="76200"/>
                </a:lnTo>
                <a:lnTo>
                  <a:pt x="1082040" y="45720"/>
                </a:lnTo>
                <a:lnTo>
                  <a:pt x="929640" y="60960"/>
                </a:lnTo>
                <a:lnTo>
                  <a:pt x="838200" y="0"/>
                </a:lnTo>
              </a:path>
            </a:pathLst>
          </a:custGeom>
          <a:solidFill>
            <a:srgbClr val="3399FF">
              <a:alpha val="49020"/>
            </a:srgbClr>
          </a:solidFill>
          <a:ln w="19050" cap="flat" cmpd="sng" algn="ctr">
            <a:noFill/>
            <a:prstDash val="solid"/>
            <a:round/>
            <a:headEnd type="none" w="med" len="med"/>
            <a:tailEnd type="none" w="med" len="med"/>
          </a:ln>
          <a:effectLst>
            <a:glow rad="1016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sp>
        <p:nvSpPr>
          <p:cNvPr id="52" name="Text Box 7"/>
          <p:cNvSpPr txBox="1">
            <a:spLocks noChangeArrowheads="1"/>
          </p:cNvSpPr>
          <p:nvPr/>
        </p:nvSpPr>
        <p:spPr bwMode="invGray">
          <a:xfrm>
            <a:off x="2752935" y="3775305"/>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Yolo Bypass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mph" presetSubtype="0" repeatCount="indefinite" fill="hold" grpId="0" nodeType="withEffect">
                                  <p:stCondLst>
                                    <p:cond delay="0"/>
                                  </p:stCondLst>
                                  <p:endCondLst>
                                    <p:cond evt="onNext" delay="0">
                                      <p:tgtEl>
                                        <p:sldTgt/>
                                      </p:tgtEl>
                                    </p:cond>
                                  </p:endCondLst>
                                  <p:childTnLst>
                                    <p:animClr clrSpc="hsl">
                                      <p:cBhvr override="childStyle">
                                        <p:cTn id="6" dur="500" fill="hold"/>
                                        <p:tgtEl>
                                          <p:spTgt spid="19"/>
                                        </p:tgtEl>
                                        <p:attrNameLst>
                                          <p:attrName>style.color</p:attrName>
                                        </p:attrNameLst>
                                      </p:cBhvr>
                                      <p:by>
                                        <p:hsl h="10842353" s="0" l="0"/>
                                      </p:by>
                                    </p:animClr>
                                    <p:animClr clrSpc="hsl">
                                      <p:cBhvr>
                                        <p:cTn id="7" dur="500" fill="hold"/>
                                        <p:tgtEl>
                                          <p:spTgt spid="19"/>
                                        </p:tgtEl>
                                        <p:attrNameLst>
                                          <p:attrName>fillcolor</p:attrName>
                                        </p:attrNameLst>
                                      </p:cBhvr>
                                      <p:by>
                                        <p:hsl h="10842353" s="0" l="0"/>
                                      </p:by>
                                    </p:animClr>
                                    <p:animClr clrSpc="hsl">
                                      <p:cBhvr>
                                        <p:cTn id="8" dur="500" fill="hold"/>
                                        <p:tgtEl>
                                          <p:spTgt spid="19"/>
                                        </p:tgtEl>
                                        <p:attrNameLst>
                                          <p:attrName>stroke.color</p:attrName>
                                        </p:attrNameLst>
                                      </p:cBhvr>
                                      <p:by>
                                        <p:hsl h="10842353" s="0" l="0"/>
                                      </p:by>
                                    </p:animClr>
                                    <p:set>
                                      <p:cBhvr>
                                        <p:cTn id="9" dur="500" fill="hold"/>
                                        <p:tgtEl>
                                          <p:spTgt spid="19"/>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2000" fill="hold"/>
                                        <p:tgtEl>
                                          <p:spTgt spid="8"/>
                                        </p:tgtEl>
                                        <p:attrNameLst>
                                          <p:attrName>ppt_w</p:attrName>
                                        </p:attrNameLst>
                                      </p:cBhvr>
                                      <p:tavLst>
                                        <p:tav tm="0">
                                          <p:val>
                                            <p:fltVal val="0"/>
                                          </p:val>
                                        </p:tav>
                                        <p:tav tm="100000">
                                          <p:val>
                                            <p:strVal val="#ppt_w"/>
                                          </p:val>
                                        </p:tav>
                                      </p:tavLst>
                                    </p:anim>
                                    <p:anim calcmode="lin" valueType="num">
                                      <p:cBhvr>
                                        <p:cTn id="15" dur="2000" fill="hold"/>
                                        <p:tgtEl>
                                          <p:spTgt spid="8"/>
                                        </p:tgtEl>
                                        <p:attrNameLst>
                                          <p:attrName>ppt_h</p:attrName>
                                        </p:attrNameLst>
                                      </p:cBhvr>
                                      <p:tavLst>
                                        <p:tav tm="0">
                                          <p:val>
                                            <p:fltVal val="0"/>
                                          </p:val>
                                        </p:tav>
                                        <p:tav tm="100000">
                                          <p:val>
                                            <p:strVal val="#ppt_h"/>
                                          </p:val>
                                        </p:tav>
                                      </p:tavLst>
                                    </p:anim>
                                    <p:animEffect transition="in" filter="fade">
                                      <p:cBhvr>
                                        <p:cTn id="16" dur="2000"/>
                                        <p:tgtEl>
                                          <p:spTgt spid="8"/>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2000" fill="hold"/>
                                        <p:tgtEl>
                                          <p:spTgt spid="52"/>
                                        </p:tgtEl>
                                        <p:attrNameLst>
                                          <p:attrName>ppt_w</p:attrName>
                                        </p:attrNameLst>
                                      </p:cBhvr>
                                      <p:tavLst>
                                        <p:tav tm="0">
                                          <p:val>
                                            <p:fltVal val="0"/>
                                          </p:val>
                                        </p:tav>
                                        <p:tav tm="100000">
                                          <p:val>
                                            <p:strVal val="#ppt_w"/>
                                          </p:val>
                                        </p:tav>
                                      </p:tavLst>
                                    </p:anim>
                                    <p:anim calcmode="lin" valueType="num">
                                      <p:cBhvr>
                                        <p:cTn id="20" dur="2000" fill="hold"/>
                                        <p:tgtEl>
                                          <p:spTgt spid="52"/>
                                        </p:tgtEl>
                                        <p:attrNameLst>
                                          <p:attrName>ppt_h</p:attrName>
                                        </p:attrNameLst>
                                      </p:cBhvr>
                                      <p:tavLst>
                                        <p:tav tm="0">
                                          <p:val>
                                            <p:fltVal val="0"/>
                                          </p:val>
                                        </p:tav>
                                        <p:tav tm="100000">
                                          <p:val>
                                            <p:strVal val="#ppt_h"/>
                                          </p:val>
                                        </p:tav>
                                      </p:tavLst>
                                    </p:anim>
                                    <p:animEffect transition="in" filter="fade">
                                      <p:cBhvr>
                                        <p:cTn id="21" dur="2000"/>
                                        <p:tgtEl>
                                          <p:spTgt spid="5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wipe(up)">
                                      <p:cBhvr>
                                        <p:cTn id="26" dur="2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51" grpId="0" animBg="1"/>
      <p:bldP spid="5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98" name="Object 2"/>
          <p:cNvGraphicFramePr>
            <a:graphicFrameLocks noChangeAspect="1"/>
          </p:cNvGraphicFramePr>
          <p:nvPr/>
        </p:nvGraphicFramePr>
        <p:xfrm>
          <a:off x="0" y="0"/>
          <a:ext cx="9144000" cy="6858000"/>
        </p:xfrm>
        <a:graphic>
          <a:graphicData uri="http://schemas.openxmlformats.org/presentationml/2006/ole">
            <p:oleObj spid="_x0000_s1055746" name="Photo Editor Photo" r:id="rId4" imgW="8745171" imgH="8209524" progId="">
              <p:embed/>
            </p:oleObj>
          </a:graphicData>
        </a:graphic>
      </p:graphicFrame>
      <p:sp>
        <p:nvSpPr>
          <p:cNvPr id="7" name="Rectangle 3"/>
          <p:cNvSpPr>
            <a:spLocks noChangeArrowheads="1"/>
          </p:cNvSpPr>
          <p:nvPr/>
        </p:nvSpPr>
        <p:spPr bwMode="invGray">
          <a:xfrm>
            <a:off x="0" y="848595"/>
            <a:ext cx="9144000" cy="1447800"/>
          </a:xfrm>
          <a:prstGeom prst="rect">
            <a:avLst/>
          </a:prstGeom>
          <a:noFill/>
          <a:ln w="9525">
            <a:noFill/>
            <a:miter lim="800000"/>
            <a:headEnd/>
            <a:tailEnd/>
          </a:ln>
          <a:effectLst>
            <a:glow rad="139700">
              <a:schemeClr val="accent4">
                <a:satMod val="175000"/>
                <a:alpha val="40000"/>
              </a:schemeClr>
            </a:glow>
          </a:effectLst>
        </p:spPr>
        <p:txBody>
          <a:bodyPr/>
          <a:lstStyle/>
          <a:p>
            <a:pPr algn="ctr" eaLnBrk="0" hangingPunct="0">
              <a:lnSpc>
                <a:spcPct val="110000"/>
              </a:lnSpc>
              <a:tabLst>
                <a:tab pos="7204075" algn="l"/>
              </a:tabLst>
              <a:defRPr/>
            </a:pPr>
            <a:r>
              <a:rPr lang="en-US" sz="4000" dirty="0" smtClean="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Assessing Water Supply Futures</a:t>
            </a:r>
          </a:p>
          <a:p>
            <a:pPr algn="ctr" eaLnBrk="0" hangingPunct="0">
              <a:lnSpc>
                <a:spcPct val="110000"/>
              </a:lnSpc>
              <a:defRPr/>
            </a:pPr>
            <a:r>
              <a:rPr lang="en-US" sz="3000" dirty="0" smtClean="0">
                <a:solidFill>
                  <a:schemeClr val="bg1"/>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Bay Area, Central Coast, Central Valley &amp; Southern Cal</a:t>
            </a:r>
            <a:r>
              <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t/>
            </a:r>
            <a:br>
              <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rPr>
            </a:br>
            <a:endParaRPr lang="en-US" sz="4000" dirty="0">
              <a:solidFill>
                <a:srgbClr val="FFFF00"/>
              </a:solidFill>
              <a:effectLst>
                <a:glow rad="101600">
                  <a:schemeClr val="accent4">
                    <a:satMod val="175000"/>
                    <a:alpha val="40000"/>
                  </a:schemeClr>
                </a:glow>
                <a:outerShdw blurRad="25400" dist="310007" dir="7680000" sy="30000" kx="1300200" algn="ctr" rotWithShape="0">
                  <a:prstClr val="black">
                    <a:alpha val="70000"/>
                  </a:prstClr>
                </a:outerShdw>
              </a:effectLst>
              <a:latin typeface="Calibri" pitchFamily="34" charset="0"/>
              <a:cs typeface="+mn-cs"/>
            </a:endParaRPr>
          </a:p>
        </p:txBody>
      </p:sp>
      <p:grpSp>
        <p:nvGrpSpPr>
          <p:cNvPr id="2" name="Group 13"/>
          <p:cNvGrpSpPr/>
          <p:nvPr/>
        </p:nvGrpSpPr>
        <p:grpSpPr>
          <a:xfrm>
            <a:off x="1019510" y="3352814"/>
            <a:ext cx="1920240" cy="1920240"/>
            <a:chOff x="3273973" y="1135107"/>
            <a:chExt cx="2286000" cy="2286000"/>
          </a:xfrm>
        </p:grpSpPr>
        <p:sp>
          <p:nvSpPr>
            <p:cNvPr id="15" name="Oval 14"/>
            <p:cNvSpPr>
              <a:spLocks noChangeAspect="1"/>
            </p:cNvSpPr>
            <p:nvPr/>
          </p:nvSpPr>
          <p:spPr bwMode="auto">
            <a:xfrm>
              <a:off x="3273973" y="1135107"/>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16" name="Text Box 5"/>
            <p:cNvSpPr txBox="1">
              <a:spLocks noChangeArrowheads="1"/>
            </p:cNvSpPr>
            <p:nvPr/>
          </p:nvSpPr>
          <p:spPr bwMode="gray">
            <a:xfrm>
              <a:off x="3433262" y="1734950"/>
              <a:ext cx="2049340" cy="115416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Bay Area &amp; Central Coast</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grpSp>
        <p:nvGrpSpPr>
          <p:cNvPr id="3" name="Group 16"/>
          <p:cNvGrpSpPr/>
          <p:nvPr/>
        </p:nvGrpSpPr>
        <p:grpSpPr>
          <a:xfrm>
            <a:off x="1828798" y="4713895"/>
            <a:ext cx="1920240" cy="1920240"/>
            <a:chOff x="4335517" y="2795742"/>
            <a:chExt cx="2286000" cy="2286000"/>
          </a:xfrm>
        </p:grpSpPr>
        <p:sp>
          <p:nvSpPr>
            <p:cNvPr id="18" name="Oval 17"/>
            <p:cNvSpPr>
              <a:spLocks noChangeAspect="1"/>
            </p:cNvSpPr>
            <p:nvPr/>
          </p:nvSpPr>
          <p:spPr bwMode="auto">
            <a:xfrm>
              <a:off x="4335517" y="2795742"/>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19" name="Text Box 5"/>
            <p:cNvSpPr txBox="1">
              <a:spLocks noChangeArrowheads="1"/>
            </p:cNvSpPr>
            <p:nvPr/>
          </p:nvSpPr>
          <p:spPr bwMode="gray">
            <a:xfrm>
              <a:off x="4378471" y="3508537"/>
              <a:ext cx="2166295" cy="806081"/>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Southern California</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grpSp>
        <p:nvGrpSpPr>
          <p:cNvPr id="4" name="Group 19"/>
          <p:cNvGrpSpPr/>
          <p:nvPr/>
        </p:nvGrpSpPr>
        <p:grpSpPr>
          <a:xfrm>
            <a:off x="204958" y="4729660"/>
            <a:ext cx="1920240" cy="1920240"/>
            <a:chOff x="2443655" y="2811507"/>
            <a:chExt cx="2286000" cy="2286000"/>
          </a:xfrm>
        </p:grpSpPr>
        <p:sp>
          <p:nvSpPr>
            <p:cNvPr id="21" name="Oval 20"/>
            <p:cNvSpPr>
              <a:spLocks noChangeAspect="1"/>
            </p:cNvSpPr>
            <p:nvPr/>
          </p:nvSpPr>
          <p:spPr bwMode="auto">
            <a:xfrm>
              <a:off x="2443655" y="2811507"/>
              <a:ext cx="2286000" cy="228600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charset="0"/>
              </a:endParaRPr>
            </a:p>
          </p:txBody>
        </p:sp>
        <p:sp>
          <p:nvSpPr>
            <p:cNvPr id="22" name="Text Box 5"/>
            <p:cNvSpPr txBox="1">
              <a:spLocks noChangeArrowheads="1"/>
            </p:cNvSpPr>
            <p:nvPr/>
          </p:nvSpPr>
          <p:spPr bwMode="gray">
            <a:xfrm>
              <a:off x="2495715" y="3508542"/>
              <a:ext cx="2153800" cy="806081"/>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2000" dirty="0" smtClean="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rPr>
                <a:t>Central Valley</a:t>
              </a:r>
              <a:endParaRPr lang="en-US" sz="2000" dirty="0">
                <a:solidFill>
                  <a:srgbClr val="FFFF66"/>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charset="0"/>
              </a:endParaRPr>
            </a:p>
          </p:txBody>
        </p:sp>
      </p:grpSp>
      <p:sp>
        <p:nvSpPr>
          <p:cNvPr id="23" name="Rectangle 4"/>
          <p:cNvSpPr>
            <a:spLocks noChangeArrowheads="1"/>
          </p:cNvSpPr>
          <p:nvPr/>
        </p:nvSpPr>
        <p:spPr bwMode="blackWhite">
          <a:xfrm>
            <a:off x="5307097" y="6237843"/>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buFont typeface="Wingdings" pitchFamily="2" charset="2"/>
              <a:buNone/>
              <a:defRPr/>
            </a:pPr>
            <a:r>
              <a:rPr lang="en-US" sz="2000" dirty="0" smtClean="0">
                <a:solidFill>
                  <a:schemeClr val="accent6">
                    <a:lumMod val="50000"/>
                  </a:schemeClr>
                </a:solidFill>
                <a:effectLst>
                  <a:outerShdw blurRad="38100" dist="38100" dir="2700000" algn="tl">
                    <a:srgbClr val="000000"/>
                  </a:outerShdw>
                </a:effectLst>
              </a:rPr>
              <a:t>Recommendations</a:t>
            </a:r>
            <a:endParaRPr lang="en-US" sz="2000" dirty="0">
              <a:solidFill>
                <a:schemeClr val="accent6">
                  <a:lumMod val="50000"/>
                </a:schemeClr>
              </a:solidFill>
              <a:effectLst>
                <a:outerShdw blurRad="38100" dist="38100" dir="2700000" algn="tl">
                  <a:srgbClr val="000000"/>
                </a:outerShdw>
              </a:effectLst>
            </a:endParaRPr>
          </a:p>
        </p:txBody>
      </p:sp>
      <p:sp>
        <p:nvSpPr>
          <p:cNvPr id="24" name="Rectangle 5"/>
          <p:cNvSpPr>
            <a:spLocks noChangeArrowheads="1"/>
          </p:cNvSpPr>
          <p:nvPr/>
        </p:nvSpPr>
        <p:spPr bwMode="blackWhite">
          <a:xfrm>
            <a:off x="5307097" y="5693237"/>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buFont typeface="Wingdings" pitchFamily="2" charset="2"/>
              <a:buNone/>
              <a:defRPr/>
            </a:pPr>
            <a:r>
              <a:rPr lang="en-US" sz="2000" dirty="0" smtClean="0">
                <a:solidFill>
                  <a:schemeClr val="accent6">
                    <a:lumMod val="50000"/>
                  </a:schemeClr>
                </a:solidFill>
                <a:effectLst>
                  <a:outerShdw blurRad="38100" dist="38100" dir="2700000" algn="tl">
                    <a:srgbClr val="000000"/>
                  </a:outerShdw>
                </a:effectLst>
              </a:rPr>
              <a:t>Drought Sharing Provisions</a:t>
            </a:r>
            <a:endParaRPr lang="en-US" sz="2000" dirty="0">
              <a:solidFill>
                <a:schemeClr val="accent6">
                  <a:lumMod val="50000"/>
                </a:schemeClr>
              </a:solidFill>
              <a:effectLst>
                <a:outerShdw blurRad="38100" dist="38100" dir="2700000" algn="tl">
                  <a:srgbClr val="000000"/>
                </a:outerShdw>
              </a:effectLst>
            </a:endParaRPr>
          </a:p>
        </p:txBody>
      </p:sp>
      <p:sp>
        <p:nvSpPr>
          <p:cNvPr id="25" name="Rectangle 5"/>
          <p:cNvSpPr>
            <a:spLocks noChangeArrowheads="1"/>
          </p:cNvSpPr>
          <p:nvPr/>
        </p:nvSpPr>
        <p:spPr bwMode="blackWhite">
          <a:xfrm>
            <a:off x="5307097" y="5148630"/>
            <a:ext cx="3603818" cy="458787"/>
          </a:xfrm>
          <a:prstGeom prst="rect">
            <a:avLst/>
          </a:prstGeom>
          <a:solidFill>
            <a:srgbClr val="996600">
              <a:alpha val="50000"/>
            </a:srgbClr>
          </a:solidFill>
          <a:ln w="28575">
            <a:solidFill>
              <a:schemeClr val="tx1"/>
            </a:solidFill>
            <a:miter lim="800000"/>
            <a:headEnd/>
            <a:tailEnd/>
          </a:ln>
          <a:effectLst/>
        </p:spPr>
        <p:txBody>
          <a:bodyPr/>
          <a:lstStyle/>
          <a:p>
            <a:pPr>
              <a:spcBef>
                <a:spcPct val="20000"/>
              </a:spcBef>
              <a:buClr>
                <a:schemeClr val="tx1"/>
              </a:buClr>
              <a:buSzPct val="85000"/>
              <a:defRPr/>
            </a:pPr>
            <a:r>
              <a:rPr lang="en-US" sz="2000" dirty="0" smtClean="0">
                <a:solidFill>
                  <a:schemeClr val="bg1"/>
                </a:solidFill>
                <a:effectLst>
                  <a:outerShdw blurRad="38100" dist="38100" dir="2700000" algn="tl">
                    <a:srgbClr val="000000"/>
                  </a:outerShdw>
                </a:effectLst>
              </a:rPr>
              <a:t>Water Supply Status</a:t>
            </a:r>
            <a:endParaRPr lang="en-US" sz="2000" dirty="0">
              <a:solidFill>
                <a:schemeClr val="bg1"/>
              </a:solidFill>
              <a:effectLst>
                <a:outerShdw blurRad="38100" dist="38100" dir="2700000" algn="tl">
                  <a:srgbClr val="000000"/>
                </a:outerShdw>
              </a:effectLst>
            </a:endParaRPr>
          </a:p>
        </p:txBody>
      </p:sp>
    </p:spTree>
  </p:cSld>
  <p:clrMapOvr>
    <a:masterClrMapping/>
  </p:clrMapOvr>
  <p:transition spd="med">
    <p:randomBar dir="vert"/>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7"/>
          <p:cNvGrpSpPr/>
          <p:nvPr/>
        </p:nvGrpSpPr>
        <p:grpSpPr>
          <a:xfrm>
            <a:off x="593828" y="110361"/>
            <a:ext cx="1188720" cy="1188720"/>
            <a:chOff x="1019510" y="3352814"/>
            <a:chExt cx="1920240" cy="1920240"/>
          </a:xfrm>
        </p:grpSpPr>
        <p:sp>
          <p:nvSpPr>
            <p:cNvPr id="6" name="Oval 5"/>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7" name="Text Box 5"/>
            <p:cNvSpPr txBox="1">
              <a:spLocks noChangeArrowheads="1"/>
            </p:cNvSpPr>
            <p:nvPr/>
          </p:nvSpPr>
          <p:spPr bwMode="gray">
            <a:xfrm>
              <a:off x="1127844" y="3736752"/>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8" name="Group 10"/>
          <p:cNvGrpSpPr/>
          <p:nvPr/>
        </p:nvGrpSpPr>
        <p:grpSpPr>
          <a:xfrm>
            <a:off x="1087796" y="951165"/>
            <a:ext cx="1204228" cy="1188720"/>
            <a:chOff x="1828798" y="4713895"/>
            <a:chExt cx="1945291" cy="1920240"/>
          </a:xfrm>
        </p:grpSpPr>
        <p:sp>
          <p:nvSpPr>
            <p:cNvPr id="9" name="Oval 8"/>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0" name="Text Box 5"/>
            <p:cNvSpPr txBox="1">
              <a:spLocks noChangeArrowheads="1"/>
            </p:cNvSpPr>
            <p:nvPr/>
          </p:nvSpPr>
          <p:spPr bwMode="gray">
            <a:xfrm>
              <a:off x="1954401" y="5116486"/>
              <a:ext cx="1819688"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effectLst>
                  <a:latin typeface="Arial Narrow" pitchFamily="34" charset="0"/>
                </a:rPr>
                <a:t>Southern California</a:t>
              </a:r>
              <a:endParaRPr lang="en-US" sz="1600" dirty="0">
                <a:solidFill>
                  <a:srgbClr val="FFFF00"/>
                </a:solidFill>
                <a:effectLst>
                  <a:glow rad="139700">
                    <a:schemeClr val="accent4">
                      <a:satMod val="175000"/>
                      <a:alpha val="40000"/>
                    </a:schemeClr>
                  </a:glow>
                </a:effectLst>
                <a:latin typeface="Arial Narrow" pitchFamily="34" charset="0"/>
              </a:endParaRPr>
            </a:p>
          </p:txBody>
        </p:sp>
      </p:grpSp>
      <p:grpSp>
        <p:nvGrpSpPr>
          <p:cNvPr id="11" name="Group 13"/>
          <p:cNvGrpSpPr/>
          <p:nvPr/>
        </p:nvGrpSpPr>
        <p:grpSpPr>
          <a:xfrm>
            <a:off x="84665" y="951165"/>
            <a:ext cx="1198651" cy="1188720"/>
            <a:chOff x="188914" y="4729660"/>
            <a:chExt cx="1936284" cy="1920240"/>
          </a:xfrm>
        </p:grpSpPr>
        <p:sp>
          <p:nvSpPr>
            <p:cNvPr id="12" name="Oval 11"/>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13" name="Text Box 5"/>
            <p:cNvSpPr txBox="1">
              <a:spLocks noChangeArrowheads="1"/>
            </p:cNvSpPr>
            <p:nvPr/>
          </p:nvSpPr>
          <p:spPr bwMode="gray">
            <a:xfrm>
              <a:off x="188914" y="5183153"/>
              <a:ext cx="1809194"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6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
        <p:nvSpPr>
          <p:cNvPr id="4" name="Slide Number Placeholder 3"/>
          <p:cNvSpPr>
            <a:spLocks noGrp="1"/>
          </p:cNvSpPr>
          <p:nvPr>
            <p:ph type="sldNum" sz="quarter" idx="10"/>
          </p:nvPr>
        </p:nvSpPr>
        <p:spPr/>
        <p:txBody>
          <a:bodyPr/>
          <a:lstStyle/>
          <a:p>
            <a:pPr>
              <a:defRPr/>
            </a:pPr>
            <a:fld id="{F40D186B-4597-415A-B0DD-212070544B7A}" type="slidenum">
              <a:rPr lang="en-US" smtClean="0"/>
              <a:pPr>
                <a:defRPr/>
              </a:pPr>
              <a:t>50</a:t>
            </a:fld>
            <a:endParaRPr lang="en-US" dirty="0"/>
          </a:p>
        </p:txBody>
      </p:sp>
      <p:sp>
        <p:nvSpPr>
          <p:cNvPr id="2" name="Title 1"/>
          <p:cNvSpPr>
            <a:spLocks noGrp="1"/>
          </p:cNvSpPr>
          <p:nvPr>
            <p:ph type="title" idx="4294967295"/>
          </p:nvPr>
        </p:nvSpPr>
        <p:spPr>
          <a:xfrm>
            <a:off x="1828800" y="457200"/>
            <a:ext cx="7315199" cy="914400"/>
          </a:xfrm>
          <a:prstGeom prst="rect">
            <a:avLst/>
          </a:prstGeom>
        </p:spPr>
        <p:txBody>
          <a:bodyPr/>
          <a:lstStyle/>
          <a:p>
            <a:r>
              <a:rPr sz="3600" smtClean="0"/>
              <a:t>Ecosystem Habitat Improvements</a:t>
            </a:r>
            <a:endParaRPr lang="en-US" sz="3600" dirty="0"/>
          </a:p>
        </p:txBody>
      </p:sp>
      <p:sp>
        <p:nvSpPr>
          <p:cNvPr id="3" name="Content Placeholder 2"/>
          <p:cNvSpPr>
            <a:spLocks noGrp="1"/>
          </p:cNvSpPr>
          <p:nvPr>
            <p:ph idx="4294967295"/>
          </p:nvPr>
        </p:nvSpPr>
        <p:spPr>
          <a:xfrm>
            <a:off x="405581" y="2117879"/>
            <a:ext cx="8458200" cy="4419600"/>
          </a:xfrm>
          <a:prstGeom prst="rect">
            <a:avLst/>
          </a:prstGeom>
        </p:spPr>
        <p:txBody>
          <a:bodyPr/>
          <a:lstStyle/>
          <a:p>
            <a:pPr>
              <a:lnSpc>
                <a:spcPct val="90000"/>
              </a:lnSpc>
              <a:spcBef>
                <a:spcPts val="300"/>
              </a:spcBef>
            </a:pPr>
            <a:r>
              <a:rPr smtClean="0">
                <a:effectLst>
                  <a:outerShdw blurRad="50800" dist="38100" dir="2700000" algn="tl" rotWithShape="0">
                    <a:prstClr val="black">
                      <a:alpha val="40000"/>
                    </a:prstClr>
                  </a:outerShdw>
                </a:effectLst>
                <a:latin typeface="+mj-lt"/>
              </a:rPr>
              <a:t>Decker Island</a:t>
            </a:r>
          </a:p>
          <a:p>
            <a:pPr lvl="1">
              <a:lnSpc>
                <a:spcPct val="90000"/>
              </a:lnSpc>
              <a:spcBef>
                <a:spcPts val="300"/>
              </a:spcBef>
            </a:pPr>
            <a:r>
              <a:rPr smtClean="0">
                <a:effectLst>
                  <a:outerShdw blurRad="50800" dist="38100" dir="2700000" algn="tl" rotWithShape="0">
                    <a:prstClr val="black">
                      <a:alpha val="40000"/>
                    </a:prstClr>
                  </a:outerShdw>
                </a:effectLst>
                <a:latin typeface="+mj-lt"/>
              </a:rPr>
              <a:t>Opportunity for 400 acres of restored tidal marsh</a:t>
            </a:r>
          </a:p>
          <a:p>
            <a:pPr lvl="1">
              <a:lnSpc>
                <a:spcPct val="90000"/>
              </a:lnSpc>
              <a:spcBef>
                <a:spcPts val="300"/>
              </a:spcBef>
            </a:pPr>
            <a:r>
              <a:rPr smtClean="0">
                <a:effectLst>
                  <a:outerShdw blurRad="50800" dist="38100" dir="2700000" algn="tl" rotWithShape="0">
                    <a:prstClr val="black">
                      <a:alpha val="40000"/>
                    </a:prstClr>
                  </a:outerShdw>
                </a:effectLst>
                <a:latin typeface="+mj-lt"/>
              </a:rPr>
              <a:t>Above sea level; Sold July 2007 for $9 million </a:t>
            </a:r>
          </a:p>
          <a:p>
            <a:pPr>
              <a:lnSpc>
                <a:spcPct val="90000"/>
              </a:lnSpc>
              <a:spcBef>
                <a:spcPts val="300"/>
              </a:spcBef>
            </a:pPr>
            <a:r>
              <a:rPr smtClean="0">
                <a:effectLst>
                  <a:outerShdw blurRad="50800" dist="38100" dir="2700000" algn="tl" rotWithShape="0">
                    <a:prstClr val="black">
                      <a:alpha val="40000"/>
                    </a:prstClr>
                  </a:outerShdw>
                </a:effectLst>
                <a:latin typeface="+mj-lt"/>
              </a:rPr>
              <a:t>Dutch Slough</a:t>
            </a:r>
          </a:p>
          <a:p>
            <a:pPr lvl="1">
              <a:lnSpc>
                <a:spcPct val="90000"/>
              </a:lnSpc>
              <a:spcBef>
                <a:spcPts val="300"/>
              </a:spcBef>
            </a:pPr>
            <a:r>
              <a:rPr>
                <a:effectLst>
                  <a:outerShdw blurRad="50800" dist="38100" dir="2700000" algn="tl" rotWithShape="0">
                    <a:prstClr val="black">
                      <a:alpha val="40000"/>
                    </a:prstClr>
                  </a:outerShdw>
                </a:effectLst>
                <a:latin typeface="+mj-lt"/>
              </a:rPr>
              <a:t>Opportunity for </a:t>
            </a:r>
            <a:r>
              <a:rPr smtClean="0">
                <a:effectLst>
                  <a:outerShdw blurRad="50800" dist="38100" dir="2700000" algn="tl" rotWithShape="0">
                    <a:prstClr val="black">
                      <a:alpha val="40000"/>
                    </a:prstClr>
                  </a:outerShdw>
                </a:effectLst>
                <a:latin typeface="+mj-lt"/>
              </a:rPr>
              <a:t>1,200 acres of restored tidal marsh</a:t>
            </a:r>
          </a:p>
          <a:p>
            <a:pPr lvl="1">
              <a:lnSpc>
                <a:spcPct val="90000"/>
              </a:lnSpc>
              <a:spcBef>
                <a:spcPts val="300"/>
              </a:spcBef>
            </a:pPr>
            <a:r>
              <a:rPr smtClean="0">
                <a:effectLst>
                  <a:outerShdw blurRad="50800" dist="38100" dir="2700000" algn="tl" rotWithShape="0">
                    <a:prstClr val="black">
                      <a:alpha val="40000"/>
                    </a:prstClr>
                  </a:outerShdw>
                </a:effectLst>
                <a:latin typeface="+mj-lt"/>
              </a:rPr>
              <a:t>Acquired by DWR in 2003; Completed draft EIR</a:t>
            </a:r>
          </a:p>
          <a:p>
            <a:pPr>
              <a:lnSpc>
                <a:spcPct val="90000"/>
              </a:lnSpc>
              <a:spcBef>
                <a:spcPts val="300"/>
              </a:spcBef>
            </a:pPr>
            <a:r>
              <a:rPr smtClean="0">
                <a:effectLst>
                  <a:outerShdw blurRad="50800" dist="38100" dir="2700000" algn="tl" rotWithShape="0">
                    <a:prstClr val="black">
                      <a:alpha val="40000"/>
                    </a:prstClr>
                  </a:outerShdw>
                </a:effectLst>
                <a:latin typeface="+mj-lt"/>
              </a:rPr>
              <a:t>Meins Landing</a:t>
            </a:r>
          </a:p>
          <a:p>
            <a:pPr lvl="1">
              <a:lnSpc>
                <a:spcPct val="90000"/>
              </a:lnSpc>
              <a:spcBef>
                <a:spcPts val="300"/>
              </a:spcBef>
            </a:pPr>
            <a:r>
              <a:rPr smtClean="0">
                <a:effectLst>
                  <a:outerShdw blurRad="50800" dist="38100" dir="2700000" algn="tl" rotWithShape="0">
                    <a:prstClr val="black">
                      <a:alpha val="40000"/>
                    </a:prstClr>
                  </a:outerShdw>
                </a:effectLst>
                <a:latin typeface="+mj-lt"/>
              </a:rPr>
              <a:t>Opportunity for 680 acres of restored tidal marsh</a:t>
            </a:r>
          </a:p>
          <a:p>
            <a:pPr lvl="1">
              <a:lnSpc>
                <a:spcPct val="90000"/>
              </a:lnSpc>
              <a:spcBef>
                <a:spcPts val="300"/>
              </a:spcBef>
            </a:pPr>
            <a:r>
              <a:rPr smtClean="0">
                <a:effectLst>
                  <a:outerShdw blurRad="50800" dist="38100" dir="2700000" algn="tl" rotWithShape="0">
                    <a:prstClr val="black">
                      <a:alpha val="40000"/>
                    </a:prstClr>
                  </a:outerShdw>
                </a:effectLst>
                <a:latin typeface="+mj-lt"/>
              </a:rPr>
              <a:t>Acquired by DWR in 2005; Proceed with restoration</a:t>
            </a:r>
          </a:p>
          <a:p>
            <a:pPr>
              <a:lnSpc>
                <a:spcPct val="90000"/>
              </a:lnSpc>
              <a:spcBef>
                <a:spcPts val="300"/>
              </a:spcBef>
            </a:pPr>
            <a:r>
              <a:rPr smtClean="0">
                <a:effectLst>
                  <a:outerShdw blurRad="50800" dist="38100" dir="2700000" algn="tl" rotWithShape="0">
                    <a:prstClr val="black">
                      <a:alpha val="40000"/>
                    </a:prstClr>
                  </a:outerShdw>
                </a:effectLst>
                <a:latin typeface="+mj-lt"/>
              </a:rPr>
              <a:t>Yolo Bypass</a:t>
            </a:r>
          </a:p>
          <a:p>
            <a:pPr lvl="1">
              <a:lnSpc>
                <a:spcPct val="90000"/>
              </a:lnSpc>
              <a:spcBef>
                <a:spcPts val="300"/>
              </a:spcBef>
            </a:pPr>
            <a:r>
              <a:rPr smtClean="0">
                <a:effectLst>
                  <a:outerShdw blurRad="50800" dist="38100" dir="2700000" algn="tl" rotWithShape="0">
                    <a:prstClr val="black">
                      <a:alpha val="40000"/>
                    </a:prstClr>
                  </a:outerShdw>
                </a:effectLst>
                <a:latin typeface="+mj-lt"/>
              </a:rPr>
              <a:t>Authorize fish passage &amp; flow control facilities at Fremont Weir</a:t>
            </a:r>
          </a:p>
        </p:txBody>
      </p:sp>
    </p:spTree>
  </p:cSld>
  <p:clrMapOvr>
    <a:masterClrMapping/>
  </p:clrMapOvr>
  <p:transition>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9688" y="1176338"/>
            <a:ext cx="9178926" cy="5681662"/>
            <a:chOff x="-34506" y="1176338"/>
            <a:chExt cx="9178506" cy="5681662"/>
          </a:xfrm>
        </p:grpSpPr>
        <p:pic>
          <p:nvPicPr>
            <p:cNvPr id="23586"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50" name="Freeform 49"/>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cs typeface="+mn-cs"/>
              </a:endParaRPr>
            </a:p>
          </p:txBody>
        </p:sp>
      </p:grpSp>
      <p:grpSp>
        <p:nvGrpSpPr>
          <p:cNvPr id="3" name="Group 14"/>
          <p:cNvGrpSpPr>
            <a:grpSpLocks/>
          </p:cNvGrpSpPr>
          <p:nvPr/>
        </p:nvGrpSpPr>
        <p:grpSpPr bwMode="auto">
          <a:xfrm>
            <a:off x="-39688" y="1176338"/>
            <a:ext cx="9178926" cy="5681662"/>
            <a:chOff x="-34506" y="1176338"/>
            <a:chExt cx="9178506" cy="5681662"/>
          </a:xfrm>
        </p:grpSpPr>
        <p:pic>
          <p:nvPicPr>
            <p:cNvPr id="23582"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7" name="Freeform 26"/>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cs typeface="+mn-cs"/>
              </a:endParaRPr>
            </a:p>
          </p:txBody>
        </p:sp>
      </p:grpSp>
      <p:sp>
        <p:nvSpPr>
          <p:cNvPr id="9" name="Text Box 18"/>
          <p:cNvSpPr txBox="1">
            <a:spLocks noChangeArrowheads="1"/>
          </p:cNvSpPr>
          <p:nvPr/>
        </p:nvSpPr>
        <p:spPr bwMode="invGray">
          <a:xfrm>
            <a:off x="5791200" y="3581400"/>
            <a:ext cx="3276600" cy="838200"/>
          </a:xfrm>
          <a:prstGeom prst="rect">
            <a:avLst/>
          </a:prstGeom>
          <a:noFill/>
          <a:ln w="9525">
            <a:noFill/>
            <a:miter lim="800000"/>
            <a:headEnd type="none" w="sm" len="sm"/>
            <a:tailEnd type="none" w="sm" len="sm"/>
          </a:ln>
          <a:effectLst>
            <a:outerShdw dist="45791" dir="2021404" algn="ctr" rotWithShape="0">
              <a:schemeClr val="tx1"/>
            </a:outerShdw>
          </a:effectLst>
        </p:spPr>
        <p:txBody>
          <a:bodyPr/>
          <a:lstStyle/>
          <a:p>
            <a:pPr algn="ctr" eaLnBrk="0" hangingPunct="0">
              <a:lnSpc>
                <a:spcPct val="90000"/>
              </a:lnSpc>
              <a:spcBef>
                <a:spcPct val="50000"/>
              </a:spcBef>
              <a:buClr>
                <a:schemeClr val="folHlink"/>
              </a:buClr>
              <a:buSzPct val="140000"/>
              <a:buFont typeface="Wingdings" pitchFamily="2" charset="2"/>
              <a:buNone/>
              <a:defRPr/>
            </a:pPr>
            <a:r>
              <a:rPr lang="en-US" sz="2200" dirty="0">
                <a:solidFill>
                  <a:schemeClr val="bg1"/>
                </a:solidFill>
                <a:effectLst>
                  <a:glow rad="101600">
                    <a:schemeClr val="accent4">
                      <a:satMod val="175000"/>
                      <a:alpha val="40000"/>
                    </a:schemeClr>
                  </a:glow>
                  <a:outerShdw blurRad="38100" dist="38100" dir="2700000" algn="tl">
                    <a:srgbClr val="000000"/>
                  </a:outerShdw>
                </a:effectLst>
                <a:cs typeface="+mn-cs"/>
              </a:rPr>
              <a:t>Delta Cross-Channel</a:t>
            </a:r>
            <a:br>
              <a:rPr lang="en-US" sz="2200" dirty="0">
                <a:solidFill>
                  <a:schemeClr val="bg1"/>
                </a:solidFill>
                <a:effectLst>
                  <a:glow rad="101600">
                    <a:schemeClr val="accent4">
                      <a:satMod val="175000"/>
                      <a:alpha val="40000"/>
                    </a:schemeClr>
                  </a:glow>
                  <a:outerShdw blurRad="38100" dist="38100" dir="2700000" algn="tl">
                    <a:srgbClr val="000000"/>
                  </a:outerShdw>
                </a:effectLst>
                <a:cs typeface="+mn-cs"/>
              </a:rPr>
            </a:br>
            <a:r>
              <a:rPr lang="en-US" sz="1800" i="1" dirty="0">
                <a:solidFill>
                  <a:srgbClr val="66FFFF"/>
                </a:solidFill>
                <a:effectLst>
                  <a:glow rad="101600">
                    <a:schemeClr val="accent4">
                      <a:satMod val="175000"/>
                      <a:alpha val="40000"/>
                    </a:schemeClr>
                  </a:glow>
                  <a:outerShdw blurRad="38100" dist="38100" dir="2700000" algn="tl">
                    <a:srgbClr val="000000"/>
                  </a:outerShdw>
                </a:effectLst>
                <a:cs typeface="+mn-cs"/>
              </a:rPr>
              <a:t>Operations based on </a:t>
            </a:r>
            <a:br>
              <a:rPr lang="en-US" sz="1800" i="1" dirty="0">
                <a:solidFill>
                  <a:srgbClr val="66FFFF"/>
                </a:solidFill>
                <a:effectLst>
                  <a:glow rad="101600">
                    <a:schemeClr val="accent4">
                      <a:satMod val="175000"/>
                      <a:alpha val="40000"/>
                    </a:schemeClr>
                  </a:glow>
                  <a:outerShdw blurRad="38100" dist="38100" dir="2700000" algn="tl">
                    <a:srgbClr val="000000"/>
                  </a:outerShdw>
                </a:effectLst>
                <a:cs typeface="+mn-cs"/>
              </a:rPr>
            </a:br>
            <a:r>
              <a:rPr lang="en-US" sz="1800" i="1" dirty="0">
                <a:solidFill>
                  <a:srgbClr val="66FFFF"/>
                </a:solidFill>
                <a:effectLst>
                  <a:glow rad="101600">
                    <a:schemeClr val="accent4">
                      <a:satMod val="175000"/>
                      <a:alpha val="40000"/>
                    </a:schemeClr>
                  </a:glow>
                  <a:outerShdw blurRad="38100" dist="38100" dir="2700000" algn="tl">
                    <a:srgbClr val="000000"/>
                  </a:outerShdw>
                </a:effectLst>
                <a:cs typeface="+mn-cs"/>
              </a:rPr>
              <a:t>real-time fish monitoring</a:t>
            </a:r>
            <a:endParaRPr lang="en-US" sz="2200" i="1" dirty="0">
              <a:solidFill>
                <a:srgbClr val="66FFFF"/>
              </a:solidFill>
              <a:effectLst>
                <a:glow rad="101600">
                  <a:schemeClr val="accent4">
                    <a:satMod val="175000"/>
                    <a:alpha val="40000"/>
                  </a:schemeClr>
                </a:glow>
                <a:outerShdw blurRad="38100" dist="38100" dir="2700000" algn="tl">
                  <a:srgbClr val="000000"/>
                </a:outerShdw>
              </a:effectLst>
              <a:cs typeface="+mn-cs"/>
            </a:endParaRPr>
          </a:p>
        </p:txBody>
      </p:sp>
      <p:sp>
        <p:nvSpPr>
          <p:cNvPr id="20" name="Text Box 16"/>
          <p:cNvSpPr txBox="1">
            <a:spLocks noChangeArrowheads="1"/>
          </p:cNvSpPr>
          <p:nvPr/>
        </p:nvSpPr>
        <p:spPr bwMode="invGray">
          <a:xfrm>
            <a:off x="1295400" y="5867400"/>
            <a:ext cx="2209800" cy="400050"/>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dirty="0">
                <a:solidFill>
                  <a:schemeClr val="bg1"/>
                </a:solidFill>
                <a:effectLst>
                  <a:outerShdw blurRad="38100" dist="38100" dir="2700000" algn="tl">
                    <a:srgbClr val="000000"/>
                  </a:outerShdw>
                </a:effectLst>
                <a:cs typeface="+mn-cs"/>
              </a:rPr>
              <a:t>SWP Pumps</a:t>
            </a:r>
          </a:p>
        </p:txBody>
      </p:sp>
      <p:sp>
        <p:nvSpPr>
          <p:cNvPr id="22" name="Text Box 16"/>
          <p:cNvSpPr txBox="1">
            <a:spLocks noChangeArrowheads="1"/>
          </p:cNvSpPr>
          <p:nvPr/>
        </p:nvSpPr>
        <p:spPr bwMode="invGray">
          <a:xfrm>
            <a:off x="2078038" y="6246813"/>
            <a:ext cx="2209800" cy="400050"/>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effectLst>
                  <a:outerShdw blurRad="38100" dist="38100" dir="2700000" algn="tl">
                    <a:srgbClr val="000000"/>
                  </a:outerShdw>
                </a:effectLst>
                <a:cs typeface="+mn-cs"/>
              </a:rPr>
              <a:t>CVP Pumps</a:t>
            </a:r>
          </a:p>
        </p:txBody>
      </p:sp>
      <p:sp>
        <p:nvSpPr>
          <p:cNvPr id="23559" name="Oval 17"/>
          <p:cNvSpPr>
            <a:spLocks noChangeArrowheads="1"/>
          </p:cNvSpPr>
          <p:nvPr/>
        </p:nvSpPr>
        <p:spPr bwMode="auto">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a:p>
        </p:txBody>
      </p:sp>
      <p:sp>
        <p:nvSpPr>
          <p:cNvPr id="23560" name="Oval 17"/>
          <p:cNvSpPr>
            <a:spLocks noChangeArrowheads="1"/>
          </p:cNvSpPr>
          <p:nvPr/>
        </p:nvSpPr>
        <p:spPr bwMode="auto">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a:p>
        </p:txBody>
      </p:sp>
      <p:sp>
        <p:nvSpPr>
          <p:cNvPr id="24" name="Text Box 18"/>
          <p:cNvSpPr txBox="1">
            <a:spLocks noChangeArrowheads="1"/>
          </p:cNvSpPr>
          <p:nvPr/>
        </p:nvSpPr>
        <p:spPr bwMode="invGray">
          <a:xfrm>
            <a:off x="2057400" y="4572000"/>
            <a:ext cx="4495800" cy="762000"/>
          </a:xfrm>
          <a:prstGeom prst="rect">
            <a:avLst/>
          </a:prstGeom>
          <a:noFill/>
          <a:ln w="9525">
            <a:noFill/>
            <a:miter lim="800000"/>
            <a:headEnd type="none" w="sm" len="sm"/>
            <a:tailEnd type="none" w="sm" len="sm"/>
          </a:ln>
          <a:effectLst>
            <a:outerShdw dist="45791" dir="2021404" algn="ctr" rotWithShape="0">
              <a:schemeClr val="tx1"/>
            </a:outerShdw>
          </a:effectLst>
        </p:spPr>
        <p:txBody>
          <a:bodyPr/>
          <a:lstStyle/>
          <a:p>
            <a:pPr algn="ctr" eaLnBrk="0" hangingPunct="0">
              <a:lnSpc>
                <a:spcPct val="90000"/>
              </a:lnSpc>
              <a:spcBef>
                <a:spcPct val="50000"/>
              </a:spcBef>
              <a:buClr>
                <a:schemeClr val="folHlink"/>
              </a:buClr>
              <a:buSzPct val="140000"/>
              <a:buFont typeface="Wingdings" pitchFamily="2" charset="2"/>
              <a:buNone/>
              <a:defRPr/>
            </a:pPr>
            <a:r>
              <a:rPr lang="en-US" sz="2200" dirty="0">
                <a:solidFill>
                  <a:schemeClr val="bg1"/>
                </a:solidFill>
                <a:effectLst>
                  <a:glow rad="101600">
                    <a:schemeClr val="accent4">
                      <a:satMod val="175000"/>
                      <a:alpha val="40000"/>
                    </a:schemeClr>
                  </a:glow>
                  <a:outerShdw blurRad="38100" dist="38100" dir="2700000" algn="tl">
                    <a:srgbClr val="000000"/>
                  </a:outerShdw>
                </a:effectLst>
                <a:cs typeface="+mn-cs"/>
              </a:rPr>
              <a:t>San Joaquin River </a:t>
            </a:r>
            <a:br>
              <a:rPr lang="en-US" sz="2200" dirty="0">
                <a:solidFill>
                  <a:schemeClr val="bg1"/>
                </a:solidFill>
                <a:effectLst>
                  <a:glow rad="101600">
                    <a:schemeClr val="accent4">
                      <a:satMod val="175000"/>
                      <a:alpha val="40000"/>
                    </a:schemeClr>
                  </a:glow>
                  <a:outerShdw blurRad="38100" dist="38100" dir="2700000" algn="tl">
                    <a:srgbClr val="000000"/>
                  </a:outerShdw>
                </a:effectLst>
                <a:cs typeface="+mn-cs"/>
              </a:rPr>
            </a:br>
            <a:r>
              <a:rPr lang="en-US" sz="1800" i="1" dirty="0">
                <a:solidFill>
                  <a:srgbClr val="66FFFF"/>
                </a:solidFill>
                <a:effectLst>
                  <a:glow rad="101600">
                    <a:schemeClr val="accent4">
                      <a:satMod val="175000"/>
                      <a:alpha val="40000"/>
                    </a:schemeClr>
                  </a:glow>
                  <a:outerShdw blurRad="38100" dist="38100" dir="2700000" algn="tl">
                    <a:srgbClr val="000000"/>
                  </a:outerShdw>
                </a:effectLst>
                <a:cs typeface="+mn-cs"/>
              </a:rPr>
              <a:t>Positive outflow to reduce fish salvage</a:t>
            </a:r>
          </a:p>
        </p:txBody>
      </p:sp>
      <p:sp>
        <p:nvSpPr>
          <p:cNvPr id="21" name="Slide Number Placeholder 20"/>
          <p:cNvSpPr>
            <a:spLocks noGrp="1"/>
          </p:cNvSpPr>
          <p:nvPr>
            <p:ph type="sldNum" sz="quarter" idx="10"/>
          </p:nvPr>
        </p:nvSpPr>
        <p:spPr/>
        <p:txBody>
          <a:bodyPr/>
          <a:lstStyle/>
          <a:p>
            <a:pPr>
              <a:defRPr/>
            </a:pPr>
            <a:fld id="{A760059C-9760-4E6E-906A-61AF597D7EAE}" type="slidenum">
              <a:rPr lang="en-US" smtClean="0"/>
              <a:pPr>
                <a:defRPr/>
              </a:pPr>
              <a:t>51</a:t>
            </a:fld>
            <a:endParaRPr lang="en-US" dirty="0"/>
          </a:p>
        </p:txBody>
      </p:sp>
      <p:sp>
        <p:nvSpPr>
          <p:cNvPr id="34"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defRPr/>
            </a:pPr>
            <a:r>
              <a:rPr lang="en-US" sz="3600" dirty="0" smtClean="0">
                <a:solidFill>
                  <a:srgbClr val="FFFF00"/>
                </a:solidFill>
                <a:effectLst>
                  <a:outerShdw blurRad="38100" dist="38100" dir="2700000" algn="tl">
                    <a:srgbClr val="000000"/>
                  </a:outerShdw>
                </a:effectLst>
              </a:rPr>
              <a:t>Key Near-Term Measures </a:t>
            </a:r>
            <a:r>
              <a:rPr lang="en-US" sz="3600" dirty="0">
                <a:effectLst>
                  <a:outerShdw blurRad="38100" dist="38100" dir="2700000" algn="tl">
                    <a:srgbClr val="000000"/>
                  </a:outerShdw>
                </a:effectLst>
                <a:cs typeface="+mn-cs"/>
              </a:rPr>
              <a:t/>
            </a:r>
            <a:br>
              <a:rPr lang="en-US" sz="3600" dirty="0">
                <a:effectLst>
                  <a:outerShdw blurRad="38100" dist="38100" dir="2700000" algn="tl">
                    <a:srgbClr val="000000"/>
                  </a:outerShdw>
                </a:effectLst>
                <a:cs typeface="+mn-cs"/>
              </a:rPr>
            </a:br>
            <a:r>
              <a:rPr lang="en-US" dirty="0">
                <a:solidFill>
                  <a:schemeClr val="bg1"/>
                </a:solidFill>
                <a:effectLst>
                  <a:outerShdw blurRad="38100" dist="38100" dir="2700000" algn="tl">
                    <a:srgbClr val="000000"/>
                  </a:outerShdw>
                </a:effectLst>
                <a:cs typeface="+mn-cs"/>
              </a:rPr>
              <a:t>Operational &amp; Flow </a:t>
            </a:r>
            <a:r>
              <a:rPr lang="en-US" dirty="0" smtClean="0">
                <a:solidFill>
                  <a:schemeClr val="bg1"/>
                </a:solidFill>
                <a:effectLst>
                  <a:outerShdw blurRad="38100" dist="38100" dir="2700000" algn="tl">
                    <a:srgbClr val="000000"/>
                  </a:outerShdw>
                </a:effectLst>
                <a:cs typeface="+mn-cs"/>
              </a:rPr>
              <a:t>Actions</a:t>
            </a:r>
            <a:endParaRPr lang="en-US" dirty="0">
              <a:solidFill>
                <a:schemeClr val="bg1"/>
              </a:solidFill>
              <a:effectLst>
                <a:outerShdw blurRad="38100" dist="38100" dir="2700000" algn="tl">
                  <a:srgbClr val="000000"/>
                </a:outerShdw>
              </a:effectLst>
              <a:cs typeface="+mn-cs"/>
            </a:endParaRPr>
          </a:p>
        </p:txBody>
      </p:sp>
      <p:sp>
        <p:nvSpPr>
          <p:cNvPr id="32"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ct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Sac River</a:t>
            </a:r>
          </a:p>
        </p:txBody>
      </p:sp>
      <p:grpSp>
        <p:nvGrpSpPr>
          <p:cNvPr id="4" name="Group 49"/>
          <p:cNvGrpSpPr>
            <a:grpSpLocks/>
          </p:cNvGrpSpPr>
          <p:nvPr/>
        </p:nvGrpSpPr>
        <p:grpSpPr bwMode="auto">
          <a:xfrm>
            <a:off x="2590800" y="1739900"/>
            <a:ext cx="2795588" cy="2616200"/>
            <a:chOff x="1632" y="1096"/>
            <a:chExt cx="1761" cy="1648"/>
          </a:xfrm>
        </p:grpSpPr>
        <p:sp>
          <p:nvSpPr>
            <p:cNvPr id="36"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37"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sp>
        <p:nvSpPr>
          <p:cNvPr id="28" name="Freeform 27"/>
          <p:cNvSpPr/>
          <p:nvPr/>
        </p:nvSpPr>
        <p:spPr bwMode="auto">
          <a:xfrm>
            <a:off x="2333223" y="4241443"/>
            <a:ext cx="3810000" cy="581695"/>
          </a:xfrm>
          <a:custGeom>
            <a:avLst/>
            <a:gdLst>
              <a:gd name="connsiteX0" fmla="*/ 2743200 w 2743200"/>
              <a:gd name="connsiteY0" fmla="*/ 581695 h 581695"/>
              <a:gd name="connsiteX1" fmla="*/ 2550016 w 2743200"/>
              <a:gd name="connsiteY1" fmla="*/ 478664 h 581695"/>
              <a:gd name="connsiteX2" fmla="*/ 2472743 w 2743200"/>
              <a:gd name="connsiteY2" fmla="*/ 446467 h 581695"/>
              <a:gd name="connsiteX3" fmla="*/ 2395470 w 2743200"/>
              <a:gd name="connsiteY3" fmla="*/ 433588 h 581695"/>
              <a:gd name="connsiteX4" fmla="*/ 2382591 w 2743200"/>
              <a:gd name="connsiteY4" fmla="*/ 388512 h 581695"/>
              <a:gd name="connsiteX5" fmla="*/ 2298878 w 2743200"/>
              <a:gd name="connsiteY5" fmla="*/ 382072 h 581695"/>
              <a:gd name="connsiteX6" fmla="*/ 2260242 w 2743200"/>
              <a:gd name="connsiteY6" fmla="*/ 330557 h 581695"/>
              <a:gd name="connsiteX7" fmla="*/ 2215166 w 2743200"/>
              <a:gd name="connsiteY7" fmla="*/ 336996 h 581695"/>
              <a:gd name="connsiteX8" fmla="*/ 2092816 w 2743200"/>
              <a:gd name="connsiteY8" fmla="*/ 336996 h 581695"/>
              <a:gd name="connsiteX9" fmla="*/ 2028422 w 2743200"/>
              <a:gd name="connsiteY9" fmla="*/ 317678 h 581695"/>
              <a:gd name="connsiteX10" fmla="*/ 1880315 w 2743200"/>
              <a:gd name="connsiteY10" fmla="*/ 272602 h 581695"/>
              <a:gd name="connsiteX11" fmla="*/ 1790163 w 2743200"/>
              <a:gd name="connsiteY11" fmla="*/ 272602 h 581695"/>
              <a:gd name="connsiteX12" fmla="*/ 1719329 w 2743200"/>
              <a:gd name="connsiteY12" fmla="*/ 285481 h 581695"/>
              <a:gd name="connsiteX13" fmla="*/ 1648495 w 2743200"/>
              <a:gd name="connsiteY13" fmla="*/ 253284 h 581695"/>
              <a:gd name="connsiteX14" fmla="*/ 1648495 w 2743200"/>
              <a:gd name="connsiteY14" fmla="*/ 240405 h 581695"/>
              <a:gd name="connsiteX15" fmla="*/ 1667814 w 2743200"/>
              <a:gd name="connsiteY15" fmla="*/ 195329 h 581695"/>
              <a:gd name="connsiteX16" fmla="*/ 1635616 w 2743200"/>
              <a:gd name="connsiteY16" fmla="*/ 188889 h 581695"/>
              <a:gd name="connsiteX17" fmla="*/ 1532585 w 2743200"/>
              <a:gd name="connsiteY17" fmla="*/ 208208 h 581695"/>
              <a:gd name="connsiteX18" fmla="*/ 1461752 w 2743200"/>
              <a:gd name="connsiteY18" fmla="*/ 221087 h 581695"/>
              <a:gd name="connsiteX19" fmla="*/ 1403797 w 2743200"/>
              <a:gd name="connsiteY19" fmla="*/ 227526 h 581695"/>
              <a:gd name="connsiteX20" fmla="*/ 1345842 w 2743200"/>
              <a:gd name="connsiteY20" fmla="*/ 163132 h 581695"/>
              <a:gd name="connsiteX21" fmla="*/ 1249250 w 2743200"/>
              <a:gd name="connsiteY21" fmla="*/ 150253 h 581695"/>
              <a:gd name="connsiteX22" fmla="*/ 1165538 w 2743200"/>
              <a:gd name="connsiteY22" fmla="*/ 137374 h 581695"/>
              <a:gd name="connsiteX23" fmla="*/ 1146219 w 2743200"/>
              <a:gd name="connsiteY23" fmla="*/ 60101 h 581695"/>
              <a:gd name="connsiteX24" fmla="*/ 1094704 w 2743200"/>
              <a:gd name="connsiteY24" fmla="*/ 27903 h 581695"/>
              <a:gd name="connsiteX25" fmla="*/ 1010991 w 2743200"/>
              <a:gd name="connsiteY25" fmla="*/ 21464 h 581695"/>
              <a:gd name="connsiteX26" fmla="*/ 895081 w 2743200"/>
              <a:gd name="connsiteY26" fmla="*/ 2146 h 581695"/>
              <a:gd name="connsiteX27" fmla="*/ 798490 w 2743200"/>
              <a:gd name="connsiteY27" fmla="*/ 8585 h 581695"/>
              <a:gd name="connsiteX28" fmla="*/ 753414 w 2743200"/>
              <a:gd name="connsiteY28" fmla="*/ 27903 h 581695"/>
              <a:gd name="connsiteX29" fmla="*/ 682580 w 2743200"/>
              <a:gd name="connsiteY29" fmla="*/ 34343 h 581695"/>
              <a:gd name="connsiteX30" fmla="*/ 579549 w 2743200"/>
              <a:gd name="connsiteY30" fmla="*/ 40782 h 581695"/>
              <a:gd name="connsiteX31" fmla="*/ 553791 w 2743200"/>
              <a:gd name="connsiteY31" fmla="*/ 92298 h 581695"/>
              <a:gd name="connsiteX32" fmla="*/ 463639 w 2743200"/>
              <a:gd name="connsiteY32" fmla="*/ 92298 h 581695"/>
              <a:gd name="connsiteX33" fmla="*/ 373487 w 2743200"/>
              <a:gd name="connsiteY33" fmla="*/ 92298 h 581695"/>
              <a:gd name="connsiteX34" fmla="*/ 225380 w 2743200"/>
              <a:gd name="connsiteY34" fmla="*/ 47222 h 581695"/>
              <a:gd name="connsiteX35" fmla="*/ 90152 w 2743200"/>
              <a:gd name="connsiteY35" fmla="*/ 47222 h 581695"/>
              <a:gd name="connsiteX36" fmla="*/ 19318 w 2743200"/>
              <a:gd name="connsiteY36" fmla="*/ 85858 h 581695"/>
              <a:gd name="connsiteX37" fmla="*/ 0 w 2743200"/>
              <a:gd name="connsiteY37" fmla="*/ 176011 h 581695"/>
              <a:gd name="connsiteX0" fmla="*/ 3810000 w 3810000"/>
              <a:gd name="connsiteY0" fmla="*/ 581695 h 581695"/>
              <a:gd name="connsiteX1" fmla="*/ 3616816 w 3810000"/>
              <a:gd name="connsiteY1" fmla="*/ 478664 h 581695"/>
              <a:gd name="connsiteX2" fmla="*/ 3539543 w 3810000"/>
              <a:gd name="connsiteY2" fmla="*/ 446467 h 581695"/>
              <a:gd name="connsiteX3" fmla="*/ 3462270 w 3810000"/>
              <a:gd name="connsiteY3" fmla="*/ 433588 h 581695"/>
              <a:gd name="connsiteX4" fmla="*/ 3449391 w 3810000"/>
              <a:gd name="connsiteY4" fmla="*/ 388512 h 581695"/>
              <a:gd name="connsiteX5" fmla="*/ 3365678 w 3810000"/>
              <a:gd name="connsiteY5" fmla="*/ 382072 h 581695"/>
              <a:gd name="connsiteX6" fmla="*/ 3327042 w 3810000"/>
              <a:gd name="connsiteY6" fmla="*/ 330557 h 581695"/>
              <a:gd name="connsiteX7" fmla="*/ 3281966 w 3810000"/>
              <a:gd name="connsiteY7" fmla="*/ 336996 h 581695"/>
              <a:gd name="connsiteX8" fmla="*/ 3159616 w 3810000"/>
              <a:gd name="connsiteY8" fmla="*/ 336996 h 581695"/>
              <a:gd name="connsiteX9" fmla="*/ 3095222 w 3810000"/>
              <a:gd name="connsiteY9" fmla="*/ 317678 h 581695"/>
              <a:gd name="connsiteX10" fmla="*/ 2947115 w 3810000"/>
              <a:gd name="connsiteY10" fmla="*/ 272602 h 581695"/>
              <a:gd name="connsiteX11" fmla="*/ 2856963 w 3810000"/>
              <a:gd name="connsiteY11" fmla="*/ 272602 h 581695"/>
              <a:gd name="connsiteX12" fmla="*/ 2786129 w 3810000"/>
              <a:gd name="connsiteY12" fmla="*/ 285481 h 581695"/>
              <a:gd name="connsiteX13" fmla="*/ 2715295 w 3810000"/>
              <a:gd name="connsiteY13" fmla="*/ 253284 h 581695"/>
              <a:gd name="connsiteX14" fmla="*/ 2715295 w 3810000"/>
              <a:gd name="connsiteY14" fmla="*/ 240405 h 581695"/>
              <a:gd name="connsiteX15" fmla="*/ 2734614 w 3810000"/>
              <a:gd name="connsiteY15" fmla="*/ 195329 h 581695"/>
              <a:gd name="connsiteX16" fmla="*/ 2702416 w 3810000"/>
              <a:gd name="connsiteY16" fmla="*/ 188889 h 581695"/>
              <a:gd name="connsiteX17" fmla="*/ 2599385 w 3810000"/>
              <a:gd name="connsiteY17" fmla="*/ 208208 h 581695"/>
              <a:gd name="connsiteX18" fmla="*/ 2528552 w 3810000"/>
              <a:gd name="connsiteY18" fmla="*/ 221087 h 581695"/>
              <a:gd name="connsiteX19" fmla="*/ 2470597 w 3810000"/>
              <a:gd name="connsiteY19" fmla="*/ 227526 h 581695"/>
              <a:gd name="connsiteX20" fmla="*/ 2412642 w 3810000"/>
              <a:gd name="connsiteY20" fmla="*/ 163132 h 581695"/>
              <a:gd name="connsiteX21" fmla="*/ 2316050 w 3810000"/>
              <a:gd name="connsiteY21" fmla="*/ 150253 h 581695"/>
              <a:gd name="connsiteX22" fmla="*/ 2232338 w 3810000"/>
              <a:gd name="connsiteY22" fmla="*/ 137374 h 581695"/>
              <a:gd name="connsiteX23" fmla="*/ 2213019 w 3810000"/>
              <a:gd name="connsiteY23" fmla="*/ 60101 h 581695"/>
              <a:gd name="connsiteX24" fmla="*/ 2161504 w 3810000"/>
              <a:gd name="connsiteY24" fmla="*/ 27903 h 581695"/>
              <a:gd name="connsiteX25" fmla="*/ 2077791 w 3810000"/>
              <a:gd name="connsiteY25" fmla="*/ 21464 h 581695"/>
              <a:gd name="connsiteX26" fmla="*/ 1961881 w 3810000"/>
              <a:gd name="connsiteY26" fmla="*/ 2146 h 581695"/>
              <a:gd name="connsiteX27" fmla="*/ 1865290 w 3810000"/>
              <a:gd name="connsiteY27" fmla="*/ 8585 h 581695"/>
              <a:gd name="connsiteX28" fmla="*/ 1820214 w 3810000"/>
              <a:gd name="connsiteY28" fmla="*/ 27903 h 581695"/>
              <a:gd name="connsiteX29" fmla="*/ 1749380 w 3810000"/>
              <a:gd name="connsiteY29" fmla="*/ 34343 h 581695"/>
              <a:gd name="connsiteX30" fmla="*/ 1646349 w 3810000"/>
              <a:gd name="connsiteY30" fmla="*/ 40782 h 581695"/>
              <a:gd name="connsiteX31" fmla="*/ 1620591 w 3810000"/>
              <a:gd name="connsiteY31" fmla="*/ 92298 h 581695"/>
              <a:gd name="connsiteX32" fmla="*/ 1530439 w 3810000"/>
              <a:gd name="connsiteY32" fmla="*/ 92298 h 581695"/>
              <a:gd name="connsiteX33" fmla="*/ 1440287 w 3810000"/>
              <a:gd name="connsiteY33" fmla="*/ 92298 h 581695"/>
              <a:gd name="connsiteX34" fmla="*/ 1292180 w 3810000"/>
              <a:gd name="connsiteY34" fmla="*/ 47222 h 581695"/>
              <a:gd name="connsiteX35" fmla="*/ 1156952 w 3810000"/>
              <a:gd name="connsiteY35" fmla="*/ 47222 h 581695"/>
              <a:gd name="connsiteX36" fmla="*/ 1086118 w 3810000"/>
              <a:gd name="connsiteY36" fmla="*/ 85858 h 581695"/>
              <a:gd name="connsiteX37" fmla="*/ 0 w 3810000"/>
              <a:gd name="connsiteY37" fmla="*/ 328411 h 581695"/>
              <a:gd name="connsiteX0" fmla="*/ 3810000 w 3810000"/>
              <a:gd name="connsiteY0" fmla="*/ 581695 h 581695"/>
              <a:gd name="connsiteX1" fmla="*/ 3616816 w 3810000"/>
              <a:gd name="connsiteY1" fmla="*/ 478664 h 581695"/>
              <a:gd name="connsiteX2" fmla="*/ 3539543 w 3810000"/>
              <a:gd name="connsiteY2" fmla="*/ 446467 h 581695"/>
              <a:gd name="connsiteX3" fmla="*/ 3462270 w 3810000"/>
              <a:gd name="connsiteY3" fmla="*/ 433588 h 581695"/>
              <a:gd name="connsiteX4" fmla="*/ 3449391 w 3810000"/>
              <a:gd name="connsiteY4" fmla="*/ 388512 h 581695"/>
              <a:gd name="connsiteX5" fmla="*/ 3365678 w 3810000"/>
              <a:gd name="connsiteY5" fmla="*/ 382072 h 581695"/>
              <a:gd name="connsiteX6" fmla="*/ 3327042 w 3810000"/>
              <a:gd name="connsiteY6" fmla="*/ 330557 h 581695"/>
              <a:gd name="connsiteX7" fmla="*/ 3281966 w 3810000"/>
              <a:gd name="connsiteY7" fmla="*/ 336996 h 581695"/>
              <a:gd name="connsiteX8" fmla="*/ 3159616 w 3810000"/>
              <a:gd name="connsiteY8" fmla="*/ 336996 h 581695"/>
              <a:gd name="connsiteX9" fmla="*/ 3095222 w 3810000"/>
              <a:gd name="connsiteY9" fmla="*/ 317678 h 581695"/>
              <a:gd name="connsiteX10" fmla="*/ 2947115 w 3810000"/>
              <a:gd name="connsiteY10" fmla="*/ 272602 h 581695"/>
              <a:gd name="connsiteX11" fmla="*/ 2856963 w 3810000"/>
              <a:gd name="connsiteY11" fmla="*/ 272602 h 581695"/>
              <a:gd name="connsiteX12" fmla="*/ 2786129 w 3810000"/>
              <a:gd name="connsiteY12" fmla="*/ 285481 h 581695"/>
              <a:gd name="connsiteX13" fmla="*/ 2715295 w 3810000"/>
              <a:gd name="connsiteY13" fmla="*/ 253284 h 581695"/>
              <a:gd name="connsiteX14" fmla="*/ 2715295 w 3810000"/>
              <a:gd name="connsiteY14" fmla="*/ 240405 h 581695"/>
              <a:gd name="connsiteX15" fmla="*/ 2734614 w 3810000"/>
              <a:gd name="connsiteY15" fmla="*/ 195329 h 581695"/>
              <a:gd name="connsiteX16" fmla="*/ 2702416 w 3810000"/>
              <a:gd name="connsiteY16" fmla="*/ 188889 h 581695"/>
              <a:gd name="connsiteX17" fmla="*/ 2599385 w 3810000"/>
              <a:gd name="connsiteY17" fmla="*/ 208208 h 581695"/>
              <a:gd name="connsiteX18" fmla="*/ 2528552 w 3810000"/>
              <a:gd name="connsiteY18" fmla="*/ 221087 h 581695"/>
              <a:gd name="connsiteX19" fmla="*/ 2470597 w 3810000"/>
              <a:gd name="connsiteY19" fmla="*/ 227526 h 581695"/>
              <a:gd name="connsiteX20" fmla="*/ 2412642 w 3810000"/>
              <a:gd name="connsiteY20" fmla="*/ 163132 h 581695"/>
              <a:gd name="connsiteX21" fmla="*/ 2316050 w 3810000"/>
              <a:gd name="connsiteY21" fmla="*/ 150253 h 581695"/>
              <a:gd name="connsiteX22" fmla="*/ 2232338 w 3810000"/>
              <a:gd name="connsiteY22" fmla="*/ 137374 h 581695"/>
              <a:gd name="connsiteX23" fmla="*/ 2213019 w 3810000"/>
              <a:gd name="connsiteY23" fmla="*/ 60101 h 581695"/>
              <a:gd name="connsiteX24" fmla="*/ 2161504 w 3810000"/>
              <a:gd name="connsiteY24" fmla="*/ 27903 h 581695"/>
              <a:gd name="connsiteX25" fmla="*/ 2077791 w 3810000"/>
              <a:gd name="connsiteY25" fmla="*/ 21464 h 581695"/>
              <a:gd name="connsiteX26" fmla="*/ 1961881 w 3810000"/>
              <a:gd name="connsiteY26" fmla="*/ 2146 h 581695"/>
              <a:gd name="connsiteX27" fmla="*/ 1865290 w 3810000"/>
              <a:gd name="connsiteY27" fmla="*/ 8585 h 581695"/>
              <a:gd name="connsiteX28" fmla="*/ 1820214 w 3810000"/>
              <a:gd name="connsiteY28" fmla="*/ 27903 h 581695"/>
              <a:gd name="connsiteX29" fmla="*/ 1749380 w 3810000"/>
              <a:gd name="connsiteY29" fmla="*/ 34343 h 581695"/>
              <a:gd name="connsiteX30" fmla="*/ 1646349 w 3810000"/>
              <a:gd name="connsiteY30" fmla="*/ 40782 h 581695"/>
              <a:gd name="connsiteX31" fmla="*/ 1620591 w 3810000"/>
              <a:gd name="connsiteY31" fmla="*/ 92298 h 581695"/>
              <a:gd name="connsiteX32" fmla="*/ 1530439 w 3810000"/>
              <a:gd name="connsiteY32" fmla="*/ 92298 h 581695"/>
              <a:gd name="connsiteX33" fmla="*/ 1440287 w 3810000"/>
              <a:gd name="connsiteY33" fmla="*/ 92298 h 581695"/>
              <a:gd name="connsiteX34" fmla="*/ 1292180 w 3810000"/>
              <a:gd name="connsiteY34" fmla="*/ 47222 h 581695"/>
              <a:gd name="connsiteX35" fmla="*/ 1156952 w 3810000"/>
              <a:gd name="connsiteY35" fmla="*/ 47222 h 581695"/>
              <a:gd name="connsiteX36" fmla="*/ 1086118 w 3810000"/>
              <a:gd name="connsiteY36" fmla="*/ 85858 h 581695"/>
              <a:gd name="connsiteX37" fmla="*/ 789904 w 3810000"/>
              <a:gd name="connsiteY37" fmla="*/ 150253 h 581695"/>
              <a:gd name="connsiteX38" fmla="*/ 0 w 3810000"/>
              <a:gd name="connsiteY38" fmla="*/ 328411 h 581695"/>
              <a:gd name="connsiteX0" fmla="*/ 3810000 w 3810000"/>
              <a:gd name="connsiteY0" fmla="*/ 581695 h 581695"/>
              <a:gd name="connsiteX1" fmla="*/ 3616816 w 3810000"/>
              <a:gd name="connsiteY1" fmla="*/ 478664 h 581695"/>
              <a:gd name="connsiteX2" fmla="*/ 3539543 w 3810000"/>
              <a:gd name="connsiteY2" fmla="*/ 446467 h 581695"/>
              <a:gd name="connsiteX3" fmla="*/ 3462270 w 3810000"/>
              <a:gd name="connsiteY3" fmla="*/ 433588 h 581695"/>
              <a:gd name="connsiteX4" fmla="*/ 3449391 w 3810000"/>
              <a:gd name="connsiteY4" fmla="*/ 388512 h 581695"/>
              <a:gd name="connsiteX5" fmla="*/ 3365678 w 3810000"/>
              <a:gd name="connsiteY5" fmla="*/ 382072 h 581695"/>
              <a:gd name="connsiteX6" fmla="*/ 3327042 w 3810000"/>
              <a:gd name="connsiteY6" fmla="*/ 330557 h 581695"/>
              <a:gd name="connsiteX7" fmla="*/ 3281966 w 3810000"/>
              <a:gd name="connsiteY7" fmla="*/ 336996 h 581695"/>
              <a:gd name="connsiteX8" fmla="*/ 3159616 w 3810000"/>
              <a:gd name="connsiteY8" fmla="*/ 336996 h 581695"/>
              <a:gd name="connsiteX9" fmla="*/ 3095222 w 3810000"/>
              <a:gd name="connsiteY9" fmla="*/ 317678 h 581695"/>
              <a:gd name="connsiteX10" fmla="*/ 2947115 w 3810000"/>
              <a:gd name="connsiteY10" fmla="*/ 272602 h 581695"/>
              <a:gd name="connsiteX11" fmla="*/ 2856963 w 3810000"/>
              <a:gd name="connsiteY11" fmla="*/ 272602 h 581695"/>
              <a:gd name="connsiteX12" fmla="*/ 2786129 w 3810000"/>
              <a:gd name="connsiteY12" fmla="*/ 285481 h 581695"/>
              <a:gd name="connsiteX13" fmla="*/ 2715295 w 3810000"/>
              <a:gd name="connsiteY13" fmla="*/ 253284 h 581695"/>
              <a:gd name="connsiteX14" fmla="*/ 2715295 w 3810000"/>
              <a:gd name="connsiteY14" fmla="*/ 240405 h 581695"/>
              <a:gd name="connsiteX15" fmla="*/ 2734614 w 3810000"/>
              <a:gd name="connsiteY15" fmla="*/ 195329 h 581695"/>
              <a:gd name="connsiteX16" fmla="*/ 2702416 w 3810000"/>
              <a:gd name="connsiteY16" fmla="*/ 188889 h 581695"/>
              <a:gd name="connsiteX17" fmla="*/ 2599385 w 3810000"/>
              <a:gd name="connsiteY17" fmla="*/ 208208 h 581695"/>
              <a:gd name="connsiteX18" fmla="*/ 2528552 w 3810000"/>
              <a:gd name="connsiteY18" fmla="*/ 221087 h 581695"/>
              <a:gd name="connsiteX19" fmla="*/ 2470597 w 3810000"/>
              <a:gd name="connsiteY19" fmla="*/ 227526 h 581695"/>
              <a:gd name="connsiteX20" fmla="*/ 2412642 w 3810000"/>
              <a:gd name="connsiteY20" fmla="*/ 163132 h 581695"/>
              <a:gd name="connsiteX21" fmla="*/ 2316050 w 3810000"/>
              <a:gd name="connsiteY21" fmla="*/ 150253 h 581695"/>
              <a:gd name="connsiteX22" fmla="*/ 2232338 w 3810000"/>
              <a:gd name="connsiteY22" fmla="*/ 137374 h 581695"/>
              <a:gd name="connsiteX23" fmla="*/ 2213019 w 3810000"/>
              <a:gd name="connsiteY23" fmla="*/ 60101 h 581695"/>
              <a:gd name="connsiteX24" fmla="*/ 2161504 w 3810000"/>
              <a:gd name="connsiteY24" fmla="*/ 27903 h 581695"/>
              <a:gd name="connsiteX25" fmla="*/ 2077791 w 3810000"/>
              <a:gd name="connsiteY25" fmla="*/ 21464 h 581695"/>
              <a:gd name="connsiteX26" fmla="*/ 1961881 w 3810000"/>
              <a:gd name="connsiteY26" fmla="*/ 2146 h 581695"/>
              <a:gd name="connsiteX27" fmla="*/ 1865290 w 3810000"/>
              <a:gd name="connsiteY27" fmla="*/ 8585 h 581695"/>
              <a:gd name="connsiteX28" fmla="*/ 1820214 w 3810000"/>
              <a:gd name="connsiteY28" fmla="*/ 27903 h 581695"/>
              <a:gd name="connsiteX29" fmla="*/ 1749380 w 3810000"/>
              <a:gd name="connsiteY29" fmla="*/ 34343 h 581695"/>
              <a:gd name="connsiteX30" fmla="*/ 1646349 w 3810000"/>
              <a:gd name="connsiteY30" fmla="*/ 40782 h 581695"/>
              <a:gd name="connsiteX31" fmla="*/ 1620591 w 3810000"/>
              <a:gd name="connsiteY31" fmla="*/ 92298 h 581695"/>
              <a:gd name="connsiteX32" fmla="*/ 1530439 w 3810000"/>
              <a:gd name="connsiteY32" fmla="*/ 92298 h 581695"/>
              <a:gd name="connsiteX33" fmla="*/ 1440287 w 3810000"/>
              <a:gd name="connsiteY33" fmla="*/ 92298 h 581695"/>
              <a:gd name="connsiteX34" fmla="*/ 1292180 w 3810000"/>
              <a:gd name="connsiteY34" fmla="*/ 47222 h 581695"/>
              <a:gd name="connsiteX35" fmla="*/ 1156952 w 3810000"/>
              <a:gd name="connsiteY35" fmla="*/ 47222 h 581695"/>
              <a:gd name="connsiteX36" fmla="*/ 1086118 w 3810000"/>
              <a:gd name="connsiteY36" fmla="*/ 85858 h 581695"/>
              <a:gd name="connsiteX37" fmla="*/ 789904 w 3810000"/>
              <a:gd name="connsiteY37" fmla="*/ 226453 h 581695"/>
              <a:gd name="connsiteX38" fmla="*/ 0 w 3810000"/>
              <a:gd name="connsiteY38" fmla="*/ 328411 h 581695"/>
              <a:gd name="connsiteX0" fmla="*/ 3810000 w 3810000"/>
              <a:gd name="connsiteY0" fmla="*/ 581695 h 581695"/>
              <a:gd name="connsiteX1" fmla="*/ 3616816 w 3810000"/>
              <a:gd name="connsiteY1" fmla="*/ 478664 h 581695"/>
              <a:gd name="connsiteX2" fmla="*/ 3539543 w 3810000"/>
              <a:gd name="connsiteY2" fmla="*/ 446467 h 581695"/>
              <a:gd name="connsiteX3" fmla="*/ 3462270 w 3810000"/>
              <a:gd name="connsiteY3" fmla="*/ 433588 h 581695"/>
              <a:gd name="connsiteX4" fmla="*/ 3449391 w 3810000"/>
              <a:gd name="connsiteY4" fmla="*/ 388512 h 581695"/>
              <a:gd name="connsiteX5" fmla="*/ 3365678 w 3810000"/>
              <a:gd name="connsiteY5" fmla="*/ 382072 h 581695"/>
              <a:gd name="connsiteX6" fmla="*/ 3327042 w 3810000"/>
              <a:gd name="connsiteY6" fmla="*/ 330557 h 581695"/>
              <a:gd name="connsiteX7" fmla="*/ 3281966 w 3810000"/>
              <a:gd name="connsiteY7" fmla="*/ 336996 h 581695"/>
              <a:gd name="connsiteX8" fmla="*/ 3159616 w 3810000"/>
              <a:gd name="connsiteY8" fmla="*/ 336996 h 581695"/>
              <a:gd name="connsiteX9" fmla="*/ 3095222 w 3810000"/>
              <a:gd name="connsiteY9" fmla="*/ 317678 h 581695"/>
              <a:gd name="connsiteX10" fmla="*/ 2947115 w 3810000"/>
              <a:gd name="connsiteY10" fmla="*/ 272602 h 581695"/>
              <a:gd name="connsiteX11" fmla="*/ 2856963 w 3810000"/>
              <a:gd name="connsiteY11" fmla="*/ 272602 h 581695"/>
              <a:gd name="connsiteX12" fmla="*/ 2786129 w 3810000"/>
              <a:gd name="connsiteY12" fmla="*/ 285481 h 581695"/>
              <a:gd name="connsiteX13" fmla="*/ 2715295 w 3810000"/>
              <a:gd name="connsiteY13" fmla="*/ 253284 h 581695"/>
              <a:gd name="connsiteX14" fmla="*/ 2715295 w 3810000"/>
              <a:gd name="connsiteY14" fmla="*/ 240405 h 581695"/>
              <a:gd name="connsiteX15" fmla="*/ 2734614 w 3810000"/>
              <a:gd name="connsiteY15" fmla="*/ 195329 h 581695"/>
              <a:gd name="connsiteX16" fmla="*/ 2702416 w 3810000"/>
              <a:gd name="connsiteY16" fmla="*/ 188889 h 581695"/>
              <a:gd name="connsiteX17" fmla="*/ 2599385 w 3810000"/>
              <a:gd name="connsiteY17" fmla="*/ 208208 h 581695"/>
              <a:gd name="connsiteX18" fmla="*/ 2528552 w 3810000"/>
              <a:gd name="connsiteY18" fmla="*/ 221087 h 581695"/>
              <a:gd name="connsiteX19" fmla="*/ 2470597 w 3810000"/>
              <a:gd name="connsiteY19" fmla="*/ 227526 h 581695"/>
              <a:gd name="connsiteX20" fmla="*/ 2412642 w 3810000"/>
              <a:gd name="connsiteY20" fmla="*/ 163132 h 581695"/>
              <a:gd name="connsiteX21" fmla="*/ 2316050 w 3810000"/>
              <a:gd name="connsiteY21" fmla="*/ 150253 h 581695"/>
              <a:gd name="connsiteX22" fmla="*/ 2232338 w 3810000"/>
              <a:gd name="connsiteY22" fmla="*/ 137374 h 581695"/>
              <a:gd name="connsiteX23" fmla="*/ 2213019 w 3810000"/>
              <a:gd name="connsiteY23" fmla="*/ 60101 h 581695"/>
              <a:gd name="connsiteX24" fmla="*/ 2161504 w 3810000"/>
              <a:gd name="connsiteY24" fmla="*/ 27903 h 581695"/>
              <a:gd name="connsiteX25" fmla="*/ 2077791 w 3810000"/>
              <a:gd name="connsiteY25" fmla="*/ 21464 h 581695"/>
              <a:gd name="connsiteX26" fmla="*/ 1961881 w 3810000"/>
              <a:gd name="connsiteY26" fmla="*/ 2146 h 581695"/>
              <a:gd name="connsiteX27" fmla="*/ 1865290 w 3810000"/>
              <a:gd name="connsiteY27" fmla="*/ 8585 h 581695"/>
              <a:gd name="connsiteX28" fmla="*/ 1820214 w 3810000"/>
              <a:gd name="connsiteY28" fmla="*/ 27903 h 581695"/>
              <a:gd name="connsiteX29" fmla="*/ 1749380 w 3810000"/>
              <a:gd name="connsiteY29" fmla="*/ 34343 h 581695"/>
              <a:gd name="connsiteX30" fmla="*/ 1646349 w 3810000"/>
              <a:gd name="connsiteY30" fmla="*/ 40782 h 581695"/>
              <a:gd name="connsiteX31" fmla="*/ 1620591 w 3810000"/>
              <a:gd name="connsiteY31" fmla="*/ 92298 h 581695"/>
              <a:gd name="connsiteX32" fmla="*/ 1530439 w 3810000"/>
              <a:gd name="connsiteY32" fmla="*/ 92298 h 581695"/>
              <a:gd name="connsiteX33" fmla="*/ 1440287 w 3810000"/>
              <a:gd name="connsiteY33" fmla="*/ 92298 h 581695"/>
              <a:gd name="connsiteX34" fmla="*/ 1292180 w 3810000"/>
              <a:gd name="connsiteY34" fmla="*/ 47222 h 581695"/>
              <a:gd name="connsiteX35" fmla="*/ 1156952 w 3810000"/>
              <a:gd name="connsiteY35" fmla="*/ 47222 h 581695"/>
              <a:gd name="connsiteX36" fmla="*/ 1086118 w 3810000"/>
              <a:gd name="connsiteY36" fmla="*/ 85858 h 581695"/>
              <a:gd name="connsiteX37" fmla="*/ 789904 w 3810000"/>
              <a:gd name="connsiteY37" fmla="*/ 226453 h 581695"/>
              <a:gd name="connsiteX38" fmla="*/ 596721 w 3810000"/>
              <a:gd name="connsiteY38" fmla="*/ 253284 h 581695"/>
              <a:gd name="connsiteX39" fmla="*/ 0 w 3810000"/>
              <a:gd name="connsiteY39" fmla="*/ 328411 h 581695"/>
              <a:gd name="connsiteX0" fmla="*/ 3810000 w 3810000"/>
              <a:gd name="connsiteY0" fmla="*/ 581695 h 581695"/>
              <a:gd name="connsiteX1" fmla="*/ 3616816 w 3810000"/>
              <a:gd name="connsiteY1" fmla="*/ 478664 h 581695"/>
              <a:gd name="connsiteX2" fmla="*/ 3539543 w 3810000"/>
              <a:gd name="connsiteY2" fmla="*/ 446467 h 581695"/>
              <a:gd name="connsiteX3" fmla="*/ 3462270 w 3810000"/>
              <a:gd name="connsiteY3" fmla="*/ 433588 h 581695"/>
              <a:gd name="connsiteX4" fmla="*/ 3449391 w 3810000"/>
              <a:gd name="connsiteY4" fmla="*/ 388512 h 581695"/>
              <a:gd name="connsiteX5" fmla="*/ 3365678 w 3810000"/>
              <a:gd name="connsiteY5" fmla="*/ 382072 h 581695"/>
              <a:gd name="connsiteX6" fmla="*/ 3327042 w 3810000"/>
              <a:gd name="connsiteY6" fmla="*/ 330557 h 581695"/>
              <a:gd name="connsiteX7" fmla="*/ 3281966 w 3810000"/>
              <a:gd name="connsiteY7" fmla="*/ 336996 h 581695"/>
              <a:gd name="connsiteX8" fmla="*/ 3159616 w 3810000"/>
              <a:gd name="connsiteY8" fmla="*/ 336996 h 581695"/>
              <a:gd name="connsiteX9" fmla="*/ 3095222 w 3810000"/>
              <a:gd name="connsiteY9" fmla="*/ 317678 h 581695"/>
              <a:gd name="connsiteX10" fmla="*/ 2947115 w 3810000"/>
              <a:gd name="connsiteY10" fmla="*/ 272602 h 581695"/>
              <a:gd name="connsiteX11" fmla="*/ 2856963 w 3810000"/>
              <a:gd name="connsiteY11" fmla="*/ 272602 h 581695"/>
              <a:gd name="connsiteX12" fmla="*/ 2786129 w 3810000"/>
              <a:gd name="connsiteY12" fmla="*/ 285481 h 581695"/>
              <a:gd name="connsiteX13" fmla="*/ 2715295 w 3810000"/>
              <a:gd name="connsiteY13" fmla="*/ 253284 h 581695"/>
              <a:gd name="connsiteX14" fmla="*/ 2715295 w 3810000"/>
              <a:gd name="connsiteY14" fmla="*/ 240405 h 581695"/>
              <a:gd name="connsiteX15" fmla="*/ 2734614 w 3810000"/>
              <a:gd name="connsiteY15" fmla="*/ 195329 h 581695"/>
              <a:gd name="connsiteX16" fmla="*/ 2702416 w 3810000"/>
              <a:gd name="connsiteY16" fmla="*/ 188889 h 581695"/>
              <a:gd name="connsiteX17" fmla="*/ 2599385 w 3810000"/>
              <a:gd name="connsiteY17" fmla="*/ 208208 h 581695"/>
              <a:gd name="connsiteX18" fmla="*/ 2528552 w 3810000"/>
              <a:gd name="connsiteY18" fmla="*/ 221087 h 581695"/>
              <a:gd name="connsiteX19" fmla="*/ 2470597 w 3810000"/>
              <a:gd name="connsiteY19" fmla="*/ 227526 h 581695"/>
              <a:gd name="connsiteX20" fmla="*/ 2412642 w 3810000"/>
              <a:gd name="connsiteY20" fmla="*/ 163132 h 581695"/>
              <a:gd name="connsiteX21" fmla="*/ 2316050 w 3810000"/>
              <a:gd name="connsiteY21" fmla="*/ 150253 h 581695"/>
              <a:gd name="connsiteX22" fmla="*/ 2232338 w 3810000"/>
              <a:gd name="connsiteY22" fmla="*/ 137374 h 581695"/>
              <a:gd name="connsiteX23" fmla="*/ 2213019 w 3810000"/>
              <a:gd name="connsiteY23" fmla="*/ 60101 h 581695"/>
              <a:gd name="connsiteX24" fmla="*/ 2161504 w 3810000"/>
              <a:gd name="connsiteY24" fmla="*/ 27903 h 581695"/>
              <a:gd name="connsiteX25" fmla="*/ 2077791 w 3810000"/>
              <a:gd name="connsiteY25" fmla="*/ 21464 h 581695"/>
              <a:gd name="connsiteX26" fmla="*/ 1961881 w 3810000"/>
              <a:gd name="connsiteY26" fmla="*/ 2146 h 581695"/>
              <a:gd name="connsiteX27" fmla="*/ 1865290 w 3810000"/>
              <a:gd name="connsiteY27" fmla="*/ 8585 h 581695"/>
              <a:gd name="connsiteX28" fmla="*/ 1820214 w 3810000"/>
              <a:gd name="connsiteY28" fmla="*/ 27903 h 581695"/>
              <a:gd name="connsiteX29" fmla="*/ 1749380 w 3810000"/>
              <a:gd name="connsiteY29" fmla="*/ 34343 h 581695"/>
              <a:gd name="connsiteX30" fmla="*/ 1646349 w 3810000"/>
              <a:gd name="connsiteY30" fmla="*/ 40782 h 581695"/>
              <a:gd name="connsiteX31" fmla="*/ 1620591 w 3810000"/>
              <a:gd name="connsiteY31" fmla="*/ 92298 h 581695"/>
              <a:gd name="connsiteX32" fmla="*/ 1530439 w 3810000"/>
              <a:gd name="connsiteY32" fmla="*/ 92298 h 581695"/>
              <a:gd name="connsiteX33" fmla="*/ 1440287 w 3810000"/>
              <a:gd name="connsiteY33" fmla="*/ 92298 h 581695"/>
              <a:gd name="connsiteX34" fmla="*/ 1292180 w 3810000"/>
              <a:gd name="connsiteY34" fmla="*/ 47222 h 581695"/>
              <a:gd name="connsiteX35" fmla="*/ 1156952 w 3810000"/>
              <a:gd name="connsiteY35" fmla="*/ 47222 h 581695"/>
              <a:gd name="connsiteX36" fmla="*/ 1086118 w 3810000"/>
              <a:gd name="connsiteY36" fmla="*/ 85858 h 581695"/>
              <a:gd name="connsiteX37" fmla="*/ 789904 w 3810000"/>
              <a:gd name="connsiteY37" fmla="*/ 226453 h 581695"/>
              <a:gd name="connsiteX38" fmla="*/ 596721 w 3810000"/>
              <a:gd name="connsiteY38" fmla="*/ 253284 h 581695"/>
              <a:gd name="connsiteX39" fmla="*/ 0 w 3810000"/>
              <a:gd name="connsiteY39" fmla="*/ 328411 h 581695"/>
              <a:gd name="connsiteX0" fmla="*/ 3810000 w 3810000"/>
              <a:gd name="connsiteY0" fmla="*/ 581695 h 581695"/>
              <a:gd name="connsiteX1" fmla="*/ 3616816 w 3810000"/>
              <a:gd name="connsiteY1" fmla="*/ 478664 h 581695"/>
              <a:gd name="connsiteX2" fmla="*/ 3539543 w 3810000"/>
              <a:gd name="connsiteY2" fmla="*/ 446467 h 581695"/>
              <a:gd name="connsiteX3" fmla="*/ 3462270 w 3810000"/>
              <a:gd name="connsiteY3" fmla="*/ 433588 h 581695"/>
              <a:gd name="connsiteX4" fmla="*/ 3449391 w 3810000"/>
              <a:gd name="connsiteY4" fmla="*/ 388512 h 581695"/>
              <a:gd name="connsiteX5" fmla="*/ 3365678 w 3810000"/>
              <a:gd name="connsiteY5" fmla="*/ 382072 h 581695"/>
              <a:gd name="connsiteX6" fmla="*/ 3327042 w 3810000"/>
              <a:gd name="connsiteY6" fmla="*/ 330557 h 581695"/>
              <a:gd name="connsiteX7" fmla="*/ 3281966 w 3810000"/>
              <a:gd name="connsiteY7" fmla="*/ 336996 h 581695"/>
              <a:gd name="connsiteX8" fmla="*/ 3159616 w 3810000"/>
              <a:gd name="connsiteY8" fmla="*/ 336996 h 581695"/>
              <a:gd name="connsiteX9" fmla="*/ 3095222 w 3810000"/>
              <a:gd name="connsiteY9" fmla="*/ 317678 h 581695"/>
              <a:gd name="connsiteX10" fmla="*/ 2947115 w 3810000"/>
              <a:gd name="connsiteY10" fmla="*/ 272602 h 581695"/>
              <a:gd name="connsiteX11" fmla="*/ 2856963 w 3810000"/>
              <a:gd name="connsiteY11" fmla="*/ 272602 h 581695"/>
              <a:gd name="connsiteX12" fmla="*/ 2786129 w 3810000"/>
              <a:gd name="connsiteY12" fmla="*/ 285481 h 581695"/>
              <a:gd name="connsiteX13" fmla="*/ 2715295 w 3810000"/>
              <a:gd name="connsiteY13" fmla="*/ 253284 h 581695"/>
              <a:gd name="connsiteX14" fmla="*/ 2715295 w 3810000"/>
              <a:gd name="connsiteY14" fmla="*/ 240405 h 581695"/>
              <a:gd name="connsiteX15" fmla="*/ 2734614 w 3810000"/>
              <a:gd name="connsiteY15" fmla="*/ 195329 h 581695"/>
              <a:gd name="connsiteX16" fmla="*/ 2702416 w 3810000"/>
              <a:gd name="connsiteY16" fmla="*/ 188889 h 581695"/>
              <a:gd name="connsiteX17" fmla="*/ 2599385 w 3810000"/>
              <a:gd name="connsiteY17" fmla="*/ 208208 h 581695"/>
              <a:gd name="connsiteX18" fmla="*/ 2528552 w 3810000"/>
              <a:gd name="connsiteY18" fmla="*/ 221087 h 581695"/>
              <a:gd name="connsiteX19" fmla="*/ 2470597 w 3810000"/>
              <a:gd name="connsiteY19" fmla="*/ 227526 h 581695"/>
              <a:gd name="connsiteX20" fmla="*/ 2412642 w 3810000"/>
              <a:gd name="connsiteY20" fmla="*/ 163132 h 581695"/>
              <a:gd name="connsiteX21" fmla="*/ 2316050 w 3810000"/>
              <a:gd name="connsiteY21" fmla="*/ 150253 h 581695"/>
              <a:gd name="connsiteX22" fmla="*/ 2232338 w 3810000"/>
              <a:gd name="connsiteY22" fmla="*/ 137374 h 581695"/>
              <a:gd name="connsiteX23" fmla="*/ 2213019 w 3810000"/>
              <a:gd name="connsiteY23" fmla="*/ 60101 h 581695"/>
              <a:gd name="connsiteX24" fmla="*/ 2161504 w 3810000"/>
              <a:gd name="connsiteY24" fmla="*/ 27903 h 581695"/>
              <a:gd name="connsiteX25" fmla="*/ 2077791 w 3810000"/>
              <a:gd name="connsiteY25" fmla="*/ 21464 h 581695"/>
              <a:gd name="connsiteX26" fmla="*/ 1961881 w 3810000"/>
              <a:gd name="connsiteY26" fmla="*/ 2146 h 581695"/>
              <a:gd name="connsiteX27" fmla="*/ 1865290 w 3810000"/>
              <a:gd name="connsiteY27" fmla="*/ 8585 h 581695"/>
              <a:gd name="connsiteX28" fmla="*/ 1820214 w 3810000"/>
              <a:gd name="connsiteY28" fmla="*/ 27903 h 581695"/>
              <a:gd name="connsiteX29" fmla="*/ 1749380 w 3810000"/>
              <a:gd name="connsiteY29" fmla="*/ 34343 h 581695"/>
              <a:gd name="connsiteX30" fmla="*/ 1646349 w 3810000"/>
              <a:gd name="connsiteY30" fmla="*/ 40782 h 581695"/>
              <a:gd name="connsiteX31" fmla="*/ 1620591 w 3810000"/>
              <a:gd name="connsiteY31" fmla="*/ 92298 h 581695"/>
              <a:gd name="connsiteX32" fmla="*/ 1530439 w 3810000"/>
              <a:gd name="connsiteY32" fmla="*/ 92298 h 581695"/>
              <a:gd name="connsiteX33" fmla="*/ 1440287 w 3810000"/>
              <a:gd name="connsiteY33" fmla="*/ 92298 h 581695"/>
              <a:gd name="connsiteX34" fmla="*/ 1292180 w 3810000"/>
              <a:gd name="connsiteY34" fmla="*/ 47222 h 581695"/>
              <a:gd name="connsiteX35" fmla="*/ 1156952 w 3810000"/>
              <a:gd name="connsiteY35" fmla="*/ 47222 h 581695"/>
              <a:gd name="connsiteX36" fmla="*/ 1086118 w 3810000"/>
              <a:gd name="connsiteY36" fmla="*/ 85858 h 581695"/>
              <a:gd name="connsiteX37" fmla="*/ 789904 w 3810000"/>
              <a:gd name="connsiteY37" fmla="*/ 226453 h 581695"/>
              <a:gd name="connsiteX38" fmla="*/ 566670 w 3810000"/>
              <a:gd name="connsiteY38" fmla="*/ 290847 h 581695"/>
              <a:gd name="connsiteX39" fmla="*/ 0 w 3810000"/>
              <a:gd name="connsiteY39" fmla="*/ 328411 h 581695"/>
              <a:gd name="connsiteX0" fmla="*/ 3810000 w 3810000"/>
              <a:gd name="connsiteY0" fmla="*/ 581695 h 581695"/>
              <a:gd name="connsiteX1" fmla="*/ 3616816 w 3810000"/>
              <a:gd name="connsiteY1" fmla="*/ 478664 h 581695"/>
              <a:gd name="connsiteX2" fmla="*/ 3539543 w 3810000"/>
              <a:gd name="connsiteY2" fmla="*/ 446467 h 581695"/>
              <a:gd name="connsiteX3" fmla="*/ 3462270 w 3810000"/>
              <a:gd name="connsiteY3" fmla="*/ 433588 h 581695"/>
              <a:gd name="connsiteX4" fmla="*/ 3449391 w 3810000"/>
              <a:gd name="connsiteY4" fmla="*/ 388512 h 581695"/>
              <a:gd name="connsiteX5" fmla="*/ 3365678 w 3810000"/>
              <a:gd name="connsiteY5" fmla="*/ 382072 h 581695"/>
              <a:gd name="connsiteX6" fmla="*/ 3327042 w 3810000"/>
              <a:gd name="connsiteY6" fmla="*/ 330557 h 581695"/>
              <a:gd name="connsiteX7" fmla="*/ 3281966 w 3810000"/>
              <a:gd name="connsiteY7" fmla="*/ 336996 h 581695"/>
              <a:gd name="connsiteX8" fmla="*/ 3159616 w 3810000"/>
              <a:gd name="connsiteY8" fmla="*/ 336996 h 581695"/>
              <a:gd name="connsiteX9" fmla="*/ 3095222 w 3810000"/>
              <a:gd name="connsiteY9" fmla="*/ 317678 h 581695"/>
              <a:gd name="connsiteX10" fmla="*/ 2947115 w 3810000"/>
              <a:gd name="connsiteY10" fmla="*/ 272602 h 581695"/>
              <a:gd name="connsiteX11" fmla="*/ 2856963 w 3810000"/>
              <a:gd name="connsiteY11" fmla="*/ 272602 h 581695"/>
              <a:gd name="connsiteX12" fmla="*/ 2786129 w 3810000"/>
              <a:gd name="connsiteY12" fmla="*/ 285481 h 581695"/>
              <a:gd name="connsiteX13" fmla="*/ 2715295 w 3810000"/>
              <a:gd name="connsiteY13" fmla="*/ 253284 h 581695"/>
              <a:gd name="connsiteX14" fmla="*/ 2715295 w 3810000"/>
              <a:gd name="connsiteY14" fmla="*/ 240405 h 581695"/>
              <a:gd name="connsiteX15" fmla="*/ 2734614 w 3810000"/>
              <a:gd name="connsiteY15" fmla="*/ 195329 h 581695"/>
              <a:gd name="connsiteX16" fmla="*/ 2702416 w 3810000"/>
              <a:gd name="connsiteY16" fmla="*/ 188889 h 581695"/>
              <a:gd name="connsiteX17" fmla="*/ 2599385 w 3810000"/>
              <a:gd name="connsiteY17" fmla="*/ 208208 h 581695"/>
              <a:gd name="connsiteX18" fmla="*/ 2528552 w 3810000"/>
              <a:gd name="connsiteY18" fmla="*/ 221087 h 581695"/>
              <a:gd name="connsiteX19" fmla="*/ 2470597 w 3810000"/>
              <a:gd name="connsiteY19" fmla="*/ 227526 h 581695"/>
              <a:gd name="connsiteX20" fmla="*/ 2412642 w 3810000"/>
              <a:gd name="connsiteY20" fmla="*/ 163132 h 581695"/>
              <a:gd name="connsiteX21" fmla="*/ 2316050 w 3810000"/>
              <a:gd name="connsiteY21" fmla="*/ 150253 h 581695"/>
              <a:gd name="connsiteX22" fmla="*/ 2232338 w 3810000"/>
              <a:gd name="connsiteY22" fmla="*/ 137374 h 581695"/>
              <a:gd name="connsiteX23" fmla="*/ 2213019 w 3810000"/>
              <a:gd name="connsiteY23" fmla="*/ 60101 h 581695"/>
              <a:gd name="connsiteX24" fmla="*/ 2161504 w 3810000"/>
              <a:gd name="connsiteY24" fmla="*/ 27903 h 581695"/>
              <a:gd name="connsiteX25" fmla="*/ 2077791 w 3810000"/>
              <a:gd name="connsiteY25" fmla="*/ 21464 h 581695"/>
              <a:gd name="connsiteX26" fmla="*/ 1961881 w 3810000"/>
              <a:gd name="connsiteY26" fmla="*/ 2146 h 581695"/>
              <a:gd name="connsiteX27" fmla="*/ 1865290 w 3810000"/>
              <a:gd name="connsiteY27" fmla="*/ 8585 h 581695"/>
              <a:gd name="connsiteX28" fmla="*/ 1820214 w 3810000"/>
              <a:gd name="connsiteY28" fmla="*/ 27903 h 581695"/>
              <a:gd name="connsiteX29" fmla="*/ 1749380 w 3810000"/>
              <a:gd name="connsiteY29" fmla="*/ 34343 h 581695"/>
              <a:gd name="connsiteX30" fmla="*/ 1646349 w 3810000"/>
              <a:gd name="connsiteY30" fmla="*/ 40782 h 581695"/>
              <a:gd name="connsiteX31" fmla="*/ 1620591 w 3810000"/>
              <a:gd name="connsiteY31" fmla="*/ 92298 h 581695"/>
              <a:gd name="connsiteX32" fmla="*/ 1530439 w 3810000"/>
              <a:gd name="connsiteY32" fmla="*/ 92298 h 581695"/>
              <a:gd name="connsiteX33" fmla="*/ 1440287 w 3810000"/>
              <a:gd name="connsiteY33" fmla="*/ 92298 h 581695"/>
              <a:gd name="connsiteX34" fmla="*/ 1292180 w 3810000"/>
              <a:gd name="connsiteY34" fmla="*/ 47222 h 581695"/>
              <a:gd name="connsiteX35" fmla="*/ 1156952 w 3810000"/>
              <a:gd name="connsiteY35" fmla="*/ 47222 h 581695"/>
              <a:gd name="connsiteX36" fmla="*/ 1086118 w 3810000"/>
              <a:gd name="connsiteY36" fmla="*/ 85858 h 581695"/>
              <a:gd name="connsiteX37" fmla="*/ 1009918 w 3810000"/>
              <a:gd name="connsiteY37" fmla="*/ 148106 h 581695"/>
              <a:gd name="connsiteX38" fmla="*/ 789904 w 3810000"/>
              <a:gd name="connsiteY38" fmla="*/ 226453 h 581695"/>
              <a:gd name="connsiteX39" fmla="*/ 566670 w 3810000"/>
              <a:gd name="connsiteY39" fmla="*/ 290847 h 581695"/>
              <a:gd name="connsiteX40" fmla="*/ 0 w 3810000"/>
              <a:gd name="connsiteY40" fmla="*/ 328411 h 58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10000" h="581695">
                <a:moveTo>
                  <a:pt x="3810000" y="581695"/>
                </a:moveTo>
                <a:cubicBezTo>
                  <a:pt x="3735946" y="541448"/>
                  <a:pt x="3661892" y="501202"/>
                  <a:pt x="3616816" y="478664"/>
                </a:cubicBezTo>
                <a:cubicBezTo>
                  <a:pt x="3571740" y="456126"/>
                  <a:pt x="3565301" y="453980"/>
                  <a:pt x="3539543" y="446467"/>
                </a:cubicBezTo>
                <a:cubicBezTo>
                  <a:pt x="3513785" y="438954"/>
                  <a:pt x="3477295" y="443247"/>
                  <a:pt x="3462270" y="433588"/>
                </a:cubicBezTo>
                <a:cubicBezTo>
                  <a:pt x="3447245" y="423929"/>
                  <a:pt x="3465490" y="397098"/>
                  <a:pt x="3449391" y="388512"/>
                </a:cubicBezTo>
                <a:cubicBezTo>
                  <a:pt x="3433292" y="379926"/>
                  <a:pt x="3386069" y="391731"/>
                  <a:pt x="3365678" y="382072"/>
                </a:cubicBezTo>
                <a:cubicBezTo>
                  <a:pt x="3345287" y="372413"/>
                  <a:pt x="3340994" y="338070"/>
                  <a:pt x="3327042" y="330557"/>
                </a:cubicBezTo>
                <a:cubicBezTo>
                  <a:pt x="3313090" y="323044"/>
                  <a:pt x="3309870" y="335923"/>
                  <a:pt x="3281966" y="336996"/>
                </a:cubicBezTo>
                <a:cubicBezTo>
                  <a:pt x="3254062" y="338069"/>
                  <a:pt x="3190740" y="340216"/>
                  <a:pt x="3159616" y="336996"/>
                </a:cubicBezTo>
                <a:cubicBezTo>
                  <a:pt x="3128492" y="333776"/>
                  <a:pt x="3095222" y="317678"/>
                  <a:pt x="3095222" y="317678"/>
                </a:cubicBezTo>
                <a:cubicBezTo>
                  <a:pt x="3059805" y="306946"/>
                  <a:pt x="2986825" y="280115"/>
                  <a:pt x="2947115" y="272602"/>
                </a:cubicBezTo>
                <a:cubicBezTo>
                  <a:pt x="2907405" y="265089"/>
                  <a:pt x="2883794" y="270456"/>
                  <a:pt x="2856963" y="272602"/>
                </a:cubicBezTo>
                <a:cubicBezTo>
                  <a:pt x="2830132" y="274748"/>
                  <a:pt x="2809740" y="288701"/>
                  <a:pt x="2786129" y="285481"/>
                </a:cubicBezTo>
                <a:cubicBezTo>
                  <a:pt x="2762518" y="282261"/>
                  <a:pt x="2727101" y="260797"/>
                  <a:pt x="2715295" y="253284"/>
                </a:cubicBezTo>
                <a:cubicBezTo>
                  <a:pt x="2703489" y="245771"/>
                  <a:pt x="2712075" y="250064"/>
                  <a:pt x="2715295" y="240405"/>
                </a:cubicBezTo>
                <a:cubicBezTo>
                  <a:pt x="2718515" y="230746"/>
                  <a:pt x="2736760" y="203915"/>
                  <a:pt x="2734614" y="195329"/>
                </a:cubicBezTo>
                <a:cubicBezTo>
                  <a:pt x="2732468" y="186743"/>
                  <a:pt x="2724954" y="186743"/>
                  <a:pt x="2702416" y="188889"/>
                </a:cubicBezTo>
                <a:cubicBezTo>
                  <a:pt x="2679878" y="191035"/>
                  <a:pt x="2599385" y="208208"/>
                  <a:pt x="2599385" y="208208"/>
                </a:cubicBezTo>
                <a:cubicBezTo>
                  <a:pt x="2570408" y="213574"/>
                  <a:pt x="2550017" y="217867"/>
                  <a:pt x="2528552" y="221087"/>
                </a:cubicBezTo>
                <a:cubicBezTo>
                  <a:pt x="2507087" y="224307"/>
                  <a:pt x="2489915" y="237185"/>
                  <a:pt x="2470597" y="227526"/>
                </a:cubicBezTo>
                <a:cubicBezTo>
                  <a:pt x="2451279" y="217867"/>
                  <a:pt x="2438400" y="176011"/>
                  <a:pt x="2412642" y="163132"/>
                </a:cubicBezTo>
                <a:cubicBezTo>
                  <a:pt x="2386884" y="150253"/>
                  <a:pt x="2346101" y="154546"/>
                  <a:pt x="2316050" y="150253"/>
                </a:cubicBezTo>
                <a:cubicBezTo>
                  <a:pt x="2285999" y="145960"/>
                  <a:pt x="2249510" y="152399"/>
                  <a:pt x="2232338" y="137374"/>
                </a:cubicBezTo>
                <a:cubicBezTo>
                  <a:pt x="2215166" y="122349"/>
                  <a:pt x="2224825" y="78346"/>
                  <a:pt x="2213019" y="60101"/>
                </a:cubicBezTo>
                <a:cubicBezTo>
                  <a:pt x="2201213" y="41856"/>
                  <a:pt x="2184042" y="34342"/>
                  <a:pt x="2161504" y="27903"/>
                </a:cubicBezTo>
                <a:cubicBezTo>
                  <a:pt x="2138966" y="21464"/>
                  <a:pt x="2111061" y="25757"/>
                  <a:pt x="2077791" y="21464"/>
                </a:cubicBezTo>
                <a:cubicBezTo>
                  <a:pt x="2044521" y="17171"/>
                  <a:pt x="1997298" y="4292"/>
                  <a:pt x="1961881" y="2146"/>
                </a:cubicBezTo>
                <a:cubicBezTo>
                  <a:pt x="1926464" y="0"/>
                  <a:pt x="1888901" y="4292"/>
                  <a:pt x="1865290" y="8585"/>
                </a:cubicBezTo>
                <a:cubicBezTo>
                  <a:pt x="1841679" y="12878"/>
                  <a:pt x="1839532" y="23610"/>
                  <a:pt x="1820214" y="27903"/>
                </a:cubicBezTo>
                <a:cubicBezTo>
                  <a:pt x="1800896" y="32196"/>
                  <a:pt x="1778357" y="32197"/>
                  <a:pt x="1749380" y="34343"/>
                </a:cubicBezTo>
                <a:cubicBezTo>
                  <a:pt x="1720403" y="36489"/>
                  <a:pt x="1667814" y="31123"/>
                  <a:pt x="1646349" y="40782"/>
                </a:cubicBezTo>
                <a:cubicBezTo>
                  <a:pt x="1624884" y="50441"/>
                  <a:pt x="1639909" y="83712"/>
                  <a:pt x="1620591" y="92298"/>
                </a:cubicBezTo>
                <a:cubicBezTo>
                  <a:pt x="1601273" y="100884"/>
                  <a:pt x="1530439" y="92298"/>
                  <a:pt x="1530439" y="92298"/>
                </a:cubicBezTo>
                <a:cubicBezTo>
                  <a:pt x="1500388" y="92298"/>
                  <a:pt x="1479997" y="99811"/>
                  <a:pt x="1440287" y="92298"/>
                </a:cubicBezTo>
                <a:cubicBezTo>
                  <a:pt x="1400577" y="84785"/>
                  <a:pt x="1339403" y="54735"/>
                  <a:pt x="1292180" y="47222"/>
                </a:cubicBezTo>
                <a:cubicBezTo>
                  <a:pt x="1244957" y="39709"/>
                  <a:pt x="1191296" y="40783"/>
                  <a:pt x="1156952" y="47222"/>
                </a:cubicBezTo>
                <a:cubicBezTo>
                  <a:pt x="1122608" y="53661"/>
                  <a:pt x="1110624" y="69044"/>
                  <a:pt x="1086118" y="85858"/>
                </a:cubicBezTo>
                <a:cubicBezTo>
                  <a:pt x="1061612" y="102672"/>
                  <a:pt x="1059287" y="124674"/>
                  <a:pt x="1009918" y="148106"/>
                </a:cubicBezTo>
                <a:cubicBezTo>
                  <a:pt x="960549" y="171539"/>
                  <a:pt x="852867" y="204094"/>
                  <a:pt x="789904" y="226453"/>
                </a:cubicBezTo>
                <a:lnTo>
                  <a:pt x="566670" y="290847"/>
                </a:lnTo>
                <a:lnTo>
                  <a:pt x="0" y="328411"/>
                </a:lnTo>
              </a:path>
            </a:pathLst>
          </a:custGeom>
          <a:noFill/>
          <a:ln w="76200" cap="flat" cmpd="sng" algn="ctr">
            <a:solidFill>
              <a:srgbClr val="00B0F0"/>
            </a:solidFill>
            <a:prstDash val="solid"/>
            <a:round/>
            <a:headEnd type="none" w="med" len="med"/>
            <a:tailEnd type="triangle" w="med" len="med"/>
          </a:ln>
          <a:effectLst>
            <a:glow rad="101600">
              <a:schemeClr val="accent4">
                <a:satMod val="175000"/>
                <a:alpha val="40000"/>
              </a:schemeClr>
            </a:glow>
            <a:outerShdw blurRad="50800" dist="38100" dir="5400000" algn="t" rotWithShape="0">
              <a:prstClr val="black">
                <a:alpha val="40000"/>
              </a:prstClr>
            </a:outerShd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grpSp>
        <p:nvGrpSpPr>
          <p:cNvPr id="5" name="Group 34"/>
          <p:cNvGrpSpPr>
            <a:grpSpLocks/>
          </p:cNvGrpSpPr>
          <p:nvPr/>
        </p:nvGrpSpPr>
        <p:grpSpPr bwMode="auto">
          <a:xfrm>
            <a:off x="4344988" y="3589338"/>
            <a:ext cx="1301750" cy="971550"/>
            <a:chOff x="4345665" y="3589338"/>
            <a:chExt cx="1301072" cy="971199"/>
          </a:xfrm>
        </p:grpSpPr>
        <p:sp>
          <p:nvSpPr>
            <p:cNvPr id="18" name="Freeform 17"/>
            <p:cNvSpPr/>
            <p:nvPr/>
          </p:nvSpPr>
          <p:spPr bwMode="auto">
            <a:xfrm>
              <a:off x="4345665" y="3794289"/>
              <a:ext cx="1029176" cy="617079"/>
            </a:xfrm>
            <a:custGeom>
              <a:avLst/>
              <a:gdLst>
                <a:gd name="connsiteX0" fmla="*/ 824286 w 824286"/>
                <a:gd name="connsiteY0" fmla="*/ 0 h 563217"/>
                <a:gd name="connsiteX1" fmla="*/ 800432 w 824286"/>
                <a:gd name="connsiteY1" fmla="*/ 47707 h 563217"/>
                <a:gd name="connsiteX2" fmla="*/ 744773 w 824286"/>
                <a:gd name="connsiteY2" fmla="*/ 63610 h 563217"/>
                <a:gd name="connsiteX3" fmla="*/ 633455 w 824286"/>
                <a:gd name="connsiteY3" fmla="*/ 87464 h 563217"/>
                <a:gd name="connsiteX4" fmla="*/ 649357 w 824286"/>
                <a:gd name="connsiteY4" fmla="*/ 111318 h 563217"/>
                <a:gd name="connsiteX5" fmla="*/ 649357 w 824286"/>
                <a:gd name="connsiteY5" fmla="*/ 159026 h 563217"/>
                <a:gd name="connsiteX6" fmla="*/ 569844 w 824286"/>
                <a:gd name="connsiteY6" fmla="*/ 182880 h 563217"/>
                <a:gd name="connsiteX7" fmla="*/ 538039 w 824286"/>
                <a:gd name="connsiteY7" fmla="*/ 230587 h 563217"/>
                <a:gd name="connsiteX8" fmla="*/ 394915 w 824286"/>
                <a:gd name="connsiteY8" fmla="*/ 262393 h 563217"/>
                <a:gd name="connsiteX9" fmla="*/ 275646 w 824286"/>
                <a:gd name="connsiteY9" fmla="*/ 270344 h 563217"/>
                <a:gd name="connsiteX10" fmla="*/ 283597 w 824286"/>
                <a:gd name="connsiteY10" fmla="*/ 294198 h 563217"/>
                <a:gd name="connsiteX11" fmla="*/ 227938 w 824286"/>
                <a:gd name="connsiteY11" fmla="*/ 310100 h 563217"/>
                <a:gd name="connsiteX12" fmla="*/ 100717 w 824286"/>
                <a:gd name="connsiteY12" fmla="*/ 318052 h 563217"/>
                <a:gd name="connsiteX13" fmla="*/ 5301 w 824286"/>
                <a:gd name="connsiteY13" fmla="*/ 357808 h 563217"/>
                <a:gd name="connsiteX14" fmla="*/ 68912 w 824286"/>
                <a:gd name="connsiteY14" fmla="*/ 397565 h 563217"/>
                <a:gd name="connsiteX15" fmla="*/ 180230 w 824286"/>
                <a:gd name="connsiteY15" fmla="*/ 421419 h 563217"/>
                <a:gd name="connsiteX16" fmla="*/ 196133 w 824286"/>
                <a:gd name="connsiteY16" fmla="*/ 437321 h 563217"/>
                <a:gd name="connsiteX17" fmla="*/ 108668 w 824286"/>
                <a:gd name="connsiteY17" fmla="*/ 453224 h 563217"/>
                <a:gd name="connsiteX18" fmla="*/ 100717 w 824286"/>
                <a:gd name="connsiteY18" fmla="*/ 548640 h 563217"/>
                <a:gd name="connsiteX19" fmla="*/ 84815 w 824286"/>
                <a:gd name="connsiteY19" fmla="*/ 540688 h 563217"/>
                <a:gd name="connsiteX0" fmla="*/ 824286 w 824286"/>
                <a:gd name="connsiteY0" fmla="*/ 0 h 563217"/>
                <a:gd name="connsiteX1" fmla="*/ 800432 w 824286"/>
                <a:gd name="connsiteY1" fmla="*/ 47707 h 563217"/>
                <a:gd name="connsiteX2" fmla="*/ 744773 w 824286"/>
                <a:gd name="connsiteY2" fmla="*/ 63610 h 563217"/>
                <a:gd name="connsiteX3" fmla="*/ 633455 w 824286"/>
                <a:gd name="connsiteY3" fmla="*/ 87464 h 563217"/>
                <a:gd name="connsiteX4" fmla="*/ 649357 w 824286"/>
                <a:gd name="connsiteY4" fmla="*/ 111318 h 563217"/>
                <a:gd name="connsiteX5" fmla="*/ 649357 w 824286"/>
                <a:gd name="connsiteY5" fmla="*/ 159026 h 563217"/>
                <a:gd name="connsiteX6" fmla="*/ 569844 w 824286"/>
                <a:gd name="connsiteY6" fmla="*/ 182880 h 563217"/>
                <a:gd name="connsiteX7" fmla="*/ 538039 w 824286"/>
                <a:gd name="connsiteY7" fmla="*/ 230587 h 563217"/>
                <a:gd name="connsiteX8" fmla="*/ 394915 w 824286"/>
                <a:gd name="connsiteY8" fmla="*/ 262393 h 563217"/>
                <a:gd name="connsiteX9" fmla="*/ 275646 w 824286"/>
                <a:gd name="connsiteY9" fmla="*/ 270344 h 563217"/>
                <a:gd name="connsiteX10" fmla="*/ 283597 w 824286"/>
                <a:gd name="connsiteY10" fmla="*/ 294198 h 563217"/>
                <a:gd name="connsiteX11" fmla="*/ 227938 w 824286"/>
                <a:gd name="connsiteY11" fmla="*/ 310100 h 563217"/>
                <a:gd name="connsiteX12" fmla="*/ 100717 w 824286"/>
                <a:gd name="connsiteY12" fmla="*/ 318052 h 563217"/>
                <a:gd name="connsiteX13" fmla="*/ 5301 w 824286"/>
                <a:gd name="connsiteY13" fmla="*/ 357808 h 563217"/>
                <a:gd name="connsiteX14" fmla="*/ 68912 w 824286"/>
                <a:gd name="connsiteY14" fmla="*/ 397565 h 563217"/>
                <a:gd name="connsiteX15" fmla="*/ 180230 w 824286"/>
                <a:gd name="connsiteY15" fmla="*/ 421419 h 563217"/>
                <a:gd name="connsiteX16" fmla="*/ 196133 w 824286"/>
                <a:gd name="connsiteY16" fmla="*/ 437321 h 563217"/>
                <a:gd name="connsiteX17" fmla="*/ 108668 w 824286"/>
                <a:gd name="connsiteY17" fmla="*/ 453224 h 563217"/>
                <a:gd name="connsiteX18" fmla="*/ 100717 w 824286"/>
                <a:gd name="connsiteY18" fmla="*/ 548640 h 563217"/>
                <a:gd name="connsiteX19" fmla="*/ 46715 w 824286"/>
                <a:gd name="connsiteY19" fmla="*/ 540688 h 563217"/>
                <a:gd name="connsiteX0" fmla="*/ 824286 w 824286"/>
                <a:gd name="connsiteY0" fmla="*/ 0 h 563217"/>
                <a:gd name="connsiteX1" fmla="*/ 800432 w 824286"/>
                <a:gd name="connsiteY1" fmla="*/ 47707 h 563217"/>
                <a:gd name="connsiteX2" fmla="*/ 744773 w 824286"/>
                <a:gd name="connsiteY2" fmla="*/ 63610 h 563217"/>
                <a:gd name="connsiteX3" fmla="*/ 633455 w 824286"/>
                <a:gd name="connsiteY3" fmla="*/ 87464 h 563217"/>
                <a:gd name="connsiteX4" fmla="*/ 649357 w 824286"/>
                <a:gd name="connsiteY4" fmla="*/ 111318 h 563217"/>
                <a:gd name="connsiteX5" fmla="*/ 649357 w 824286"/>
                <a:gd name="connsiteY5" fmla="*/ 159026 h 563217"/>
                <a:gd name="connsiteX6" fmla="*/ 569844 w 824286"/>
                <a:gd name="connsiteY6" fmla="*/ 182880 h 563217"/>
                <a:gd name="connsiteX7" fmla="*/ 538039 w 824286"/>
                <a:gd name="connsiteY7" fmla="*/ 230587 h 563217"/>
                <a:gd name="connsiteX8" fmla="*/ 394915 w 824286"/>
                <a:gd name="connsiteY8" fmla="*/ 262393 h 563217"/>
                <a:gd name="connsiteX9" fmla="*/ 275646 w 824286"/>
                <a:gd name="connsiteY9" fmla="*/ 270344 h 563217"/>
                <a:gd name="connsiteX10" fmla="*/ 283597 w 824286"/>
                <a:gd name="connsiteY10" fmla="*/ 294198 h 563217"/>
                <a:gd name="connsiteX11" fmla="*/ 227938 w 824286"/>
                <a:gd name="connsiteY11" fmla="*/ 310100 h 563217"/>
                <a:gd name="connsiteX12" fmla="*/ 100717 w 824286"/>
                <a:gd name="connsiteY12" fmla="*/ 318052 h 563217"/>
                <a:gd name="connsiteX13" fmla="*/ 5301 w 824286"/>
                <a:gd name="connsiteY13" fmla="*/ 357808 h 563217"/>
                <a:gd name="connsiteX14" fmla="*/ 68912 w 824286"/>
                <a:gd name="connsiteY14" fmla="*/ 397565 h 563217"/>
                <a:gd name="connsiteX15" fmla="*/ 180230 w 824286"/>
                <a:gd name="connsiteY15" fmla="*/ 421419 h 563217"/>
                <a:gd name="connsiteX16" fmla="*/ 196133 w 824286"/>
                <a:gd name="connsiteY16" fmla="*/ 437321 h 563217"/>
                <a:gd name="connsiteX17" fmla="*/ 108668 w 824286"/>
                <a:gd name="connsiteY17" fmla="*/ 453224 h 563217"/>
                <a:gd name="connsiteX18" fmla="*/ 100717 w 824286"/>
                <a:gd name="connsiteY18" fmla="*/ 548640 h 563217"/>
                <a:gd name="connsiteX19" fmla="*/ 46715 w 824286"/>
                <a:gd name="connsiteY19" fmla="*/ 540688 h 563217"/>
                <a:gd name="connsiteX0" fmla="*/ 824286 w 824286"/>
                <a:gd name="connsiteY0" fmla="*/ 0 h 563217"/>
                <a:gd name="connsiteX1" fmla="*/ 800432 w 824286"/>
                <a:gd name="connsiteY1" fmla="*/ 47707 h 563217"/>
                <a:gd name="connsiteX2" fmla="*/ 744773 w 824286"/>
                <a:gd name="connsiteY2" fmla="*/ 63610 h 563217"/>
                <a:gd name="connsiteX3" fmla="*/ 633455 w 824286"/>
                <a:gd name="connsiteY3" fmla="*/ 87464 h 563217"/>
                <a:gd name="connsiteX4" fmla="*/ 649357 w 824286"/>
                <a:gd name="connsiteY4" fmla="*/ 111318 h 563217"/>
                <a:gd name="connsiteX5" fmla="*/ 649357 w 824286"/>
                <a:gd name="connsiteY5" fmla="*/ 159026 h 563217"/>
                <a:gd name="connsiteX6" fmla="*/ 569844 w 824286"/>
                <a:gd name="connsiteY6" fmla="*/ 182880 h 563217"/>
                <a:gd name="connsiteX7" fmla="*/ 538039 w 824286"/>
                <a:gd name="connsiteY7" fmla="*/ 230587 h 563217"/>
                <a:gd name="connsiteX8" fmla="*/ 394915 w 824286"/>
                <a:gd name="connsiteY8" fmla="*/ 262393 h 563217"/>
                <a:gd name="connsiteX9" fmla="*/ 275646 w 824286"/>
                <a:gd name="connsiteY9" fmla="*/ 270344 h 563217"/>
                <a:gd name="connsiteX10" fmla="*/ 283597 w 824286"/>
                <a:gd name="connsiteY10" fmla="*/ 294198 h 563217"/>
                <a:gd name="connsiteX11" fmla="*/ 227938 w 824286"/>
                <a:gd name="connsiteY11" fmla="*/ 310100 h 563217"/>
                <a:gd name="connsiteX12" fmla="*/ 100717 w 824286"/>
                <a:gd name="connsiteY12" fmla="*/ 318052 h 563217"/>
                <a:gd name="connsiteX13" fmla="*/ 5301 w 824286"/>
                <a:gd name="connsiteY13" fmla="*/ 357808 h 563217"/>
                <a:gd name="connsiteX14" fmla="*/ 68912 w 824286"/>
                <a:gd name="connsiteY14" fmla="*/ 397565 h 563217"/>
                <a:gd name="connsiteX15" fmla="*/ 180230 w 824286"/>
                <a:gd name="connsiteY15" fmla="*/ 421419 h 563217"/>
                <a:gd name="connsiteX16" fmla="*/ 196133 w 824286"/>
                <a:gd name="connsiteY16" fmla="*/ 437321 h 563217"/>
                <a:gd name="connsiteX17" fmla="*/ 100717 w 824286"/>
                <a:gd name="connsiteY17" fmla="*/ 548640 h 563217"/>
                <a:gd name="connsiteX18" fmla="*/ 46715 w 824286"/>
                <a:gd name="connsiteY18" fmla="*/ 540688 h 563217"/>
                <a:gd name="connsiteX0" fmla="*/ 824286 w 824286"/>
                <a:gd name="connsiteY0" fmla="*/ 0 h 563217"/>
                <a:gd name="connsiteX1" fmla="*/ 800432 w 824286"/>
                <a:gd name="connsiteY1" fmla="*/ 47707 h 563217"/>
                <a:gd name="connsiteX2" fmla="*/ 744773 w 824286"/>
                <a:gd name="connsiteY2" fmla="*/ 63610 h 563217"/>
                <a:gd name="connsiteX3" fmla="*/ 633455 w 824286"/>
                <a:gd name="connsiteY3" fmla="*/ 87464 h 563217"/>
                <a:gd name="connsiteX4" fmla="*/ 649357 w 824286"/>
                <a:gd name="connsiteY4" fmla="*/ 111318 h 563217"/>
                <a:gd name="connsiteX5" fmla="*/ 649357 w 824286"/>
                <a:gd name="connsiteY5" fmla="*/ 159026 h 563217"/>
                <a:gd name="connsiteX6" fmla="*/ 569844 w 824286"/>
                <a:gd name="connsiteY6" fmla="*/ 182880 h 563217"/>
                <a:gd name="connsiteX7" fmla="*/ 538039 w 824286"/>
                <a:gd name="connsiteY7" fmla="*/ 230587 h 563217"/>
                <a:gd name="connsiteX8" fmla="*/ 394915 w 824286"/>
                <a:gd name="connsiteY8" fmla="*/ 262393 h 563217"/>
                <a:gd name="connsiteX9" fmla="*/ 275646 w 824286"/>
                <a:gd name="connsiteY9" fmla="*/ 270344 h 563217"/>
                <a:gd name="connsiteX10" fmla="*/ 283597 w 824286"/>
                <a:gd name="connsiteY10" fmla="*/ 294198 h 563217"/>
                <a:gd name="connsiteX11" fmla="*/ 227938 w 824286"/>
                <a:gd name="connsiteY11" fmla="*/ 310100 h 563217"/>
                <a:gd name="connsiteX12" fmla="*/ 100717 w 824286"/>
                <a:gd name="connsiteY12" fmla="*/ 318052 h 563217"/>
                <a:gd name="connsiteX13" fmla="*/ 5301 w 824286"/>
                <a:gd name="connsiteY13" fmla="*/ 357808 h 563217"/>
                <a:gd name="connsiteX14" fmla="*/ 68912 w 824286"/>
                <a:gd name="connsiteY14" fmla="*/ 397565 h 563217"/>
                <a:gd name="connsiteX15" fmla="*/ 180230 w 824286"/>
                <a:gd name="connsiteY15" fmla="*/ 421419 h 563217"/>
                <a:gd name="connsiteX16" fmla="*/ 196133 w 824286"/>
                <a:gd name="connsiteY16" fmla="*/ 437321 h 563217"/>
                <a:gd name="connsiteX17" fmla="*/ 100717 w 824286"/>
                <a:gd name="connsiteY17" fmla="*/ 548640 h 563217"/>
                <a:gd name="connsiteX18" fmla="*/ 46715 w 824286"/>
                <a:gd name="connsiteY18" fmla="*/ 540688 h 563217"/>
                <a:gd name="connsiteX0" fmla="*/ 824286 w 824286"/>
                <a:gd name="connsiteY0" fmla="*/ 0 h 563217"/>
                <a:gd name="connsiteX1" fmla="*/ 800432 w 824286"/>
                <a:gd name="connsiteY1" fmla="*/ 47707 h 563217"/>
                <a:gd name="connsiteX2" fmla="*/ 744773 w 824286"/>
                <a:gd name="connsiteY2" fmla="*/ 63610 h 563217"/>
                <a:gd name="connsiteX3" fmla="*/ 633455 w 824286"/>
                <a:gd name="connsiteY3" fmla="*/ 87464 h 563217"/>
                <a:gd name="connsiteX4" fmla="*/ 649357 w 824286"/>
                <a:gd name="connsiteY4" fmla="*/ 111318 h 563217"/>
                <a:gd name="connsiteX5" fmla="*/ 649357 w 824286"/>
                <a:gd name="connsiteY5" fmla="*/ 159026 h 563217"/>
                <a:gd name="connsiteX6" fmla="*/ 569844 w 824286"/>
                <a:gd name="connsiteY6" fmla="*/ 182880 h 563217"/>
                <a:gd name="connsiteX7" fmla="*/ 538039 w 824286"/>
                <a:gd name="connsiteY7" fmla="*/ 230587 h 563217"/>
                <a:gd name="connsiteX8" fmla="*/ 394915 w 824286"/>
                <a:gd name="connsiteY8" fmla="*/ 262393 h 563217"/>
                <a:gd name="connsiteX9" fmla="*/ 275646 w 824286"/>
                <a:gd name="connsiteY9" fmla="*/ 270344 h 563217"/>
                <a:gd name="connsiteX10" fmla="*/ 283597 w 824286"/>
                <a:gd name="connsiteY10" fmla="*/ 294198 h 563217"/>
                <a:gd name="connsiteX11" fmla="*/ 227938 w 824286"/>
                <a:gd name="connsiteY11" fmla="*/ 310100 h 563217"/>
                <a:gd name="connsiteX12" fmla="*/ 100717 w 824286"/>
                <a:gd name="connsiteY12" fmla="*/ 318052 h 563217"/>
                <a:gd name="connsiteX13" fmla="*/ 5301 w 824286"/>
                <a:gd name="connsiteY13" fmla="*/ 357808 h 563217"/>
                <a:gd name="connsiteX14" fmla="*/ 68912 w 824286"/>
                <a:gd name="connsiteY14" fmla="*/ 397565 h 563217"/>
                <a:gd name="connsiteX15" fmla="*/ 180230 w 824286"/>
                <a:gd name="connsiteY15" fmla="*/ 421419 h 563217"/>
                <a:gd name="connsiteX16" fmla="*/ 196133 w 824286"/>
                <a:gd name="connsiteY16" fmla="*/ 437321 h 563217"/>
                <a:gd name="connsiteX17" fmla="*/ 100717 w 824286"/>
                <a:gd name="connsiteY17" fmla="*/ 548640 h 563217"/>
                <a:gd name="connsiteX18" fmla="*/ 46715 w 824286"/>
                <a:gd name="connsiteY18" fmla="*/ 540688 h 563217"/>
                <a:gd name="connsiteX0" fmla="*/ 1006272 w 1006272"/>
                <a:gd name="connsiteY0" fmla="*/ 0 h 563217"/>
                <a:gd name="connsiteX1" fmla="*/ 982418 w 1006272"/>
                <a:gd name="connsiteY1" fmla="*/ 47707 h 563217"/>
                <a:gd name="connsiteX2" fmla="*/ 926759 w 1006272"/>
                <a:gd name="connsiteY2" fmla="*/ 63610 h 563217"/>
                <a:gd name="connsiteX3" fmla="*/ 815441 w 1006272"/>
                <a:gd name="connsiteY3" fmla="*/ 87464 h 563217"/>
                <a:gd name="connsiteX4" fmla="*/ 831343 w 1006272"/>
                <a:gd name="connsiteY4" fmla="*/ 111318 h 563217"/>
                <a:gd name="connsiteX5" fmla="*/ 831343 w 1006272"/>
                <a:gd name="connsiteY5" fmla="*/ 159026 h 563217"/>
                <a:gd name="connsiteX6" fmla="*/ 751830 w 1006272"/>
                <a:gd name="connsiteY6" fmla="*/ 182880 h 563217"/>
                <a:gd name="connsiteX7" fmla="*/ 720025 w 1006272"/>
                <a:gd name="connsiteY7" fmla="*/ 230587 h 563217"/>
                <a:gd name="connsiteX8" fmla="*/ 576901 w 1006272"/>
                <a:gd name="connsiteY8" fmla="*/ 262393 h 563217"/>
                <a:gd name="connsiteX9" fmla="*/ 457632 w 1006272"/>
                <a:gd name="connsiteY9" fmla="*/ 270344 h 563217"/>
                <a:gd name="connsiteX10" fmla="*/ 465583 w 1006272"/>
                <a:gd name="connsiteY10" fmla="*/ 294198 h 563217"/>
                <a:gd name="connsiteX11" fmla="*/ 409924 w 1006272"/>
                <a:gd name="connsiteY11" fmla="*/ 310100 h 563217"/>
                <a:gd name="connsiteX12" fmla="*/ 282703 w 1006272"/>
                <a:gd name="connsiteY12" fmla="*/ 318052 h 563217"/>
                <a:gd name="connsiteX13" fmla="*/ 187287 w 1006272"/>
                <a:gd name="connsiteY13" fmla="*/ 357808 h 563217"/>
                <a:gd name="connsiteX14" fmla="*/ 250898 w 1006272"/>
                <a:gd name="connsiteY14" fmla="*/ 397565 h 563217"/>
                <a:gd name="connsiteX15" fmla="*/ 362216 w 1006272"/>
                <a:gd name="connsiteY15" fmla="*/ 421419 h 563217"/>
                <a:gd name="connsiteX16" fmla="*/ 378119 w 1006272"/>
                <a:gd name="connsiteY16" fmla="*/ 437321 h 563217"/>
                <a:gd name="connsiteX17" fmla="*/ 282703 w 1006272"/>
                <a:gd name="connsiteY17" fmla="*/ 548640 h 563217"/>
                <a:gd name="connsiteX18" fmla="*/ 0 w 1006272"/>
                <a:gd name="connsiteY18" fmla="*/ 388271 h 563217"/>
                <a:gd name="connsiteX0" fmla="*/ 1006272 w 1006272"/>
                <a:gd name="connsiteY0" fmla="*/ 0 h 557369"/>
                <a:gd name="connsiteX1" fmla="*/ 982418 w 1006272"/>
                <a:gd name="connsiteY1" fmla="*/ 47707 h 557369"/>
                <a:gd name="connsiteX2" fmla="*/ 926759 w 1006272"/>
                <a:gd name="connsiteY2" fmla="*/ 63610 h 557369"/>
                <a:gd name="connsiteX3" fmla="*/ 815441 w 1006272"/>
                <a:gd name="connsiteY3" fmla="*/ 87464 h 557369"/>
                <a:gd name="connsiteX4" fmla="*/ 831343 w 1006272"/>
                <a:gd name="connsiteY4" fmla="*/ 111318 h 557369"/>
                <a:gd name="connsiteX5" fmla="*/ 831343 w 1006272"/>
                <a:gd name="connsiteY5" fmla="*/ 159026 h 557369"/>
                <a:gd name="connsiteX6" fmla="*/ 751830 w 1006272"/>
                <a:gd name="connsiteY6" fmla="*/ 182880 h 557369"/>
                <a:gd name="connsiteX7" fmla="*/ 720025 w 1006272"/>
                <a:gd name="connsiteY7" fmla="*/ 230587 h 557369"/>
                <a:gd name="connsiteX8" fmla="*/ 576901 w 1006272"/>
                <a:gd name="connsiteY8" fmla="*/ 262393 h 557369"/>
                <a:gd name="connsiteX9" fmla="*/ 457632 w 1006272"/>
                <a:gd name="connsiteY9" fmla="*/ 270344 h 557369"/>
                <a:gd name="connsiteX10" fmla="*/ 465583 w 1006272"/>
                <a:gd name="connsiteY10" fmla="*/ 294198 h 557369"/>
                <a:gd name="connsiteX11" fmla="*/ 409924 w 1006272"/>
                <a:gd name="connsiteY11" fmla="*/ 310100 h 557369"/>
                <a:gd name="connsiteX12" fmla="*/ 282703 w 1006272"/>
                <a:gd name="connsiteY12" fmla="*/ 318052 h 557369"/>
                <a:gd name="connsiteX13" fmla="*/ 187287 w 1006272"/>
                <a:gd name="connsiteY13" fmla="*/ 357808 h 557369"/>
                <a:gd name="connsiteX14" fmla="*/ 250898 w 1006272"/>
                <a:gd name="connsiteY14" fmla="*/ 397565 h 557369"/>
                <a:gd name="connsiteX15" fmla="*/ 362216 w 1006272"/>
                <a:gd name="connsiteY15" fmla="*/ 421419 h 557369"/>
                <a:gd name="connsiteX16" fmla="*/ 378119 w 1006272"/>
                <a:gd name="connsiteY16" fmla="*/ 437321 h 557369"/>
                <a:gd name="connsiteX17" fmla="*/ 282703 w 1006272"/>
                <a:gd name="connsiteY17" fmla="*/ 548640 h 557369"/>
                <a:gd name="connsiteX18" fmla="*/ 150882 w 1006272"/>
                <a:gd name="connsiteY18" fmla="*/ 384946 h 557369"/>
                <a:gd name="connsiteX19" fmla="*/ 0 w 1006272"/>
                <a:gd name="connsiteY19" fmla="*/ 388271 h 557369"/>
                <a:gd name="connsiteX0" fmla="*/ 1006272 w 1006272"/>
                <a:gd name="connsiteY0" fmla="*/ 0 h 557369"/>
                <a:gd name="connsiteX1" fmla="*/ 982418 w 1006272"/>
                <a:gd name="connsiteY1" fmla="*/ 47707 h 557369"/>
                <a:gd name="connsiteX2" fmla="*/ 926759 w 1006272"/>
                <a:gd name="connsiteY2" fmla="*/ 63610 h 557369"/>
                <a:gd name="connsiteX3" fmla="*/ 815441 w 1006272"/>
                <a:gd name="connsiteY3" fmla="*/ 87464 h 557369"/>
                <a:gd name="connsiteX4" fmla="*/ 831343 w 1006272"/>
                <a:gd name="connsiteY4" fmla="*/ 111318 h 557369"/>
                <a:gd name="connsiteX5" fmla="*/ 831343 w 1006272"/>
                <a:gd name="connsiteY5" fmla="*/ 159026 h 557369"/>
                <a:gd name="connsiteX6" fmla="*/ 751830 w 1006272"/>
                <a:gd name="connsiteY6" fmla="*/ 182880 h 557369"/>
                <a:gd name="connsiteX7" fmla="*/ 720025 w 1006272"/>
                <a:gd name="connsiteY7" fmla="*/ 230587 h 557369"/>
                <a:gd name="connsiteX8" fmla="*/ 576901 w 1006272"/>
                <a:gd name="connsiteY8" fmla="*/ 262393 h 557369"/>
                <a:gd name="connsiteX9" fmla="*/ 457632 w 1006272"/>
                <a:gd name="connsiteY9" fmla="*/ 270344 h 557369"/>
                <a:gd name="connsiteX10" fmla="*/ 465583 w 1006272"/>
                <a:gd name="connsiteY10" fmla="*/ 294198 h 557369"/>
                <a:gd name="connsiteX11" fmla="*/ 409924 w 1006272"/>
                <a:gd name="connsiteY11" fmla="*/ 310100 h 557369"/>
                <a:gd name="connsiteX12" fmla="*/ 282703 w 1006272"/>
                <a:gd name="connsiteY12" fmla="*/ 318052 h 557369"/>
                <a:gd name="connsiteX13" fmla="*/ 207280 w 1006272"/>
                <a:gd name="connsiteY13" fmla="*/ 377007 h 557369"/>
                <a:gd name="connsiteX14" fmla="*/ 250898 w 1006272"/>
                <a:gd name="connsiteY14" fmla="*/ 397565 h 557369"/>
                <a:gd name="connsiteX15" fmla="*/ 362216 w 1006272"/>
                <a:gd name="connsiteY15" fmla="*/ 421419 h 557369"/>
                <a:gd name="connsiteX16" fmla="*/ 378119 w 1006272"/>
                <a:gd name="connsiteY16" fmla="*/ 437321 h 557369"/>
                <a:gd name="connsiteX17" fmla="*/ 282703 w 1006272"/>
                <a:gd name="connsiteY17" fmla="*/ 548640 h 557369"/>
                <a:gd name="connsiteX18" fmla="*/ 150882 w 1006272"/>
                <a:gd name="connsiteY18" fmla="*/ 384946 h 557369"/>
                <a:gd name="connsiteX19" fmla="*/ 0 w 1006272"/>
                <a:gd name="connsiteY19" fmla="*/ 388271 h 557369"/>
                <a:gd name="connsiteX0" fmla="*/ 1006272 w 1006272"/>
                <a:gd name="connsiteY0" fmla="*/ 0 h 557369"/>
                <a:gd name="connsiteX1" fmla="*/ 982418 w 1006272"/>
                <a:gd name="connsiteY1" fmla="*/ 47707 h 557369"/>
                <a:gd name="connsiteX2" fmla="*/ 926759 w 1006272"/>
                <a:gd name="connsiteY2" fmla="*/ 63610 h 557369"/>
                <a:gd name="connsiteX3" fmla="*/ 815441 w 1006272"/>
                <a:gd name="connsiteY3" fmla="*/ 87464 h 557369"/>
                <a:gd name="connsiteX4" fmla="*/ 831343 w 1006272"/>
                <a:gd name="connsiteY4" fmla="*/ 111318 h 557369"/>
                <a:gd name="connsiteX5" fmla="*/ 831343 w 1006272"/>
                <a:gd name="connsiteY5" fmla="*/ 159026 h 557369"/>
                <a:gd name="connsiteX6" fmla="*/ 751830 w 1006272"/>
                <a:gd name="connsiteY6" fmla="*/ 182880 h 557369"/>
                <a:gd name="connsiteX7" fmla="*/ 720025 w 1006272"/>
                <a:gd name="connsiteY7" fmla="*/ 230587 h 557369"/>
                <a:gd name="connsiteX8" fmla="*/ 576901 w 1006272"/>
                <a:gd name="connsiteY8" fmla="*/ 262393 h 557369"/>
                <a:gd name="connsiteX9" fmla="*/ 457632 w 1006272"/>
                <a:gd name="connsiteY9" fmla="*/ 270344 h 557369"/>
                <a:gd name="connsiteX10" fmla="*/ 465583 w 1006272"/>
                <a:gd name="connsiteY10" fmla="*/ 294198 h 557369"/>
                <a:gd name="connsiteX11" fmla="*/ 409924 w 1006272"/>
                <a:gd name="connsiteY11" fmla="*/ 310100 h 557369"/>
                <a:gd name="connsiteX12" fmla="*/ 282703 w 1006272"/>
                <a:gd name="connsiteY12" fmla="*/ 318052 h 557369"/>
                <a:gd name="connsiteX13" fmla="*/ 207280 w 1006272"/>
                <a:gd name="connsiteY13" fmla="*/ 377007 h 557369"/>
                <a:gd name="connsiteX14" fmla="*/ 250898 w 1006272"/>
                <a:gd name="connsiteY14" fmla="*/ 397565 h 557369"/>
                <a:gd name="connsiteX15" fmla="*/ 362216 w 1006272"/>
                <a:gd name="connsiteY15" fmla="*/ 421419 h 557369"/>
                <a:gd name="connsiteX16" fmla="*/ 378119 w 1006272"/>
                <a:gd name="connsiteY16" fmla="*/ 437321 h 557369"/>
                <a:gd name="connsiteX17" fmla="*/ 282703 w 1006272"/>
                <a:gd name="connsiteY17" fmla="*/ 548640 h 557369"/>
                <a:gd name="connsiteX18" fmla="*/ 150882 w 1006272"/>
                <a:gd name="connsiteY18" fmla="*/ 384946 h 557369"/>
                <a:gd name="connsiteX19" fmla="*/ 0 w 1006272"/>
                <a:gd name="connsiteY19" fmla="*/ 388271 h 557369"/>
                <a:gd name="connsiteX0" fmla="*/ 1006272 w 1006272"/>
                <a:gd name="connsiteY0" fmla="*/ 0 h 557369"/>
                <a:gd name="connsiteX1" fmla="*/ 982418 w 1006272"/>
                <a:gd name="connsiteY1" fmla="*/ 47707 h 557369"/>
                <a:gd name="connsiteX2" fmla="*/ 926759 w 1006272"/>
                <a:gd name="connsiteY2" fmla="*/ 63610 h 557369"/>
                <a:gd name="connsiteX3" fmla="*/ 815441 w 1006272"/>
                <a:gd name="connsiteY3" fmla="*/ 87464 h 557369"/>
                <a:gd name="connsiteX4" fmla="*/ 831343 w 1006272"/>
                <a:gd name="connsiteY4" fmla="*/ 111318 h 557369"/>
                <a:gd name="connsiteX5" fmla="*/ 831343 w 1006272"/>
                <a:gd name="connsiteY5" fmla="*/ 159026 h 557369"/>
                <a:gd name="connsiteX6" fmla="*/ 751830 w 1006272"/>
                <a:gd name="connsiteY6" fmla="*/ 182880 h 557369"/>
                <a:gd name="connsiteX7" fmla="*/ 720025 w 1006272"/>
                <a:gd name="connsiteY7" fmla="*/ 230587 h 557369"/>
                <a:gd name="connsiteX8" fmla="*/ 576901 w 1006272"/>
                <a:gd name="connsiteY8" fmla="*/ 262393 h 557369"/>
                <a:gd name="connsiteX9" fmla="*/ 457632 w 1006272"/>
                <a:gd name="connsiteY9" fmla="*/ 270344 h 557369"/>
                <a:gd name="connsiteX10" fmla="*/ 465583 w 1006272"/>
                <a:gd name="connsiteY10" fmla="*/ 294198 h 557369"/>
                <a:gd name="connsiteX11" fmla="*/ 409924 w 1006272"/>
                <a:gd name="connsiteY11" fmla="*/ 310100 h 557369"/>
                <a:gd name="connsiteX12" fmla="*/ 282703 w 1006272"/>
                <a:gd name="connsiteY12" fmla="*/ 318052 h 557369"/>
                <a:gd name="connsiteX13" fmla="*/ 207280 w 1006272"/>
                <a:gd name="connsiteY13" fmla="*/ 377007 h 557369"/>
                <a:gd name="connsiteX14" fmla="*/ 250898 w 1006272"/>
                <a:gd name="connsiteY14" fmla="*/ 397565 h 557369"/>
                <a:gd name="connsiteX15" fmla="*/ 362216 w 1006272"/>
                <a:gd name="connsiteY15" fmla="*/ 421419 h 557369"/>
                <a:gd name="connsiteX16" fmla="*/ 378119 w 1006272"/>
                <a:gd name="connsiteY16" fmla="*/ 437321 h 557369"/>
                <a:gd name="connsiteX17" fmla="*/ 282703 w 1006272"/>
                <a:gd name="connsiteY17" fmla="*/ 548640 h 557369"/>
                <a:gd name="connsiteX18" fmla="*/ 150882 w 1006272"/>
                <a:gd name="connsiteY18" fmla="*/ 384946 h 557369"/>
                <a:gd name="connsiteX19" fmla="*/ 0 w 1006272"/>
                <a:gd name="connsiteY19" fmla="*/ 388271 h 557369"/>
                <a:gd name="connsiteX0" fmla="*/ 1006272 w 1006272"/>
                <a:gd name="connsiteY0" fmla="*/ 0 h 557369"/>
                <a:gd name="connsiteX1" fmla="*/ 982418 w 1006272"/>
                <a:gd name="connsiteY1" fmla="*/ 47707 h 557369"/>
                <a:gd name="connsiteX2" fmla="*/ 926759 w 1006272"/>
                <a:gd name="connsiteY2" fmla="*/ 63610 h 557369"/>
                <a:gd name="connsiteX3" fmla="*/ 815441 w 1006272"/>
                <a:gd name="connsiteY3" fmla="*/ 87464 h 557369"/>
                <a:gd name="connsiteX4" fmla="*/ 831343 w 1006272"/>
                <a:gd name="connsiteY4" fmla="*/ 111318 h 557369"/>
                <a:gd name="connsiteX5" fmla="*/ 831343 w 1006272"/>
                <a:gd name="connsiteY5" fmla="*/ 159026 h 557369"/>
                <a:gd name="connsiteX6" fmla="*/ 751830 w 1006272"/>
                <a:gd name="connsiteY6" fmla="*/ 182880 h 557369"/>
                <a:gd name="connsiteX7" fmla="*/ 720025 w 1006272"/>
                <a:gd name="connsiteY7" fmla="*/ 230587 h 557369"/>
                <a:gd name="connsiteX8" fmla="*/ 576901 w 1006272"/>
                <a:gd name="connsiteY8" fmla="*/ 262393 h 557369"/>
                <a:gd name="connsiteX9" fmla="*/ 457632 w 1006272"/>
                <a:gd name="connsiteY9" fmla="*/ 270344 h 557369"/>
                <a:gd name="connsiteX10" fmla="*/ 465583 w 1006272"/>
                <a:gd name="connsiteY10" fmla="*/ 294198 h 557369"/>
                <a:gd name="connsiteX11" fmla="*/ 409924 w 1006272"/>
                <a:gd name="connsiteY11" fmla="*/ 310100 h 557369"/>
                <a:gd name="connsiteX12" fmla="*/ 282703 w 1006272"/>
                <a:gd name="connsiteY12" fmla="*/ 318052 h 557369"/>
                <a:gd name="connsiteX13" fmla="*/ 250898 w 1006272"/>
                <a:gd name="connsiteY13" fmla="*/ 397565 h 557369"/>
                <a:gd name="connsiteX14" fmla="*/ 362216 w 1006272"/>
                <a:gd name="connsiteY14" fmla="*/ 421419 h 557369"/>
                <a:gd name="connsiteX15" fmla="*/ 378119 w 1006272"/>
                <a:gd name="connsiteY15" fmla="*/ 437321 h 557369"/>
                <a:gd name="connsiteX16" fmla="*/ 282703 w 1006272"/>
                <a:gd name="connsiteY16" fmla="*/ 548640 h 557369"/>
                <a:gd name="connsiteX17" fmla="*/ 150882 w 1006272"/>
                <a:gd name="connsiteY17" fmla="*/ 384946 h 557369"/>
                <a:gd name="connsiteX18" fmla="*/ 0 w 1006272"/>
                <a:gd name="connsiteY18" fmla="*/ 388271 h 557369"/>
                <a:gd name="connsiteX0" fmla="*/ 1006272 w 1006272"/>
                <a:gd name="connsiteY0" fmla="*/ 0 h 557369"/>
                <a:gd name="connsiteX1" fmla="*/ 982418 w 1006272"/>
                <a:gd name="connsiteY1" fmla="*/ 47707 h 557369"/>
                <a:gd name="connsiteX2" fmla="*/ 926759 w 1006272"/>
                <a:gd name="connsiteY2" fmla="*/ 63610 h 557369"/>
                <a:gd name="connsiteX3" fmla="*/ 815441 w 1006272"/>
                <a:gd name="connsiteY3" fmla="*/ 87464 h 557369"/>
                <a:gd name="connsiteX4" fmla="*/ 831343 w 1006272"/>
                <a:gd name="connsiteY4" fmla="*/ 111318 h 557369"/>
                <a:gd name="connsiteX5" fmla="*/ 831343 w 1006272"/>
                <a:gd name="connsiteY5" fmla="*/ 159026 h 557369"/>
                <a:gd name="connsiteX6" fmla="*/ 751830 w 1006272"/>
                <a:gd name="connsiteY6" fmla="*/ 182880 h 557369"/>
                <a:gd name="connsiteX7" fmla="*/ 720025 w 1006272"/>
                <a:gd name="connsiteY7" fmla="*/ 230587 h 557369"/>
                <a:gd name="connsiteX8" fmla="*/ 576901 w 1006272"/>
                <a:gd name="connsiteY8" fmla="*/ 262393 h 557369"/>
                <a:gd name="connsiteX9" fmla="*/ 457632 w 1006272"/>
                <a:gd name="connsiteY9" fmla="*/ 270344 h 557369"/>
                <a:gd name="connsiteX10" fmla="*/ 465583 w 1006272"/>
                <a:gd name="connsiteY10" fmla="*/ 294198 h 557369"/>
                <a:gd name="connsiteX11" fmla="*/ 409924 w 1006272"/>
                <a:gd name="connsiteY11" fmla="*/ 310100 h 557369"/>
                <a:gd name="connsiteX12" fmla="*/ 282703 w 1006272"/>
                <a:gd name="connsiteY12" fmla="*/ 318052 h 557369"/>
                <a:gd name="connsiteX13" fmla="*/ 270926 w 1006272"/>
                <a:gd name="connsiteY13" fmla="*/ 397547 h 557369"/>
                <a:gd name="connsiteX14" fmla="*/ 362216 w 1006272"/>
                <a:gd name="connsiteY14" fmla="*/ 421419 h 557369"/>
                <a:gd name="connsiteX15" fmla="*/ 378119 w 1006272"/>
                <a:gd name="connsiteY15" fmla="*/ 437321 h 557369"/>
                <a:gd name="connsiteX16" fmla="*/ 282703 w 1006272"/>
                <a:gd name="connsiteY16" fmla="*/ 548640 h 557369"/>
                <a:gd name="connsiteX17" fmla="*/ 150882 w 1006272"/>
                <a:gd name="connsiteY17" fmla="*/ 384946 h 557369"/>
                <a:gd name="connsiteX18" fmla="*/ 0 w 1006272"/>
                <a:gd name="connsiteY18" fmla="*/ 388271 h 557369"/>
                <a:gd name="connsiteX0" fmla="*/ 1006272 w 1006272"/>
                <a:gd name="connsiteY0" fmla="*/ 0 h 561010"/>
                <a:gd name="connsiteX1" fmla="*/ 982418 w 1006272"/>
                <a:gd name="connsiteY1" fmla="*/ 47707 h 561010"/>
                <a:gd name="connsiteX2" fmla="*/ 926759 w 1006272"/>
                <a:gd name="connsiteY2" fmla="*/ 63610 h 561010"/>
                <a:gd name="connsiteX3" fmla="*/ 815441 w 1006272"/>
                <a:gd name="connsiteY3" fmla="*/ 87464 h 561010"/>
                <a:gd name="connsiteX4" fmla="*/ 831343 w 1006272"/>
                <a:gd name="connsiteY4" fmla="*/ 111318 h 561010"/>
                <a:gd name="connsiteX5" fmla="*/ 831343 w 1006272"/>
                <a:gd name="connsiteY5" fmla="*/ 159026 h 561010"/>
                <a:gd name="connsiteX6" fmla="*/ 751830 w 1006272"/>
                <a:gd name="connsiteY6" fmla="*/ 182880 h 561010"/>
                <a:gd name="connsiteX7" fmla="*/ 720025 w 1006272"/>
                <a:gd name="connsiteY7" fmla="*/ 230587 h 561010"/>
                <a:gd name="connsiteX8" fmla="*/ 576901 w 1006272"/>
                <a:gd name="connsiteY8" fmla="*/ 262393 h 561010"/>
                <a:gd name="connsiteX9" fmla="*/ 457632 w 1006272"/>
                <a:gd name="connsiteY9" fmla="*/ 270344 h 561010"/>
                <a:gd name="connsiteX10" fmla="*/ 465583 w 1006272"/>
                <a:gd name="connsiteY10" fmla="*/ 294198 h 561010"/>
                <a:gd name="connsiteX11" fmla="*/ 409924 w 1006272"/>
                <a:gd name="connsiteY11" fmla="*/ 310100 h 561010"/>
                <a:gd name="connsiteX12" fmla="*/ 282703 w 1006272"/>
                <a:gd name="connsiteY12" fmla="*/ 318052 h 561010"/>
                <a:gd name="connsiteX13" fmla="*/ 270926 w 1006272"/>
                <a:gd name="connsiteY13" fmla="*/ 397547 h 561010"/>
                <a:gd name="connsiteX14" fmla="*/ 362216 w 1006272"/>
                <a:gd name="connsiteY14" fmla="*/ 421419 h 561010"/>
                <a:gd name="connsiteX15" fmla="*/ 353136 w 1006272"/>
                <a:gd name="connsiteY15" fmla="*/ 459166 h 561010"/>
                <a:gd name="connsiteX16" fmla="*/ 282703 w 1006272"/>
                <a:gd name="connsiteY16" fmla="*/ 548640 h 561010"/>
                <a:gd name="connsiteX17" fmla="*/ 150882 w 1006272"/>
                <a:gd name="connsiteY17" fmla="*/ 384946 h 561010"/>
                <a:gd name="connsiteX18" fmla="*/ 0 w 1006272"/>
                <a:gd name="connsiteY18" fmla="*/ 388271 h 561010"/>
                <a:gd name="connsiteX0" fmla="*/ 1006272 w 1006272"/>
                <a:gd name="connsiteY0" fmla="*/ 0 h 561010"/>
                <a:gd name="connsiteX1" fmla="*/ 982418 w 1006272"/>
                <a:gd name="connsiteY1" fmla="*/ 47707 h 561010"/>
                <a:gd name="connsiteX2" fmla="*/ 926759 w 1006272"/>
                <a:gd name="connsiteY2" fmla="*/ 63610 h 561010"/>
                <a:gd name="connsiteX3" fmla="*/ 815441 w 1006272"/>
                <a:gd name="connsiteY3" fmla="*/ 87464 h 561010"/>
                <a:gd name="connsiteX4" fmla="*/ 831343 w 1006272"/>
                <a:gd name="connsiteY4" fmla="*/ 111318 h 561010"/>
                <a:gd name="connsiteX5" fmla="*/ 831343 w 1006272"/>
                <a:gd name="connsiteY5" fmla="*/ 159026 h 561010"/>
                <a:gd name="connsiteX6" fmla="*/ 751830 w 1006272"/>
                <a:gd name="connsiteY6" fmla="*/ 182880 h 561010"/>
                <a:gd name="connsiteX7" fmla="*/ 720025 w 1006272"/>
                <a:gd name="connsiteY7" fmla="*/ 230587 h 561010"/>
                <a:gd name="connsiteX8" fmla="*/ 576901 w 1006272"/>
                <a:gd name="connsiteY8" fmla="*/ 262393 h 561010"/>
                <a:gd name="connsiteX9" fmla="*/ 457632 w 1006272"/>
                <a:gd name="connsiteY9" fmla="*/ 270344 h 561010"/>
                <a:gd name="connsiteX10" fmla="*/ 465583 w 1006272"/>
                <a:gd name="connsiteY10" fmla="*/ 294198 h 561010"/>
                <a:gd name="connsiteX11" fmla="*/ 409924 w 1006272"/>
                <a:gd name="connsiteY11" fmla="*/ 310100 h 561010"/>
                <a:gd name="connsiteX12" fmla="*/ 282703 w 1006272"/>
                <a:gd name="connsiteY12" fmla="*/ 318052 h 561010"/>
                <a:gd name="connsiteX13" fmla="*/ 270926 w 1006272"/>
                <a:gd name="connsiteY13" fmla="*/ 397547 h 561010"/>
                <a:gd name="connsiteX14" fmla="*/ 362216 w 1006272"/>
                <a:gd name="connsiteY14" fmla="*/ 421419 h 561010"/>
                <a:gd name="connsiteX15" fmla="*/ 353136 w 1006272"/>
                <a:gd name="connsiteY15" fmla="*/ 459166 h 561010"/>
                <a:gd name="connsiteX16" fmla="*/ 282703 w 1006272"/>
                <a:gd name="connsiteY16" fmla="*/ 548640 h 561010"/>
                <a:gd name="connsiteX17" fmla="*/ 150882 w 1006272"/>
                <a:gd name="connsiteY17" fmla="*/ 384946 h 561010"/>
                <a:gd name="connsiteX18" fmla="*/ 0 w 1006272"/>
                <a:gd name="connsiteY18" fmla="*/ 388271 h 561010"/>
                <a:gd name="connsiteX0" fmla="*/ 1006272 w 1006272"/>
                <a:gd name="connsiteY0" fmla="*/ 0 h 554719"/>
                <a:gd name="connsiteX1" fmla="*/ 982418 w 1006272"/>
                <a:gd name="connsiteY1" fmla="*/ 47707 h 554719"/>
                <a:gd name="connsiteX2" fmla="*/ 926759 w 1006272"/>
                <a:gd name="connsiteY2" fmla="*/ 63610 h 554719"/>
                <a:gd name="connsiteX3" fmla="*/ 815441 w 1006272"/>
                <a:gd name="connsiteY3" fmla="*/ 87464 h 554719"/>
                <a:gd name="connsiteX4" fmla="*/ 831343 w 1006272"/>
                <a:gd name="connsiteY4" fmla="*/ 111318 h 554719"/>
                <a:gd name="connsiteX5" fmla="*/ 831343 w 1006272"/>
                <a:gd name="connsiteY5" fmla="*/ 159026 h 554719"/>
                <a:gd name="connsiteX6" fmla="*/ 751830 w 1006272"/>
                <a:gd name="connsiteY6" fmla="*/ 182880 h 554719"/>
                <a:gd name="connsiteX7" fmla="*/ 720025 w 1006272"/>
                <a:gd name="connsiteY7" fmla="*/ 230587 h 554719"/>
                <a:gd name="connsiteX8" fmla="*/ 576901 w 1006272"/>
                <a:gd name="connsiteY8" fmla="*/ 262393 h 554719"/>
                <a:gd name="connsiteX9" fmla="*/ 457632 w 1006272"/>
                <a:gd name="connsiteY9" fmla="*/ 270344 h 554719"/>
                <a:gd name="connsiteX10" fmla="*/ 465583 w 1006272"/>
                <a:gd name="connsiteY10" fmla="*/ 294198 h 554719"/>
                <a:gd name="connsiteX11" fmla="*/ 409924 w 1006272"/>
                <a:gd name="connsiteY11" fmla="*/ 310100 h 554719"/>
                <a:gd name="connsiteX12" fmla="*/ 282703 w 1006272"/>
                <a:gd name="connsiteY12" fmla="*/ 318052 h 554719"/>
                <a:gd name="connsiteX13" fmla="*/ 270926 w 1006272"/>
                <a:gd name="connsiteY13" fmla="*/ 397547 h 554719"/>
                <a:gd name="connsiteX14" fmla="*/ 362216 w 1006272"/>
                <a:gd name="connsiteY14" fmla="*/ 421419 h 554719"/>
                <a:gd name="connsiteX15" fmla="*/ 282703 w 1006272"/>
                <a:gd name="connsiteY15" fmla="*/ 548640 h 554719"/>
                <a:gd name="connsiteX16" fmla="*/ 150882 w 1006272"/>
                <a:gd name="connsiteY16" fmla="*/ 384946 h 554719"/>
                <a:gd name="connsiteX17" fmla="*/ 0 w 1006272"/>
                <a:gd name="connsiteY17" fmla="*/ 388271 h 554719"/>
                <a:gd name="connsiteX0" fmla="*/ 1006272 w 1006272"/>
                <a:gd name="connsiteY0" fmla="*/ 0 h 562004"/>
                <a:gd name="connsiteX1" fmla="*/ 982418 w 1006272"/>
                <a:gd name="connsiteY1" fmla="*/ 47707 h 562004"/>
                <a:gd name="connsiteX2" fmla="*/ 926759 w 1006272"/>
                <a:gd name="connsiteY2" fmla="*/ 63610 h 562004"/>
                <a:gd name="connsiteX3" fmla="*/ 815441 w 1006272"/>
                <a:gd name="connsiteY3" fmla="*/ 87464 h 562004"/>
                <a:gd name="connsiteX4" fmla="*/ 831343 w 1006272"/>
                <a:gd name="connsiteY4" fmla="*/ 111318 h 562004"/>
                <a:gd name="connsiteX5" fmla="*/ 831343 w 1006272"/>
                <a:gd name="connsiteY5" fmla="*/ 159026 h 562004"/>
                <a:gd name="connsiteX6" fmla="*/ 751830 w 1006272"/>
                <a:gd name="connsiteY6" fmla="*/ 182880 h 562004"/>
                <a:gd name="connsiteX7" fmla="*/ 720025 w 1006272"/>
                <a:gd name="connsiteY7" fmla="*/ 230587 h 562004"/>
                <a:gd name="connsiteX8" fmla="*/ 576901 w 1006272"/>
                <a:gd name="connsiteY8" fmla="*/ 262393 h 562004"/>
                <a:gd name="connsiteX9" fmla="*/ 457632 w 1006272"/>
                <a:gd name="connsiteY9" fmla="*/ 270344 h 562004"/>
                <a:gd name="connsiteX10" fmla="*/ 465583 w 1006272"/>
                <a:gd name="connsiteY10" fmla="*/ 294198 h 562004"/>
                <a:gd name="connsiteX11" fmla="*/ 409924 w 1006272"/>
                <a:gd name="connsiteY11" fmla="*/ 310100 h 562004"/>
                <a:gd name="connsiteX12" fmla="*/ 282703 w 1006272"/>
                <a:gd name="connsiteY12" fmla="*/ 318052 h 562004"/>
                <a:gd name="connsiteX13" fmla="*/ 270926 w 1006272"/>
                <a:gd name="connsiteY13" fmla="*/ 397547 h 562004"/>
                <a:gd name="connsiteX14" fmla="*/ 374351 w 1006272"/>
                <a:gd name="connsiteY14" fmla="*/ 465131 h 562004"/>
                <a:gd name="connsiteX15" fmla="*/ 282703 w 1006272"/>
                <a:gd name="connsiteY15" fmla="*/ 548640 h 562004"/>
                <a:gd name="connsiteX16" fmla="*/ 150882 w 1006272"/>
                <a:gd name="connsiteY16" fmla="*/ 384946 h 562004"/>
                <a:gd name="connsiteX17" fmla="*/ 0 w 1006272"/>
                <a:gd name="connsiteY17" fmla="*/ 388271 h 562004"/>
                <a:gd name="connsiteX0" fmla="*/ 1006272 w 1006272"/>
                <a:gd name="connsiteY0" fmla="*/ 0 h 519574"/>
                <a:gd name="connsiteX1" fmla="*/ 982418 w 1006272"/>
                <a:gd name="connsiteY1" fmla="*/ 47707 h 519574"/>
                <a:gd name="connsiteX2" fmla="*/ 926759 w 1006272"/>
                <a:gd name="connsiteY2" fmla="*/ 63610 h 519574"/>
                <a:gd name="connsiteX3" fmla="*/ 815441 w 1006272"/>
                <a:gd name="connsiteY3" fmla="*/ 87464 h 519574"/>
                <a:gd name="connsiteX4" fmla="*/ 831343 w 1006272"/>
                <a:gd name="connsiteY4" fmla="*/ 111318 h 519574"/>
                <a:gd name="connsiteX5" fmla="*/ 831343 w 1006272"/>
                <a:gd name="connsiteY5" fmla="*/ 159026 h 519574"/>
                <a:gd name="connsiteX6" fmla="*/ 751830 w 1006272"/>
                <a:gd name="connsiteY6" fmla="*/ 182880 h 519574"/>
                <a:gd name="connsiteX7" fmla="*/ 720025 w 1006272"/>
                <a:gd name="connsiteY7" fmla="*/ 230587 h 519574"/>
                <a:gd name="connsiteX8" fmla="*/ 576901 w 1006272"/>
                <a:gd name="connsiteY8" fmla="*/ 262393 h 519574"/>
                <a:gd name="connsiteX9" fmla="*/ 457632 w 1006272"/>
                <a:gd name="connsiteY9" fmla="*/ 270344 h 519574"/>
                <a:gd name="connsiteX10" fmla="*/ 465583 w 1006272"/>
                <a:gd name="connsiteY10" fmla="*/ 294198 h 519574"/>
                <a:gd name="connsiteX11" fmla="*/ 409924 w 1006272"/>
                <a:gd name="connsiteY11" fmla="*/ 310100 h 519574"/>
                <a:gd name="connsiteX12" fmla="*/ 282703 w 1006272"/>
                <a:gd name="connsiteY12" fmla="*/ 318052 h 519574"/>
                <a:gd name="connsiteX13" fmla="*/ 270926 w 1006272"/>
                <a:gd name="connsiteY13" fmla="*/ 397547 h 519574"/>
                <a:gd name="connsiteX14" fmla="*/ 374351 w 1006272"/>
                <a:gd name="connsiteY14" fmla="*/ 465131 h 519574"/>
                <a:gd name="connsiteX15" fmla="*/ 270263 w 1006272"/>
                <a:gd name="connsiteY15" fmla="*/ 506210 h 519574"/>
                <a:gd name="connsiteX16" fmla="*/ 150882 w 1006272"/>
                <a:gd name="connsiteY16" fmla="*/ 384946 h 519574"/>
                <a:gd name="connsiteX17" fmla="*/ 0 w 1006272"/>
                <a:gd name="connsiteY17" fmla="*/ 388271 h 519574"/>
                <a:gd name="connsiteX0" fmla="*/ 1029747 w 1029747"/>
                <a:gd name="connsiteY0" fmla="*/ 0 h 581676"/>
                <a:gd name="connsiteX1" fmla="*/ 982418 w 1029747"/>
                <a:gd name="connsiteY1" fmla="*/ 109809 h 581676"/>
                <a:gd name="connsiteX2" fmla="*/ 926759 w 1029747"/>
                <a:gd name="connsiteY2" fmla="*/ 125712 h 581676"/>
                <a:gd name="connsiteX3" fmla="*/ 815441 w 1029747"/>
                <a:gd name="connsiteY3" fmla="*/ 149566 h 581676"/>
                <a:gd name="connsiteX4" fmla="*/ 831343 w 1029747"/>
                <a:gd name="connsiteY4" fmla="*/ 173420 h 581676"/>
                <a:gd name="connsiteX5" fmla="*/ 831343 w 1029747"/>
                <a:gd name="connsiteY5" fmla="*/ 221128 h 581676"/>
                <a:gd name="connsiteX6" fmla="*/ 751830 w 1029747"/>
                <a:gd name="connsiteY6" fmla="*/ 244982 h 581676"/>
                <a:gd name="connsiteX7" fmla="*/ 720025 w 1029747"/>
                <a:gd name="connsiteY7" fmla="*/ 292689 h 581676"/>
                <a:gd name="connsiteX8" fmla="*/ 576901 w 1029747"/>
                <a:gd name="connsiteY8" fmla="*/ 324495 h 581676"/>
                <a:gd name="connsiteX9" fmla="*/ 457632 w 1029747"/>
                <a:gd name="connsiteY9" fmla="*/ 332446 h 581676"/>
                <a:gd name="connsiteX10" fmla="*/ 465583 w 1029747"/>
                <a:gd name="connsiteY10" fmla="*/ 356300 h 581676"/>
                <a:gd name="connsiteX11" fmla="*/ 409924 w 1029747"/>
                <a:gd name="connsiteY11" fmla="*/ 372202 h 581676"/>
                <a:gd name="connsiteX12" fmla="*/ 282703 w 1029747"/>
                <a:gd name="connsiteY12" fmla="*/ 380154 h 581676"/>
                <a:gd name="connsiteX13" fmla="*/ 270926 w 1029747"/>
                <a:gd name="connsiteY13" fmla="*/ 459649 h 581676"/>
                <a:gd name="connsiteX14" fmla="*/ 374351 w 1029747"/>
                <a:gd name="connsiteY14" fmla="*/ 527233 h 581676"/>
                <a:gd name="connsiteX15" fmla="*/ 270263 w 1029747"/>
                <a:gd name="connsiteY15" fmla="*/ 568312 h 581676"/>
                <a:gd name="connsiteX16" fmla="*/ 150882 w 1029747"/>
                <a:gd name="connsiteY16" fmla="*/ 447048 h 581676"/>
                <a:gd name="connsiteX17" fmla="*/ 0 w 1029747"/>
                <a:gd name="connsiteY17" fmla="*/ 450373 h 581676"/>
                <a:gd name="connsiteX0" fmla="*/ 1029747 w 1029747"/>
                <a:gd name="connsiteY0" fmla="*/ 0 h 619969"/>
                <a:gd name="connsiteX1" fmla="*/ 982418 w 1029747"/>
                <a:gd name="connsiteY1" fmla="*/ 109809 h 619969"/>
                <a:gd name="connsiteX2" fmla="*/ 926759 w 1029747"/>
                <a:gd name="connsiteY2" fmla="*/ 125712 h 619969"/>
                <a:gd name="connsiteX3" fmla="*/ 815441 w 1029747"/>
                <a:gd name="connsiteY3" fmla="*/ 149566 h 619969"/>
                <a:gd name="connsiteX4" fmla="*/ 831343 w 1029747"/>
                <a:gd name="connsiteY4" fmla="*/ 173420 h 619969"/>
                <a:gd name="connsiteX5" fmla="*/ 831343 w 1029747"/>
                <a:gd name="connsiteY5" fmla="*/ 221128 h 619969"/>
                <a:gd name="connsiteX6" fmla="*/ 751830 w 1029747"/>
                <a:gd name="connsiteY6" fmla="*/ 244982 h 619969"/>
                <a:gd name="connsiteX7" fmla="*/ 720025 w 1029747"/>
                <a:gd name="connsiteY7" fmla="*/ 292689 h 619969"/>
                <a:gd name="connsiteX8" fmla="*/ 576901 w 1029747"/>
                <a:gd name="connsiteY8" fmla="*/ 324495 h 619969"/>
                <a:gd name="connsiteX9" fmla="*/ 457632 w 1029747"/>
                <a:gd name="connsiteY9" fmla="*/ 332446 h 619969"/>
                <a:gd name="connsiteX10" fmla="*/ 465583 w 1029747"/>
                <a:gd name="connsiteY10" fmla="*/ 356300 h 619969"/>
                <a:gd name="connsiteX11" fmla="*/ 409924 w 1029747"/>
                <a:gd name="connsiteY11" fmla="*/ 372202 h 619969"/>
                <a:gd name="connsiteX12" fmla="*/ 282703 w 1029747"/>
                <a:gd name="connsiteY12" fmla="*/ 380154 h 619969"/>
                <a:gd name="connsiteX13" fmla="*/ 270926 w 1029747"/>
                <a:gd name="connsiteY13" fmla="*/ 459649 h 619969"/>
                <a:gd name="connsiteX14" fmla="*/ 374351 w 1029747"/>
                <a:gd name="connsiteY14" fmla="*/ 527233 h 619969"/>
                <a:gd name="connsiteX15" fmla="*/ 225901 w 1029747"/>
                <a:gd name="connsiteY15" fmla="*/ 606605 h 619969"/>
                <a:gd name="connsiteX16" fmla="*/ 150882 w 1029747"/>
                <a:gd name="connsiteY16" fmla="*/ 447048 h 619969"/>
                <a:gd name="connsiteX17" fmla="*/ 0 w 1029747"/>
                <a:gd name="connsiteY17" fmla="*/ 450373 h 619969"/>
                <a:gd name="connsiteX0" fmla="*/ 1029747 w 1029747"/>
                <a:gd name="connsiteY0" fmla="*/ 0 h 609569"/>
                <a:gd name="connsiteX1" fmla="*/ 982418 w 1029747"/>
                <a:gd name="connsiteY1" fmla="*/ 109809 h 609569"/>
                <a:gd name="connsiteX2" fmla="*/ 926759 w 1029747"/>
                <a:gd name="connsiteY2" fmla="*/ 125712 h 609569"/>
                <a:gd name="connsiteX3" fmla="*/ 815441 w 1029747"/>
                <a:gd name="connsiteY3" fmla="*/ 149566 h 609569"/>
                <a:gd name="connsiteX4" fmla="*/ 831343 w 1029747"/>
                <a:gd name="connsiteY4" fmla="*/ 173420 h 609569"/>
                <a:gd name="connsiteX5" fmla="*/ 831343 w 1029747"/>
                <a:gd name="connsiteY5" fmla="*/ 221128 h 609569"/>
                <a:gd name="connsiteX6" fmla="*/ 751830 w 1029747"/>
                <a:gd name="connsiteY6" fmla="*/ 244982 h 609569"/>
                <a:gd name="connsiteX7" fmla="*/ 720025 w 1029747"/>
                <a:gd name="connsiteY7" fmla="*/ 292689 h 609569"/>
                <a:gd name="connsiteX8" fmla="*/ 576901 w 1029747"/>
                <a:gd name="connsiteY8" fmla="*/ 324495 h 609569"/>
                <a:gd name="connsiteX9" fmla="*/ 457632 w 1029747"/>
                <a:gd name="connsiteY9" fmla="*/ 332446 h 609569"/>
                <a:gd name="connsiteX10" fmla="*/ 465583 w 1029747"/>
                <a:gd name="connsiteY10" fmla="*/ 356300 h 609569"/>
                <a:gd name="connsiteX11" fmla="*/ 409924 w 1029747"/>
                <a:gd name="connsiteY11" fmla="*/ 372202 h 609569"/>
                <a:gd name="connsiteX12" fmla="*/ 282703 w 1029747"/>
                <a:gd name="connsiteY12" fmla="*/ 380154 h 609569"/>
                <a:gd name="connsiteX13" fmla="*/ 270926 w 1029747"/>
                <a:gd name="connsiteY13" fmla="*/ 459649 h 609569"/>
                <a:gd name="connsiteX14" fmla="*/ 374351 w 1029747"/>
                <a:gd name="connsiteY14" fmla="*/ 527233 h 609569"/>
                <a:gd name="connsiteX15" fmla="*/ 225901 w 1029747"/>
                <a:gd name="connsiteY15" fmla="*/ 606605 h 609569"/>
                <a:gd name="connsiteX16" fmla="*/ 215443 w 1029747"/>
                <a:gd name="connsiteY16" fmla="*/ 509446 h 609569"/>
                <a:gd name="connsiteX17" fmla="*/ 150882 w 1029747"/>
                <a:gd name="connsiteY17" fmla="*/ 447048 h 609569"/>
                <a:gd name="connsiteX18" fmla="*/ 0 w 1029747"/>
                <a:gd name="connsiteY18" fmla="*/ 450373 h 609569"/>
                <a:gd name="connsiteX0" fmla="*/ 1029747 w 1029747"/>
                <a:gd name="connsiteY0" fmla="*/ 0 h 609569"/>
                <a:gd name="connsiteX1" fmla="*/ 982418 w 1029747"/>
                <a:gd name="connsiteY1" fmla="*/ 109809 h 609569"/>
                <a:gd name="connsiteX2" fmla="*/ 926759 w 1029747"/>
                <a:gd name="connsiteY2" fmla="*/ 125712 h 609569"/>
                <a:gd name="connsiteX3" fmla="*/ 815441 w 1029747"/>
                <a:gd name="connsiteY3" fmla="*/ 149566 h 609569"/>
                <a:gd name="connsiteX4" fmla="*/ 831343 w 1029747"/>
                <a:gd name="connsiteY4" fmla="*/ 173420 h 609569"/>
                <a:gd name="connsiteX5" fmla="*/ 831343 w 1029747"/>
                <a:gd name="connsiteY5" fmla="*/ 221128 h 609569"/>
                <a:gd name="connsiteX6" fmla="*/ 751830 w 1029747"/>
                <a:gd name="connsiteY6" fmla="*/ 244982 h 609569"/>
                <a:gd name="connsiteX7" fmla="*/ 720025 w 1029747"/>
                <a:gd name="connsiteY7" fmla="*/ 292689 h 609569"/>
                <a:gd name="connsiteX8" fmla="*/ 576901 w 1029747"/>
                <a:gd name="connsiteY8" fmla="*/ 324495 h 609569"/>
                <a:gd name="connsiteX9" fmla="*/ 457632 w 1029747"/>
                <a:gd name="connsiteY9" fmla="*/ 332446 h 609569"/>
                <a:gd name="connsiteX10" fmla="*/ 465583 w 1029747"/>
                <a:gd name="connsiteY10" fmla="*/ 356300 h 609569"/>
                <a:gd name="connsiteX11" fmla="*/ 409924 w 1029747"/>
                <a:gd name="connsiteY11" fmla="*/ 372202 h 609569"/>
                <a:gd name="connsiteX12" fmla="*/ 282703 w 1029747"/>
                <a:gd name="connsiteY12" fmla="*/ 380154 h 609569"/>
                <a:gd name="connsiteX13" fmla="*/ 270926 w 1029747"/>
                <a:gd name="connsiteY13" fmla="*/ 459649 h 609569"/>
                <a:gd name="connsiteX14" fmla="*/ 374351 w 1029747"/>
                <a:gd name="connsiteY14" fmla="*/ 527233 h 609569"/>
                <a:gd name="connsiteX15" fmla="*/ 225901 w 1029747"/>
                <a:gd name="connsiteY15" fmla="*/ 606605 h 609569"/>
                <a:gd name="connsiteX16" fmla="*/ 215443 w 1029747"/>
                <a:gd name="connsiteY16" fmla="*/ 509446 h 609569"/>
                <a:gd name="connsiteX17" fmla="*/ 132015 w 1029747"/>
                <a:gd name="connsiteY17" fmla="*/ 445266 h 609569"/>
                <a:gd name="connsiteX18" fmla="*/ 0 w 1029747"/>
                <a:gd name="connsiteY18" fmla="*/ 450373 h 609569"/>
                <a:gd name="connsiteX0" fmla="*/ 1029747 w 1029747"/>
                <a:gd name="connsiteY0" fmla="*/ 0 h 609569"/>
                <a:gd name="connsiteX1" fmla="*/ 982418 w 1029747"/>
                <a:gd name="connsiteY1" fmla="*/ 109809 h 609569"/>
                <a:gd name="connsiteX2" fmla="*/ 926759 w 1029747"/>
                <a:gd name="connsiteY2" fmla="*/ 125712 h 609569"/>
                <a:gd name="connsiteX3" fmla="*/ 815441 w 1029747"/>
                <a:gd name="connsiteY3" fmla="*/ 149566 h 609569"/>
                <a:gd name="connsiteX4" fmla="*/ 831343 w 1029747"/>
                <a:gd name="connsiteY4" fmla="*/ 173420 h 609569"/>
                <a:gd name="connsiteX5" fmla="*/ 831343 w 1029747"/>
                <a:gd name="connsiteY5" fmla="*/ 221128 h 609569"/>
                <a:gd name="connsiteX6" fmla="*/ 751830 w 1029747"/>
                <a:gd name="connsiteY6" fmla="*/ 244982 h 609569"/>
                <a:gd name="connsiteX7" fmla="*/ 720025 w 1029747"/>
                <a:gd name="connsiteY7" fmla="*/ 292689 h 609569"/>
                <a:gd name="connsiteX8" fmla="*/ 576901 w 1029747"/>
                <a:gd name="connsiteY8" fmla="*/ 324495 h 609569"/>
                <a:gd name="connsiteX9" fmla="*/ 457632 w 1029747"/>
                <a:gd name="connsiteY9" fmla="*/ 332446 h 609569"/>
                <a:gd name="connsiteX10" fmla="*/ 465583 w 1029747"/>
                <a:gd name="connsiteY10" fmla="*/ 356300 h 609569"/>
                <a:gd name="connsiteX11" fmla="*/ 409924 w 1029747"/>
                <a:gd name="connsiteY11" fmla="*/ 372202 h 609569"/>
                <a:gd name="connsiteX12" fmla="*/ 282703 w 1029747"/>
                <a:gd name="connsiteY12" fmla="*/ 380154 h 609569"/>
                <a:gd name="connsiteX13" fmla="*/ 270926 w 1029747"/>
                <a:gd name="connsiteY13" fmla="*/ 459649 h 609569"/>
                <a:gd name="connsiteX14" fmla="*/ 374351 w 1029747"/>
                <a:gd name="connsiteY14" fmla="*/ 527233 h 609569"/>
                <a:gd name="connsiteX15" fmla="*/ 225901 w 1029747"/>
                <a:gd name="connsiteY15" fmla="*/ 606605 h 609569"/>
                <a:gd name="connsiteX16" fmla="*/ 215443 w 1029747"/>
                <a:gd name="connsiteY16" fmla="*/ 509446 h 609569"/>
                <a:gd name="connsiteX17" fmla="*/ 107850 w 1029747"/>
                <a:gd name="connsiteY17" fmla="*/ 448769 h 609569"/>
                <a:gd name="connsiteX18" fmla="*/ 0 w 1029747"/>
                <a:gd name="connsiteY18" fmla="*/ 450373 h 609569"/>
                <a:gd name="connsiteX0" fmla="*/ 1029747 w 1029747"/>
                <a:gd name="connsiteY0" fmla="*/ 0 h 607747"/>
                <a:gd name="connsiteX1" fmla="*/ 982418 w 1029747"/>
                <a:gd name="connsiteY1" fmla="*/ 109809 h 607747"/>
                <a:gd name="connsiteX2" fmla="*/ 926759 w 1029747"/>
                <a:gd name="connsiteY2" fmla="*/ 125712 h 607747"/>
                <a:gd name="connsiteX3" fmla="*/ 815441 w 1029747"/>
                <a:gd name="connsiteY3" fmla="*/ 149566 h 607747"/>
                <a:gd name="connsiteX4" fmla="*/ 831343 w 1029747"/>
                <a:gd name="connsiteY4" fmla="*/ 173420 h 607747"/>
                <a:gd name="connsiteX5" fmla="*/ 831343 w 1029747"/>
                <a:gd name="connsiteY5" fmla="*/ 221128 h 607747"/>
                <a:gd name="connsiteX6" fmla="*/ 751830 w 1029747"/>
                <a:gd name="connsiteY6" fmla="*/ 244982 h 607747"/>
                <a:gd name="connsiteX7" fmla="*/ 720025 w 1029747"/>
                <a:gd name="connsiteY7" fmla="*/ 292689 h 607747"/>
                <a:gd name="connsiteX8" fmla="*/ 576901 w 1029747"/>
                <a:gd name="connsiteY8" fmla="*/ 324495 h 607747"/>
                <a:gd name="connsiteX9" fmla="*/ 457632 w 1029747"/>
                <a:gd name="connsiteY9" fmla="*/ 332446 h 607747"/>
                <a:gd name="connsiteX10" fmla="*/ 465583 w 1029747"/>
                <a:gd name="connsiteY10" fmla="*/ 356300 h 607747"/>
                <a:gd name="connsiteX11" fmla="*/ 409924 w 1029747"/>
                <a:gd name="connsiteY11" fmla="*/ 372202 h 607747"/>
                <a:gd name="connsiteX12" fmla="*/ 282703 w 1029747"/>
                <a:gd name="connsiteY12" fmla="*/ 380154 h 607747"/>
                <a:gd name="connsiteX13" fmla="*/ 270926 w 1029747"/>
                <a:gd name="connsiteY13" fmla="*/ 459649 h 607747"/>
                <a:gd name="connsiteX14" fmla="*/ 374351 w 1029747"/>
                <a:gd name="connsiteY14" fmla="*/ 527233 h 607747"/>
                <a:gd name="connsiteX15" fmla="*/ 225901 w 1029747"/>
                <a:gd name="connsiteY15" fmla="*/ 606605 h 607747"/>
                <a:gd name="connsiteX16" fmla="*/ 189120 w 1029747"/>
                <a:gd name="connsiteY16" fmla="*/ 534087 h 607747"/>
                <a:gd name="connsiteX17" fmla="*/ 107850 w 1029747"/>
                <a:gd name="connsiteY17" fmla="*/ 448769 h 607747"/>
                <a:gd name="connsiteX18" fmla="*/ 0 w 1029747"/>
                <a:gd name="connsiteY18" fmla="*/ 450373 h 607747"/>
                <a:gd name="connsiteX0" fmla="*/ 1029747 w 1029747"/>
                <a:gd name="connsiteY0" fmla="*/ 0 h 607747"/>
                <a:gd name="connsiteX1" fmla="*/ 982418 w 1029747"/>
                <a:gd name="connsiteY1" fmla="*/ 109809 h 607747"/>
                <a:gd name="connsiteX2" fmla="*/ 926759 w 1029747"/>
                <a:gd name="connsiteY2" fmla="*/ 125712 h 607747"/>
                <a:gd name="connsiteX3" fmla="*/ 815441 w 1029747"/>
                <a:gd name="connsiteY3" fmla="*/ 149566 h 607747"/>
                <a:gd name="connsiteX4" fmla="*/ 831343 w 1029747"/>
                <a:gd name="connsiteY4" fmla="*/ 173420 h 607747"/>
                <a:gd name="connsiteX5" fmla="*/ 831343 w 1029747"/>
                <a:gd name="connsiteY5" fmla="*/ 221128 h 607747"/>
                <a:gd name="connsiteX6" fmla="*/ 751830 w 1029747"/>
                <a:gd name="connsiteY6" fmla="*/ 244982 h 607747"/>
                <a:gd name="connsiteX7" fmla="*/ 720025 w 1029747"/>
                <a:gd name="connsiteY7" fmla="*/ 292689 h 607747"/>
                <a:gd name="connsiteX8" fmla="*/ 576901 w 1029747"/>
                <a:gd name="connsiteY8" fmla="*/ 324495 h 607747"/>
                <a:gd name="connsiteX9" fmla="*/ 457632 w 1029747"/>
                <a:gd name="connsiteY9" fmla="*/ 332446 h 607747"/>
                <a:gd name="connsiteX10" fmla="*/ 465583 w 1029747"/>
                <a:gd name="connsiteY10" fmla="*/ 356300 h 607747"/>
                <a:gd name="connsiteX11" fmla="*/ 409924 w 1029747"/>
                <a:gd name="connsiteY11" fmla="*/ 372202 h 607747"/>
                <a:gd name="connsiteX12" fmla="*/ 282703 w 1029747"/>
                <a:gd name="connsiteY12" fmla="*/ 380154 h 607747"/>
                <a:gd name="connsiteX13" fmla="*/ 270926 w 1029747"/>
                <a:gd name="connsiteY13" fmla="*/ 459649 h 607747"/>
                <a:gd name="connsiteX14" fmla="*/ 374351 w 1029747"/>
                <a:gd name="connsiteY14" fmla="*/ 527233 h 607747"/>
                <a:gd name="connsiteX15" fmla="*/ 225901 w 1029747"/>
                <a:gd name="connsiteY15" fmla="*/ 606605 h 607747"/>
                <a:gd name="connsiteX16" fmla="*/ 189120 w 1029747"/>
                <a:gd name="connsiteY16" fmla="*/ 534087 h 607747"/>
                <a:gd name="connsiteX17" fmla="*/ 212799 w 1029747"/>
                <a:gd name="connsiteY17" fmla="*/ 498874 h 607747"/>
                <a:gd name="connsiteX18" fmla="*/ 107850 w 1029747"/>
                <a:gd name="connsiteY18" fmla="*/ 448769 h 607747"/>
                <a:gd name="connsiteX19" fmla="*/ 0 w 1029747"/>
                <a:gd name="connsiteY19" fmla="*/ 450373 h 607747"/>
                <a:gd name="connsiteX0" fmla="*/ 1029747 w 1029747"/>
                <a:gd name="connsiteY0" fmla="*/ 0 h 611331"/>
                <a:gd name="connsiteX1" fmla="*/ 982418 w 1029747"/>
                <a:gd name="connsiteY1" fmla="*/ 109809 h 611331"/>
                <a:gd name="connsiteX2" fmla="*/ 926759 w 1029747"/>
                <a:gd name="connsiteY2" fmla="*/ 125712 h 611331"/>
                <a:gd name="connsiteX3" fmla="*/ 815441 w 1029747"/>
                <a:gd name="connsiteY3" fmla="*/ 149566 h 611331"/>
                <a:gd name="connsiteX4" fmla="*/ 831343 w 1029747"/>
                <a:gd name="connsiteY4" fmla="*/ 173420 h 611331"/>
                <a:gd name="connsiteX5" fmla="*/ 831343 w 1029747"/>
                <a:gd name="connsiteY5" fmla="*/ 221128 h 611331"/>
                <a:gd name="connsiteX6" fmla="*/ 751830 w 1029747"/>
                <a:gd name="connsiteY6" fmla="*/ 244982 h 611331"/>
                <a:gd name="connsiteX7" fmla="*/ 720025 w 1029747"/>
                <a:gd name="connsiteY7" fmla="*/ 292689 h 611331"/>
                <a:gd name="connsiteX8" fmla="*/ 576901 w 1029747"/>
                <a:gd name="connsiteY8" fmla="*/ 324495 h 611331"/>
                <a:gd name="connsiteX9" fmla="*/ 457632 w 1029747"/>
                <a:gd name="connsiteY9" fmla="*/ 332446 h 611331"/>
                <a:gd name="connsiteX10" fmla="*/ 465583 w 1029747"/>
                <a:gd name="connsiteY10" fmla="*/ 356300 h 611331"/>
                <a:gd name="connsiteX11" fmla="*/ 409924 w 1029747"/>
                <a:gd name="connsiteY11" fmla="*/ 372202 h 611331"/>
                <a:gd name="connsiteX12" fmla="*/ 282703 w 1029747"/>
                <a:gd name="connsiteY12" fmla="*/ 380154 h 611331"/>
                <a:gd name="connsiteX13" fmla="*/ 270926 w 1029747"/>
                <a:gd name="connsiteY13" fmla="*/ 459649 h 611331"/>
                <a:gd name="connsiteX14" fmla="*/ 374351 w 1029747"/>
                <a:gd name="connsiteY14" fmla="*/ 527233 h 611331"/>
                <a:gd name="connsiteX15" fmla="*/ 225901 w 1029747"/>
                <a:gd name="connsiteY15" fmla="*/ 606605 h 611331"/>
                <a:gd name="connsiteX16" fmla="*/ 212799 w 1029747"/>
                <a:gd name="connsiteY16" fmla="*/ 498874 h 611331"/>
                <a:gd name="connsiteX17" fmla="*/ 107850 w 1029747"/>
                <a:gd name="connsiteY17" fmla="*/ 448769 h 611331"/>
                <a:gd name="connsiteX18" fmla="*/ 0 w 1029747"/>
                <a:gd name="connsiteY18" fmla="*/ 450373 h 611331"/>
                <a:gd name="connsiteX0" fmla="*/ 1029747 w 1029747"/>
                <a:gd name="connsiteY0" fmla="*/ 0 h 608546"/>
                <a:gd name="connsiteX1" fmla="*/ 982418 w 1029747"/>
                <a:gd name="connsiteY1" fmla="*/ 109809 h 608546"/>
                <a:gd name="connsiteX2" fmla="*/ 926759 w 1029747"/>
                <a:gd name="connsiteY2" fmla="*/ 125712 h 608546"/>
                <a:gd name="connsiteX3" fmla="*/ 815441 w 1029747"/>
                <a:gd name="connsiteY3" fmla="*/ 149566 h 608546"/>
                <a:gd name="connsiteX4" fmla="*/ 831343 w 1029747"/>
                <a:gd name="connsiteY4" fmla="*/ 173420 h 608546"/>
                <a:gd name="connsiteX5" fmla="*/ 831343 w 1029747"/>
                <a:gd name="connsiteY5" fmla="*/ 221128 h 608546"/>
                <a:gd name="connsiteX6" fmla="*/ 751830 w 1029747"/>
                <a:gd name="connsiteY6" fmla="*/ 244982 h 608546"/>
                <a:gd name="connsiteX7" fmla="*/ 720025 w 1029747"/>
                <a:gd name="connsiteY7" fmla="*/ 292689 h 608546"/>
                <a:gd name="connsiteX8" fmla="*/ 576901 w 1029747"/>
                <a:gd name="connsiteY8" fmla="*/ 324495 h 608546"/>
                <a:gd name="connsiteX9" fmla="*/ 457632 w 1029747"/>
                <a:gd name="connsiteY9" fmla="*/ 332446 h 608546"/>
                <a:gd name="connsiteX10" fmla="*/ 465583 w 1029747"/>
                <a:gd name="connsiteY10" fmla="*/ 356300 h 608546"/>
                <a:gd name="connsiteX11" fmla="*/ 409924 w 1029747"/>
                <a:gd name="connsiteY11" fmla="*/ 372202 h 608546"/>
                <a:gd name="connsiteX12" fmla="*/ 282703 w 1029747"/>
                <a:gd name="connsiteY12" fmla="*/ 380154 h 608546"/>
                <a:gd name="connsiteX13" fmla="*/ 270926 w 1029747"/>
                <a:gd name="connsiteY13" fmla="*/ 459649 h 608546"/>
                <a:gd name="connsiteX14" fmla="*/ 374351 w 1029747"/>
                <a:gd name="connsiteY14" fmla="*/ 527233 h 608546"/>
                <a:gd name="connsiteX15" fmla="*/ 225901 w 1029747"/>
                <a:gd name="connsiteY15" fmla="*/ 606605 h 608546"/>
                <a:gd name="connsiteX16" fmla="*/ 191763 w 1029747"/>
                <a:gd name="connsiteY16" fmla="*/ 515588 h 608546"/>
                <a:gd name="connsiteX17" fmla="*/ 107850 w 1029747"/>
                <a:gd name="connsiteY17" fmla="*/ 448769 h 608546"/>
                <a:gd name="connsiteX18" fmla="*/ 0 w 1029747"/>
                <a:gd name="connsiteY18" fmla="*/ 450373 h 608546"/>
                <a:gd name="connsiteX0" fmla="*/ 1029747 w 1029747"/>
                <a:gd name="connsiteY0" fmla="*/ 0 h 612734"/>
                <a:gd name="connsiteX1" fmla="*/ 982418 w 1029747"/>
                <a:gd name="connsiteY1" fmla="*/ 109809 h 612734"/>
                <a:gd name="connsiteX2" fmla="*/ 926759 w 1029747"/>
                <a:gd name="connsiteY2" fmla="*/ 125712 h 612734"/>
                <a:gd name="connsiteX3" fmla="*/ 815441 w 1029747"/>
                <a:gd name="connsiteY3" fmla="*/ 149566 h 612734"/>
                <a:gd name="connsiteX4" fmla="*/ 831343 w 1029747"/>
                <a:gd name="connsiteY4" fmla="*/ 173420 h 612734"/>
                <a:gd name="connsiteX5" fmla="*/ 831343 w 1029747"/>
                <a:gd name="connsiteY5" fmla="*/ 221128 h 612734"/>
                <a:gd name="connsiteX6" fmla="*/ 751830 w 1029747"/>
                <a:gd name="connsiteY6" fmla="*/ 244982 h 612734"/>
                <a:gd name="connsiteX7" fmla="*/ 720025 w 1029747"/>
                <a:gd name="connsiteY7" fmla="*/ 292689 h 612734"/>
                <a:gd name="connsiteX8" fmla="*/ 576901 w 1029747"/>
                <a:gd name="connsiteY8" fmla="*/ 324495 h 612734"/>
                <a:gd name="connsiteX9" fmla="*/ 457632 w 1029747"/>
                <a:gd name="connsiteY9" fmla="*/ 332446 h 612734"/>
                <a:gd name="connsiteX10" fmla="*/ 465583 w 1029747"/>
                <a:gd name="connsiteY10" fmla="*/ 356300 h 612734"/>
                <a:gd name="connsiteX11" fmla="*/ 409924 w 1029747"/>
                <a:gd name="connsiteY11" fmla="*/ 372202 h 612734"/>
                <a:gd name="connsiteX12" fmla="*/ 282703 w 1029747"/>
                <a:gd name="connsiteY12" fmla="*/ 380154 h 612734"/>
                <a:gd name="connsiteX13" fmla="*/ 270926 w 1029747"/>
                <a:gd name="connsiteY13" fmla="*/ 459649 h 612734"/>
                <a:gd name="connsiteX14" fmla="*/ 374351 w 1029747"/>
                <a:gd name="connsiteY14" fmla="*/ 527233 h 612734"/>
                <a:gd name="connsiteX15" fmla="*/ 225901 w 1029747"/>
                <a:gd name="connsiteY15" fmla="*/ 606605 h 612734"/>
                <a:gd name="connsiteX16" fmla="*/ 181293 w 1029747"/>
                <a:gd name="connsiteY16" fmla="*/ 490459 h 612734"/>
                <a:gd name="connsiteX17" fmla="*/ 107850 w 1029747"/>
                <a:gd name="connsiteY17" fmla="*/ 448769 h 612734"/>
                <a:gd name="connsiteX18" fmla="*/ 0 w 1029747"/>
                <a:gd name="connsiteY18" fmla="*/ 450373 h 612734"/>
                <a:gd name="connsiteX0" fmla="*/ 1029747 w 1029747"/>
                <a:gd name="connsiteY0" fmla="*/ 0 h 609508"/>
                <a:gd name="connsiteX1" fmla="*/ 982418 w 1029747"/>
                <a:gd name="connsiteY1" fmla="*/ 109809 h 609508"/>
                <a:gd name="connsiteX2" fmla="*/ 926759 w 1029747"/>
                <a:gd name="connsiteY2" fmla="*/ 125712 h 609508"/>
                <a:gd name="connsiteX3" fmla="*/ 815441 w 1029747"/>
                <a:gd name="connsiteY3" fmla="*/ 149566 h 609508"/>
                <a:gd name="connsiteX4" fmla="*/ 831343 w 1029747"/>
                <a:gd name="connsiteY4" fmla="*/ 173420 h 609508"/>
                <a:gd name="connsiteX5" fmla="*/ 831343 w 1029747"/>
                <a:gd name="connsiteY5" fmla="*/ 221128 h 609508"/>
                <a:gd name="connsiteX6" fmla="*/ 751830 w 1029747"/>
                <a:gd name="connsiteY6" fmla="*/ 244982 h 609508"/>
                <a:gd name="connsiteX7" fmla="*/ 720025 w 1029747"/>
                <a:gd name="connsiteY7" fmla="*/ 292689 h 609508"/>
                <a:gd name="connsiteX8" fmla="*/ 576901 w 1029747"/>
                <a:gd name="connsiteY8" fmla="*/ 324495 h 609508"/>
                <a:gd name="connsiteX9" fmla="*/ 457632 w 1029747"/>
                <a:gd name="connsiteY9" fmla="*/ 332446 h 609508"/>
                <a:gd name="connsiteX10" fmla="*/ 465583 w 1029747"/>
                <a:gd name="connsiteY10" fmla="*/ 356300 h 609508"/>
                <a:gd name="connsiteX11" fmla="*/ 409924 w 1029747"/>
                <a:gd name="connsiteY11" fmla="*/ 372202 h 609508"/>
                <a:gd name="connsiteX12" fmla="*/ 282703 w 1029747"/>
                <a:gd name="connsiteY12" fmla="*/ 380154 h 609508"/>
                <a:gd name="connsiteX13" fmla="*/ 270926 w 1029747"/>
                <a:gd name="connsiteY13" fmla="*/ 459649 h 609508"/>
                <a:gd name="connsiteX14" fmla="*/ 374351 w 1029747"/>
                <a:gd name="connsiteY14" fmla="*/ 527233 h 609508"/>
                <a:gd name="connsiteX15" fmla="*/ 225901 w 1029747"/>
                <a:gd name="connsiteY15" fmla="*/ 606605 h 609508"/>
                <a:gd name="connsiteX16" fmla="*/ 210039 w 1029747"/>
                <a:gd name="connsiteY16" fmla="*/ 509816 h 609508"/>
                <a:gd name="connsiteX17" fmla="*/ 107850 w 1029747"/>
                <a:gd name="connsiteY17" fmla="*/ 448769 h 609508"/>
                <a:gd name="connsiteX18" fmla="*/ 0 w 1029747"/>
                <a:gd name="connsiteY18" fmla="*/ 450373 h 609508"/>
                <a:gd name="connsiteX0" fmla="*/ 1029747 w 1029747"/>
                <a:gd name="connsiteY0" fmla="*/ 0 h 616013"/>
                <a:gd name="connsiteX1" fmla="*/ 982418 w 1029747"/>
                <a:gd name="connsiteY1" fmla="*/ 109809 h 616013"/>
                <a:gd name="connsiteX2" fmla="*/ 926759 w 1029747"/>
                <a:gd name="connsiteY2" fmla="*/ 125712 h 616013"/>
                <a:gd name="connsiteX3" fmla="*/ 815441 w 1029747"/>
                <a:gd name="connsiteY3" fmla="*/ 149566 h 616013"/>
                <a:gd name="connsiteX4" fmla="*/ 831343 w 1029747"/>
                <a:gd name="connsiteY4" fmla="*/ 173420 h 616013"/>
                <a:gd name="connsiteX5" fmla="*/ 831343 w 1029747"/>
                <a:gd name="connsiteY5" fmla="*/ 221128 h 616013"/>
                <a:gd name="connsiteX6" fmla="*/ 751830 w 1029747"/>
                <a:gd name="connsiteY6" fmla="*/ 244982 h 616013"/>
                <a:gd name="connsiteX7" fmla="*/ 720025 w 1029747"/>
                <a:gd name="connsiteY7" fmla="*/ 292689 h 616013"/>
                <a:gd name="connsiteX8" fmla="*/ 576901 w 1029747"/>
                <a:gd name="connsiteY8" fmla="*/ 324495 h 616013"/>
                <a:gd name="connsiteX9" fmla="*/ 457632 w 1029747"/>
                <a:gd name="connsiteY9" fmla="*/ 332446 h 616013"/>
                <a:gd name="connsiteX10" fmla="*/ 465583 w 1029747"/>
                <a:gd name="connsiteY10" fmla="*/ 356300 h 616013"/>
                <a:gd name="connsiteX11" fmla="*/ 409924 w 1029747"/>
                <a:gd name="connsiteY11" fmla="*/ 372202 h 616013"/>
                <a:gd name="connsiteX12" fmla="*/ 282703 w 1029747"/>
                <a:gd name="connsiteY12" fmla="*/ 380154 h 616013"/>
                <a:gd name="connsiteX13" fmla="*/ 270926 w 1029747"/>
                <a:gd name="connsiteY13" fmla="*/ 459649 h 616013"/>
                <a:gd name="connsiteX14" fmla="*/ 374351 w 1029747"/>
                <a:gd name="connsiteY14" fmla="*/ 527233 h 616013"/>
                <a:gd name="connsiteX15" fmla="*/ 316364 w 1029747"/>
                <a:gd name="connsiteY15" fmla="*/ 566262 h 616013"/>
                <a:gd name="connsiteX16" fmla="*/ 225901 w 1029747"/>
                <a:gd name="connsiteY16" fmla="*/ 606605 h 616013"/>
                <a:gd name="connsiteX17" fmla="*/ 210039 w 1029747"/>
                <a:gd name="connsiteY17" fmla="*/ 509816 h 616013"/>
                <a:gd name="connsiteX18" fmla="*/ 107850 w 1029747"/>
                <a:gd name="connsiteY18" fmla="*/ 448769 h 616013"/>
                <a:gd name="connsiteX19" fmla="*/ 0 w 1029747"/>
                <a:gd name="connsiteY19" fmla="*/ 450373 h 616013"/>
                <a:gd name="connsiteX0" fmla="*/ 1029747 w 1029747"/>
                <a:gd name="connsiteY0" fmla="*/ 0 h 616008"/>
                <a:gd name="connsiteX1" fmla="*/ 982418 w 1029747"/>
                <a:gd name="connsiteY1" fmla="*/ 109809 h 616008"/>
                <a:gd name="connsiteX2" fmla="*/ 926759 w 1029747"/>
                <a:gd name="connsiteY2" fmla="*/ 125712 h 616008"/>
                <a:gd name="connsiteX3" fmla="*/ 815441 w 1029747"/>
                <a:gd name="connsiteY3" fmla="*/ 149566 h 616008"/>
                <a:gd name="connsiteX4" fmla="*/ 831343 w 1029747"/>
                <a:gd name="connsiteY4" fmla="*/ 173420 h 616008"/>
                <a:gd name="connsiteX5" fmla="*/ 831343 w 1029747"/>
                <a:gd name="connsiteY5" fmla="*/ 221128 h 616008"/>
                <a:gd name="connsiteX6" fmla="*/ 751830 w 1029747"/>
                <a:gd name="connsiteY6" fmla="*/ 244982 h 616008"/>
                <a:gd name="connsiteX7" fmla="*/ 720025 w 1029747"/>
                <a:gd name="connsiteY7" fmla="*/ 292689 h 616008"/>
                <a:gd name="connsiteX8" fmla="*/ 576901 w 1029747"/>
                <a:gd name="connsiteY8" fmla="*/ 324495 h 616008"/>
                <a:gd name="connsiteX9" fmla="*/ 457632 w 1029747"/>
                <a:gd name="connsiteY9" fmla="*/ 332446 h 616008"/>
                <a:gd name="connsiteX10" fmla="*/ 465583 w 1029747"/>
                <a:gd name="connsiteY10" fmla="*/ 356300 h 616008"/>
                <a:gd name="connsiteX11" fmla="*/ 409924 w 1029747"/>
                <a:gd name="connsiteY11" fmla="*/ 372202 h 616008"/>
                <a:gd name="connsiteX12" fmla="*/ 282703 w 1029747"/>
                <a:gd name="connsiteY12" fmla="*/ 380154 h 616008"/>
                <a:gd name="connsiteX13" fmla="*/ 270926 w 1029747"/>
                <a:gd name="connsiteY13" fmla="*/ 459649 h 616008"/>
                <a:gd name="connsiteX14" fmla="*/ 374351 w 1029747"/>
                <a:gd name="connsiteY14" fmla="*/ 527233 h 616008"/>
                <a:gd name="connsiteX15" fmla="*/ 316540 w 1029747"/>
                <a:gd name="connsiteY15" fmla="*/ 566236 h 616008"/>
                <a:gd name="connsiteX16" fmla="*/ 225901 w 1029747"/>
                <a:gd name="connsiteY16" fmla="*/ 606605 h 616008"/>
                <a:gd name="connsiteX17" fmla="*/ 210039 w 1029747"/>
                <a:gd name="connsiteY17" fmla="*/ 509816 h 616008"/>
                <a:gd name="connsiteX18" fmla="*/ 107850 w 1029747"/>
                <a:gd name="connsiteY18" fmla="*/ 448769 h 616008"/>
                <a:gd name="connsiteX19" fmla="*/ 0 w 1029747"/>
                <a:gd name="connsiteY19" fmla="*/ 450373 h 616008"/>
                <a:gd name="connsiteX0" fmla="*/ 1029747 w 1029747"/>
                <a:gd name="connsiteY0" fmla="*/ 0 h 621950"/>
                <a:gd name="connsiteX1" fmla="*/ 982418 w 1029747"/>
                <a:gd name="connsiteY1" fmla="*/ 109809 h 621950"/>
                <a:gd name="connsiteX2" fmla="*/ 926759 w 1029747"/>
                <a:gd name="connsiteY2" fmla="*/ 125712 h 621950"/>
                <a:gd name="connsiteX3" fmla="*/ 815441 w 1029747"/>
                <a:gd name="connsiteY3" fmla="*/ 149566 h 621950"/>
                <a:gd name="connsiteX4" fmla="*/ 831343 w 1029747"/>
                <a:gd name="connsiteY4" fmla="*/ 173420 h 621950"/>
                <a:gd name="connsiteX5" fmla="*/ 831343 w 1029747"/>
                <a:gd name="connsiteY5" fmla="*/ 221128 h 621950"/>
                <a:gd name="connsiteX6" fmla="*/ 751830 w 1029747"/>
                <a:gd name="connsiteY6" fmla="*/ 244982 h 621950"/>
                <a:gd name="connsiteX7" fmla="*/ 720025 w 1029747"/>
                <a:gd name="connsiteY7" fmla="*/ 292689 h 621950"/>
                <a:gd name="connsiteX8" fmla="*/ 576901 w 1029747"/>
                <a:gd name="connsiteY8" fmla="*/ 324495 h 621950"/>
                <a:gd name="connsiteX9" fmla="*/ 457632 w 1029747"/>
                <a:gd name="connsiteY9" fmla="*/ 332446 h 621950"/>
                <a:gd name="connsiteX10" fmla="*/ 465583 w 1029747"/>
                <a:gd name="connsiteY10" fmla="*/ 356300 h 621950"/>
                <a:gd name="connsiteX11" fmla="*/ 409924 w 1029747"/>
                <a:gd name="connsiteY11" fmla="*/ 372202 h 621950"/>
                <a:gd name="connsiteX12" fmla="*/ 282703 w 1029747"/>
                <a:gd name="connsiteY12" fmla="*/ 380154 h 621950"/>
                <a:gd name="connsiteX13" fmla="*/ 270926 w 1029747"/>
                <a:gd name="connsiteY13" fmla="*/ 459649 h 621950"/>
                <a:gd name="connsiteX14" fmla="*/ 374351 w 1029747"/>
                <a:gd name="connsiteY14" fmla="*/ 527233 h 621950"/>
                <a:gd name="connsiteX15" fmla="*/ 351532 w 1029747"/>
                <a:gd name="connsiteY15" fmla="*/ 601886 h 621950"/>
                <a:gd name="connsiteX16" fmla="*/ 225901 w 1029747"/>
                <a:gd name="connsiteY16" fmla="*/ 606605 h 621950"/>
                <a:gd name="connsiteX17" fmla="*/ 210039 w 1029747"/>
                <a:gd name="connsiteY17" fmla="*/ 509816 h 621950"/>
                <a:gd name="connsiteX18" fmla="*/ 107850 w 1029747"/>
                <a:gd name="connsiteY18" fmla="*/ 448769 h 621950"/>
                <a:gd name="connsiteX19" fmla="*/ 0 w 1029747"/>
                <a:gd name="connsiteY19" fmla="*/ 450373 h 621950"/>
                <a:gd name="connsiteX0" fmla="*/ 1029747 w 1029747"/>
                <a:gd name="connsiteY0" fmla="*/ 0 h 610118"/>
                <a:gd name="connsiteX1" fmla="*/ 982418 w 1029747"/>
                <a:gd name="connsiteY1" fmla="*/ 109809 h 610118"/>
                <a:gd name="connsiteX2" fmla="*/ 926759 w 1029747"/>
                <a:gd name="connsiteY2" fmla="*/ 125712 h 610118"/>
                <a:gd name="connsiteX3" fmla="*/ 815441 w 1029747"/>
                <a:gd name="connsiteY3" fmla="*/ 149566 h 610118"/>
                <a:gd name="connsiteX4" fmla="*/ 831343 w 1029747"/>
                <a:gd name="connsiteY4" fmla="*/ 173420 h 610118"/>
                <a:gd name="connsiteX5" fmla="*/ 831343 w 1029747"/>
                <a:gd name="connsiteY5" fmla="*/ 221128 h 610118"/>
                <a:gd name="connsiteX6" fmla="*/ 751830 w 1029747"/>
                <a:gd name="connsiteY6" fmla="*/ 244982 h 610118"/>
                <a:gd name="connsiteX7" fmla="*/ 720025 w 1029747"/>
                <a:gd name="connsiteY7" fmla="*/ 292689 h 610118"/>
                <a:gd name="connsiteX8" fmla="*/ 576901 w 1029747"/>
                <a:gd name="connsiteY8" fmla="*/ 324495 h 610118"/>
                <a:gd name="connsiteX9" fmla="*/ 457632 w 1029747"/>
                <a:gd name="connsiteY9" fmla="*/ 332446 h 610118"/>
                <a:gd name="connsiteX10" fmla="*/ 465583 w 1029747"/>
                <a:gd name="connsiteY10" fmla="*/ 356300 h 610118"/>
                <a:gd name="connsiteX11" fmla="*/ 409924 w 1029747"/>
                <a:gd name="connsiteY11" fmla="*/ 372202 h 610118"/>
                <a:gd name="connsiteX12" fmla="*/ 282703 w 1029747"/>
                <a:gd name="connsiteY12" fmla="*/ 380154 h 610118"/>
                <a:gd name="connsiteX13" fmla="*/ 270926 w 1029747"/>
                <a:gd name="connsiteY13" fmla="*/ 459649 h 610118"/>
                <a:gd name="connsiteX14" fmla="*/ 374351 w 1029747"/>
                <a:gd name="connsiteY14" fmla="*/ 527233 h 610118"/>
                <a:gd name="connsiteX15" fmla="*/ 351532 w 1029747"/>
                <a:gd name="connsiteY15" fmla="*/ 601886 h 610118"/>
                <a:gd name="connsiteX16" fmla="*/ 239248 w 1029747"/>
                <a:gd name="connsiteY16" fmla="*/ 576628 h 610118"/>
                <a:gd name="connsiteX17" fmla="*/ 210039 w 1029747"/>
                <a:gd name="connsiteY17" fmla="*/ 509816 h 610118"/>
                <a:gd name="connsiteX18" fmla="*/ 107850 w 1029747"/>
                <a:gd name="connsiteY18" fmla="*/ 448769 h 610118"/>
                <a:gd name="connsiteX19" fmla="*/ 0 w 1029747"/>
                <a:gd name="connsiteY19" fmla="*/ 450373 h 610118"/>
                <a:gd name="connsiteX0" fmla="*/ 1029747 w 1029747"/>
                <a:gd name="connsiteY0" fmla="*/ 0 h 617052"/>
                <a:gd name="connsiteX1" fmla="*/ 982418 w 1029747"/>
                <a:gd name="connsiteY1" fmla="*/ 109809 h 617052"/>
                <a:gd name="connsiteX2" fmla="*/ 926759 w 1029747"/>
                <a:gd name="connsiteY2" fmla="*/ 125712 h 617052"/>
                <a:gd name="connsiteX3" fmla="*/ 815441 w 1029747"/>
                <a:gd name="connsiteY3" fmla="*/ 149566 h 617052"/>
                <a:gd name="connsiteX4" fmla="*/ 831343 w 1029747"/>
                <a:gd name="connsiteY4" fmla="*/ 173420 h 617052"/>
                <a:gd name="connsiteX5" fmla="*/ 831343 w 1029747"/>
                <a:gd name="connsiteY5" fmla="*/ 221128 h 617052"/>
                <a:gd name="connsiteX6" fmla="*/ 751830 w 1029747"/>
                <a:gd name="connsiteY6" fmla="*/ 244982 h 617052"/>
                <a:gd name="connsiteX7" fmla="*/ 720025 w 1029747"/>
                <a:gd name="connsiteY7" fmla="*/ 292689 h 617052"/>
                <a:gd name="connsiteX8" fmla="*/ 576901 w 1029747"/>
                <a:gd name="connsiteY8" fmla="*/ 324495 h 617052"/>
                <a:gd name="connsiteX9" fmla="*/ 457632 w 1029747"/>
                <a:gd name="connsiteY9" fmla="*/ 332446 h 617052"/>
                <a:gd name="connsiteX10" fmla="*/ 465583 w 1029747"/>
                <a:gd name="connsiteY10" fmla="*/ 356300 h 617052"/>
                <a:gd name="connsiteX11" fmla="*/ 409924 w 1029747"/>
                <a:gd name="connsiteY11" fmla="*/ 372202 h 617052"/>
                <a:gd name="connsiteX12" fmla="*/ 282703 w 1029747"/>
                <a:gd name="connsiteY12" fmla="*/ 380154 h 617052"/>
                <a:gd name="connsiteX13" fmla="*/ 270926 w 1029747"/>
                <a:gd name="connsiteY13" fmla="*/ 459649 h 617052"/>
                <a:gd name="connsiteX14" fmla="*/ 374351 w 1029747"/>
                <a:gd name="connsiteY14" fmla="*/ 527233 h 617052"/>
                <a:gd name="connsiteX15" fmla="*/ 351532 w 1029747"/>
                <a:gd name="connsiteY15" fmla="*/ 601886 h 617052"/>
                <a:gd name="connsiteX16" fmla="*/ 249958 w 1029747"/>
                <a:gd name="connsiteY16" fmla="*/ 601707 h 617052"/>
                <a:gd name="connsiteX17" fmla="*/ 210039 w 1029747"/>
                <a:gd name="connsiteY17" fmla="*/ 509816 h 617052"/>
                <a:gd name="connsiteX18" fmla="*/ 107850 w 1029747"/>
                <a:gd name="connsiteY18" fmla="*/ 448769 h 617052"/>
                <a:gd name="connsiteX19" fmla="*/ 0 w 1029747"/>
                <a:gd name="connsiteY19" fmla="*/ 450373 h 61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9747" h="617052">
                  <a:moveTo>
                    <a:pt x="1029747" y="0"/>
                  </a:moveTo>
                  <a:cubicBezTo>
                    <a:pt x="1024446" y="18552"/>
                    <a:pt x="999583" y="88857"/>
                    <a:pt x="982418" y="109809"/>
                  </a:cubicBezTo>
                  <a:cubicBezTo>
                    <a:pt x="965253" y="130761"/>
                    <a:pt x="954588" y="119086"/>
                    <a:pt x="926759" y="125712"/>
                  </a:cubicBezTo>
                  <a:cubicBezTo>
                    <a:pt x="898930" y="132338"/>
                    <a:pt x="831344" y="141615"/>
                    <a:pt x="815441" y="149566"/>
                  </a:cubicBezTo>
                  <a:cubicBezTo>
                    <a:pt x="799538" y="157517"/>
                    <a:pt x="828693" y="161493"/>
                    <a:pt x="831343" y="173420"/>
                  </a:cubicBezTo>
                  <a:cubicBezTo>
                    <a:pt x="833993" y="185347"/>
                    <a:pt x="844595" y="209201"/>
                    <a:pt x="831343" y="221128"/>
                  </a:cubicBezTo>
                  <a:cubicBezTo>
                    <a:pt x="818091" y="233055"/>
                    <a:pt x="770383" y="233055"/>
                    <a:pt x="751830" y="244982"/>
                  </a:cubicBezTo>
                  <a:cubicBezTo>
                    <a:pt x="733277" y="256909"/>
                    <a:pt x="749180" y="279437"/>
                    <a:pt x="720025" y="292689"/>
                  </a:cubicBezTo>
                  <a:cubicBezTo>
                    <a:pt x="690870" y="305941"/>
                    <a:pt x="620633" y="317869"/>
                    <a:pt x="576901" y="324495"/>
                  </a:cubicBezTo>
                  <a:cubicBezTo>
                    <a:pt x="533169" y="331121"/>
                    <a:pt x="476185" y="327145"/>
                    <a:pt x="457632" y="332446"/>
                  </a:cubicBezTo>
                  <a:cubicBezTo>
                    <a:pt x="439079" y="337747"/>
                    <a:pt x="473534" y="349674"/>
                    <a:pt x="465583" y="356300"/>
                  </a:cubicBezTo>
                  <a:cubicBezTo>
                    <a:pt x="457632" y="362926"/>
                    <a:pt x="440404" y="368226"/>
                    <a:pt x="409924" y="372202"/>
                  </a:cubicBezTo>
                  <a:cubicBezTo>
                    <a:pt x="379444" y="376178"/>
                    <a:pt x="305869" y="365580"/>
                    <a:pt x="282703" y="380154"/>
                  </a:cubicBezTo>
                  <a:cubicBezTo>
                    <a:pt x="259537" y="394728"/>
                    <a:pt x="255651" y="435136"/>
                    <a:pt x="270926" y="459649"/>
                  </a:cubicBezTo>
                  <a:cubicBezTo>
                    <a:pt x="286201" y="484162"/>
                    <a:pt x="360917" y="503527"/>
                    <a:pt x="374351" y="527233"/>
                  </a:cubicBezTo>
                  <a:cubicBezTo>
                    <a:pt x="387785" y="550939"/>
                    <a:pt x="372264" y="589474"/>
                    <a:pt x="351532" y="601886"/>
                  </a:cubicBezTo>
                  <a:cubicBezTo>
                    <a:pt x="330800" y="614298"/>
                    <a:pt x="273540" y="617052"/>
                    <a:pt x="249958" y="601707"/>
                  </a:cubicBezTo>
                  <a:cubicBezTo>
                    <a:pt x="226376" y="586362"/>
                    <a:pt x="233724" y="535306"/>
                    <a:pt x="210039" y="509816"/>
                  </a:cubicBezTo>
                  <a:cubicBezTo>
                    <a:pt x="186354" y="484326"/>
                    <a:pt x="142856" y="458676"/>
                    <a:pt x="107850" y="448769"/>
                  </a:cubicBezTo>
                  <a:cubicBezTo>
                    <a:pt x="72844" y="438862"/>
                    <a:pt x="25147" y="462518"/>
                    <a:pt x="0" y="450373"/>
                  </a:cubicBezTo>
                </a:path>
              </a:pathLst>
            </a:custGeom>
            <a:noFill/>
            <a:ln w="50800" cap="flat" cmpd="sng" algn="ctr">
              <a:solidFill>
                <a:srgbClr val="3366FF"/>
              </a:solidFill>
              <a:prstDash val="solid"/>
              <a:round/>
              <a:headEnd type="none" w="med" len="med"/>
              <a:tailEnd type="triangle" w="med" len="med"/>
            </a:ln>
            <a:effectLst>
              <a:glow rad="101600">
                <a:schemeClr val="accent4">
                  <a:satMod val="175000"/>
                  <a:alpha val="40000"/>
                </a:schemeClr>
              </a:glow>
              <a:outerShdw blurRad="50800" dist="38100" dir="5400000" algn="t" rotWithShape="0">
                <a:prstClr val="black">
                  <a:alpha val="40000"/>
                </a:prstClr>
              </a:outerShd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19" name="Freeform 18"/>
            <p:cNvSpPr/>
            <p:nvPr/>
          </p:nvSpPr>
          <p:spPr bwMode="auto">
            <a:xfrm>
              <a:off x="5150206" y="3813622"/>
              <a:ext cx="496531" cy="746915"/>
            </a:xfrm>
            <a:custGeom>
              <a:avLst/>
              <a:gdLst>
                <a:gd name="connsiteX0" fmla="*/ 80838 w 304799"/>
                <a:gd name="connsiteY0" fmla="*/ 0 h 707666"/>
                <a:gd name="connsiteX1" fmla="*/ 136497 w 304799"/>
                <a:gd name="connsiteY1" fmla="*/ 7951 h 707666"/>
                <a:gd name="connsiteX2" fmla="*/ 112643 w 304799"/>
                <a:gd name="connsiteY2" fmla="*/ 47708 h 707666"/>
                <a:gd name="connsiteX3" fmla="*/ 223961 w 304799"/>
                <a:gd name="connsiteY3" fmla="*/ 63610 h 707666"/>
                <a:gd name="connsiteX4" fmla="*/ 303474 w 304799"/>
                <a:gd name="connsiteY4" fmla="*/ 95416 h 707666"/>
                <a:gd name="connsiteX5" fmla="*/ 231912 w 304799"/>
                <a:gd name="connsiteY5" fmla="*/ 135172 h 707666"/>
                <a:gd name="connsiteX6" fmla="*/ 120594 w 304799"/>
                <a:gd name="connsiteY6" fmla="*/ 159026 h 707666"/>
                <a:gd name="connsiteX7" fmla="*/ 120594 w 304799"/>
                <a:gd name="connsiteY7" fmla="*/ 174929 h 707666"/>
                <a:gd name="connsiteX8" fmla="*/ 152399 w 304799"/>
                <a:gd name="connsiteY8" fmla="*/ 198783 h 707666"/>
                <a:gd name="connsiteX9" fmla="*/ 49032 w 304799"/>
                <a:gd name="connsiteY9" fmla="*/ 246490 h 707666"/>
                <a:gd name="connsiteX10" fmla="*/ 49032 w 304799"/>
                <a:gd name="connsiteY10" fmla="*/ 270344 h 707666"/>
                <a:gd name="connsiteX11" fmla="*/ 1325 w 304799"/>
                <a:gd name="connsiteY11" fmla="*/ 270344 h 707666"/>
                <a:gd name="connsiteX12" fmla="*/ 41081 w 304799"/>
                <a:gd name="connsiteY12" fmla="*/ 294198 h 707666"/>
                <a:gd name="connsiteX13" fmla="*/ 17227 w 304799"/>
                <a:gd name="connsiteY13" fmla="*/ 326003 h 707666"/>
                <a:gd name="connsiteX14" fmla="*/ 128545 w 304799"/>
                <a:gd name="connsiteY14" fmla="*/ 333955 h 707666"/>
                <a:gd name="connsiteX15" fmla="*/ 112643 w 304799"/>
                <a:gd name="connsiteY15" fmla="*/ 357809 h 707666"/>
                <a:gd name="connsiteX16" fmla="*/ 152399 w 304799"/>
                <a:gd name="connsiteY16" fmla="*/ 381663 h 707666"/>
                <a:gd name="connsiteX17" fmla="*/ 96740 w 304799"/>
                <a:gd name="connsiteY17" fmla="*/ 437322 h 707666"/>
                <a:gd name="connsiteX18" fmla="*/ 160351 w 304799"/>
                <a:gd name="connsiteY18" fmla="*/ 437322 h 707666"/>
                <a:gd name="connsiteX19" fmla="*/ 184205 w 304799"/>
                <a:gd name="connsiteY19" fmla="*/ 445273 h 707666"/>
                <a:gd name="connsiteX20" fmla="*/ 136497 w 304799"/>
                <a:gd name="connsiteY20" fmla="*/ 477078 h 707666"/>
                <a:gd name="connsiteX21" fmla="*/ 136497 w 304799"/>
                <a:gd name="connsiteY21" fmla="*/ 500932 h 707666"/>
                <a:gd name="connsiteX22" fmla="*/ 80838 w 304799"/>
                <a:gd name="connsiteY22" fmla="*/ 508883 h 707666"/>
                <a:gd name="connsiteX23" fmla="*/ 80838 w 304799"/>
                <a:gd name="connsiteY23" fmla="*/ 548640 h 707666"/>
                <a:gd name="connsiteX24" fmla="*/ 80838 w 304799"/>
                <a:gd name="connsiteY24" fmla="*/ 572494 h 707666"/>
                <a:gd name="connsiteX25" fmla="*/ 88789 w 304799"/>
                <a:gd name="connsiteY25" fmla="*/ 612250 h 707666"/>
                <a:gd name="connsiteX26" fmla="*/ 88789 w 304799"/>
                <a:gd name="connsiteY26" fmla="*/ 644056 h 707666"/>
                <a:gd name="connsiteX27" fmla="*/ 88789 w 304799"/>
                <a:gd name="connsiteY27" fmla="*/ 683812 h 707666"/>
                <a:gd name="connsiteX28" fmla="*/ 49032 w 304799"/>
                <a:gd name="connsiteY28" fmla="*/ 707666 h 707666"/>
                <a:gd name="connsiteX0" fmla="*/ 80838 w 304799"/>
                <a:gd name="connsiteY0" fmla="*/ 0 h 707666"/>
                <a:gd name="connsiteX1" fmla="*/ 136497 w 304799"/>
                <a:gd name="connsiteY1" fmla="*/ 7951 h 707666"/>
                <a:gd name="connsiteX2" fmla="*/ 112643 w 304799"/>
                <a:gd name="connsiteY2" fmla="*/ 47708 h 707666"/>
                <a:gd name="connsiteX3" fmla="*/ 223961 w 304799"/>
                <a:gd name="connsiteY3" fmla="*/ 63610 h 707666"/>
                <a:gd name="connsiteX4" fmla="*/ 303474 w 304799"/>
                <a:gd name="connsiteY4" fmla="*/ 95416 h 707666"/>
                <a:gd name="connsiteX5" fmla="*/ 231912 w 304799"/>
                <a:gd name="connsiteY5" fmla="*/ 135172 h 707666"/>
                <a:gd name="connsiteX6" fmla="*/ 120594 w 304799"/>
                <a:gd name="connsiteY6" fmla="*/ 159026 h 707666"/>
                <a:gd name="connsiteX7" fmla="*/ 120594 w 304799"/>
                <a:gd name="connsiteY7" fmla="*/ 174929 h 707666"/>
                <a:gd name="connsiteX8" fmla="*/ 152399 w 304799"/>
                <a:gd name="connsiteY8" fmla="*/ 198783 h 707666"/>
                <a:gd name="connsiteX9" fmla="*/ 49032 w 304799"/>
                <a:gd name="connsiteY9" fmla="*/ 246490 h 707666"/>
                <a:gd name="connsiteX10" fmla="*/ 49032 w 304799"/>
                <a:gd name="connsiteY10" fmla="*/ 270344 h 707666"/>
                <a:gd name="connsiteX11" fmla="*/ 1325 w 304799"/>
                <a:gd name="connsiteY11" fmla="*/ 270344 h 707666"/>
                <a:gd name="connsiteX12" fmla="*/ 41081 w 304799"/>
                <a:gd name="connsiteY12" fmla="*/ 294198 h 707666"/>
                <a:gd name="connsiteX13" fmla="*/ 17227 w 304799"/>
                <a:gd name="connsiteY13" fmla="*/ 326003 h 707666"/>
                <a:gd name="connsiteX14" fmla="*/ 128545 w 304799"/>
                <a:gd name="connsiteY14" fmla="*/ 333955 h 707666"/>
                <a:gd name="connsiteX15" fmla="*/ 112643 w 304799"/>
                <a:gd name="connsiteY15" fmla="*/ 357809 h 707666"/>
                <a:gd name="connsiteX16" fmla="*/ 152399 w 304799"/>
                <a:gd name="connsiteY16" fmla="*/ 381663 h 707666"/>
                <a:gd name="connsiteX17" fmla="*/ 96740 w 304799"/>
                <a:gd name="connsiteY17" fmla="*/ 437322 h 707666"/>
                <a:gd name="connsiteX18" fmla="*/ 160351 w 304799"/>
                <a:gd name="connsiteY18" fmla="*/ 437322 h 707666"/>
                <a:gd name="connsiteX19" fmla="*/ 184205 w 304799"/>
                <a:gd name="connsiteY19" fmla="*/ 445273 h 707666"/>
                <a:gd name="connsiteX20" fmla="*/ 136497 w 304799"/>
                <a:gd name="connsiteY20" fmla="*/ 477078 h 707666"/>
                <a:gd name="connsiteX21" fmla="*/ 136497 w 304799"/>
                <a:gd name="connsiteY21" fmla="*/ 500932 h 707666"/>
                <a:gd name="connsiteX22" fmla="*/ 80838 w 304799"/>
                <a:gd name="connsiteY22" fmla="*/ 508883 h 707666"/>
                <a:gd name="connsiteX23" fmla="*/ 80838 w 304799"/>
                <a:gd name="connsiteY23" fmla="*/ 548640 h 707666"/>
                <a:gd name="connsiteX24" fmla="*/ 80838 w 304799"/>
                <a:gd name="connsiteY24" fmla="*/ 572494 h 707666"/>
                <a:gd name="connsiteX25" fmla="*/ 88789 w 304799"/>
                <a:gd name="connsiteY25" fmla="*/ 644056 h 707666"/>
                <a:gd name="connsiteX26" fmla="*/ 88789 w 304799"/>
                <a:gd name="connsiteY26" fmla="*/ 683812 h 707666"/>
                <a:gd name="connsiteX27" fmla="*/ 49032 w 304799"/>
                <a:gd name="connsiteY27" fmla="*/ 707666 h 707666"/>
                <a:gd name="connsiteX0" fmla="*/ 80838 w 304799"/>
                <a:gd name="connsiteY0" fmla="*/ 0 h 707666"/>
                <a:gd name="connsiteX1" fmla="*/ 136497 w 304799"/>
                <a:gd name="connsiteY1" fmla="*/ 7951 h 707666"/>
                <a:gd name="connsiteX2" fmla="*/ 112643 w 304799"/>
                <a:gd name="connsiteY2" fmla="*/ 47708 h 707666"/>
                <a:gd name="connsiteX3" fmla="*/ 223961 w 304799"/>
                <a:gd name="connsiteY3" fmla="*/ 63610 h 707666"/>
                <a:gd name="connsiteX4" fmla="*/ 303474 w 304799"/>
                <a:gd name="connsiteY4" fmla="*/ 95416 h 707666"/>
                <a:gd name="connsiteX5" fmla="*/ 231912 w 304799"/>
                <a:gd name="connsiteY5" fmla="*/ 135172 h 707666"/>
                <a:gd name="connsiteX6" fmla="*/ 120594 w 304799"/>
                <a:gd name="connsiteY6" fmla="*/ 159026 h 707666"/>
                <a:gd name="connsiteX7" fmla="*/ 120594 w 304799"/>
                <a:gd name="connsiteY7" fmla="*/ 174929 h 707666"/>
                <a:gd name="connsiteX8" fmla="*/ 152399 w 304799"/>
                <a:gd name="connsiteY8" fmla="*/ 198783 h 707666"/>
                <a:gd name="connsiteX9" fmla="*/ 49032 w 304799"/>
                <a:gd name="connsiteY9" fmla="*/ 246490 h 707666"/>
                <a:gd name="connsiteX10" fmla="*/ 49032 w 304799"/>
                <a:gd name="connsiteY10" fmla="*/ 270344 h 707666"/>
                <a:gd name="connsiteX11" fmla="*/ 1325 w 304799"/>
                <a:gd name="connsiteY11" fmla="*/ 270344 h 707666"/>
                <a:gd name="connsiteX12" fmla="*/ 41081 w 304799"/>
                <a:gd name="connsiteY12" fmla="*/ 294198 h 707666"/>
                <a:gd name="connsiteX13" fmla="*/ 17227 w 304799"/>
                <a:gd name="connsiteY13" fmla="*/ 326003 h 707666"/>
                <a:gd name="connsiteX14" fmla="*/ 128545 w 304799"/>
                <a:gd name="connsiteY14" fmla="*/ 333955 h 707666"/>
                <a:gd name="connsiteX15" fmla="*/ 112643 w 304799"/>
                <a:gd name="connsiteY15" fmla="*/ 357809 h 707666"/>
                <a:gd name="connsiteX16" fmla="*/ 152399 w 304799"/>
                <a:gd name="connsiteY16" fmla="*/ 381663 h 707666"/>
                <a:gd name="connsiteX17" fmla="*/ 96740 w 304799"/>
                <a:gd name="connsiteY17" fmla="*/ 437322 h 707666"/>
                <a:gd name="connsiteX18" fmla="*/ 160351 w 304799"/>
                <a:gd name="connsiteY18" fmla="*/ 437322 h 707666"/>
                <a:gd name="connsiteX19" fmla="*/ 184205 w 304799"/>
                <a:gd name="connsiteY19" fmla="*/ 445273 h 707666"/>
                <a:gd name="connsiteX20" fmla="*/ 136497 w 304799"/>
                <a:gd name="connsiteY20" fmla="*/ 477078 h 707666"/>
                <a:gd name="connsiteX21" fmla="*/ 136497 w 304799"/>
                <a:gd name="connsiteY21" fmla="*/ 500932 h 707666"/>
                <a:gd name="connsiteX22" fmla="*/ 80838 w 304799"/>
                <a:gd name="connsiteY22" fmla="*/ 508883 h 707666"/>
                <a:gd name="connsiteX23" fmla="*/ 80838 w 304799"/>
                <a:gd name="connsiteY23" fmla="*/ 548640 h 707666"/>
                <a:gd name="connsiteX24" fmla="*/ 80838 w 304799"/>
                <a:gd name="connsiteY24" fmla="*/ 572494 h 707666"/>
                <a:gd name="connsiteX25" fmla="*/ 88789 w 304799"/>
                <a:gd name="connsiteY25" fmla="*/ 683812 h 707666"/>
                <a:gd name="connsiteX26" fmla="*/ 49032 w 304799"/>
                <a:gd name="connsiteY26" fmla="*/ 707666 h 707666"/>
                <a:gd name="connsiteX0" fmla="*/ 80838 w 304799"/>
                <a:gd name="connsiteY0" fmla="*/ 0 h 707666"/>
                <a:gd name="connsiteX1" fmla="*/ 136497 w 304799"/>
                <a:gd name="connsiteY1" fmla="*/ 7951 h 707666"/>
                <a:gd name="connsiteX2" fmla="*/ 112643 w 304799"/>
                <a:gd name="connsiteY2" fmla="*/ 47708 h 707666"/>
                <a:gd name="connsiteX3" fmla="*/ 223961 w 304799"/>
                <a:gd name="connsiteY3" fmla="*/ 63610 h 707666"/>
                <a:gd name="connsiteX4" fmla="*/ 303474 w 304799"/>
                <a:gd name="connsiteY4" fmla="*/ 95416 h 707666"/>
                <a:gd name="connsiteX5" fmla="*/ 231912 w 304799"/>
                <a:gd name="connsiteY5" fmla="*/ 135172 h 707666"/>
                <a:gd name="connsiteX6" fmla="*/ 120594 w 304799"/>
                <a:gd name="connsiteY6" fmla="*/ 159026 h 707666"/>
                <a:gd name="connsiteX7" fmla="*/ 120594 w 304799"/>
                <a:gd name="connsiteY7" fmla="*/ 174929 h 707666"/>
                <a:gd name="connsiteX8" fmla="*/ 152399 w 304799"/>
                <a:gd name="connsiteY8" fmla="*/ 198783 h 707666"/>
                <a:gd name="connsiteX9" fmla="*/ 49032 w 304799"/>
                <a:gd name="connsiteY9" fmla="*/ 246490 h 707666"/>
                <a:gd name="connsiteX10" fmla="*/ 49032 w 304799"/>
                <a:gd name="connsiteY10" fmla="*/ 270344 h 707666"/>
                <a:gd name="connsiteX11" fmla="*/ 1325 w 304799"/>
                <a:gd name="connsiteY11" fmla="*/ 270344 h 707666"/>
                <a:gd name="connsiteX12" fmla="*/ 41081 w 304799"/>
                <a:gd name="connsiteY12" fmla="*/ 294198 h 707666"/>
                <a:gd name="connsiteX13" fmla="*/ 17227 w 304799"/>
                <a:gd name="connsiteY13" fmla="*/ 326003 h 707666"/>
                <a:gd name="connsiteX14" fmla="*/ 128545 w 304799"/>
                <a:gd name="connsiteY14" fmla="*/ 333955 h 707666"/>
                <a:gd name="connsiteX15" fmla="*/ 112643 w 304799"/>
                <a:gd name="connsiteY15" fmla="*/ 357809 h 707666"/>
                <a:gd name="connsiteX16" fmla="*/ 152399 w 304799"/>
                <a:gd name="connsiteY16" fmla="*/ 381663 h 707666"/>
                <a:gd name="connsiteX17" fmla="*/ 96740 w 304799"/>
                <a:gd name="connsiteY17" fmla="*/ 437322 h 707666"/>
                <a:gd name="connsiteX18" fmla="*/ 160351 w 304799"/>
                <a:gd name="connsiteY18" fmla="*/ 437322 h 707666"/>
                <a:gd name="connsiteX19" fmla="*/ 184205 w 304799"/>
                <a:gd name="connsiteY19" fmla="*/ 445273 h 707666"/>
                <a:gd name="connsiteX20" fmla="*/ 136497 w 304799"/>
                <a:gd name="connsiteY20" fmla="*/ 477078 h 707666"/>
                <a:gd name="connsiteX21" fmla="*/ 136497 w 304799"/>
                <a:gd name="connsiteY21" fmla="*/ 500932 h 707666"/>
                <a:gd name="connsiteX22" fmla="*/ 80838 w 304799"/>
                <a:gd name="connsiteY22" fmla="*/ 508883 h 707666"/>
                <a:gd name="connsiteX23" fmla="*/ 80838 w 304799"/>
                <a:gd name="connsiteY23" fmla="*/ 548640 h 707666"/>
                <a:gd name="connsiteX24" fmla="*/ 88789 w 304799"/>
                <a:gd name="connsiteY24" fmla="*/ 683812 h 707666"/>
                <a:gd name="connsiteX25" fmla="*/ 49032 w 304799"/>
                <a:gd name="connsiteY25" fmla="*/ 707666 h 707666"/>
                <a:gd name="connsiteX0" fmla="*/ 260506 w 484467"/>
                <a:gd name="connsiteY0" fmla="*/ 0 h 694414"/>
                <a:gd name="connsiteX1" fmla="*/ 316165 w 484467"/>
                <a:gd name="connsiteY1" fmla="*/ 7951 h 694414"/>
                <a:gd name="connsiteX2" fmla="*/ 292311 w 484467"/>
                <a:gd name="connsiteY2" fmla="*/ 47708 h 694414"/>
                <a:gd name="connsiteX3" fmla="*/ 403629 w 484467"/>
                <a:gd name="connsiteY3" fmla="*/ 63610 h 694414"/>
                <a:gd name="connsiteX4" fmla="*/ 483142 w 484467"/>
                <a:gd name="connsiteY4" fmla="*/ 95416 h 694414"/>
                <a:gd name="connsiteX5" fmla="*/ 411580 w 484467"/>
                <a:gd name="connsiteY5" fmla="*/ 135172 h 694414"/>
                <a:gd name="connsiteX6" fmla="*/ 300262 w 484467"/>
                <a:gd name="connsiteY6" fmla="*/ 159026 h 694414"/>
                <a:gd name="connsiteX7" fmla="*/ 300262 w 484467"/>
                <a:gd name="connsiteY7" fmla="*/ 174929 h 694414"/>
                <a:gd name="connsiteX8" fmla="*/ 332067 w 484467"/>
                <a:gd name="connsiteY8" fmla="*/ 198783 h 694414"/>
                <a:gd name="connsiteX9" fmla="*/ 228700 w 484467"/>
                <a:gd name="connsiteY9" fmla="*/ 246490 h 694414"/>
                <a:gd name="connsiteX10" fmla="*/ 228700 w 484467"/>
                <a:gd name="connsiteY10" fmla="*/ 270344 h 694414"/>
                <a:gd name="connsiteX11" fmla="*/ 180993 w 484467"/>
                <a:gd name="connsiteY11" fmla="*/ 270344 h 694414"/>
                <a:gd name="connsiteX12" fmla="*/ 220749 w 484467"/>
                <a:gd name="connsiteY12" fmla="*/ 294198 h 694414"/>
                <a:gd name="connsiteX13" fmla="*/ 196895 w 484467"/>
                <a:gd name="connsiteY13" fmla="*/ 326003 h 694414"/>
                <a:gd name="connsiteX14" fmla="*/ 308213 w 484467"/>
                <a:gd name="connsiteY14" fmla="*/ 333955 h 694414"/>
                <a:gd name="connsiteX15" fmla="*/ 292311 w 484467"/>
                <a:gd name="connsiteY15" fmla="*/ 357809 h 694414"/>
                <a:gd name="connsiteX16" fmla="*/ 332067 w 484467"/>
                <a:gd name="connsiteY16" fmla="*/ 381663 h 694414"/>
                <a:gd name="connsiteX17" fmla="*/ 276408 w 484467"/>
                <a:gd name="connsiteY17" fmla="*/ 437322 h 694414"/>
                <a:gd name="connsiteX18" fmla="*/ 340019 w 484467"/>
                <a:gd name="connsiteY18" fmla="*/ 437322 h 694414"/>
                <a:gd name="connsiteX19" fmla="*/ 363873 w 484467"/>
                <a:gd name="connsiteY19" fmla="*/ 445273 h 694414"/>
                <a:gd name="connsiteX20" fmla="*/ 316165 w 484467"/>
                <a:gd name="connsiteY20" fmla="*/ 477078 h 694414"/>
                <a:gd name="connsiteX21" fmla="*/ 316165 w 484467"/>
                <a:gd name="connsiteY21" fmla="*/ 500932 h 694414"/>
                <a:gd name="connsiteX22" fmla="*/ 260506 w 484467"/>
                <a:gd name="connsiteY22" fmla="*/ 508883 h 694414"/>
                <a:gd name="connsiteX23" fmla="*/ 260506 w 484467"/>
                <a:gd name="connsiteY23" fmla="*/ 548640 h 694414"/>
                <a:gd name="connsiteX24" fmla="*/ 268457 w 484467"/>
                <a:gd name="connsiteY24" fmla="*/ 683812 h 694414"/>
                <a:gd name="connsiteX25" fmla="*/ 0 w 484467"/>
                <a:gd name="connsiteY25" fmla="*/ 631438 h 694414"/>
                <a:gd name="connsiteX0" fmla="*/ 260506 w 484467"/>
                <a:gd name="connsiteY0" fmla="*/ 0 h 694414"/>
                <a:gd name="connsiteX1" fmla="*/ 316165 w 484467"/>
                <a:gd name="connsiteY1" fmla="*/ 7951 h 694414"/>
                <a:gd name="connsiteX2" fmla="*/ 292311 w 484467"/>
                <a:gd name="connsiteY2" fmla="*/ 47708 h 694414"/>
                <a:gd name="connsiteX3" fmla="*/ 403629 w 484467"/>
                <a:gd name="connsiteY3" fmla="*/ 63610 h 694414"/>
                <a:gd name="connsiteX4" fmla="*/ 483142 w 484467"/>
                <a:gd name="connsiteY4" fmla="*/ 95416 h 694414"/>
                <a:gd name="connsiteX5" fmla="*/ 411580 w 484467"/>
                <a:gd name="connsiteY5" fmla="*/ 135172 h 694414"/>
                <a:gd name="connsiteX6" fmla="*/ 300262 w 484467"/>
                <a:gd name="connsiteY6" fmla="*/ 159026 h 694414"/>
                <a:gd name="connsiteX7" fmla="*/ 300262 w 484467"/>
                <a:gd name="connsiteY7" fmla="*/ 174929 h 694414"/>
                <a:gd name="connsiteX8" fmla="*/ 332067 w 484467"/>
                <a:gd name="connsiteY8" fmla="*/ 198783 h 694414"/>
                <a:gd name="connsiteX9" fmla="*/ 228700 w 484467"/>
                <a:gd name="connsiteY9" fmla="*/ 246490 h 694414"/>
                <a:gd name="connsiteX10" fmla="*/ 228700 w 484467"/>
                <a:gd name="connsiteY10" fmla="*/ 270344 h 694414"/>
                <a:gd name="connsiteX11" fmla="*/ 180993 w 484467"/>
                <a:gd name="connsiteY11" fmla="*/ 270344 h 694414"/>
                <a:gd name="connsiteX12" fmla="*/ 220749 w 484467"/>
                <a:gd name="connsiteY12" fmla="*/ 294198 h 694414"/>
                <a:gd name="connsiteX13" fmla="*/ 196895 w 484467"/>
                <a:gd name="connsiteY13" fmla="*/ 326003 h 694414"/>
                <a:gd name="connsiteX14" fmla="*/ 308213 w 484467"/>
                <a:gd name="connsiteY14" fmla="*/ 333955 h 694414"/>
                <a:gd name="connsiteX15" fmla="*/ 292311 w 484467"/>
                <a:gd name="connsiteY15" fmla="*/ 357809 h 694414"/>
                <a:gd name="connsiteX16" fmla="*/ 332067 w 484467"/>
                <a:gd name="connsiteY16" fmla="*/ 381663 h 694414"/>
                <a:gd name="connsiteX17" fmla="*/ 276408 w 484467"/>
                <a:gd name="connsiteY17" fmla="*/ 437322 h 694414"/>
                <a:gd name="connsiteX18" fmla="*/ 340019 w 484467"/>
                <a:gd name="connsiteY18" fmla="*/ 437322 h 694414"/>
                <a:gd name="connsiteX19" fmla="*/ 363873 w 484467"/>
                <a:gd name="connsiteY19" fmla="*/ 445273 h 694414"/>
                <a:gd name="connsiteX20" fmla="*/ 316165 w 484467"/>
                <a:gd name="connsiteY20" fmla="*/ 477078 h 694414"/>
                <a:gd name="connsiteX21" fmla="*/ 316165 w 484467"/>
                <a:gd name="connsiteY21" fmla="*/ 500932 h 694414"/>
                <a:gd name="connsiteX22" fmla="*/ 260506 w 484467"/>
                <a:gd name="connsiteY22" fmla="*/ 508883 h 694414"/>
                <a:gd name="connsiteX23" fmla="*/ 260506 w 484467"/>
                <a:gd name="connsiteY23" fmla="*/ 548640 h 694414"/>
                <a:gd name="connsiteX24" fmla="*/ 302446 w 484467"/>
                <a:gd name="connsiteY24" fmla="*/ 609035 h 694414"/>
                <a:gd name="connsiteX25" fmla="*/ 268457 w 484467"/>
                <a:gd name="connsiteY25" fmla="*/ 683812 h 694414"/>
                <a:gd name="connsiteX26" fmla="*/ 0 w 484467"/>
                <a:gd name="connsiteY26" fmla="*/ 631438 h 694414"/>
                <a:gd name="connsiteX0" fmla="*/ 260506 w 484467"/>
                <a:gd name="connsiteY0" fmla="*/ 0 h 694414"/>
                <a:gd name="connsiteX1" fmla="*/ 316165 w 484467"/>
                <a:gd name="connsiteY1" fmla="*/ 7951 h 694414"/>
                <a:gd name="connsiteX2" fmla="*/ 292311 w 484467"/>
                <a:gd name="connsiteY2" fmla="*/ 47708 h 694414"/>
                <a:gd name="connsiteX3" fmla="*/ 403629 w 484467"/>
                <a:gd name="connsiteY3" fmla="*/ 63610 h 694414"/>
                <a:gd name="connsiteX4" fmla="*/ 483142 w 484467"/>
                <a:gd name="connsiteY4" fmla="*/ 95416 h 694414"/>
                <a:gd name="connsiteX5" fmla="*/ 411580 w 484467"/>
                <a:gd name="connsiteY5" fmla="*/ 135172 h 694414"/>
                <a:gd name="connsiteX6" fmla="*/ 300262 w 484467"/>
                <a:gd name="connsiteY6" fmla="*/ 159026 h 694414"/>
                <a:gd name="connsiteX7" fmla="*/ 300262 w 484467"/>
                <a:gd name="connsiteY7" fmla="*/ 174929 h 694414"/>
                <a:gd name="connsiteX8" fmla="*/ 332067 w 484467"/>
                <a:gd name="connsiteY8" fmla="*/ 198783 h 694414"/>
                <a:gd name="connsiteX9" fmla="*/ 228700 w 484467"/>
                <a:gd name="connsiteY9" fmla="*/ 246490 h 694414"/>
                <a:gd name="connsiteX10" fmla="*/ 228700 w 484467"/>
                <a:gd name="connsiteY10" fmla="*/ 270344 h 694414"/>
                <a:gd name="connsiteX11" fmla="*/ 180993 w 484467"/>
                <a:gd name="connsiteY11" fmla="*/ 270344 h 694414"/>
                <a:gd name="connsiteX12" fmla="*/ 220749 w 484467"/>
                <a:gd name="connsiteY12" fmla="*/ 294198 h 694414"/>
                <a:gd name="connsiteX13" fmla="*/ 196895 w 484467"/>
                <a:gd name="connsiteY13" fmla="*/ 326003 h 694414"/>
                <a:gd name="connsiteX14" fmla="*/ 308213 w 484467"/>
                <a:gd name="connsiteY14" fmla="*/ 333955 h 694414"/>
                <a:gd name="connsiteX15" fmla="*/ 292311 w 484467"/>
                <a:gd name="connsiteY15" fmla="*/ 357809 h 694414"/>
                <a:gd name="connsiteX16" fmla="*/ 332067 w 484467"/>
                <a:gd name="connsiteY16" fmla="*/ 381663 h 694414"/>
                <a:gd name="connsiteX17" fmla="*/ 276408 w 484467"/>
                <a:gd name="connsiteY17" fmla="*/ 437322 h 694414"/>
                <a:gd name="connsiteX18" fmla="*/ 340019 w 484467"/>
                <a:gd name="connsiteY18" fmla="*/ 437322 h 694414"/>
                <a:gd name="connsiteX19" fmla="*/ 363873 w 484467"/>
                <a:gd name="connsiteY19" fmla="*/ 445273 h 694414"/>
                <a:gd name="connsiteX20" fmla="*/ 316165 w 484467"/>
                <a:gd name="connsiteY20" fmla="*/ 477078 h 694414"/>
                <a:gd name="connsiteX21" fmla="*/ 316165 w 484467"/>
                <a:gd name="connsiteY21" fmla="*/ 500932 h 694414"/>
                <a:gd name="connsiteX22" fmla="*/ 260506 w 484467"/>
                <a:gd name="connsiteY22" fmla="*/ 508883 h 694414"/>
                <a:gd name="connsiteX23" fmla="*/ 260506 w 484467"/>
                <a:gd name="connsiteY23" fmla="*/ 548640 h 694414"/>
                <a:gd name="connsiteX24" fmla="*/ 302446 w 484467"/>
                <a:gd name="connsiteY24" fmla="*/ 609035 h 694414"/>
                <a:gd name="connsiteX25" fmla="*/ 268457 w 484467"/>
                <a:gd name="connsiteY25" fmla="*/ 683812 h 694414"/>
                <a:gd name="connsiteX26" fmla="*/ 0 w 484467"/>
                <a:gd name="connsiteY26" fmla="*/ 631438 h 694414"/>
                <a:gd name="connsiteX0" fmla="*/ 260506 w 484467"/>
                <a:gd name="connsiteY0" fmla="*/ 0 h 686456"/>
                <a:gd name="connsiteX1" fmla="*/ 316165 w 484467"/>
                <a:gd name="connsiteY1" fmla="*/ 7951 h 686456"/>
                <a:gd name="connsiteX2" fmla="*/ 292311 w 484467"/>
                <a:gd name="connsiteY2" fmla="*/ 47708 h 686456"/>
                <a:gd name="connsiteX3" fmla="*/ 403629 w 484467"/>
                <a:gd name="connsiteY3" fmla="*/ 63610 h 686456"/>
                <a:gd name="connsiteX4" fmla="*/ 483142 w 484467"/>
                <a:gd name="connsiteY4" fmla="*/ 95416 h 686456"/>
                <a:gd name="connsiteX5" fmla="*/ 411580 w 484467"/>
                <a:gd name="connsiteY5" fmla="*/ 135172 h 686456"/>
                <a:gd name="connsiteX6" fmla="*/ 300262 w 484467"/>
                <a:gd name="connsiteY6" fmla="*/ 159026 h 686456"/>
                <a:gd name="connsiteX7" fmla="*/ 300262 w 484467"/>
                <a:gd name="connsiteY7" fmla="*/ 174929 h 686456"/>
                <a:gd name="connsiteX8" fmla="*/ 332067 w 484467"/>
                <a:gd name="connsiteY8" fmla="*/ 198783 h 686456"/>
                <a:gd name="connsiteX9" fmla="*/ 228700 w 484467"/>
                <a:gd name="connsiteY9" fmla="*/ 246490 h 686456"/>
                <a:gd name="connsiteX10" fmla="*/ 228700 w 484467"/>
                <a:gd name="connsiteY10" fmla="*/ 270344 h 686456"/>
                <a:gd name="connsiteX11" fmla="*/ 180993 w 484467"/>
                <a:gd name="connsiteY11" fmla="*/ 270344 h 686456"/>
                <a:gd name="connsiteX12" fmla="*/ 220749 w 484467"/>
                <a:gd name="connsiteY12" fmla="*/ 294198 h 686456"/>
                <a:gd name="connsiteX13" fmla="*/ 196895 w 484467"/>
                <a:gd name="connsiteY13" fmla="*/ 326003 h 686456"/>
                <a:gd name="connsiteX14" fmla="*/ 308213 w 484467"/>
                <a:gd name="connsiteY14" fmla="*/ 333955 h 686456"/>
                <a:gd name="connsiteX15" fmla="*/ 292311 w 484467"/>
                <a:gd name="connsiteY15" fmla="*/ 357809 h 686456"/>
                <a:gd name="connsiteX16" fmla="*/ 332067 w 484467"/>
                <a:gd name="connsiteY16" fmla="*/ 381663 h 686456"/>
                <a:gd name="connsiteX17" fmla="*/ 276408 w 484467"/>
                <a:gd name="connsiteY17" fmla="*/ 437322 h 686456"/>
                <a:gd name="connsiteX18" fmla="*/ 340019 w 484467"/>
                <a:gd name="connsiteY18" fmla="*/ 437322 h 686456"/>
                <a:gd name="connsiteX19" fmla="*/ 363873 w 484467"/>
                <a:gd name="connsiteY19" fmla="*/ 445273 h 686456"/>
                <a:gd name="connsiteX20" fmla="*/ 316165 w 484467"/>
                <a:gd name="connsiteY20" fmla="*/ 477078 h 686456"/>
                <a:gd name="connsiteX21" fmla="*/ 316165 w 484467"/>
                <a:gd name="connsiteY21" fmla="*/ 500932 h 686456"/>
                <a:gd name="connsiteX22" fmla="*/ 260506 w 484467"/>
                <a:gd name="connsiteY22" fmla="*/ 508883 h 686456"/>
                <a:gd name="connsiteX23" fmla="*/ 260506 w 484467"/>
                <a:gd name="connsiteY23" fmla="*/ 548640 h 686456"/>
                <a:gd name="connsiteX24" fmla="*/ 302446 w 484467"/>
                <a:gd name="connsiteY24" fmla="*/ 609035 h 686456"/>
                <a:gd name="connsiteX25" fmla="*/ 268457 w 484467"/>
                <a:gd name="connsiteY25" fmla="*/ 683812 h 686456"/>
                <a:gd name="connsiteX26" fmla="*/ 0 w 484467"/>
                <a:gd name="connsiteY26" fmla="*/ 631438 h 686456"/>
                <a:gd name="connsiteX0" fmla="*/ 260506 w 484467"/>
                <a:gd name="connsiteY0" fmla="*/ 0 h 691446"/>
                <a:gd name="connsiteX1" fmla="*/ 316165 w 484467"/>
                <a:gd name="connsiteY1" fmla="*/ 7951 h 691446"/>
                <a:gd name="connsiteX2" fmla="*/ 292311 w 484467"/>
                <a:gd name="connsiteY2" fmla="*/ 47708 h 691446"/>
                <a:gd name="connsiteX3" fmla="*/ 403629 w 484467"/>
                <a:gd name="connsiteY3" fmla="*/ 63610 h 691446"/>
                <a:gd name="connsiteX4" fmla="*/ 483142 w 484467"/>
                <a:gd name="connsiteY4" fmla="*/ 95416 h 691446"/>
                <a:gd name="connsiteX5" fmla="*/ 411580 w 484467"/>
                <a:gd name="connsiteY5" fmla="*/ 135172 h 691446"/>
                <a:gd name="connsiteX6" fmla="*/ 300262 w 484467"/>
                <a:gd name="connsiteY6" fmla="*/ 159026 h 691446"/>
                <a:gd name="connsiteX7" fmla="*/ 300262 w 484467"/>
                <a:gd name="connsiteY7" fmla="*/ 174929 h 691446"/>
                <a:gd name="connsiteX8" fmla="*/ 332067 w 484467"/>
                <a:gd name="connsiteY8" fmla="*/ 198783 h 691446"/>
                <a:gd name="connsiteX9" fmla="*/ 228700 w 484467"/>
                <a:gd name="connsiteY9" fmla="*/ 246490 h 691446"/>
                <a:gd name="connsiteX10" fmla="*/ 228700 w 484467"/>
                <a:gd name="connsiteY10" fmla="*/ 270344 h 691446"/>
                <a:gd name="connsiteX11" fmla="*/ 180993 w 484467"/>
                <a:gd name="connsiteY11" fmla="*/ 270344 h 691446"/>
                <a:gd name="connsiteX12" fmla="*/ 220749 w 484467"/>
                <a:gd name="connsiteY12" fmla="*/ 294198 h 691446"/>
                <a:gd name="connsiteX13" fmla="*/ 196895 w 484467"/>
                <a:gd name="connsiteY13" fmla="*/ 326003 h 691446"/>
                <a:gd name="connsiteX14" fmla="*/ 308213 w 484467"/>
                <a:gd name="connsiteY14" fmla="*/ 333955 h 691446"/>
                <a:gd name="connsiteX15" fmla="*/ 292311 w 484467"/>
                <a:gd name="connsiteY15" fmla="*/ 357809 h 691446"/>
                <a:gd name="connsiteX16" fmla="*/ 332067 w 484467"/>
                <a:gd name="connsiteY16" fmla="*/ 381663 h 691446"/>
                <a:gd name="connsiteX17" fmla="*/ 276408 w 484467"/>
                <a:gd name="connsiteY17" fmla="*/ 437322 h 691446"/>
                <a:gd name="connsiteX18" fmla="*/ 340019 w 484467"/>
                <a:gd name="connsiteY18" fmla="*/ 437322 h 691446"/>
                <a:gd name="connsiteX19" fmla="*/ 363873 w 484467"/>
                <a:gd name="connsiteY19" fmla="*/ 445273 h 691446"/>
                <a:gd name="connsiteX20" fmla="*/ 316165 w 484467"/>
                <a:gd name="connsiteY20" fmla="*/ 477078 h 691446"/>
                <a:gd name="connsiteX21" fmla="*/ 316165 w 484467"/>
                <a:gd name="connsiteY21" fmla="*/ 500932 h 691446"/>
                <a:gd name="connsiteX22" fmla="*/ 260506 w 484467"/>
                <a:gd name="connsiteY22" fmla="*/ 508883 h 691446"/>
                <a:gd name="connsiteX23" fmla="*/ 260506 w 484467"/>
                <a:gd name="connsiteY23" fmla="*/ 548640 h 691446"/>
                <a:gd name="connsiteX24" fmla="*/ 302446 w 484467"/>
                <a:gd name="connsiteY24" fmla="*/ 609035 h 691446"/>
                <a:gd name="connsiteX25" fmla="*/ 268457 w 484467"/>
                <a:gd name="connsiteY25" fmla="*/ 683812 h 691446"/>
                <a:gd name="connsiteX26" fmla="*/ 207252 w 484467"/>
                <a:gd name="connsiteY26" fmla="*/ 654840 h 691446"/>
                <a:gd name="connsiteX27" fmla="*/ 0 w 484467"/>
                <a:gd name="connsiteY27" fmla="*/ 631438 h 691446"/>
                <a:gd name="connsiteX0" fmla="*/ 260506 w 484467"/>
                <a:gd name="connsiteY0" fmla="*/ 0 h 730616"/>
                <a:gd name="connsiteX1" fmla="*/ 316165 w 484467"/>
                <a:gd name="connsiteY1" fmla="*/ 7951 h 730616"/>
                <a:gd name="connsiteX2" fmla="*/ 292311 w 484467"/>
                <a:gd name="connsiteY2" fmla="*/ 47708 h 730616"/>
                <a:gd name="connsiteX3" fmla="*/ 403629 w 484467"/>
                <a:gd name="connsiteY3" fmla="*/ 63610 h 730616"/>
                <a:gd name="connsiteX4" fmla="*/ 483142 w 484467"/>
                <a:gd name="connsiteY4" fmla="*/ 95416 h 730616"/>
                <a:gd name="connsiteX5" fmla="*/ 411580 w 484467"/>
                <a:gd name="connsiteY5" fmla="*/ 135172 h 730616"/>
                <a:gd name="connsiteX6" fmla="*/ 300262 w 484467"/>
                <a:gd name="connsiteY6" fmla="*/ 159026 h 730616"/>
                <a:gd name="connsiteX7" fmla="*/ 300262 w 484467"/>
                <a:gd name="connsiteY7" fmla="*/ 174929 h 730616"/>
                <a:gd name="connsiteX8" fmla="*/ 332067 w 484467"/>
                <a:gd name="connsiteY8" fmla="*/ 198783 h 730616"/>
                <a:gd name="connsiteX9" fmla="*/ 228700 w 484467"/>
                <a:gd name="connsiteY9" fmla="*/ 246490 h 730616"/>
                <a:gd name="connsiteX10" fmla="*/ 228700 w 484467"/>
                <a:gd name="connsiteY10" fmla="*/ 270344 h 730616"/>
                <a:gd name="connsiteX11" fmla="*/ 180993 w 484467"/>
                <a:gd name="connsiteY11" fmla="*/ 270344 h 730616"/>
                <a:gd name="connsiteX12" fmla="*/ 220749 w 484467"/>
                <a:gd name="connsiteY12" fmla="*/ 294198 h 730616"/>
                <a:gd name="connsiteX13" fmla="*/ 196895 w 484467"/>
                <a:gd name="connsiteY13" fmla="*/ 326003 h 730616"/>
                <a:gd name="connsiteX14" fmla="*/ 308213 w 484467"/>
                <a:gd name="connsiteY14" fmla="*/ 333955 h 730616"/>
                <a:gd name="connsiteX15" fmla="*/ 292311 w 484467"/>
                <a:gd name="connsiteY15" fmla="*/ 357809 h 730616"/>
                <a:gd name="connsiteX16" fmla="*/ 332067 w 484467"/>
                <a:gd name="connsiteY16" fmla="*/ 381663 h 730616"/>
                <a:gd name="connsiteX17" fmla="*/ 276408 w 484467"/>
                <a:gd name="connsiteY17" fmla="*/ 437322 h 730616"/>
                <a:gd name="connsiteX18" fmla="*/ 340019 w 484467"/>
                <a:gd name="connsiteY18" fmla="*/ 437322 h 730616"/>
                <a:gd name="connsiteX19" fmla="*/ 363873 w 484467"/>
                <a:gd name="connsiteY19" fmla="*/ 445273 h 730616"/>
                <a:gd name="connsiteX20" fmla="*/ 316165 w 484467"/>
                <a:gd name="connsiteY20" fmla="*/ 477078 h 730616"/>
                <a:gd name="connsiteX21" fmla="*/ 316165 w 484467"/>
                <a:gd name="connsiteY21" fmla="*/ 500932 h 730616"/>
                <a:gd name="connsiteX22" fmla="*/ 260506 w 484467"/>
                <a:gd name="connsiteY22" fmla="*/ 508883 h 730616"/>
                <a:gd name="connsiteX23" fmla="*/ 260506 w 484467"/>
                <a:gd name="connsiteY23" fmla="*/ 548640 h 730616"/>
                <a:gd name="connsiteX24" fmla="*/ 302446 w 484467"/>
                <a:gd name="connsiteY24" fmla="*/ 609035 h 730616"/>
                <a:gd name="connsiteX25" fmla="*/ 276098 w 484467"/>
                <a:gd name="connsiteY25" fmla="*/ 722982 h 730616"/>
                <a:gd name="connsiteX26" fmla="*/ 207252 w 484467"/>
                <a:gd name="connsiteY26" fmla="*/ 654840 h 730616"/>
                <a:gd name="connsiteX27" fmla="*/ 0 w 484467"/>
                <a:gd name="connsiteY27" fmla="*/ 631438 h 730616"/>
                <a:gd name="connsiteX0" fmla="*/ 260506 w 484467"/>
                <a:gd name="connsiteY0" fmla="*/ 0 h 730616"/>
                <a:gd name="connsiteX1" fmla="*/ 316165 w 484467"/>
                <a:gd name="connsiteY1" fmla="*/ 7951 h 730616"/>
                <a:gd name="connsiteX2" fmla="*/ 292311 w 484467"/>
                <a:gd name="connsiteY2" fmla="*/ 47708 h 730616"/>
                <a:gd name="connsiteX3" fmla="*/ 403629 w 484467"/>
                <a:gd name="connsiteY3" fmla="*/ 63610 h 730616"/>
                <a:gd name="connsiteX4" fmla="*/ 483142 w 484467"/>
                <a:gd name="connsiteY4" fmla="*/ 95416 h 730616"/>
                <a:gd name="connsiteX5" fmla="*/ 411580 w 484467"/>
                <a:gd name="connsiteY5" fmla="*/ 135172 h 730616"/>
                <a:gd name="connsiteX6" fmla="*/ 300262 w 484467"/>
                <a:gd name="connsiteY6" fmla="*/ 159026 h 730616"/>
                <a:gd name="connsiteX7" fmla="*/ 300262 w 484467"/>
                <a:gd name="connsiteY7" fmla="*/ 174929 h 730616"/>
                <a:gd name="connsiteX8" fmla="*/ 332067 w 484467"/>
                <a:gd name="connsiteY8" fmla="*/ 198783 h 730616"/>
                <a:gd name="connsiteX9" fmla="*/ 228700 w 484467"/>
                <a:gd name="connsiteY9" fmla="*/ 246490 h 730616"/>
                <a:gd name="connsiteX10" fmla="*/ 228700 w 484467"/>
                <a:gd name="connsiteY10" fmla="*/ 270344 h 730616"/>
                <a:gd name="connsiteX11" fmla="*/ 180993 w 484467"/>
                <a:gd name="connsiteY11" fmla="*/ 270344 h 730616"/>
                <a:gd name="connsiteX12" fmla="*/ 220749 w 484467"/>
                <a:gd name="connsiteY12" fmla="*/ 294198 h 730616"/>
                <a:gd name="connsiteX13" fmla="*/ 196895 w 484467"/>
                <a:gd name="connsiteY13" fmla="*/ 326003 h 730616"/>
                <a:gd name="connsiteX14" fmla="*/ 308213 w 484467"/>
                <a:gd name="connsiteY14" fmla="*/ 333955 h 730616"/>
                <a:gd name="connsiteX15" fmla="*/ 292311 w 484467"/>
                <a:gd name="connsiteY15" fmla="*/ 357809 h 730616"/>
                <a:gd name="connsiteX16" fmla="*/ 332067 w 484467"/>
                <a:gd name="connsiteY16" fmla="*/ 381663 h 730616"/>
                <a:gd name="connsiteX17" fmla="*/ 276408 w 484467"/>
                <a:gd name="connsiteY17" fmla="*/ 437322 h 730616"/>
                <a:gd name="connsiteX18" fmla="*/ 340019 w 484467"/>
                <a:gd name="connsiteY18" fmla="*/ 437322 h 730616"/>
                <a:gd name="connsiteX19" fmla="*/ 363873 w 484467"/>
                <a:gd name="connsiteY19" fmla="*/ 445273 h 730616"/>
                <a:gd name="connsiteX20" fmla="*/ 316165 w 484467"/>
                <a:gd name="connsiteY20" fmla="*/ 477078 h 730616"/>
                <a:gd name="connsiteX21" fmla="*/ 316165 w 484467"/>
                <a:gd name="connsiteY21" fmla="*/ 500932 h 730616"/>
                <a:gd name="connsiteX22" fmla="*/ 260506 w 484467"/>
                <a:gd name="connsiteY22" fmla="*/ 508883 h 730616"/>
                <a:gd name="connsiteX23" fmla="*/ 260506 w 484467"/>
                <a:gd name="connsiteY23" fmla="*/ 548640 h 730616"/>
                <a:gd name="connsiteX24" fmla="*/ 302446 w 484467"/>
                <a:gd name="connsiteY24" fmla="*/ 609035 h 730616"/>
                <a:gd name="connsiteX25" fmla="*/ 276098 w 484467"/>
                <a:gd name="connsiteY25" fmla="*/ 722982 h 730616"/>
                <a:gd name="connsiteX26" fmla="*/ 138176 w 484467"/>
                <a:gd name="connsiteY26" fmla="*/ 678155 h 730616"/>
                <a:gd name="connsiteX27" fmla="*/ 0 w 484467"/>
                <a:gd name="connsiteY27" fmla="*/ 631438 h 730616"/>
                <a:gd name="connsiteX0" fmla="*/ 272846 w 496807"/>
                <a:gd name="connsiteY0" fmla="*/ 0 h 730616"/>
                <a:gd name="connsiteX1" fmla="*/ 328505 w 496807"/>
                <a:gd name="connsiteY1" fmla="*/ 7951 h 730616"/>
                <a:gd name="connsiteX2" fmla="*/ 304651 w 496807"/>
                <a:gd name="connsiteY2" fmla="*/ 47708 h 730616"/>
                <a:gd name="connsiteX3" fmla="*/ 415969 w 496807"/>
                <a:gd name="connsiteY3" fmla="*/ 63610 h 730616"/>
                <a:gd name="connsiteX4" fmla="*/ 495482 w 496807"/>
                <a:gd name="connsiteY4" fmla="*/ 95416 h 730616"/>
                <a:gd name="connsiteX5" fmla="*/ 423920 w 496807"/>
                <a:gd name="connsiteY5" fmla="*/ 135172 h 730616"/>
                <a:gd name="connsiteX6" fmla="*/ 312602 w 496807"/>
                <a:gd name="connsiteY6" fmla="*/ 159026 h 730616"/>
                <a:gd name="connsiteX7" fmla="*/ 312602 w 496807"/>
                <a:gd name="connsiteY7" fmla="*/ 174929 h 730616"/>
                <a:gd name="connsiteX8" fmla="*/ 344407 w 496807"/>
                <a:gd name="connsiteY8" fmla="*/ 198783 h 730616"/>
                <a:gd name="connsiteX9" fmla="*/ 241040 w 496807"/>
                <a:gd name="connsiteY9" fmla="*/ 246490 h 730616"/>
                <a:gd name="connsiteX10" fmla="*/ 241040 w 496807"/>
                <a:gd name="connsiteY10" fmla="*/ 270344 h 730616"/>
                <a:gd name="connsiteX11" fmla="*/ 193333 w 496807"/>
                <a:gd name="connsiteY11" fmla="*/ 270344 h 730616"/>
                <a:gd name="connsiteX12" fmla="*/ 233089 w 496807"/>
                <a:gd name="connsiteY12" fmla="*/ 294198 h 730616"/>
                <a:gd name="connsiteX13" fmla="*/ 209235 w 496807"/>
                <a:gd name="connsiteY13" fmla="*/ 326003 h 730616"/>
                <a:gd name="connsiteX14" fmla="*/ 320553 w 496807"/>
                <a:gd name="connsiteY14" fmla="*/ 333955 h 730616"/>
                <a:gd name="connsiteX15" fmla="*/ 304651 w 496807"/>
                <a:gd name="connsiteY15" fmla="*/ 357809 h 730616"/>
                <a:gd name="connsiteX16" fmla="*/ 344407 w 496807"/>
                <a:gd name="connsiteY16" fmla="*/ 381663 h 730616"/>
                <a:gd name="connsiteX17" fmla="*/ 288748 w 496807"/>
                <a:gd name="connsiteY17" fmla="*/ 437322 h 730616"/>
                <a:gd name="connsiteX18" fmla="*/ 352359 w 496807"/>
                <a:gd name="connsiteY18" fmla="*/ 437322 h 730616"/>
                <a:gd name="connsiteX19" fmla="*/ 376213 w 496807"/>
                <a:gd name="connsiteY19" fmla="*/ 445273 h 730616"/>
                <a:gd name="connsiteX20" fmla="*/ 328505 w 496807"/>
                <a:gd name="connsiteY20" fmla="*/ 477078 h 730616"/>
                <a:gd name="connsiteX21" fmla="*/ 328505 w 496807"/>
                <a:gd name="connsiteY21" fmla="*/ 500932 h 730616"/>
                <a:gd name="connsiteX22" fmla="*/ 272846 w 496807"/>
                <a:gd name="connsiteY22" fmla="*/ 508883 h 730616"/>
                <a:gd name="connsiteX23" fmla="*/ 272846 w 496807"/>
                <a:gd name="connsiteY23" fmla="*/ 548640 h 730616"/>
                <a:gd name="connsiteX24" fmla="*/ 314786 w 496807"/>
                <a:gd name="connsiteY24" fmla="*/ 609035 h 730616"/>
                <a:gd name="connsiteX25" fmla="*/ 288438 w 496807"/>
                <a:gd name="connsiteY25" fmla="*/ 722982 h 730616"/>
                <a:gd name="connsiteX26" fmla="*/ 150516 w 496807"/>
                <a:gd name="connsiteY26" fmla="*/ 678155 h 730616"/>
                <a:gd name="connsiteX27" fmla="*/ 0 w 496807"/>
                <a:gd name="connsiteY27" fmla="*/ 670610 h 730616"/>
                <a:gd name="connsiteX0" fmla="*/ 272846 w 496807"/>
                <a:gd name="connsiteY0" fmla="*/ 0 h 730616"/>
                <a:gd name="connsiteX1" fmla="*/ 328505 w 496807"/>
                <a:gd name="connsiteY1" fmla="*/ 7951 h 730616"/>
                <a:gd name="connsiteX2" fmla="*/ 304651 w 496807"/>
                <a:gd name="connsiteY2" fmla="*/ 47708 h 730616"/>
                <a:gd name="connsiteX3" fmla="*/ 415969 w 496807"/>
                <a:gd name="connsiteY3" fmla="*/ 63610 h 730616"/>
                <a:gd name="connsiteX4" fmla="*/ 495482 w 496807"/>
                <a:gd name="connsiteY4" fmla="*/ 95416 h 730616"/>
                <a:gd name="connsiteX5" fmla="*/ 423920 w 496807"/>
                <a:gd name="connsiteY5" fmla="*/ 135172 h 730616"/>
                <a:gd name="connsiteX6" fmla="*/ 312602 w 496807"/>
                <a:gd name="connsiteY6" fmla="*/ 159026 h 730616"/>
                <a:gd name="connsiteX7" fmla="*/ 312602 w 496807"/>
                <a:gd name="connsiteY7" fmla="*/ 174929 h 730616"/>
                <a:gd name="connsiteX8" fmla="*/ 344407 w 496807"/>
                <a:gd name="connsiteY8" fmla="*/ 198783 h 730616"/>
                <a:gd name="connsiteX9" fmla="*/ 241040 w 496807"/>
                <a:gd name="connsiteY9" fmla="*/ 246490 h 730616"/>
                <a:gd name="connsiteX10" fmla="*/ 241040 w 496807"/>
                <a:gd name="connsiteY10" fmla="*/ 270344 h 730616"/>
                <a:gd name="connsiteX11" fmla="*/ 193333 w 496807"/>
                <a:gd name="connsiteY11" fmla="*/ 270344 h 730616"/>
                <a:gd name="connsiteX12" fmla="*/ 233089 w 496807"/>
                <a:gd name="connsiteY12" fmla="*/ 294198 h 730616"/>
                <a:gd name="connsiteX13" fmla="*/ 209235 w 496807"/>
                <a:gd name="connsiteY13" fmla="*/ 326003 h 730616"/>
                <a:gd name="connsiteX14" fmla="*/ 320553 w 496807"/>
                <a:gd name="connsiteY14" fmla="*/ 333955 h 730616"/>
                <a:gd name="connsiteX15" fmla="*/ 304651 w 496807"/>
                <a:gd name="connsiteY15" fmla="*/ 357809 h 730616"/>
                <a:gd name="connsiteX16" fmla="*/ 344407 w 496807"/>
                <a:gd name="connsiteY16" fmla="*/ 381663 h 730616"/>
                <a:gd name="connsiteX17" fmla="*/ 288748 w 496807"/>
                <a:gd name="connsiteY17" fmla="*/ 437322 h 730616"/>
                <a:gd name="connsiteX18" fmla="*/ 352359 w 496807"/>
                <a:gd name="connsiteY18" fmla="*/ 437322 h 730616"/>
                <a:gd name="connsiteX19" fmla="*/ 376213 w 496807"/>
                <a:gd name="connsiteY19" fmla="*/ 445273 h 730616"/>
                <a:gd name="connsiteX20" fmla="*/ 328505 w 496807"/>
                <a:gd name="connsiteY20" fmla="*/ 477078 h 730616"/>
                <a:gd name="connsiteX21" fmla="*/ 328505 w 496807"/>
                <a:gd name="connsiteY21" fmla="*/ 500932 h 730616"/>
                <a:gd name="connsiteX22" fmla="*/ 272846 w 496807"/>
                <a:gd name="connsiteY22" fmla="*/ 508883 h 730616"/>
                <a:gd name="connsiteX23" fmla="*/ 272846 w 496807"/>
                <a:gd name="connsiteY23" fmla="*/ 548640 h 730616"/>
                <a:gd name="connsiteX24" fmla="*/ 314786 w 496807"/>
                <a:gd name="connsiteY24" fmla="*/ 609035 h 730616"/>
                <a:gd name="connsiteX25" fmla="*/ 288438 w 496807"/>
                <a:gd name="connsiteY25" fmla="*/ 722982 h 730616"/>
                <a:gd name="connsiteX26" fmla="*/ 123275 w 496807"/>
                <a:gd name="connsiteY26" fmla="*/ 675042 h 730616"/>
                <a:gd name="connsiteX27" fmla="*/ 0 w 496807"/>
                <a:gd name="connsiteY27" fmla="*/ 670610 h 730616"/>
                <a:gd name="connsiteX0" fmla="*/ 272846 w 496807"/>
                <a:gd name="connsiteY0" fmla="*/ 0 h 730616"/>
                <a:gd name="connsiteX1" fmla="*/ 328505 w 496807"/>
                <a:gd name="connsiteY1" fmla="*/ 7951 h 730616"/>
                <a:gd name="connsiteX2" fmla="*/ 304651 w 496807"/>
                <a:gd name="connsiteY2" fmla="*/ 47708 h 730616"/>
                <a:gd name="connsiteX3" fmla="*/ 415969 w 496807"/>
                <a:gd name="connsiteY3" fmla="*/ 63610 h 730616"/>
                <a:gd name="connsiteX4" fmla="*/ 495482 w 496807"/>
                <a:gd name="connsiteY4" fmla="*/ 95416 h 730616"/>
                <a:gd name="connsiteX5" fmla="*/ 423920 w 496807"/>
                <a:gd name="connsiteY5" fmla="*/ 135172 h 730616"/>
                <a:gd name="connsiteX6" fmla="*/ 312602 w 496807"/>
                <a:gd name="connsiteY6" fmla="*/ 159026 h 730616"/>
                <a:gd name="connsiteX7" fmla="*/ 312602 w 496807"/>
                <a:gd name="connsiteY7" fmla="*/ 174929 h 730616"/>
                <a:gd name="connsiteX8" fmla="*/ 344407 w 496807"/>
                <a:gd name="connsiteY8" fmla="*/ 198783 h 730616"/>
                <a:gd name="connsiteX9" fmla="*/ 241040 w 496807"/>
                <a:gd name="connsiteY9" fmla="*/ 246490 h 730616"/>
                <a:gd name="connsiteX10" fmla="*/ 241040 w 496807"/>
                <a:gd name="connsiteY10" fmla="*/ 270344 h 730616"/>
                <a:gd name="connsiteX11" fmla="*/ 193333 w 496807"/>
                <a:gd name="connsiteY11" fmla="*/ 270344 h 730616"/>
                <a:gd name="connsiteX12" fmla="*/ 233089 w 496807"/>
                <a:gd name="connsiteY12" fmla="*/ 294198 h 730616"/>
                <a:gd name="connsiteX13" fmla="*/ 209235 w 496807"/>
                <a:gd name="connsiteY13" fmla="*/ 326003 h 730616"/>
                <a:gd name="connsiteX14" fmla="*/ 320553 w 496807"/>
                <a:gd name="connsiteY14" fmla="*/ 333955 h 730616"/>
                <a:gd name="connsiteX15" fmla="*/ 304651 w 496807"/>
                <a:gd name="connsiteY15" fmla="*/ 357809 h 730616"/>
                <a:gd name="connsiteX16" fmla="*/ 344407 w 496807"/>
                <a:gd name="connsiteY16" fmla="*/ 381663 h 730616"/>
                <a:gd name="connsiteX17" fmla="*/ 288748 w 496807"/>
                <a:gd name="connsiteY17" fmla="*/ 437322 h 730616"/>
                <a:gd name="connsiteX18" fmla="*/ 352359 w 496807"/>
                <a:gd name="connsiteY18" fmla="*/ 437322 h 730616"/>
                <a:gd name="connsiteX19" fmla="*/ 376213 w 496807"/>
                <a:gd name="connsiteY19" fmla="*/ 445273 h 730616"/>
                <a:gd name="connsiteX20" fmla="*/ 328505 w 496807"/>
                <a:gd name="connsiteY20" fmla="*/ 477078 h 730616"/>
                <a:gd name="connsiteX21" fmla="*/ 328505 w 496807"/>
                <a:gd name="connsiteY21" fmla="*/ 500932 h 730616"/>
                <a:gd name="connsiteX22" fmla="*/ 272846 w 496807"/>
                <a:gd name="connsiteY22" fmla="*/ 508883 h 730616"/>
                <a:gd name="connsiteX23" fmla="*/ 272846 w 496807"/>
                <a:gd name="connsiteY23" fmla="*/ 548640 h 730616"/>
                <a:gd name="connsiteX24" fmla="*/ 314786 w 496807"/>
                <a:gd name="connsiteY24" fmla="*/ 609035 h 730616"/>
                <a:gd name="connsiteX25" fmla="*/ 288438 w 496807"/>
                <a:gd name="connsiteY25" fmla="*/ 722982 h 730616"/>
                <a:gd name="connsiteX26" fmla="*/ 148463 w 496807"/>
                <a:gd name="connsiteY26" fmla="*/ 671930 h 730616"/>
                <a:gd name="connsiteX27" fmla="*/ 0 w 496807"/>
                <a:gd name="connsiteY27" fmla="*/ 670610 h 730616"/>
                <a:gd name="connsiteX0" fmla="*/ 272846 w 496807"/>
                <a:gd name="connsiteY0" fmla="*/ 0 h 720014"/>
                <a:gd name="connsiteX1" fmla="*/ 328505 w 496807"/>
                <a:gd name="connsiteY1" fmla="*/ 7951 h 720014"/>
                <a:gd name="connsiteX2" fmla="*/ 304651 w 496807"/>
                <a:gd name="connsiteY2" fmla="*/ 47708 h 720014"/>
                <a:gd name="connsiteX3" fmla="*/ 415969 w 496807"/>
                <a:gd name="connsiteY3" fmla="*/ 63610 h 720014"/>
                <a:gd name="connsiteX4" fmla="*/ 495482 w 496807"/>
                <a:gd name="connsiteY4" fmla="*/ 95416 h 720014"/>
                <a:gd name="connsiteX5" fmla="*/ 423920 w 496807"/>
                <a:gd name="connsiteY5" fmla="*/ 135172 h 720014"/>
                <a:gd name="connsiteX6" fmla="*/ 312602 w 496807"/>
                <a:gd name="connsiteY6" fmla="*/ 159026 h 720014"/>
                <a:gd name="connsiteX7" fmla="*/ 312602 w 496807"/>
                <a:gd name="connsiteY7" fmla="*/ 174929 h 720014"/>
                <a:gd name="connsiteX8" fmla="*/ 344407 w 496807"/>
                <a:gd name="connsiteY8" fmla="*/ 198783 h 720014"/>
                <a:gd name="connsiteX9" fmla="*/ 241040 w 496807"/>
                <a:gd name="connsiteY9" fmla="*/ 246490 h 720014"/>
                <a:gd name="connsiteX10" fmla="*/ 241040 w 496807"/>
                <a:gd name="connsiteY10" fmla="*/ 270344 h 720014"/>
                <a:gd name="connsiteX11" fmla="*/ 193333 w 496807"/>
                <a:gd name="connsiteY11" fmla="*/ 270344 h 720014"/>
                <a:gd name="connsiteX12" fmla="*/ 233089 w 496807"/>
                <a:gd name="connsiteY12" fmla="*/ 294198 h 720014"/>
                <a:gd name="connsiteX13" fmla="*/ 209235 w 496807"/>
                <a:gd name="connsiteY13" fmla="*/ 326003 h 720014"/>
                <a:gd name="connsiteX14" fmla="*/ 320553 w 496807"/>
                <a:gd name="connsiteY14" fmla="*/ 333955 h 720014"/>
                <a:gd name="connsiteX15" fmla="*/ 304651 w 496807"/>
                <a:gd name="connsiteY15" fmla="*/ 357809 h 720014"/>
                <a:gd name="connsiteX16" fmla="*/ 344407 w 496807"/>
                <a:gd name="connsiteY16" fmla="*/ 381663 h 720014"/>
                <a:gd name="connsiteX17" fmla="*/ 288748 w 496807"/>
                <a:gd name="connsiteY17" fmla="*/ 437322 h 720014"/>
                <a:gd name="connsiteX18" fmla="*/ 352359 w 496807"/>
                <a:gd name="connsiteY18" fmla="*/ 437322 h 720014"/>
                <a:gd name="connsiteX19" fmla="*/ 376213 w 496807"/>
                <a:gd name="connsiteY19" fmla="*/ 445273 h 720014"/>
                <a:gd name="connsiteX20" fmla="*/ 328505 w 496807"/>
                <a:gd name="connsiteY20" fmla="*/ 477078 h 720014"/>
                <a:gd name="connsiteX21" fmla="*/ 328505 w 496807"/>
                <a:gd name="connsiteY21" fmla="*/ 500932 h 720014"/>
                <a:gd name="connsiteX22" fmla="*/ 272846 w 496807"/>
                <a:gd name="connsiteY22" fmla="*/ 508883 h 720014"/>
                <a:gd name="connsiteX23" fmla="*/ 272846 w 496807"/>
                <a:gd name="connsiteY23" fmla="*/ 548640 h 720014"/>
                <a:gd name="connsiteX24" fmla="*/ 314786 w 496807"/>
                <a:gd name="connsiteY24" fmla="*/ 609035 h 720014"/>
                <a:gd name="connsiteX25" fmla="*/ 306667 w 496807"/>
                <a:gd name="connsiteY25" fmla="*/ 712380 h 720014"/>
                <a:gd name="connsiteX26" fmla="*/ 148463 w 496807"/>
                <a:gd name="connsiteY26" fmla="*/ 671930 h 720014"/>
                <a:gd name="connsiteX27" fmla="*/ 0 w 496807"/>
                <a:gd name="connsiteY27" fmla="*/ 670610 h 720014"/>
                <a:gd name="connsiteX0" fmla="*/ 272846 w 496807"/>
                <a:gd name="connsiteY0" fmla="*/ 0 h 720014"/>
                <a:gd name="connsiteX1" fmla="*/ 328505 w 496807"/>
                <a:gd name="connsiteY1" fmla="*/ 7951 h 720014"/>
                <a:gd name="connsiteX2" fmla="*/ 304651 w 496807"/>
                <a:gd name="connsiteY2" fmla="*/ 47708 h 720014"/>
                <a:gd name="connsiteX3" fmla="*/ 415969 w 496807"/>
                <a:gd name="connsiteY3" fmla="*/ 63610 h 720014"/>
                <a:gd name="connsiteX4" fmla="*/ 495482 w 496807"/>
                <a:gd name="connsiteY4" fmla="*/ 95416 h 720014"/>
                <a:gd name="connsiteX5" fmla="*/ 423920 w 496807"/>
                <a:gd name="connsiteY5" fmla="*/ 135172 h 720014"/>
                <a:gd name="connsiteX6" fmla="*/ 312602 w 496807"/>
                <a:gd name="connsiteY6" fmla="*/ 159026 h 720014"/>
                <a:gd name="connsiteX7" fmla="*/ 312602 w 496807"/>
                <a:gd name="connsiteY7" fmla="*/ 174929 h 720014"/>
                <a:gd name="connsiteX8" fmla="*/ 344407 w 496807"/>
                <a:gd name="connsiteY8" fmla="*/ 198783 h 720014"/>
                <a:gd name="connsiteX9" fmla="*/ 241040 w 496807"/>
                <a:gd name="connsiteY9" fmla="*/ 246490 h 720014"/>
                <a:gd name="connsiteX10" fmla="*/ 241040 w 496807"/>
                <a:gd name="connsiteY10" fmla="*/ 270344 h 720014"/>
                <a:gd name="connsiteX11" fmla="*/ 193333 w 496807"/>
                <a:gd name="connsiteY11" fmla="*/ 270344 h 720014"/>
                <a:gd name="connsiteX12" fmla="*/ 233089 w 496807"/>
                <a:gd name="connsiteY12" fmla="*/ 294198 h 720014"/>
                <a:gd name="connsiteX13" fmla="*/ 209235 w 496807"/>
                <a:gd name="connsiteY13" fmla="*/ 326003 h 720014"/>
                <a:gd name="connsiteX14" fmla="*/ 320553 w 496807"/>
                <a:gd name="connsiteY14" fmla="*/ 333955 h 720014"/>
                <a:gd name="connsiteX15" fmla="*/ 304651 w 496807"/>
                <a:gd name="connsiteY15" fmla="*/ 357809 h 720014"/>
                <a:gd name="connsiteX16" fmla="*/ 344407 w 496807"/>
                <a:gd name="connsiteY16" fmla="*/ 381663 h 720014"/>
                <a:gd name="connsiteX17" fmla="*/ 288748 w 496807"/>
                <a:gd name="connsiteY17" fmla="*/ 437322 h 720014"/>
                <a:gd name="connsiteX18" fmla="*/ 352359 w 496807"/>
                <a:gd name="connsiteY18" fmla="*/ 437322 h 720014"/>
                <a:gd name="connsiteX19" fmla="*/ 376213 w 496807"/>
                <a:gd name="connsiteY19" fmla="*/ 445273 h 720014"/>
                <a:gd name="connsiteX20" fmla="*/ 328505 w 496807"/>
                <a:gd name="connsiteY20" fmla="*/ 477078 h 720014"/>
                <a:gd name="connsiteX21" fmla="*/ 328505 w 496807"/>
                <a:gd name="connsiteY21" fmla="*/ 500932 h 720014"/>
                <a:gd name="connsiteX22" fmla="*/ 272846 w 496807"/>
                <a:gd name="connsiteY22" fmla="*/ 508883 h 720014"/>
                <a:gd name="connsiteX23" fmla="*/ 272846 w 496807"/>
                <a:gd name="connsiteY23" fmla="*/ 548640 h 720014"/>
                <a:gd name="connsiteX24" fmla="*/ 314786 w 496807"/>
                <a:gd name="connsiteY24" fmla="*/ 609035 h 720014"/>
                <a:gd name="connsiteX25" fmla="*/ 306667 w 496807"/>
                <a:gd name="connsiteY25" fmla="*/ 712380 h 720014"/>
                <a:gd name="connsiteX26" fmla="*/ 148463 w 496807"/>
                <a:gd name="connsiteY26" fmla="*/ 671930 h 720014"/>
                <a:gd name="connsiteX27" fmla="*/ 0 w 496807"/>
                <a:gd name="connsiteY27" fmla="*/ 670610 h 720014"/>
                <a:gd name="connsiteX0" fmla="*/ 272846 w 496807"/>
                <a:gd name="connsiteY0" fmla="*/ 0 h 720014"/>
                <a:gd name="connsiteX1" fmla="*/ 328505 w 496807"/>
                <a:gd name="connsiteY1" fmla="*/ 7951 h 720014"/>
                <a:gd name="connsiteX2" fmla="*/ 304651 w 496807"/>
                <a:gd name="connsiteY2" fmla="*/ 47708 h 720014"/>
                <a:gd name="connsiteX3" fmla="*/ 415969 w 496807"/>
                <a:gd name="connsiteY3" fmla="*/ 63610 h 720014"/>
                <a:gd name="connsiteX4" fmla="*/ 495482 w 496807"/>
                <a:gd name="connsiteY4" fmla="*/ 95416 h 720014"/>
                <a:gd name="connsiteX5" fmla="*/ 423920 w 496807"/>
                <a:gd name="connsiteY5" fmla="*/ 135172 h 720014"/>
                <a:gd name="connsiteX6" fmla="*/ 312602 w 496807"/>
                <a:gd name="connsiteY6" fmla="*/ 159026 h 720014"/>
                <a:gd name="connsiteX7" fmla="*/ 312602 w 496807"/>
                <a:gd name="connsiteY7" fmla="*/ 174929 h 720014"/>
                <a:gd name="connsiteX8" fmla="*/ 344407 w 496807"/>
                <a:gd name="connsiteY8" fmla="*/ 198783 h 720014"/>
                <a:gd name="connsiteX9" fmla="*/ 241040 w 496807"/>
                <a:gd name="connsiteY9" fmla="*/ 246490 h 720014"/>
                <a:gd name="connsiteX10" fmla="*/ 241040 w 496807"/>
                <a:gd name="connsiteY10" fmla="*/ 270344 h 720014"/>
                <a:gd name="connsiteX11" fmla="*/ 193333 w 496807"/>
                <a:gd name="connsiteY11" fmla="*/ 270344 h 720014"/>
                <a:gd name="connsiteX12" fmla="*/ 233089 w 496807"/>
                <a:gd name="connsiteY12" fmla="*/ 294198 h 720014"/>
                <a:gd name="connsiteX13" fmla="*/ 209235 w 496807"/>
                <a:gd name="connsiteY13" fmla="*/ 326003 h 720014"/>
                <a:gd name="connsiteX14" fmla="*/ 320553 w 496807"/>
                <a:gd name="connsiteY14" fmla="*/ 333955 h 720014"/>
                <a:gd name="connsiteX15" fmla="*/ 304651 w 496807"/>
                <a:gd name="connsiteY15" fmla="*/ 357809 h 720014"/>
                <a:gd name="connsiteX16" fmla="*/ 344407 w 496807"/>
                <a:gd name="connsiteY16" fmla="*/ 381663 h 720014"/>
                <a:gd name="connsiteX17" fmla="*/ 288748 w 496807"/>
                <a:gd name="connsiteY17" fmla="*/ 437322 h 720014"/>
                <a:gd name="connsiteX18" fmla="*/ 352359 w 496807"/>
                <a:gd name="connsiteY18" fmla="*/ 437322 h 720014"/>
                <a:gd name="connsiteX19" fmla="*/ 376213 w 496807"/>
                <a:gd name="connsiteY19" fmla="*/ 445273 h 720014"/>
                <a:gd name="connsiteX20" fmla="*/ 328505 w 496807"/>
                <a:gd name="connsiteY20" fmla="*/ 477078 h 720014"/>
                <a:gd name="connsiteX21" fmla="*/ 328505 w 496807"/>
                <a:gd name="connsiteY21" fmla="*/ 500932 h 720014"/>
                <a:gd name="connsiteX22" fmla="*/ 272846 w 496807"/>
                <a:gd name="connsiteY22" fmla="*/ 508883 h 720014"/>
                <a:gd name="connsiteX23" fmla="*/ 272846 w 496807"/>
                <a:gd name="connsiteY23" fmla="*/ 548640 h 720014"/>
                <a:gd name="connsiteX24" fmla="*/ 314786 w 496807"/>
                <a:gd name="connsiteY24" fmla="*/ 609035 h 720014"/>
                <a:gd name="connsiteX25" fmla="*/ 306667 w 496807"/>
                <a:gd name="connsiteY25" fmla="*/ 712380 h 720014"/>
                <a:gd name="connsiteX26" fmla="*/ 148463 w 496807"/>
                <a:gd name="connsiteY26" fmla="*/ 671930 h 720014"/>
                <a:gd name="connsiteX27" fmla="*/ 0 w 496807"/>
                <a:gd name="connsiteY27" fmla="*/ 670610 h 720014"/>
                <a:gd name="connsiteX0" fmla="*/ 272846 w 496807"/>
                <a:gd name="connsiteY0" fmla="*/ 0 h 720014"/>
                <a:gd name="connsiteX1" fmla="*/ 328505 w 496807"/>
                <a:gd name="connsiteY1" fmla="*/ 7951 h 720014"/>
                <a:gd name="connsiteX2" fmla="*/ 304651 w 496807"/>
                <a:gd name="connsiteY2" fmla="*/ 47708 h 720014"/>
                <a:gd name="connsiteX3" fmla="*/ 415969 w 496807"/>
                <a:gd name="connsiteY3" fmla="*/ 63610 h 720014"/>
                <a:gd name="connsiteX4" fmla="*/ 495482 w 496807"/>
                <a:gd name="connsiteY4" fmla="*/ 95416 h 720014"/>
                <a:gd name="connsiteX5" fmla="*/ 423920 w 496807"/>
                <a:gd name="connsiteY5" fmla="*/ 135172 h 720014"/>
                <a:gd name="connsiteX6" fmla="*/ 312602 w 496807"/>
                <a:gd name="connsiteY6" fmla="*/ 159026 h 720014"/>
                <a:gd name="connsiteX7" fmla="*/ 312602 w 496807"/>
                <a:gd name="connsiteY7" fmla="*/ 174929 h 720014"/>
                <a:gd name="connsiteX8" fmla="*/ 344407 w 496807"/>
                <a:gd name="connsiteY8" fmla="*/ 198783 h 720014"/>
                <a:gd name="connsiteX9" fmla="*/ 241040 w 496807"/>
                <a:gd name="connsiteY9" fmla="*/ 246490 h 720014"/>
                <a:gd name="connsiteX10" fmla="*/ 241040 w 496807"/>
                <a:gd name="connsiteY10" fmla="*/ 270344 h 720014"/>
                <a:gd name="connsiteX11" fmla="*/ 193333 w 496807"/>
                <a:gd name="connsiteY11" fmla="*/ 270344 h 720014"/>
                <a:gd name="connsiteX12" fmla="*/ 233089 w 496807"/>
                <a:gd name="connsiteY12" fmla="*/ 294198 h 720014"/>
                <a:gd name="connsiteX13" fmla="*/ 209235 w 496807"/>
                <a:gd name="connsiteY13" fmla="*/ 326003 h 720014"/>
                <a:gd name="connsiteX14" fmla="*/ 320553 w 496807"/>
                <a:gd name="connsiteY14" fmla="*/ 333955 h 720014"/>
                <a:gd name="connsiteX15" fmla="*/ 304651 w 496807"/>
                <a:gd name="connsiteY15" fmla="*/ 357809 h 720014"/>
                <a:gd name="connsiteX16" fmla="*/ 344407 w 496807"/>
                <a:gd name="connsiteY16" fmla="*/ 381663 h 720014"/>
                <a:gd name="connsiteX17" fmla="*/ 288748 w 496807"/>
                <a:gd name="connsiteY17" fmla="*/ 437322 h 720014"/>
                <a:gd name="connsiteX18" fmla="*/ 352359 w 496807"/>
                <a:gd name="connsiteY18" fmla="*/ 437322 h 720014"/>
                <a:gd name="connsiteX19" fmla="*/ 376213 w 496807"/>
                <a:gd name="connsiteY19" fmla="*/ 445273 h 720014"/>
                <a:gd name="connsiteX20" fmla="*/ 328505 w 496807"/>
                <a:gd name="connsiteY20" fmla="*/ 477078 h 720014"/>
                <a:gd name="connsiteX21" fmla="*/ 328505 w 496807"/>
                <a:gd name="connsiteY21" fmla="*/ 500932 h 720014"/>
                <a:gd name="connsiteX22" fmla="*/ 272846 w 496807"/>
                <a:gd name="connsiteY22" fmla="*/ 508883 h 720014"/>
                <a:gd name="connsiteX23" fmla="*/ 272846 w 496807"/>
                <a:gd name="connsiteY23" fmla="*/ 548640 h 720014"/>
                <a:gd name="connsiteX24" fmla="*/ 314786 w 496807"/>
                <a:gd name="connsiteY24" fmla="*/ 609035 h 720014"/>
                <a:gd name="connsiteX25" fmla="*/ 306667 w 496807"/>
                <a:gd name="connsiteY25" fmla="*/ 712380 h 720014"/>
                <a:gd name="connsiteX26" fmla="*/ 148463 w 496807"/>
                <a:gd name="connsiteY26" fmla="*/ 671930 h 720014"/>
                <a:gd name="connsiteX27" fmla="*/ 0 w 496807"/>
                <a:gd name="connsiteY27" fmla="*/ 670610 h 720014"/>
                <a:gd name="connsiteX0" fmla="*/ 272846 w 496807"/>
                <a:gd name="connsiteY0" fmla="*/ 0 h 720014"/>
                <a:gd name="connsiteX1" fmla="*/ 328505 w 496807"/>
                <a:gd name="connsiteY1" fmla="*/ 7951 h 720014"/>
                <a:gd name="connsiteX2" fmla="*/ 304651 w 496807"/>
                <a:gd name="connsiteY2" fmla="*/ 47708 h 720014"/>
                <a:gd name="connsiteX3" fmla="*/ 415969 w 496807"/>
                <a:gd name="connsiteY3" fmla="*/ 63610 h 720014"/>
                <a:gd name="connsiteX4" fmla="*/ 495482 w 496807"/>
                <a:gd name="connsiteY4" fmla="*/ 95416 h 720014"/>
                <a:gd name="connsiteX5" fmla="*/ 423920 w 496807"/>
                <a:gd name="connsiteY5" fmla="*/ 135172 h 720014"/>
                <a:gd name="connsiteX6" fmla="*/ 312602 w 496807"/>
                <a:gd name="connsiteY6" fmla="*/ 159026 h 720014"/>
                <a:gd name="connsiteX7" fmla="*/ 312602 w 496807"/>
                <a:gd name="connsiteY7" fmla="*/ 174929 h 720014"/>
                <a:gd name="connsiteX8" fmla="*/ 344407 w 496807"/>
                <a:gd name="connsiteY8" fmla="*/ 198783 h 720014"/>
                <a:gd name="connsiteX9" fmla="*/ 241040 w 496807"/>
                <a:gd name="connsiteY9" fmla="*/ 246490 h 720014"/>
                <a:gd name="connsiteX10" fmla="*/ 241040 w 496807"/>
                <a:gd name="connsiteY10" fmla="*/ 270344 h 720014"/>
                <a:gd name="connsiteX11" fmla="*/ 193333 w 496807"/>
                <a:gd name="connsiteY11" fmla="*/ 270344 h 720014"/>
                <a:gd name="connsiteX12" fmla="*/ 233089 w 496807"/>
                <a:gd name="connsiteY12" fmla="*/ 294198 h 720014"/>
                <a:gd name="connsiteX13" fmla="*/ 209235 w 496807"/>
                <a:gd name="connsiteY13" fmla="*/ 326003 h 720014"/>
                <a:gd name="connsiteX14" fmla="*/ 320553 w 496807"/>
                <a:gd name="connsiteY14" fmla="*/ 333955 h 720014"/>
                <a:gd name="connsiteX15" fmla="*/ 304651 w 496807"/>
                <a:gd name="connsiteY15" fmla="*/ 357809 h 720014"/>
                <a:gd name="connsiteX16" fmla="*/ 344407 w 496807"/>
                <a:gd name="connsiteY16" fmla="*/ 381663 h 720014"/>
                <a:gd name="connsiteX17" fmla="*/ 288748 w 496807"/>
                <a:gd name="connsiteY17" fmla="*/ 437322 h 720014"/>
                <a:gd name="connsiteX18" fmla="*/ 352359 w 496807"/>
                <a:gd name="connsiteY18" fmla="*/ 437322 h 720014"/>
                <a:gd name="connsiteX19" fmla="*/ 376213 w 496807"/>
                <a:gd name="connsiteY19" fmla="*/ 445273 h 720014"/>
                <a:gd name="connsiteX20" fmla="*/ 328505 w 496807"/>
                <a:gd name="connsiteY20" fmla="*/ 477078 h 720014"/>
                <a:gd name="connsiteX21" fmla="*/ 328505 w 496807"/>
                <a:gd name="connsiteY21" fmla="*/ 500932 h 720014"/>
                <a:gd name="connsiteX22" fmla="*/ 272846 w 496807"/>
                <a:gd name="connsiteY22" fmla="*/ 508883 h 720014"/>
                <a:gd name="connsiteX23" fmla="*/ 272846 w 496807"/>
                <a:gd name="connsiteY23" fmla="*/ 548640 h 720014"/>
                <a:gd name="connsiteX24" fmla="*/ 314786 w 496807"/>
                <a:gd name="connsiteY24" fmla="*/ 609035 h 720014"/>
                <a:gd name="connsiteX25" fmla="*/ 306667 w 496807"/>
                <a:gd name="connsiteY25" fmla="*/ 712380 h 720014"/>
                <a:gd name="connsiteX26" fmla="*/ 148463 w 496807"/>
                <a:gd name="connsiteY26" fmla="*/ 671930 h 720014"/>
                <a:gd name="connsiteX27" fmla="*/ 0 w 496807"/>
                <a:gd name="connsiteY27" fmla="*/ 670610 h 720014"/>
                <a:gd name="connsiteX0" fmla="*/ 240826 w 496807"/>
                <a:gd name="connsiteY0" fmla="*/ 20554 h 715903"/>
                <a:gd name="connsiteX1" fmla="*/ 328505 w 496807"/>
                <a:gd name="connsiteY1" fmla="*/ 3840 h 715903"/>
                <a:gd name="connsiteX2" fmla="*/ 304651 w 496807"/>
                <a:gd name="connsiteY2" fmla="*/ 43597 h 715903"/>
                <a:gd name="connsiteX3" fmla="*/ 415969 w 496807"/>
                <a:gd name="connsiteY3" fmla="*/ 59499 h 715903"/>
                <a:gd name="connsiteX4" fmla="*/ 495482 w 496807"/>
                <a:gd name="connsiteY4" fmla="*/ 91305 h 715903"/>
                <a:gd name="connsiteX5" fmla="*/ 423920 w 496807"/>
                <a:gd name="connsiteY5" fmla="*/ 131061 h 715903"/>
                <a:gd name="connsiteX6" fmla="*/ 312602 w 496807"/>
                <a:gd name="connsiteY6" fmla="*/ 154915 h 715903"/>
                <a:gd name="connsiteX7" fmla="*/ 312602 w 496807"/>
                <a:gd name="connsiteY7" fmla="*/ 170818 h 715903"/>
                <a:gd name="connsiteX8" fmla="*/ 344407 w 496807"/>
                <a:gd name="connsiteY8" fmla="*/ 194672 h 715903"/>
                <a:gd name="connsiteX9" fmla="*/ 241040 w 496807"/>
                <a:gd name="connsiteY9" fmla="*/ 242379 h 715903"/>
                <a:gd name="connsiteX10" fmla="*/ 241040 w 496807"/>
                <a:gd name="connsiteY10" fmla="*/ 266233 h 715903"/>
                <a:gd name="connsiteX11" fmla="*/ 193333 w 496807"/>
                <a:gd name="connsiteY11" fmla="*/ 266233 h 715903"/>
                <a:gd name="connsiteX12" fmla="*/ 233089 w 496807"/>
                <a:gd name="connsiteY12" fmla="*/ 290087 h 715903"/>
                <a:gd name="connsiteX13" fmla="*/ 209235 w 496807"/>
                <a:gd name="connsiteY13" fmla="*/ 321892 h 715903"/>
                <a:gd name="connsiteX14" fmla="*/ 320553 w 496807"/>
                <a:gd name="connsiteY14" fmla="*/ 329844 h 715903"/>
                <a:gd name="connsiteX15" fmla="*/ 304651 w 496807"/>
                <a:gd name="connsiteY15" fmla="*/ 353698 h 715903"/>
                <a:gd name="connsiteX16" fmla="*/ 344407 w 496807"/>
                <a:gd name="connsiteY16" fmla="*/ 377552 h 715903"/>
                <a:gd name="connsiteX17" fmla="*/ 288748 w 496807"/>
                <a:gd name="connsiteY17" fmla="*/ 433211 h 715903"/>
                <a:gd name="connsiteX18" fmla="*/ 352359 w 496807"/>
                <a:gd name="connsiteY18" fmla="*/ 433211 h 715903"/>
                <a:gd name="connsiteX19" fmla="*/ 376213 w 496807"/>
                <a:gd name="connsiteY19" fmla="*/ 441162 h 715903"/>
                <a:gd name="connsiteX20" fmla="*/ 328505 w 496807"/>
                <a:gd name="connsiteY20" fmla="*/ 472967 h 715903"/>
                <a:gd name="connsiteX21" fmla="*/ 328505 w 496807"/>
                <a:gd name="connsiteY21" fmla="*/ 496821 h 715903"/>
                <a:gd name="connsiteX22" fmla="*/ 272846 w 496807"/>
                <a:gd name="connsiteY22" fmla="*/ 504772 h 715903"/>
                <a:gd name="connsiteX23" fmla="*/ 272846 w 496807"/>
                <a:gd name="connsiteY23" fmla="*/ 544529 h 715903"/>
                <a:gd name="connsiteX24" fmla="*/ 314786 w 496807"/>
                <a:gd name="connsiteY24" fmla="*/ 604924 h 715903"/>
                <a:gd name="connsiteX25" fmla="*/ 306667 w 496807"/>
                <a:gd name="connsiteY25" fmla="*/ 708269 h 715903"/>
                <a:gd name="connsiteX26" fmla="*/ 148463 w 496807"/>
                <a:gd name="connsiteY26" fmla="*/ 667819 h 715903"/>
                <a:gd name="connsiteX27" fmla="*/ 0 w 496807"/>
                <a:gd name="connsiteY27" fmla="*/ 666499 h 715903"/>
                <a:gd name="connsiteX0" fmla="*/ 208788 w 496807"/>
                <a:gd name="connsiteY0" fmla="*/ 0 h 746882"/>
                <a:gd name="connsiteX1" fmla="*/ 328505 w 496807"/>
                <a:gd name="connsiteY1" fmla="*/ 34819 h 746882"/>
                <a:gd name="connsiteX2" fmla="*/ 304651 w 496807"/>
                <a:gd name="connsiteY2" fmla="*/ 74576 h 746882"/>
                <a:gd name="connsiteX3" fmla="*/ 415969 w 496807"/>
                <a:gd name="connsiteY3" fmla="*/ 90478 h 746882"/>
                <a:gd name="connsiteX4" fmla="*/ 495482 w 496807"/>
                <a:gd name="connsiteY4" fmla="*/ 122284 h 746882"/>
                <a:gd name="connsiteX5" fmla="*/ 423920 w 496807"/>
                <a:gd name="connsiteY5" fmla="*/ 162040 h 746882"/>
                <a:gd name="connsiteX6" fmla="*/ 312602 w 496807"/>
                <a:gd name="connsiteY6" fmla="*/ 185894 h 746882"/>
                <a:gd name="connsiteX7" fmla="*/ 312602 w 496807"/>
                <a:gd name="connsiteY7" fmla="*/ 201797 h 746882"/>
                <a:gd name="connsiteX8" fmla="*/ 344407 w 496807"/>
                <a:gd name="connsiteY8" fmla="*/ 225651 h 746882"/>
                <a:gd name="connsiteX9" fmla="*/ 241040 w 496807"/>
                <a:gd name="connsiteY9" fmla="*/ 273358 h 746882"/>
                <a:gd name="connsiteX10" fmla="*/ 241040 w 496807"/>
                <a:gd name="connsiteY10" fmla="*/ 297212 h 746882"/>
                <a:gd name="connsiteX11" fmla="*/ 193333 w 496807"/>
                <a:gd name="connsiteY11" fmla="*/ 297212 h 746882"/>
                <a:gd name="connsiteX12" fmla="*/ 233089 w 496807"/>
                <a:gd name="connsiteY12" fmla="*/ 321066 h 746882"/>
                <a:gd name="connsiteX13" fmla="*/ 209235 w 496807"/>
                <a:gd name="connsiteY13" fmla="*/ 352871 h 746882"/>
                <a:gd name="connsiteX14" fmla="*/ 320553 w 496807"/>
                <a:gd name="connsiteY14" fmla="*/ 360823 h 746882"/>
                <a:gd name="connsiteX15" fmla="*/ 304651 w 496807"/>
                <a:gd name="connsiteY15" fmla="*/ 384677 h 746882"/>
                <a:gd name="connsiteX16" fmla="*/ 344407 w 496807"/>
                <a:gd name="connsiteY16" fmla="*/ 408531 h 746882"/>
                <a:gd name="connsiteX17" fmla="*/ 288748 w 496807"/>
                <a:gd name="connsiteY17" fmla="*/ 464190 h 746882"/>
                <a:gd name="connsiteX18" fmla="*/ 352359 w 496807"/>
                <a:gd name="connsiteY18" fmla="*/ 464190 h 746882"/>
                <a:gd name="connsiteX19" fmla="*/ 376213 w 496807"/>
                <a:gd name="connsiteY19" fmla="*/ 472141 h 746882"/>
                <a:gd name="connsiteX20" fmla="*/ 328505 w 496807"/>
                <a:gd name="connsiteY20" fmla="*/ 503946 h 746882"/>
                <a:gd name="connsiteX21" fmla="*/ 328505 w 496807"/>
                <a:gd name="connsiteY21" fmla="*/ 527800 h 746882"/>
                <a:gd name="connsiteX22" fmla="*/ 272846 w 496807"/>
                <a:gd name="connsiteY22" fmla="*/ 535751 h 746882"/>
                <a:gd name="connsiteX23" fmla="*/ 272846 w 496807"/>
                <a:gd name="connsiteY23" fmla="*/ 575508 h 746882"/>
                <a:gd name="connsiteX24" fmla="*/ 314786 w 496807"/>
                <a:gd name="connsiteY24" fmla="*/ 635903 h 746882"/>
                <a:gd name="connsiteX25" fmla="*/ 306667 w 496807"/>
                <a:gd name="connsiteY25" fmla="*/ 739248 h 746882"/>
                <a:gd name="connsiteX26" fmla="*/ 148463 w 496807"/>
                <a:gd name="connsiteY26" fmla="*/ 698798 h 746882"/>
                <a:gd name="connsiteX27" fmla="*/ 0 w 496807"/>
                <a:gd name="connsiteY27" fmla="*/ 697478 h 74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6807" h="746882">
                  <a:moveTo>
                    <a:pt x="208788" y="0"/>
                  </a:moveTo>
                  <a:cubicBezTo>
                    <a:pt x="233967" y="0"/>
                    <a:pt x="312528" y="22390"/>
                    <a:pt x="328505" y="34819"/>
                  </a:cubicBezTo>
                  <a:cubicBezTo>
                    <a:pt x="344482" y="47248"/>
                    <a:pt x="290074" y="65300"/>
                    <a:pt x="304651" y="74576"/>
                  </a:cubicBezTo>
                  <a:cubicBezTo>
                    <a:pt x="319228" y="83853"/>
                    <a:pt x="384164" y="82527"/>
                    <a:pt x="415969" y="90478"/>
                  </a:cubicBezTo>
                  <a:cubicBezTo>
                    <a:pt x="447774" y="98429"/>
                    <a:pt x="494157" y="110357"/>
                    <a:pt x="495482" y="122284"/>
                  </a:cubicBezTo>
                  <a:cubicBezTo>
                    <a:pt x="496807" y="134211"/>
                    <a:pt x="454400" y="151438"/>
                    <a:pt x="423920" y="162040"/>
                  </a:cubicBezTo>
                  <a:cubicBezTo>
                    <a:pt x="393440" y="172642"/>
                    <a:pt x="331155" y="179268"/>
                    <a:pt x="312602" y="185894"/>
                  </a:cubicBezTo>
                  <a:cubicBezTo>
                    <a:pt x="294049" y="192520"/>
                    <a:pt x="307301" y="195171"/>
                    <a:pt x="312602" y="201797"/>
                  </a:cubicBezTo>
                  <a:cubicBezTo>
                    <a:pt x="317903" y="208423"/>
                    <a:pt x="356334" y="213724"/>
                    <a:pt x="344407" y="225651"/>
                  </a:cubicBezTo>
                  <a:cubicBezTo>
                    <a:pt x="332480" y="237578"/>
                    <a:pt x="258268" y="261431"/>
                    <a:pt x="241040" y="273358"/>
                  </a:cubicBezTo>
                  <a:cubicBezTo>
                    <a:pt x="223812" y="285285"/>
                    <a:pt x="248991" y="293236"/>
                    <a:pt x="241040" y="297212"/>
                  </a:cubicBezTo>
                  <a:cubicBezTo>
                    <a:pt x="233089" y="301188"/>
                    <a:pt x="194658" y="293236"/>
                    <a:pt x="193333" y="297212"/>
                  </a:cubicBezTo>
                  <a:cubicBezTo>
                    <a:pt x="192008" y="301188"/>
                    <a:pt x="230439" y="311790"/>
                    <a:pt x="233089" y="321066"/>
                  </a:cubicBezTo>
                  <a:cubicBezTo>
                    <a:pt x="235739" y="330342"/>
                    <a:pt x="194658" y="346245"/>
                    <a:pt x="209235" y="352871"/>
                  </a:cubicBezTo>
                  <a:cubicBezTo>
                    <a:pt x="223812" y="359497"/>
                    <a:pt x="304650" y="355522"/>
                    <a:pt x="320553" y="360823"/>
                  </a:cubicBezTo>
                  <a:cubicBezTo>
                    <a:pt x="336456" y="366124"/>
                    <a:pt x="300675" y="376726"/>
                    <a:pt x="304651" y="384677"/>
                  </a:cubicBezTo>
                  <a:cubicBezTo>
                    <a:pt x="308627" y="392628"/>
                    <a:pt x="347057" y="395279"/>
                    <a:pt x="344407" y="408531"/>
                  </a:cubicBezTo>
                  <a:cubicBezTo>
                    <a:pt x="341757" y="421783"/>
                    <a:pt x="287423" y="454913"/>
                    <a:pt x="288748" y="464190"/>
                  </a:cubicBezTo>
                  <a:cubicBezTo>
                    <a:pt x="290073" y="473467"/>
                    <a:pt x="337782" y="462865"/>
                    <a:pt x="352359" y="464190"/>
                  </a:cubicBezTo>
                  <a:cubicBezTo>
                    <a:pt x="366936" y="465515"/>
                    <a:pt x="380189" y="465515"/>
                    <a:pt x="376213" y="472141"/>
                  </a:cubicBezTo>
                  <a:cubicBezTo>
                    <a:pt x="372237" y="478767"/>
                    <a:pt x="336456" y="494670"/>
                    <a:pt x="328505" y="503946"/>
                  </a:cubicBezTo>
                  <a:cubicBezTo>
                    <a:pt x="320554" y="513223"/>
                    <a:pt x="337782" y="522499"/>
                    <a:pt x="328505" y="527800"/>
                  </a:cubicBezTo>
                  <a:cubicBezTo>
                    <a:pt x="319229" y="533101"/>
                    <a:pt x="282123" y="527800"/>
                    <a:pt x="272846" y="535751"/>
                  </a:cubicBezTo>
                  <a:cubicBezTo>
                    <a:pt x="263570" y="543702"/>
                    <a:pt x="271071" y="559110"/>
                    <a:pt x="272846" y="575508"/>
                  </a:cubicBezTo>
                  <a:cubicBezTo>
                    <a:pt x="286826" y="595640"/>
                    <a:pt x="276879" y="584888"/>
                    <a:pt x="314786" y="635903"/>
                  </a:cubicBezTo>
                  <a:cubicBezTo>
                    <a:pt x="324813" y="692190"/>
                    <a:pt x="354872" y="721194"/>
                    <a:pt x="306667" y="739248"/>
                  </a:cubicBezTo>
                  <a:cubicBezTo>
                    <a:pt x="278094" y="746882"/>
                    <a:pt x="199574" y="705760"/>
                    <a:pt x="148463" y="698798"/>
                  </a:cubicBezTo>
                  <a:cubicBezTo>
                    <a:pt x="97352" y="691836"/>
                    <a:pt x="21835" y="701378"/>
                    <a:pt x="0" y="697478"/>
                  </a:cubicBezTo>
                </a:path>
              </a:pathLst>
            </a:custGeom>
            <a:noFill/>
            <a:ln w="50800" cap="flat" cmpd="sng" algn="ctr">
              <a:solidFill>
                <a:srgbClr val="3366FF"/>
              </a:solidFill>
              <a:prstDash val="solid"/>
              <a:round/>
              <a:headEnd type="none" w="med" len="med"/>
              <a:tailEnd type="triangle" w="med" len="med"/>
            </a:ln>
            <a:effectLst>
              <a:glow rad="101600">
                <a:schemeClr val="accent4">
                  <a:satMod val="175000"/>
                  <a:alpha val="40000"/>
                </a:schemeClr>
              </a:glow>
              <a:outerShdw blurRad="50800" dist="38100" dir="5400000" algn="t" rotWithShape="0">
                <a:prstClr val="black">
                  <a:alpha val="40000"/>
                </a:prstClr>
              </a:outerShd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8" name="Oval 16"/>
            <p:cNvSpPr>
              <a:spLocks noChangeArrowheads="1"/>
            </p:cNvSpPr>
            <p:nvPr/>
          </p:nvSpPr>
          <p:spPr bwMode="auto">
            <a:xfrm rot="21493437">
              <a:off x="5110441" y="3589338"/>
              <a:ext cx="495042" cy="339602"/>
            </a:xfrm>
            <a:prstGeom prst="ellipse">
              <a:avLst/>
            </a:prstGeom>
            <a:noFill/>
            <a:ln w="57150">
              <a:solidFill>
                <a:schemeClr val="accent2"/>
              </a:solidFill>
              <a:round/>
              <a:headEnd/>
              <a:tailEnd/>
            </a:ln>
            <a:effectLst>
              <a:outerShdw dist="35921" dir="2700000" algn="ctr" rotWithShape="0">
                <a:schemeClr val="tx1"/>
              </a:outerShdw>
            </a:effectLst>
          </p:spPr>
          <p:txBody>
            <a:bodyPr rot="10800000" vert="eaVert" anchor="ctr"/>
            <a:lstStyle/>
            <a:p>
              <a:pPr algn="ctr" eaLnBrk="0" hangingPunct="0">
                <a:defRPr/>
              </a:pPr>
              <a:endParaRPr lang="en-US">
                <a:effectLst>
                  <a:outerShdw blurRad="38100" dist="38100" dir="2700000" algn="tl">
                    <a:srgbClr val="000000">
                      <a:alpha val="43137"/>
                    </a:srgbClr>
                  </a:outerShdw>
                </a:effectLst>
                <a:cs typeface="+mn-cs"/>
              </a:endParaRPr>
            </a:p>
          </p:txBody>
        </p:sp>
      </p:grpSp>
      <p:sp>
        <p:nvSpPr>
          <p:cNvPr id="38"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ct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Sacramento</a:t>
            </a:r>
          </a:p>
        </p:txBody>
      </p:sp>
      <p:grpSp>
        <p:nvGrpSpPr>
          <p:cNvPr id="39" name="Group 7"/>
          <p:cNvGrpSpPr/>
          <p:nvPr/>
        </p:nvGrpSpPr>
        <p:grpSpPr>
          <a:xfrm>
            <a:off x="593828" y="110361"/>
            <a:ext cx="1188720" cy="1188720"/>
            <a:chOff x="1019510" y="3352814"/>
            <a:chExt cx="1920240" cy="1920240"/>
          </a:xfrm>
        </p:grpSpPr>
        <p:sp>
          <p:nvSpPr>
            <p:cNvPr id="42" name="Oval 41"/>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45" name="Text Box 5"/>
            <p:cNvSpPr txBox="1">
              <a:spLocks noChangeArrowheads="1"/>
            </p:cNvSpPr>
            <p:nvPr/>
          </p:nvSpPr>
          <p:spPr bwMode="gray">
            <a:xfrm>
              <a:off x="1127844" y="3736752"/>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46" name="Group 10"/>
          <p:cNvGrpSpPr/>
          <p:nvPr/>
        </p:nvGrpSpPr>
        <p:grpSpPr>
          <a:xfrm>
            <a:off x="1087796" y="951165"/>
            <a:ext cx="1204228" cy="1188720"/>
            <a:chOff x="1828798" y="4713895"/>
            <a:chExt cx="1945291" cy="1920240"/>
          </a:xfrm>
        </p:grpSpPr>
        <p:sp>
          <p:nvSpPr>
            <p:cNvPr id="47" name="Oval 46"/>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48" name="Text Box 5"/>
            <p:cNvSpPr txBox="1">
              <a:spLocks noChangeArrowheads="1"/>
            </p:cNvSpPr>
            <p:nvPr/>
          </p:nvSpPr>
          <p:spPr bwMode="gray">
            <a:xfrm>
              <a:off x="1954401" y="5116486"/>
              <a:ext cx="1819688"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effectLst>
                  <a:latin typeface="Arial Narrow" pitchFamily="34" charset="0"/>
                </a:rPr>
                <a:t>Southern California</a:t>
              </a:r>
              <a:endParaRPr lang="en-US" sz="1600" dirty="0">
                <a:solidFill>
                  <a:srgbClr val="FFFF00"/>
                </a:solidFill>
                <a:effectLst>
                  <a:glow rad="139700">
                    <a:schemeClr val="accent4">
                      <a:satMod val="175000"/>
                      <a:alpha val="40000"/>
                    </a:schemeClr>
                  </a:glow>
                </a:effectLst>
                <a:latin typeface="Arial Narrow" pitchFamily="34" charset="0"/>
              </a:endParaRPr>
            </a:p>
          </p:txBody>
        </p:sp>
      </p:grpSp>
      <p:grpSp>
        <p:nvGrpSpPr>
          <p:cNvPr id="49" name="Group 13"/>
          <p:cNvGrpSpPr/>
          <p:nvPr/>
        </p:nvGrpSpPr>
        <p:grpSpPr>
          <a:xfrm>
            <a:off x="84665" y="951165"/>
            <a:ext cx="1198651" cy="1188720"/>
            <a:chOff x="188914" y="4729660"/>
            <a:chExt cx="1936284" cy="1920240"/>
          </a:xfrm>
        </p:grpSpPr>
        <p:sp>
          <p:nvSpPr>
            <p:cNvPr id="51" name="Oval 50"/>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52" name="Text Box 5"/>
            <p:cNvSpPr txBox="1">
              <a:spLocks noChangeArrowheads="1"/>
            </p:cNvSpPr>
            <p:nvPr/>
          </p:nvSpPr>
          <p:spPr bwMode="gray">
            <a:xfrm>
              <a:off x="188914" y="5183153"/>
              <a:ext cx="1809194"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6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10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subTnLst>
                                    <p:set>
                                      <p:cBhvr override="childStyle">
                                        <p:cTn dur="1" fill="hold" display="0" masterRel="nextClick" afterEffect="1"/>
                                        <p:tgtEl>
                                          <p:spTgt spid="9"/>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wipe(right)">
                                      <p:cBhvr>
                                        <p:cTn id="15" dur="10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childTnLst>
                                  <p:subTnLst>
                                    <p:set>
                                      <p:cBhvr override="childStyle">
                                        <p:cTn dur="1" fill="hold" display="0" masterRel="nextClick" afterEffect="1"/>
                                        <p:tgtEl>
                                          <p:spTgt spid="2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F40D186B-4597-415A-B0DD-212070544B7A}" type="slidenum">
              <a:rPr lang="en-US" smtClean="0"/>
              <a:pPr>
                <a:defRPr/>
              </a:pPr>
              <a:t>52</a:t>
            </a:fld>
            <a:endParaRPr lang="en-US" dirty="0"/>
          </a:p>
        </p:txBody>
      </p:sp>
      <p:sp>
        <p:nvSpPr>
          <p:cNvPr id="2" name="Title 1"/>
          <p:cNvSpPr>
            <a:spLocks noGrp="1"/>
          </p:cNvSpPr>
          <p:nvPr>
            <p:ph type="title" idx="4294967295"/>
          </p:nvPr>
        </p:nvSpPr>
        <p:spPr>
          <a:xfrm>
            <a:off x="1548580" y="457200"/>
            <a:ext cx="7595419" cy="914400"/>
          </a:xfrm>
          <a:prstGeom prst="rect">
            <a:avLst/>
          </a:prstGeom>
        </p:spPr>
        <p:txBody>
          <a:bodyPr/>
          <a:lstStyle/>
          <a:p>
            <a:r>
              <a:rPr sz="3600" smtClean="0"/>
              <a:t>Flood &amp; Levee Failure</a:t>
            </a:r>
            <a:br>
              <a:rPr sz="3600" smtClean="0"/>
            </a:br>
            <a:r>
              <a:rPr sz="3600" smtClean="0"/>
              <a:t>Emergency Preparedness</a:t>
            </a:r>
            <a:endParaRPr lang="en-US" sz="3600" dirty="0"/>
          </a:p>
        </p:txBody>
      </p:sp>
      <p:sp>
        <p:nvSpPr>
          <p:cNvPr id="3" name="Content Placeholder 2"/>
          <p:cNvSpPr>
            <a:spLocks noGrp="1"/>
          </p:cNvSpPr>
          <p:nvPr>
            <p:ph idx="4294967295"/>
          </p:nvPr>
        </p:nvSpPr>
        <p:spPr>
          <a:xfrm>
            <a:off x="545691" y="2214716"/>
            <a:ext cx="8229600" cy="4419600"/>
          </a:xfrm>
          <a:prstGeom prst="rect">
            <a:avLst/>
          </a:prstGeom>
        </p:spPr>
        <p:txBody>
          <a:bodyPr/>
          <a:lstStyle/>
          <a:p>
            <a:r>
              <a:rPr smtClean="0"/>
              <a:t>Rock &amp; material stockpiling</a:t>
            </a:r>
          </a:p>
          <a:p>
            <a:pPr lvl="1"/>
            <a:r>
              <a:rPr smtClean="0"/>
              <a:t>$200 to 300 million available in Prop 84</a:t>
            </a:r>
          </a:p>
          <a:p>
            <a:r>
              <a:rPr smtClean="0"/>
              <a:t>Levee improvements</a:t>
            </a:r>
          </a:p>
          <a:p>
            <a:pPr lvl="1"/>
            <a:r>
              <a:rPr smtClean="0"/>
              <a:t>$120M cost ($100M Prop. 1E, $20M local share)</a:t>
            </a:r>
          </a:p>
          <a:p>
            <a:pPr lvl="1"/>
            <a:r>
              <a:rPr smtClean="0"/>
              <a:t>Lower Roberts, Lower Jones, Upper Jones, Woodward, Palm-Orwood</a:t>
            </a:r>
          </a:p>
          <a:p>
            <a:r>
              <a:rPr smtClean="0"/>
              <a:t>In-Delta Aqueduct Improvements</a:t>
            </a:r>
          </a:p>
          <a:p>
            <a:pPr lvl="1"/>
            <a:r>
              <a:rPr smtClean="0"/>
              <a:t>$30M Prop. 84 ($10M for lifeline interties; $20M to study relocation)</a:t>
            </a:r>
            <a:endParaRPr lang="en-US" dirty="0"/>
          </a:p>
        </p:txBody>
      </p:sp>
      <p:grpSp>
        <p:nvGrpSpPr>
          <p:cNvPr id="5" name="Group 7"/>
          <p:cNvGrpSpPr/>
          <p:nvPr/>
        </p:nvGrpSpPr>
        <p:grpSpPr>
          <a:xfrm>
            <a:off x="593828" y="110361"/>
            <a:ext cx="1188720" cy="1188720"/>
            <a:chOff x="1019510" y="3352814"/>
            <a:chExt cx="1920240" cy="1920240"/>
          </a:xfrm>
        </p:grpSpPr>
        <p:sp>
          <p:nvSpPr>
            <p:cNvPr id="6" name="Oval 5"/>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7" name="Text Box 5"/>
            <p:cNvSpPr txBox="1">
              <a:spLocks noChangeArrowheads="1"/>
            </p:cNvSpPr>
            <p:nvPr/>
          </p:nvSpPr>
          <p:spPr bwMode="gray">
            <a:xfrm>
              <a:off x="1127844" y="3736752"/>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8" name="Group 10"/>
          <p:cNvGrpSpPr/>
          <p:nvPr/>
        </p:nvGrpSpPr>
        <p:grpSpPr>
          <a:xfrm>
            <a:off x="1087796" y="951165"/>
            <a:ext cx="1204228" cy="1188720"/>
            <a:chOff x="1828798" y="4713895"/>
            <a:chExt cx="1945291" cy="1920240"/>
          </a:xfrm>
        </p:grpSpPr>
        <p:sp>
          <p:nvSpPr>
            <p:cNvPr id="9" name="Oval 8"/>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0" name="Text Box 5"/>
            <p:cNvSpPr txBox="1">
              <a:spLocks noChangeArrowheads="1"/>
            </p:cNvSpPr>
            <p:nvPr/>
          </p:nvSpPr>
          <p:spPr bwMode="gray">
            <a:xfrm>
              <a:off x="1954401" y="5116486"/>
              <a:ext cx="1819688"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effectLst>
                  <a:latin typeface="Arial Narrow" pitchFamily="34" charset="0"/>
                </a:rPr>
                <a:t>Southern California</a:t>
              </a:r>
              <a:endParaRPr lang="en-US" sz="1600" dirty="0">
                <a:solidFill>
                  <a:srgbClr val="FFFF00"/>
                </a:solidFill>
                <a:effectLst>
                  <a:glow rad="139700">
                    <a:schemeClr val="accent4">
                      <a:satMod val="175000"/>
                      <a:alpha val="40000"/>
                    </a:schemeClr>
                  </a:glow>
                </a:effectLst>
                <a:latin typeface="Arial Narrow" pitchFamily="34" charset="0"/>
              </a:endParaRPr>
            </a:p>
          </p:txBody>
        </p:sp>
      </p:grpSp>
      <p:grpSp>
        <p:nvGrpSpPr>
          <p:cNvPr id="11" name="Group 13"/>
          <p:cNvGrpSpPr/>
          <p:nvPr/>
        </p:nvGrpSpPr>
        <p:grpSpPr>
          <a:xfrm>
            <a:off x="84665" y="951165"/>
            <a:ext cx="1198651" cy="1188720"/>
            <a:chOff x="188914" y="4729660"/>
            <a:chExt cx="1936284" cy="1920240"/>
          </a:xfrm>
        </p:grpSpPr>
        <p:sp>
          <p:nvSpPr>
            <p:cNvPr id="12" name="Oval 11"/>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13" name="Text Box 5"/>
            <p:cNvSpPr txBox="1">
              <a:spLocks noChangeArrowheads="1"/>
            </p:cNvSpPr>
            <p:nvPr/>
          </p:nvSpPr>
          <p:spPr bwMode="gray">
            <a:xfrm>
              <a:off x="188914" y="5183153"/>
              <a:ext cx="1809194"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6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Tree>
  </p:cSld>
  <p:clrMapOvr>
    <a:masterClrMapping/>
  </p:clrMapOvr>
  <p:transition>
    <p:fad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98" name="Object 0"/>
          <p:cNvGraphicFramePr>
            <a:graphicFrameLocks noChangeAspect="1"/>
          </p:cNvGraphicFramePr>
          <p:nvPr/>
        </p:nvGraphicFramePr>
        <p:xfrm>
          <a:off x="0" y="0"/>
          <a:ext cx="9144000" cy="6858000"/>
        </p:xfrm>
        <a:graphic>
          <a:graphicData uri="http://schemas.openxmlformats.org/presentationml/2006/ole">
            <p:oleObj spid="_x0000_s1156098" name="Image" r:id="rId3" imgW="11860317" imgH="8596825" progId="">
              <p:embed/>
            </p:oleObj>
          </a:graphicData>
        </a:graphic>
      </p:graphicFrame>
      <p:grpSp>
        <p:nvGrpSpPr>
          <p:cNvPr id="2" name="Group 3"/>
          <p:cNvGrpSpPr>
            <a:grpSpLocks/>
          </p:cNvGrpSpPr>
          <p:nvPr/>
        </p:nvGrpSpPr>
        <p:grpSpPr bwMode="auto">
          <a:xfrm>
            <a:off x="2019300" y="2743200"/>
            <a:ext cx="2476500" cy="1206500"/>
            <a:chOff x="1272" y="1728"/>
            <a:chExt cx="1560" cy="760"/>
          </a:xfrm>
        </p:grpSpPr>
        <p:sp>
          <p:nvSpPr>
            <p:cNvPr id="8418308" name="Text Box 4"/>
            <p:cNvSpPr txBox="1">
              <a:spLocks noChangeArrowheads="1"/>
            </p:cNvSpPr>
            <p:nvPr/>
          </p:nvSpPr>
          <p:spPr bwMode="auto">
            <a:xfrm>
              <a:off x="1296" y="1728"/>
              <a:ext cx="1536" cy="288"/>
            </a:xfrm>
            <a:prstGeom prst="rect">
              <a:avLst/>
            </a:prstGeom>
            <a:noFill/>
            <a:ln w="9525">
              <a:noFill/>
              <a:miter lim="800000"/>
              <a:headEnd/>
              <a:tailEnd/>
            </a:ln>
            <a:effectLst/>
          </p:spPr>
          <p:txBody>
            <a:bodyPr>
              <a:spAutoFit/>
            </a:bodyPr>
            <a:lstStyle/>
            <a:p>
              <a:pPr>
                <a:spcBef>
                  <a:spcPct val="50000"/>
                </a:spcBef>
                <a:defRPr/>
              </a:pPr>
              <a:r>
                <a:rPr lang="en-US" sz="2400" dirty="0">
                  <a:solidFill>
                    <a:schemeClr val="bg1"/>
                  </a:solidFill>
                  <a:effectLst>
                    <a:outerShdw blurRad="38100" dist="38100" dir="2700000" algn="tl">
                      <a:srgbClr val="000000"/>
                    </a:outerShdw>
                  </a:effectLst>
                </a:rPr>
                <a:t>San Rafael</a:t>
              </a:r>
            </a:p>
          </p:txBody>
        </p:sp>
        <p:sp>
          <p:nvSpPr>
            <p:cNvPr id="8418309" name="Freeform 5"/>
            <p:cNvSpPr>
              <a:spLocks/>
            </p:cNvSpPr>
            <p:nvPr/>
          </p:nvSpPr>
          <p:spPr bwMode="auto">
            <a:xfrm>
              <a:off x="1272" y="1968"/>
              <a:ext cx="168" cy="520"/>
            </a:xfrm>
            <a:custGeom>
              <a:avLst/>
              <a:gdLst/>
              <a:ahLst/>
              <a:cxnLst>
                <a:cxn ang="0">
                  <a:pos x="312" y="0"/>
                </a:cxn>
                <a:cxn ang="0">
                  <a:pos x="0" y="568"/>
                </a:cxn>
              </a:cxnLst>
              <a:rect l="0" t="0" r="r" b="b"/>
              <a:pathLst>
                <a:path w="312" h="568">
                  <a:moveTo>
                    <a:pt x="312" y="0"/>
                  </a:moveTo>
                  <a:lnTo>
                    <a:pt x="0" y="568"/>
                  </a:lnTo>
                </a:path>
              </a:pathLst>
            </a:custGeom>
            <a:noFill/>
            <a:ln w="38100" cap="flat" cmpd="sng">
              <a:solidFill>
                <a:schemeClr val="bg1"/>
              </a:solidFill>
              <a:prstDash val="solid"/>
              <a:round/>
              <a:headEnd type="none" w="med" len="med"/>
              <a:tailEnd type="triangle" w="med" len="med"/>
            </a:ln>
            <a:effectLst>
              <a:outerShdw dist="35921" dir="2700000" algn="ctr" rotWithShape="0">
                <a:schemeClr val="tx1"/>
              </a:outerShdw>
            </a:effectLst>
          </p:spPr>
          <p:txBody>
            <a:bodyPr/>
            <a:lstStyle/>
            <a:p>
              <a:pPr>
                <a:defRPr/>
              </a:pPr>
              <a:endParaRPr lang="en-US" dirty="0">
                <a:effectLst>
                  <a:outerShdw blurRad="38100" dist="38100" dir="2700000" algn="tl">
                    <a:srgbClr val="000000">
                      <a:alpha val="43137"/>
                    </a:srgbClr>
                  </a:outerShdw>
                </a:effectLst>
              </a:endParaRPr>
            </a:p>
          </p:txBody>
        </p:sp>
      </p:grpSp>
      <p:sp>
        <p:nvSpPr>
          <p:cNvPr id="8418310" name="Oval 6"/>
          <p:cNvSpPr>
            <a:spLocks noChangeArrowheads="1"/>
          </p:cNvSpPr>
          <p:nvPr/>
        </p:nvSpPr>
        <p:spPr bwMode="auto">
          <a:xfrm>
            <a:off x="1828800" y="3962400"/>
            <a:ext cx="228600" cy="228600"/>
          </a:xfrm>
          <a:prstGeom prst="ellipse">
            <a:avLst/>
          </a:prstGeom>
          <a:solidFill>
            <a:srgbClr val="FF0000"/>
          </a:solidFill>
          <a:ln w="38100">
            <a:solidFill>
              <a:schemeClr val="bg1"/>
            </a:solidFill>
            <a:round/>
            <a:headEnd/>
            <a:tailEnd/>
          </a:ln>
          <a:effectLst/>
        </p:spPr>
        <p:txBody>
          <a:bodyPr wrap="none" anchor="ctr"/>
          <a:lstStyle/>
          <a:p>
            <a:pPr algn="ctr">
              <a:defRPr/>
            </a:pPr>
            <a:endParaRPr lang="en-US" dirty="0">
              <a:effectLst>
                <a:outerShdw blurRad="38100" dist="38100" dir="2700000" algn="tl">
                  <a:srgbClr val="000000"/>
                </a:outerShdw>
              </a:effectLst>
            </a:endParaRPr>
          </a:p>
        </p:txBody>
      </p:sp>
      <p:sp>
        <p:nvSpPr>
          <p:cNvPr id="8418311" name="Freeform 7"/>
          <p:cNvSpPr>
            <a:spLocks/>
          </p:cNvSpPr>
          <p:nvPr/>
        </p:nvSpPr>
        <p:spPr bwMode="auto">
          <a:xfrm>
            <a:off x="2133600" y="3733800"/>
            <a:ext cx="2959100" cy="393700"/>
          </a:xfrm>
          <a:custGeom>
            <a:avLst/>
            <a:gdLst/>
            <a:ahLst/>
            <a:cxnLst>
              <a:cxn ang="0">
                <a:pos x="0" y="176"/>
              </a:cxn>
              <a:cxn ang="0">
                <a:pos x="54" y="129"/>
              </a:cxn>
              <a:cxn ang="0">
                <a:pos x="126" y="84"/>
              </a:cxn>
              <a:cxn ang="0">
                <a:pos x="180" y="54"/>
              </a:cxn>
              <a:cxn ang="0">
                <a:pos x="240" y="39"/>
              </a:cxn>
              <a:cxn ang="0">
                <a:pos x="303" y="30"/>
              </a:cxn>
              <a:cxn ang="0">
                <a:pos x="420" y="45"/>
              </a:cxn>
              <a:cxn ang="0">
                <a:pos x="555" y="69"/>
              </a:cxn>
              <a:cxn ang="0">
                <a:pos x="708" y="96"/>
              </a:cxn>
              <a:cxn ang="0">
                <a:pos x="903" y="117"/>
              </a:cxn>
              <a:cxn ang="0">
                <a:pos x="1104" y="120"/>
              </a:cxn>
              <a:cxn ang="0">
                <a:pos x="1272" y="104"/>
              </a:cxn>
              <a:cxn ang="0">
                <a:pos x="1368" y="80"/>
              </a:cxn>
              <a:cxn ang="0">
                <a:pos x="1440" y="48"/>
              </a:cxn>
              <a:cxn ang="0">
                <a:pos x="1512" y="24"/>
              </a:cxn>
              <a:cxn ang="0">
                <a:pos x="1552" y="8"/>
              </a:cxn>
              <a:cxn ang="0">
                <a:pos x="1640" y="0"/>
              </a:cxn>
              <a:cxn ang="0">
                <a:pos x="1728" y="32"/>
              </a:cxn>
              <a:cxn ang="0">
                <a:pos x="1776" y="88"/>
              </a:cxn>
              <a:cxn ang="0">
                <a:pos x="1864" y="248"/>
              </a:cxn>
            </a:cxnLst>
            <a:rect l="0" t="0" r="r" b="b"/>
            <a:pathLst>
              <a:path w="1864" h="248">
                <a:moveTo>
                  <a:pt x="0" y="176"/>
                </a:moveTo>
                <a:lnTo>
                  <a:pt x="54" y="129"/>
                </a:lnTo>
                <a:lnTo>
                  <a:pt x="126" y="84"/>
                </a:lnTo>
                <a:lnTo>
                  <a:pt x="180" y="54"/>
                </a:lnTo>
                <a:lnTo>
                  <a:pt x="240" y="39"/>
                </a:lnTo>
                <a:lnTo>
                  <a:pt x="303" y="30"/>
                </a:lnTo>
                <a:lnTo>
                  <a:pt x="420" y="45"/>
                </a:lnTo>
                <a:lnTo>
                  <a:pt x="555" y="69"/>
                </a:lnTo>
                <a:lnTo>
                  <a:pt x="708" y="96"/>
                </a:lnTo>
                <a:lnTo>
                  <a:pt x="903" y="117"/>
                </a:lnTo>
                <a:lnTo>
                  <a:pt x="1104" y="120"/>
                </a:lnTo>
                <a:lnTo>
                  <a:pt x="1272" y="104"/>
                </a:lnTo>
                <a:lnTo>
                  <a:pt x="1368" y="80"/>
                </a:lnTo>
                <a:lnTo>
                  <a:pt x="1440" y="48"/>
                </a:lnTo>
                <a:lnTo>
                  <a:pt x="1512" y="24"/>
                </a:lnTo>
                <a:lnTo>
                  <a:pt x="1552" y="8"/>
                </a:lnTo>
                <a:lnTo>
                  <a:pt x="1640" y="0"/>
                </a:lnTo>
                <a:lnTo>
                  <a:pt x="1728" y="32"/>
                </a:lnTo>
                <a:lnTo>
                  <a:pt x="1776" y="88"/>
                </a:lnTo>
                <a:lnTo>
                  <a:pt x="1864" y="248"/>
                </a:lnTo>
              </a:path>
            </a:pathLst>
          </a:custGeom>
          <a:noFill/>
          <a:ln w="57150" cap="flat" cmpd="sng">
            <a:solidFill>
              <a:srgbClr val="FF0000"/>
            </a:solidFill>
            <a:prstDash val="solid"/>
            <a:round/>
            <a:headEnd type="none" w="med" len="med"/>
            <a:tailEnd type="triangle" w="med" len="med"/>
          </a:ln>
          <a:effectLst>
            <a:outerShdw dist="35921" dir="2700000" algn="ctr" rotWithShape="0">
              <a:schemeClr val="tx1"/>
            </a:outerShdw>
          </a:effectLst>
        </p:spPr>
        <p:txBody>
          <a:bodyPr/>
          <a:lstStyle/>
          <a:p>
            <a:pPr>
              <a:defRPr/>
            </a:pPr>
            <a:endParaRPr lang="en-US" dirty="0">
              <a:effectLst>
                <a:outerShdw blurRad="38100" dist="38100" dir="2700000" algn="tl">
                  <a:srgbClr val="000000">
                    <a:alpha val="43137"/>
                  </a:srgbClr>
                </a:outerShdw>
              </a:effectLst>
            </a:endParaRPr>
          </a:p>
        </p:txBody>
      </p:sp>
      <p:sp>
        <p:nvSpPr>
          <p:cNvPr id="8418312" name="Oval 8"/>
          <p:cNvSpPr>
            <a:spLocks noChangeArrowheads="1"/>
          </p:cNvSpPr>
          <p:nvPr/>
        </p:nvSpPr>
        <p:spPr bwMode="auto">
          <a:xfrm>
            <a:off x="5029200" y="4191000"/>
            <a:ext cx="228600" cy="228600"/>
          </a:xfrm>
          <a:prstGeom prst="ellipse">
            <a:avLst/>
          </a:prstGeom>
          <a:solidFill>
            <a:srgbClr val="FF0000"/>
          </a:solidFill>
          <a:ln w="38100">
            <a:solidFill>
              <a:schemeClr val="bg1"/>
            </a:solidFill>
            <a:round/>
            <a:headEnd/>
            <a:tailEnd/>
          </a:ln>
          <a:effectLst/>
        </p:spPr>
        <p:txBody>
          <a:bodyPr wrap="none" anchor="ctr"/>
          <a:lstStyle/>
          <a:p>
            <a:pPr algn="ctr">
              <a:defRPr/>
            </a:pPr>
            <a:endParaRPr lang="en-US" dirty="0">
              <a:effectLst>
                <a:outerShdw blurRad="38100" dist="38100" dir="2700000" algn="tl">
                  <a:srgbClr val="000000"/>
                </a:outerShdw>
              </a:effectLst>
            </a:endParaRPr>
          </a:p>
        </p:txBody>
      </p:sp>
      <p:sp>
        <p:nvSpPr>
          <p:cNvPr id="8418314" name="Text Box 10"/>
          <p:cNvSpPr txBox="1">
            <a:spLocks noChangeArrowheads="1"/>
          </p:cNvSpPr>
          <p:nvPr/>
        </p:nvSpPr>
        <p:spPr bwMode="auto">
          <a:xfrm>
            <a:off x="0" y="685800"/>
            <a:ext cx="9144000" cy="1066800"/>
          </a:xfrm>
          <a:prstGeom prst="rect">
            <a:avLst/>
          </a:prstGeom>
          <a:noFill/>
          <a:ln w="9525">
            <a:noFill/>
            <a:miter lim="800000"/>
            <a:headEnd/>
            <a:tailEnd/>
          </a:ln>
          <a:effectLst>
            <a:outerShdw dist="35921" dir="2700000" algn="ctr" rotWithShape="0">
              <a:schemeClr val="tx1"/>
            </a:outerShdw>
          </a:effectLst>
        </p:spPr>
        <p:txBody>
          <a:bodyPr anchor="ctr"/>
          <a:lstStyle/>
          <a:p>
            <a:pPr algn="ctr">
              <a:spcBef>
                <a:spcPct val="0"/>
              </a:spcBef>
              <a:defRPr/>
            </a:pPr>
            <a:r>
              <a:rPr lang="en-US" sz="4400" dirty="0">
                <a:solidFill>
                  <a:srgbClr val="FFFF00"/>
                </a:solidFill>
              </a:rPr>
              <a:t>Quarry Source Flexibility            </a:t>
            </a:r>
            <a:r>
              <a:rPr lang="en-US" sz="3200" dirty="0">
                <a:solidFill>
                  <a:schemeClr val="bg1"/>
                </a:solidFill>
              </a:rPr>
              <a:t>San Rafael and Sierra Quarries</a:t>
            </a:r>
            <a:endParaRPr lang="en-US" sz="4400" dirty="0">
              <a:solidFill>
                <a:schemeClr val="bg1"/>
              </a:solidFill>
            </a:endParaRPr>
          </a:p>
        </p:txBody>
      </p:sp>
      <p:sp>
        <p:nvSpPr>
          <p:cNvPr id="16" name="Text Box 4"/>
          <p:cNvSpPr txBox="1">
            <a:spLocks noChangeArrowheads="1"/>
          </p:cNvSpPr>
          <p:nvPr/>
        </p:nvSpPr>
        <p:spPr bwMode="auto">
          <a:xfrm>
            <a:off x="7415048" y="3363804"/>
            <a:ext cx="1539765" cy="830997"/>
          </a:xfrm>
          <a:prstGeom prst="rect">
            <a:avLst/>
          </a:prstGeom>
          <a:noFill/>
          <a:ln w="9525">
            <a:noFill/>
            <a:miter lim="800000"/>
            <a:headEnd/>
            <a:tailEnd/>
          </a:ln>
          <a:effectLst/>
        </p:spPr>
        <p:txBody>
          <a:bodyPr wrap="square">
            <a:spAutoFit/>
          </a:bodyPr>
          <a:lstStyle/>
          <a:p>
            <a:pPr>
              <a:spcBef>
                <a:spcPct val="50000"/>
              </a:spcBef>
              <a:defRPr/>
            </a:pPr>
            <a:r>
              <a:rPr lang="en-US" sz="2400" dirty="0">
                <a:solidFill>
                  <a:schemeClr val="bg1"/>
                </a:solidFill>
                <a:effectLst>
                  <a:outerShdw blurRad="38100" dist="38100" dir="2700000" algn="tl">
                    <a:srgbClr val="000000"/>
                  </a:outerShdw>
                </a:effectLst>
              </a:rPr>
              <a:t>Sierra Quarries</a:t>
            </a:r>
          </a:p>
        </p:txBody>
      </p:sp>
      <p:sp>
        <p:nvSpPr>
          <p:cNvPr id="20" name="Oval 6"/>
          <p:cNvSpPr>
            <a:spLocks noChangeArrowheads="1"/>
          </p:cNvSpPr>
          <p:nvPr/>
        </p:nvSpPr>
        <p:spPr bwMode="auto">
          <a:xfrm>
            <a:off x="5029200" y="4191000"/>
            <a:ext cx="228600" cy="228600"/>
          </a:xfrm>
          <a:prstGeom prst="ellipse">
            <a:avLst/>
          </a:prstGeom>
          <a:solidFill>
            <a:srgbClr val="FF0000"/>
          </a:solidFill>
          <a:ln w="38100">
            <a:solidFill>
              <a:schemeClr val="bg1"/>
            </a:solidFill>
            <a:round/>
            <a:headEnd/>
            <a:tailEnd/>
          </a:ln>
          <a:effectLst/>
        </p:spPr>
        <p:txBody>
          <a:bodyPr wrap="none" anchor="ctr"/>
          <a:lstStyle/>
          <a:p>
            <a:pPr algn="ctr">
              <a:defRPr/>
            </a:pPr>
            <a:endParaRPr lang="en-US" dirty="0">
              <a:effectLst>
                <a:outerShdw blurRad="38100" dist="38100" dir="2700000" algn="tl">
                  <a:srgbClr val="000000"/>
                </a:outerShdw>
              </a:effectLst>
            </a:endParaRPr>
          </a:p>
        </p:txBody>
      </p:sp>
      <p:sp>
        <p:nvSpPr>
          <p:cNvPr id="21" name="Rectangle 3"/>
          <p:cNvSpPr>
            <a:spLocks noChangeArrowheads="1"/>
          </p:cNvSpPr>
          <p:nvPr/>
        </p:nvSpPr>
        <p:spPr bwMode="auto">
          <a:xfrm>
            <a:off x="4572000" y="3657600"/>
            <a:ext cx="1143000" cy="1295400"/>
          </a:xfrm>
          <a:prstGeom prst="rect">
            <a:avLst/>
          </a:prstGeom>
          <a:noFill/>
          <a:ln w="76200">
            <a:solidFill>
              <a:srgbClr val="0000FF"/>
            </a:solidFill>
            <a:miter lim="800000"/>
            <a:headEnd/>
            <a:tailEnd/>
          </a:ln>
        </p:spPr>
        <p:txBody>
          <a:bodyPr wrap="none" anchor="ctr"/>
          <a:lstStyle/>
          <a:p>
            <a:endParaRPr lang="en-US" dirty="0"/>
          </a:p>
        </p:txBody>
      </p:sp>
      <p:grpSp>
        <p:nvGrpSpPr>
          <p:cNvPr id="3" name="Group 23"/>
          <p:cNvGrpSpPr/>
          <p:nvPr/>
        </p:nvGrpSpPr>
        <p:grpSpPr>
          <a:xfrm>
            <a:off x="5333999" y="3986213"/>
            <a:ext cx="2495764" cy="1023936"/>
            <a:chOff x="5333999" y="3986213"/>
            <a:chExt cx="2495764" cy="1023936"/>
          </a:xfrm>
        </p:grpSpPr>
        <p:grpSp>
          <p:nvGrpSpPr>
            <p:cNvPr id="4" name="Group 22"/>
            <p:cNvGrpSpPr/>
            <p:nvPr/>
          </p:nvGrpSpPr>
          <p:grpSpPr>
            <a:xfrm>
              <a:off x="5333999" y="3986213"/>
              <a:ext cx="2223937" cy="796925"/>
              <a:chOff x="5333999" y="3986213"/>
              <a:chExt cx="2223937" cy="796925"/>
            </a:xfrm>
          </p:grpSpPr>
          <p:sp>
            <p:nvSpPr>
              <p:cNvPr id="12" name="Freeform 7"/>
              <p:cNvSpPr>
                <a:spLocks/>
              </p:cNvSpPr>
              <p:nvPr/>
            </p:nvSpPr>
            <p:spPr bwMode="auto">
              <a:xfrm flipH="1">
                <a:off x="5333999" y="4351338"/>
                <a:ext cx="2223937" cy="431800"/>
              </a:xfrm>
              <a:custGeom>
                <a:avLst/>
                <a:gdLst>
                  <a:gd name="connsiteX0" fmla="*/ 0 w 1864"/>
                  <a:gd name="connsiteY0" fmla="*/ 176 h 248"/>
                  <a:gd name="connsiteX1" fmla="*/ 54 w 1864"/>
                  <a:gd name="connsiteY1" fmla="*/ 129 h 248"/>
                  <a:gd name="connsiteX2" fmla="*/ 126 w 1864"/>
                  <a:gd name="connsiteY2" fmla="*/ 84 h 248"/>
                  <a:gd name="connsiteX3" fmla="*/ 180 w 1864"/>
                  <a:gd name="connsiteY3" fmla="*/ 54 h 248"/>
                  <a:gd name="connsiteX4" fmla="*/ 240 w 1864"/>
                  <a:gd name="connsiteY4" fmla="*/ 39 h 248"/>
                  <a:gd name="connsiteX5" fmla="*/ 303 w 1864"/>
                  <a:gd name="connsiteY5" fmla="*/ 30 h 248"/>
                  <a:gd name="connsiteX6" fmla="*/ 555 w 1864"/>
                  <a:gd name="connsiteY6" fmla="*/ 69 h 248"/>
                  <a:gd name="connsiteX7" fmla="*/ 708 w 1864"/>
                  <a:gd name="connsiteY7" fmla="*/ 96 h 248"/>
                  <a:gd name="connsiteX8" fmla="*/ 903 w 1864"/>
                  <a:gd name="connsiteY8" fmla="*/ 117 h 248"/>
                  <a:gd name="connsiteX9" fmla="*/ 1104 w 1864"/>
                  <a:gd name="connsiteY9" fmla="*/ 120 h 248"/>
                  <a:gd name="connsiteX10" fmla="*/ 1272 w 1864"/>
                  <a:gd name="connsiteY10" fmla="*/ 104 h 248"/>
                  <a:gd name="connsiteX11" fmla="*/ 1368 w 1864"/>
                  <a:gd name="connsiteY11" fmla="*/ 80 h 248"/>
                  <a:gd name="connsiteX12" fmla="*/ 1440 w 1864"/>
                  <a:gd name="connsiteY12" fmla="*/ 48 h 248"/>
                  <a:gd name="connsiteX13" fmla="*/ 1512 w 1864"/>
                  <a:gd name="connsiteY13" fmla="*/ 24 h 248"/>
                  <a:gd name="connsiteX14" fmla="*/ 1552 w 1864"/>
                  <a:gd name="connsiteY14" fmla="*/ 8 h 248"/>
                  <a:gd name="connsiteX15" fmla="*/ 1640 w 1864"/>
                  <a:gd name="connsiteY15" fmla="*/ 0 h 248"/>
                  <a:gd name="connsiteX16" fmla="*/ 1728 w 1864"/>
                  <a:gd name="connsiteY16" fmla="*/ 32 h 248"/>
                  <a:gd name="connsiteX17" fmla="*/ 1776 w 1864"/>
                  <a:gd name="connsiteY17" fmla="*/ 88 h 248"/>
                  <a:gd name="connsiteX18" fmla="*/ 1864 w 1864"/>
                  <a:gd name="connsiteY18" fmla="*/ 248 h 248"/>
                  <a:gd name="connsiteX0" fmla="*/ 0 w 1864"/>
                  <a:gd name="connsiteY0" fmla="*/ 176 h 248"/>
                  <a:gd name="connsiteX1" fmla="*/ 54 w 1864"/>
                  <a:gd name="connsiteY1" fmla="*/ 129 h 248"/>
                  <a:gd name="connsiteX2" fmla="*/ 126 w 1864"/>
                  <a:gd name="connsiteY2" fmla="*/ 84 h 248"/>
                  <a:gd name="connsiteX3" fmla="*/ 240 w 1864"/>
                  <a:gd name="connsiteY3" fmla="*/ 39 h 248"/>
                  <a:gd name="connsiteX4" fmla="*/ 303 w 1864"/>
                  <a:gd name="connsiteY4" fmla="*/ 30 h 248"/>
                  <a:gd name="connsiteX5" fmla="*/ 555 w 1864"/>
                  <a:gd name="connsiteY5" fmla="*/ 69 h 248"/>
                  <a:gd name="connsiteX6" fmla="*/ 708 w 1864"/>
                  <a:gd name="connsiteY6" fmla="*/ 96 h 248"/>
                  <a:gd name="connsiteX7" fmla="*/ 903 w 1864"/>
                  <a:gd name="connsiteY7" fmla="*/ 117 h 248"/>
                  <a:gd name="connsiteX8" fmla="*/ 1104 w 1864"/>
                  <a:gd name="connsiteY8" fmla="*/ 120 h 248"/>
                  <a:gd name="connsiteX9" fmla="*/ 1272 w 1864"/>
                  <a:gd name="connsiteY9" fmla="*/ 104 h 248"/>
                  <a:gd name="connsiteX10" fmla="*/ 1368 w 1864"/>
                  <a:gd name="connsiteY10" fmla="*/ 80 h 248"/>
                  <a:gd name="connsiteX11" fmla="*/ 1440 w 1864"/>
                  <a:gd name="connsiteY11" fmla="*/ 48 h 248"/>
                  <a:gd name="connsiteX12" fmla="*/ 1512 w 1864"/>
                  <a:gd name="connsiteY12" fmla="*/ 24 h 248"/>
                  <a:gd name="connsiteX13" fmla="*/ 1552 w 1864"/>
                  <a:gd name="connsiteY13" fmla="*/ 8 h 248"/>
                  <a:gd name="connsiteX14" fmla="*/ 1640 w 1864"/>
                  <a:gd name="connsiteY14" fmla="*/ 0 h 248"/>
                  <a:gd name="connsiteX15" fmla="*/ 1728 w 1864"/>
                  <a:gd name="connsiteY15" fmla="*/ 32 h 248"/>
                  <a:gd name="connsiteX16" fmla="*/ 1776 w 1864"/>
                  <a:gd name="connsiteY16" fmla="*/ 88 h 248"/>
                  <a:gd name="connsiteX17" fmla="*/ 1864 w 1864"/>
                  <a:gd name="connsiteY17" fmla="*/ 248 h 248"/>
                  <a:gd name="connsiteX0" fmla="*/ 0 w 1864"/>
                  <a:gd name="connsiteY0" fmla="*/ 176 h 248"/>
                  <a:gd name="connsiteX1" fmla="*/ 54 w 1864"/>
                  <a:gd name="connsiteY1" fmla="*/ 129 h 248"/>
                  <a:gd name="connsiteX2" fmla="*/ 126 w 1864"/>
                  <a:gd name="connsiteY2" fmla="*/ 84 h 248"/>
                  <a:gd name="connsiteX3" fmla="*/ 303 w 1864"/>
                  <a:gd name="connsiteY3" fmla="*/ 30 h 248"/>
                  <a:gd name="connsiteX4" fmla="*/ 555 w 1864"/>
                  <a:gd name="connsiteY4" fmla="*/ 69 h 248"/>
                  <a:gd name="connsiteX5" fmla="*/ 708 w 1864"/>
                  <a:gd name="connsiteY5" fmla="*/ 96 h 248"/>
                  <a:gd name="connsiteX6" fmla="*/ 903 w 1864"/>
                  <a:gd name="connsiteY6" fmla="*/ 117 h 248"/>
                  <a:gd name="connsiteX7" fmla="*/ 1104 w 1864"/>
                  <a:gd name="connsiteY7" fmla="*/ 120 h 248"/>
                  <a:gd name="connsiteX8" fmla="*/ 1272 w 1864"/>
                  <a:gd name="connsiteY8" fmla="*/ 104 h 248"/>
                  <a:gd name="connsiteX9" fmla="*/ 1368 w 1864"/>
                  <a:gd name="connsiteY9" fmla="*/ 80 h 248"/>
                  <a:gd name="connsiteX10" fmla="*/ 1440 w 1864"/>
                  <a:gd name="connsiteY10" fmla="*/ 48 h 248"/>
                  <a:gd name="connsiteX11" fmla="*/ 1512 w 1864"/>
                  <a:gd name="connsiteY11" fmla="*/ 24 h 248"/>
                  <a:gd name="connsiteX12" fmla="*/ 1552 w 1864"/>
                  <a:gd name="connsiteY12" fmla="*/ 8 h 248"/>
                  <a:gd name="connsiteX13" fmla="*/ 1640 w 1864"/>
                  <a:gd name="connsiteY13" fmla="*/ 0 h 248"/>
                  <a:gd name="connsiteX14" fmla="*/ 1728 w 1864"/>
                  <a:gd name="connsiteY14" fmla="*/ 32 h 248"/>
                  <a:gd name="connsiteX15" fmla="*/ 1776 w 1864"/>
                  <a:gd name="connsiteY15" fmla="*/ 88 h 248"/>
                  <a:gd name="connsiteX16" fmla="*/ 1864 w 1864"/>
                  <a:gd name="connsiteY16" fmla="*/ 248 h 248"/>
                  <a:gd name="connsiteX0" fmla="*/ 0 w 1864"/>
                  <a:gd name="connsiteY0" fmla="*/ 176 h 318"/>
                  <a:gd name="connsiteX1" fmla="*/ 54 w 1864"/>
                  <a:gd name="connsiteY1" fmla="*/ 129 h 318"/>
                  <a:gd name="connsiteX2" fmla="*/ 126 w 1864"/>
                  <a:gd name="connsiteY2" fmla="*/ 84 h 318"/>
                  <a:gd name="connsiteX3" fmla="*/ 384 w 1864"/>
                  <a:gd name="connsiteY3" fmla="*/ 318 h 318"/>
                  <a:gd name="connsiteX4" fmla="*/ 555 w 1864"/>
                  <a:gd name="connsiteY4" fmla="*/ 69 h 318"/>
                  <a:gd name="connsiteX5" fmla="*/ 708 w 1864"/>
                  <a:gd name="connsiteY5" fmla="*/ 96 h 318"/>
                  <a:gd name="connsiteX6" fmla="*/ 903 w 1864"/>
                  <a:gd name="connsiteY6" fmla="*/ 117 h 318"/>
                  <a:gd name="connsiteX7" fmla="*/ 1104 w 1864"/>
                  <a:gd name="connsiteY7" fmla="*/ 120 h 318"/>
                  <a:gd name="connsiteX8" fmla="*/ 1272 w 1864"/>
                  <a:gd name="connsiteY8" fmla="*/ 104 h 318"/>
                  <a:gd name="connsiteX9" fmla="*/ 1368 w 1864"/>
                  <a:gd name="connsiteY9" fmla="*/ 80 h 318"/>
                  <a:gd name="connsiteX10" fmla="*/ 1440 w 1864"/>
                  <a:gd name="connsiteY10" fmla="*/ 48 h 318"/>
                  <a:gd name="connsiteX11" fmla="*/ 1512 w 1864"/>
                  <a:gd name="connsiteY11" fmla="*/ 24 h 318"/>
                  <a:gd name="connsiteX12" fmla="*/ 1552 w 1864"/>
                  <a:gd name="connsiteY12" fmla="*/ 8 h 318"/>
                  <a:gd name="connsiteX13" fmla="*/ 1640 w 1864"/>
                  <a:gd name="connsiteY13" fmla="*/ 0 h 318"/>
                  <a:gd name="connsiteX14" fmla="*/ 1728 w 1864"/>
                  <a:gd name="connsiteY14" fmla="*/ 32 h 318"/>
                  <a:gd name="connsiteX15" fmla="*/ 1776 w 1864"/>
                  <a:gd name="connsiteY15" fmla="*/ 88 h 318"/>
                  <a:gd name="connsiteX16" fmla="*/ 1864 w 1864"/>
                  <a:gd name="connsiteY16" fmla="*/ 248 h 318"/>
                  <a:gd name="connsiteX0" fmla="*/ 0 w 1864"/>
                  <a:gd name="connsiteY0" fmla="*/ 176 h 318"/>
                  <a:gd name="connsiteX1" fmla="*/ 54 w 1864"/>
                  <a:gd name="connsiteY1" fmla="*/ 129 h 318"/>
                  <a:gd name="connsiteX2" fmla="*/ 207 w 1864"/>
                  <a:gd name="connsiteY2" fmla="*/ 276 h 318"/>
                  <a:gd name="connsiteX3" fmla="*/ 384 w 1864"/>
                  <a:gd name="connsiteY3" fmla="*/ 318 h 318"/>
                  <a:gd name="connsiteX4" fmla="*/ 555 w 1864"/>
                  <a:gd name="connsiteY4" fmla="*/ 69 h 318"/>
                  <a:gd name="connsiteX5" fmla="*/ 708 w 1864"/>
                  <a:gd name="connsiteY5" fmla="*/ 96 h 318"/>
                  <a:gd name="connsiteX6" fmla="*/ 903 w 1864"/>
                  <a:gd name="connsiteY6" fmla="*/ 117 h 318"/>
                  <a:gd name="connsiteX7" fmla="*/ 1104 w 1864"/>
                  <a:gd name="connsiteY7" fmla="*/ 120 h 318"/>
                  <a:gd name="connsiteX8" fmla="*/ 1272 w 1864"/>
                  <a:gd name="connsiteY8" fmla="*/ 104 h 318"/>
                  <a:gd name="connsiteX9" fmla="*/ 1368 w 1864"/>
                  <a:gd name="connsiteY9" fmla="*/ 80 h 318"/>
                  <a:gd name="connsiteX10" fmla="*/ 1440 w 1864"/>
                  <a:gd name="connsiteY10" fmla="*/ 48 h 318"/>
                  <a:gd name="connsiteX11" fmla="*/ 1512 w 1864"/>
                  <a:gd name="connsiteY11" fmla="*/ 24 h 318"/>
                  <a:gd name="connsiteX12" fmla="*/ 1552 w 1864"/>
                  <a:gd name="connsiteY12" fmla="*/ 8 h 318"/>
                  <a:gd name="connsiteX13" fmla="*/ 1640 w 1864"/>
                  <a:gd name="connsiteY13" fmla="*/ 0 h 318"/>
                  <a:gd name="connsiteX14" fmla="*/ 1728 w 1864"/>
                  <a:gd name="connsiteY14" fmla="*/ 32 h 318"/>
                  <a:gd name="connsiteX15" fmla="*/ 1776 w 1864"/>
                  <a:gd name="connsiteY15" fmla="*/ 88 h 318"/>
                  <a:gd name="connsiteX16" fmla="*/ 1864 w 1864"/>
                  <a:gd name="connsiteY16" fmla="*/ 248 h 318"/>
                  <a:gd name="connsiteX0" fmla="*/ 0 w 1864"/>
                  <a:gd name="connsiteY0" fmla="*/ 176 h 318"/>
                  <a:gd name="connsiteX1" fmla="*/ 54 w 1864"/>
                  <a:gd name="connsiteY1" fmla="*/ 225 h 318"/>
                  <a:gd name="connsiteX2" fmla="*/ 207 w 1864"/>
                  <a:gd name="connsiteY2" fmla="*/ 276 h 318"/>
                  <a:gd name="connsiteX3" fmla="*/ 384 w 1864"/>
                  <a:gd name="connsiteY3" fmla="*/ 318 h 318"/>
                  <a:gd name="connsiteX4" fmla="*/ 555 w 1864"/>
                  <a:gd name="connsiteY4" fmla="*/ 69 h 318"/>
                  <a:gd name="connsiteX5" fmla="*/ 708 w 1864"/>
                  <a:gd name="connsiteY5" fmla="*/ 96 h 318"/>
                  <a:gd name="connsiteX6" fmla="*/ 903 w 1864"/>
                  <a:gd name="connsiteY6" fmla="*/ 117 h 318"/>
                  <a:gd name="connsiteX7" fmla="*/ 1104 w 1864"/>
                  <a:gd name="connsiteY7" fmla="*/ 120 h 318"/>
                  <a:gd name="connsiteX8" fmla="*/ 1272 w 1864"/>
                  <a:gd name="connsiteY8" fmla="*/ 104 h 318"/>
                  <a:gd name="connsiteX9" fmla="*/ 1368 w 1864"/>
                  <a:gd name="connsiteY9" fmla="*/ 80 h 318"/>
                  <a:gd name="connsiteX10" fmla="*/ 1440 w 1864"/>
                  <a:gd name="connsiteY10" fmla="*/ 48 h 318"/>
                  <a:gd name="connsiteX11" fmla="*/ 1512 w 1864"/>
                  <a:gd name="connsiteY11" fmla="*/ 24 h 318"/>
                  <a:gd name="connsiteX12" fmla="*/ 1552 w 1864"/>
                  <a:gd name="connsiteY12" fmla="*/ 8 h 318"/>
                  <a:gd name="connsiteX13" fmla="*/ 1640 w 1864"/>
                  <a:gd name="connsiteY13" fmla="*/ 0 h 318"/>
                  <a:gd name="connsiteX14" fmla="*/ 1728 w 1864"/>
                  <a:gd name="connsiteY14" fmla="*/ 32 h 318"/>
                  <a:gd name="connsiteX15" fmla="*/ 1776 w 1864"/>
                  <a:gd name="connsiteY15" fmla="*/ 88 h 318"/>
                  <a:gd name="connsiteX16" fmla="*/ 1864 w 1864"/>
                  <a:gd name="connsiteY16" fmla="*/ 248 h 318"/>
                  <a:gd name="connsiteX0" fmla="*/ 0 w 1945"/>
                  <a:gd name="connsiteY0" fmla="*/ 176 h 318"/>
                  <a:gd name="connsiteX1" fmla="*/ 135 w 1945"/>
                  <a:gd name="connsiteY1" fmla="*/ 225 h 318"/>
                  <a:gd name="connsiteX2" fmla="*/ 288 w 1945"/>
                  <a:gd name="connsiteY2" fmla="*/ 276 h 318"/>
                  <a:gd name="connsiteX3" fmla="*/ 465 w 1945"/>
                  <a:gd name="connsiteY3" fmla="*/ 318 h 318"/>
                  <a:gd name="connsiteX4" fmla="*/ 636 w 1945"/>
                  <a:gd name="connsiteY4" fmla="*/ 69 h 318"/>
                  <a:gd name="connsiteX5" fmla="*/ 789 w 1945"/>
                  <a:gd name="connsiteY5" fmla="*/ 96 h 318"/>
                  <a:gd name="connsiteX6" fmla="*/ 984 w 1945"/>
                  <a:gd name="connsiteY6" fmla="*/ 117 h 318"/>
                  <a:gd name="connsiteX7" fmla="*/ 1185 w 1945"/>
                  <a:gd name="connsiteY7" fmla="*/ 120 h 318"/>
                  <a:gd name="connsiteX8" fmla="*/ 1353 w 1945"/>
                  <a:gd name="connsiteY8" fmla="*/ 104 h 318"/>
                  <a:gd name="connsiteX9" fmla="*/ 1449 w 1945"/>
                  <a:gd name="connsiteY9" fmla="*/ 80 h 318"/>
                  <a:gd name="connsiteX10" fmla="*/ 1521 w 1945"/>
                  <a:gd name="connsiteY10" fmla="*/ 48 h 318"/>
                  <a:gd name="connsiteX11" fmla="*/ 1593 w 1945"/>
                  <a:gd name="connsiteY11" fmla="*/ 24 h 318"/>
                  <a:gd name="connsiteX12" fmla="*/ 1633 w 1945"/>
                  <a:gd name="connsiteY12" fmla="*/ 8 h 318"/>
                  <a:gd name="connsiteX13" fmla="*/ 1721 w 1945"/>
                  <a:gd name="connsiteY13" fmla="*/ 0 h 318"/>
                  <a:gd name="connsiteX14" fmla="*/ 1809 w 1945"/>
                  <a:gd name="connsiteY14" fmla="*/ 32 h 318"/>
                  <a:gd name="connsiteX15" fmla="*/ 1857 w 1945"/>
                  <a:gd name="connsiteY15" fmla="*/ 88 h 318"/>
                  <a:gd name="connsiteX16" fmla="*/ 1945 w 1945"/>
                  <a:gd name="connsiteY16" fmla="*/ 248 h 318"/>
                  <a:gd name="connsiteX0" fmla="*/ 0 w 1945"/>
                  <a:gd name="connsiteY0" fmla="*/ 176 h 318"/>
                  <a:gd name="connsiteX1" fmla="*/ 135 w 1945"/>
                  <a:gd name="connsiteY1" fmla="*/ 225 h 318"/>
                  <a:gd name="connsiteX2" fmla="*/ 288 w 1945"/>
                  <a:gd name="connsiteY2" fmla="*/ 276 h 318"/>
                  <a:gd name="connsiteX3" fmla="*/ 465 w 1945"/>
                  <a:gd name="connsiteY3" fmla="*/ 318 h 318"/>
                  <a:gd name="connsiteX4" fmla="*/ 636 w 1945"/>
                  <a:gd name="connsiteY4" fmla="*/ 69 h 318"/>
                  <a:gd name="connsiteX5" fmla="*/ 789 w 1945"/>
                  <a:gd name="connsiteY5" fmla="*/ 96 h 318"/>
                  <a:gd name="connsiteX6" fmla="*/ 984 w 1945"/>
                  <a:gd name="connsiteY6" fmla="*/ 117 h 318"/>
                  <a:gd name="connsiteX7" fmla="*/ 1185 w 1945"/>
                  <a:gd name="connsiteY7" fmla="*/ 120 h 318"/>
                  <a:gd name="connsiteX8" fmla="*/ 1353 w 1945"/>
                  <a:gd name="connsiteY8" fmla="*/ 104 h 318"/>
                  <a:gd name="connsiteX9" fmla="*/ 1449 w 1945"/>
                  <a:gd name="connsiteY9" fmla="*/ 80 h 318"/>
                  <a:gd name="connsiteX10" fmla="*/ 1521 w 1945"/>
                  <a:gd name="connsiteY10" fmla="*/ 48 h 318"/>
                  <a:gd name="connsiteX11" fmla="*/ 1593 w 1945"/>
                  <a:gd name="connsiteY11" fmla="*/ 24 h 318"/>
                  <a:gd name="connsiteX12" fmla="*/ 1633 w 1945"/>
                  <a:gd name="connsiteY12" fmla="*/ 8 h 318"/>
                  <a:gd name="connsiteX13" fmla="*/ 1721 w 1945"/>
                  <a:gd name="connsiteY13" fmla="*/ 0 h 318"/>
                  <a:gd name="connsiteX14" fmla="*/ 1809 w 1945"/>
                  <a:gd name="connsiteY14" fmla="*/ 32 h 318"/>
                  <a:gd name="connsiteX15" fmla="*/ 1857 w 1945"/>
                  <a:gd name="connsiteY15" fmla="*/ 88 h 318"/>
                  <a:gd name="connsiteX16" fmla="*/ 1945 w 1945"/>
                  <a:gd name="connsiteY16" fmla="*/ 248 h 318"/>
                  <a:gd name="connsiteX0" fmla="*/ 0 w 1945"/>
                  <a:gd name="connsiteY0" fmla="*/ 176 h 404"/>
                  <a:gd name="connsiteX1" fmla="*/ 135 w 1945"/>
                  <a:gd name="connsiteY1" fmla="*/ 225 h 404"/>
                  <a:gd name="connsiteX2" fmla="*/ 288 w 1945"/>
                  <a:gd name="connsiteY2" fmla="*/ 276 h 404"/>
                  <a:gd name="connsiteX3" fmla="*/ 465 w 1945"/>
                  <a:gd name="connsiteY3" fmla="*/ 318 h 404"/>
                  <a:gd name="connsiteX4" fmla="*/ 636 w 1945"/>
                  <a:gd name="connsiteY4" fmla="*/ 69 h 404"/>
                  <a:gd name="connsiteX5" fmla="*/ 1209 w 1945"/>
                  <a:gd name="connsiteY5" fmla="*/ 404 h 404"/>
                  <a:gd name="connsiteX6" fmla="*/ 789 w 1945"/>
                  <a:gd name="connsiteY6" fmla="*/ 96 h 404"/>
                  <a:gd name="connsiteX7" fmla="*/ 984 w 1945"/>
                  <a:gd name="connsiteY7" fmla="*/ 117 h 404"/>
                  <a:gd name="connsiteX8" fmla="*/ 1185 w 1945"/>
                  <a:gd name="connsiteY8" fmla="*/ 120 h 404"/>
                  <a:gd name="connsiteX9" fmla="*/ 1353 w 1945"/>
                  <a:gd name="connsiteY9" fmla="*/ 104 h 404"/>
                  <a:gd name="connsiteX10" fmla="*/ 1449 w 1945"/>
                  <a:gd name="connsiteY10" fmla="*/ 80 h 404"/>
                  <a:gd name="connsiteX11" fmla="*/ 1521 w 1945"/>
                  <a:gd name="connsiteY11" fmla="*/ 48 h 404"/>
                  <a:gd name="connsiteX12" fmla="*/ 1593 w 1945"/>
                  <a:gd name="connsiteY12" fmla="*/ 24 h 404"/>
                  <a:gd name="connsiteX13" fmla="*/ 1633 w 1945"/>
                  <a:gd name="connsiteY13" fmla="*/ 8 h 404"/>
                  <a:gd name="connsiteX14" fmla="*/ 1721 w 1945"/>
                  <a:gd name="connsiteY14" fmla="*/ 0 h 404"/>
                  <a:gd name="connsiteX15" fmla="*/ 1809 w 1945"/>
                  <a:gd name="connsiteY15" fmla="*/ 32 h 404"/>
                  <a:gd name="connsiteX16" fmla="*/ 1857 w 1945"/>
                  <a:gd name="connsiteY16" fmla="*/ 88 h 404"/>
                  <a:gd name="connsiteX17" fmla="*/ 1945 w 1945"/>
                  <a:gd name="connsiteY17" fmla="*/ 248 h 404"/>
                  <a:gd name="connsiteX0" fmla="*/ 0 w 1945"/>
                  <a:gd name="connsiteY0" fmla="*/ 176 h 405"/>
                  <a:gd name="connsiteX1" fmla="*/ 135 w 1945"/>
                  <a:gd name="connsiteY1" fmla="*/ 225 h 405"/>
                  <a:gd name="connsiteX2" fmla="*/ 288 w 1945"/>
                  <a:gd name="connsiteY2" fmla="*/ 276 h 405"/>
                  <a:gd name="connsiteX3" fmla="*/ 465 w 1945"/>
                  <a:gd name="connsiteY3" fmla="*/ 318 h 405"/>
                  <a:gd name="connsiteX4" fmla="*/ 717 w 1945"/>
                  <a:gd name="connsiteY4" fmla="*/ 405 h 405"/>
                  <a:gd name="connsiteX5" fmla="*/ 1209 w 1945"/>
                  <a:gd name="connsiteY5" fmla="*/ 404 h 405"/>
                  <a:gd name="connsiteX6" fmla="*/ 789 w 1945"/>
                  <a:gd name="connsiteY6" fmla="*/ 96 h 405"/>
                  <a:gd name="connsiteX7" fmla="*/ 984 w 1945"/>
                  <a:gd name="connsiteY7" fmla="*/ 117 h 405"/>
                  <a:gd name="connsiteX8" fmla="*/ 1185 w 1945"/>
                  <a:gd name="connsiteY8" fmla="*/ 120 h 405"/>
                  <a:gd name="connsiteX9" fmla="*/ 1353 w 1945"/>
                  <a:gd name="connsiteY9" fmla="*/ 104 h 405"/>
                  <a:gd name="connsiteX10" fmla="*/ 1449 w 1945"/>
                  <a:gd name="connsiteY10" fmla="*/ 80 h 405"/>
                  <a:gd name="connsiteX11" fmla="*/ 1521 w 1945"/>
                  <a:gd name="connsiteY11" fmla="*/ 48 h 405"/>
                  <a:gd name="connsiteX12" fmla="*/ 1593 w 1945"/>
                  <a:gd name="connsiteY12" fmla="*/ 24 h 405"/>
                  <a:gd name="connsiteX13" fmla="*/ 1633 w 1945"/>
                  <a:gd name="connsiteY13" fmla="*/ 8 h 405"/>
                  <a:gd name="connsiteX14" fmla="*/ 1721 w 1945"/>
                  <a:gd name="connsiteY14" fmla="*/ 0 h 405"/>
                  <a:gd name="connsiteX15" fmla="*/ 1809 w 1945"/>
                  <a:gd name="connsiteY15" fmla="*/ 32 h 405"/>
                  <a:gd name="connsiteX16" fmla="*/ 1857 w 1945"/>
                  <a:gd name="connsiteY16" fmla="*/ 88 h 405"/>
                  <a:gd name="connsiteX17" fmla="*/ 1945 w 1945"/>
                  <a:gd name="connsiteY17" fmla="*/ 248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1809 w 2431"/>
                  <a:gd name="connsiteY15" fmla="*/ 32 h 405"/>
                  <a:gd name="connsiteX16" fmla="*/ 1857 w 2431"/>
                  <a:gd name="connsiteY16" fmla="*/ 88 h 405"/>
                  <a:gd name="connsiteX17" fmla="*/ 2431 w 2431"/>
                  <a:gd name="connsiteY17"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1809 w 2431"/>
                  <a:gd name="connsiteY15" fmla="*/ 32 h 405"/>
                  <a:gd name="connsiteX16" fmla="*/ 2431 w 2431"/>
                  <a:gd name="connsiteY16"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2431 w 2431"/>
                  <a:gd name="connsiteY15"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790 w 2431"/>
                  <a:gd name="connsiteY7" fmla="*/ 96 h 405"/>
                  <a:gd name="connsiteX8" fmla="*/ 984 w 2431"/>
                  <a:gd name="connsiteY8" fmla="*/ 117 h 405"/>
                  <a:gd name="connsiteX9" fmla="*/ 1185 w 2431"/>
                  <a:gd name="connsiteY9" fmla="*/ 120 h 405"/>
                  <a:gd name="connsiteX10" fmla="*/ 1353 w 2431"/>
                  <a:gd name="connsiteY10" fmla="*/ 104 h 405"/>
                  <a:gd name="connsiteX11" fmla="*/ 1449 w 2431"/>
                  <a:gd name="connsiteY11" fmla="*/ 80 h 405"/>
                  <a:gd name="connsiteX12" fmla="*/ 1521 w 2431"/>
                  <a:gd name="connsiteY12" fmla="*/ 48 h 405"/>
                  <a:gd name="connsiteX13" fmla="*/ 1593 w 2431"/>
                  <a:gd name="connsiteY13" fmla="*/ 24 h 405"/>
                  <a:gd name="connsiteX14" fmla="*/ 1633 w 2431"/>
                  <a:gd name="connsiteY14" fmla="*/ 8 h 405"/>
                  <a:gd name="connsiteX15" fmla="*/ 1721 w 2431"/>
                  <a:gd name="connsiteY15" fmla="*/ 0 h 405"/>
                  <a:gd name="connsiteX16" fmla="*/ 2431 w 2431"/>
                  <a:gd name="connsiteY16"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2431 w 2431"/>
                  <a:gd name="connsiteY15"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1185 w 2431"/>
                  <a:gd name="connsiteY7" fmla="*/ 120 h 405"/>
                  <a:gd name="connsiteX8" fmla="*/ 1353 w 2431"/>
                  <a:gd name="connsiteY8" fmla="*/ 104 h 405"/>
                  <a:gd name="connsiteX9" fmla="*/ 1449 w 2431"/>
                  <a:gd name="connsiteY9" fmla="*/ 80 h 405"/>
                  <a:gd name="connsiteX10" fmla="*/ 1521 w 2431"/>
                  <a:gd name="connsiteY10" fmla="*/ 48 h 405"/>
                  <a:gd name="connsiteX11" fmla="*/ 1593 w 2431"/>
                  <a:gd name="connsiteY11" fmla="*/ 24 h 405"/>
                  <a:gd name="connsiteX12" fmla="*/ 1633 w 2431"/>
                  <a:gd name="connsiteY12" fmla="*/ 8 h 405"/>
                  <a:gd name="connsiteX13" fmla="*/ 1721 w 2431"/>
                  <a:gd name="connsiteY13" fmla="*/ 0 h 405"/>
                  <a:gd name="connsiteX14" fmla="*/ 2431 w 2431"/>
                  <a:gd name="connsiteY14"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185 w 2431"/>
                  <a:gd name="connsiteY6" fmla="*/ 120 h 405"/>
                  <a:gd name="connsiteX7" fmla="*/ 1353 w 2431"/>
                  <a:gd name="connsiteY7" fmla="*/ 104 h 405"/>
                  <a:gd name="connsiteX8" fmla="*/ 1449 w 2431"/>
                  <a:gd name="connsiteY8" fmla="*/ 80 h 405"/>
                  <a:gd name="connsiteX9" fmla="*/ 1521 w 2431"/>
                  <a:gd name="connsiteY9" fmla="*/ 48 h 405"/>
                  <a:gd name="connsiteX10" fmla="*/ 1593 w 2431"/>
                  <a:gd name="connsiteY10" fmla="*/ 24 h 405"/>
                  <a:gd name="connsiteX11" fmla="*/ 1633 w 2431"/>
                  <a:gd name="connsiteY11" fmla="*/ 8 h 405"/>
                  <a:gd name="connsiteX12" fmla="*/ 1721 w 2431"/>
                  <a:gd name="connsiteY12" fmla="*/ 0 h 405"/>
                  <a:gd name="connsiteX13" fmla="*/ 2431 w 2431"/>
                  <a:gd name="connsiteY13"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353 w 2431"/>
                  <a:gd name="connsiteY6" fmla="*/ 104 h 405"/>
                  <a:gd name="connsiteX7" fmla="*/ 1449 w 2431"/>
                  <a:gd name="connsiteY7" fmla="*/ 80 h 405"/>
                  <a:gd name="connsiteX8" fmla="*/ 1521 w 2431"/>
                  <a:gd name="connsiteY8" fmla="*/ 48 h 405"/>
                  <a:gd name="connsiteX9" fmla="*/ 1593 w 2431"/>
                  <a:gd name="connsiteY9" fmla="*/ 24 h 405"/>
                  <a:gd name="connsiteX10" fmla="*/ 1633 w 2431"/>
                  <a:gd name="connsiteY10" fmla="*/ 8 h 405"/>
                  <a:gd name="connsiteX11" fmla="*/ 1721 w 2431"/>
                  <a:gd name="connsiteY11" fmla="*/ 0 h 405"/>
                  <a:gd name="connsiteX12" fmla="*/ 2431 w 2431"/>
                  <a:gd name="connsiteY12"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449 w 2431"/>
                  <a:gd name="connsiteY6" fmla="*/ 80 h 405"/>
                  <a:gd name="connsiteX7" fmla="*/ 1521 w 2431"/>
                  <a:gd name="connsiteY7" fmla="*/ 48 h 405"/>
                  <a:gd name="connsiteX8" fmla="*/ 1593 w 2431"/>
                  <a:gd name="connsiteY8" fmla="*/ 24 h 405"/>
                  <a:gd name="connsiteX9" fmla="*/ 1633 w 2431"/>
                  <a:gd name="connsiteY9" fmla="*/ 8 h 405"/>
                  <a:gd name="connsiteX10" fmla="*/ 1721 w 2431"/>
                  <a:gd name="connsiteY10" fmla="*/ 0 h 405"/>
                  <a:gd name="connsiteX11" fmla="*/ 2431 w 2431"/>
                  <a:gd name="connsiteY11"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521 w 2431"/>
                  <a:gd name="connsiteY6" fmla="*/ 48 h 405"/>
                  <a:gd name="connsiteX7" fmla="*/ 1593 w 2431"/>
                  <a:gd name="connsiteY7" fmla="*/ 24 h 405"/>
                  <a:gd name="connsiteX8" fmla="*/ 1633 w 2431"/>
                  <a:gd name="connsiteY8" fmla="*/ 8 h 405"/>
                  <a:gd name="connsiteX9" fmla="*/ 1721 w 2431"/>
                  <a:gd name="connsiteY9" fmla="*/ 0 h 405"/>
                  <a:gd name="connsiteX10" fmla="*/ 2431 w 2431"/>
                  <a:gd name="connsiteY10"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521 w 2431"/>
                  <a:gd name="connsiteY6" fmla="*/ 48 h 405"/>
                  <a:gd name="connsiteX7" fmla="*/ 1633 w 2431"/>
                  <a:gd name="connsiteY7" fmla="*/ 8 h 405"/>
                  <a:gd name="connsiteX8" fmla="*/ 1721 w 2431"/>
                  <a:gd name="connsiteY8" fmla="*/ 0 h 405"/>
                  <a:gd name="connsiteX9" fmla="*/ 2431 w 2431"/>
                  <a:gd name="connsiteY9"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521 w 2431"/>
                  <a:gd name="connsiteY6" fmla="*/ 48 h 405"/>
                  <a:gd name="connsiteX7" fmla="*/ 1776 w 2431"/>
                  <a:gd name="connsiteY7" fmla="*/ 232 h 405"/>
                  <a:gd name="connsiteX8" fmla="*/ 1633 w 2431"/>
                  <a:gd name="connsiteY8" fmla="*/ 8 h 405"/>
                  <a:gd name="connsiteX9" fmla="*/ 1721 w 2431"/>
                  <a:gd name="connsiteY9" fmla="*/ 0 h 405"/>
                  <a:gd name="connsiteX10" fmla="*/ 2431 w 2431"/>
                  <a:gd name="connsiteY10"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776 w 2431"/>
                  <a:gd name="connsiteY6" fmla="*/ 232 h 405"/>
                  <a:gd name="connsiteX7" fmla="*/ 1633 w 2431"/>
                  <a:gd name="connsiteY7" fmla="*/ 8 h 405"/>
                  <a:gd name="connsiteX8" fmla="*/ 1721 w 2431"/>
                  <a:gd name="connsiteY8" fmla="*/ 0 h 405"/>
                  <a:gd name="connsiteX9" fmla="*/ 2431 w 2431"/>
                  <a:gd name="connsiteY9" fmla="*/ 104 h 405"/>
                  <a:gd name="connsiteX0" fmla="*/ 0 w 2431"/>
                  <a:gd name="connsiteY0" fmla="*/ 197 h 426"/>
                  <a:gd name="connsiteX1" fmla="*/ 135 w 2431"/>
                  <a:gd name="connsiteY1" fmla="*/ 246 h 426"/>
                  <a:gd name="connsiteX2" fmla="*/ 288 w 2431"/>
                  <a:gd name="connsiteY2" fmla="*/ 297 h 426"/>
                  <a:gd name="connsiteX3" fmla="*/ 465 w 2431"/>
                  <a:gd name="connsiteY3" fmla="*/ 339 h 426"/>
                  <a:gd name="connsiteX4" fmla="*/ 717 w 2431"/>
                  <a:gd name="connsiteY4" fmla="*/ 426 h 426"/>
                  <a:gd name="connsiteX5" fmla="*/ 1209 w 2431"/>
                  <a:gd name="connsiteY5" fmla="*/ 425 h 426"/>
                  <a:gd name="connsiteX6" fmla="*/ 1776 w 2431"/>
                  <a:gd name="connsiteY6" fmla="*/ 253 h 426"/>
                  <a:gd name="connsiteX7" fmla="*/ 1633 w 2431"/>
                  <a:gd name="connsiteY7" fmla="*/ 29 h 426"/>
                  <a:gd name="connsiteX8" fmla="*/ 1721 w 2431"/>
                  <a:gd name="connsiteY8" fmla="*/ 21 h 426"/>
                  <a:gd name="connsiteX9" fmla="*/ 1722 w 2431"/>
                  <a:gd name="connsiteY9" fmla="*/ 17 h 426"/>
                  <a:gd name="connsiteX10" fmla="*/ 2431 w 2431"/>
                  <a:gd name="connsiteY10" fmla="*/ 125 h 426"/>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776 w 2431"/>
                  <a:gd name="connsiteY6" fmla="*/ 232 h 405"/>
                  <a:gd name="connsiteX7" fmla="*/ 1633 w 2431"/>
                  <a:gd name="connsiteY7" fmla="*/ 8 h 405"/>
                  <a:gd name="connsiteX8" fmla="*/ 1721 w 2431"/>
                  <a:gd name="connsiteY8" fmla="*/ 0 h 405"/>
                  <a:gd name="connsiteX9" fmla="*/ 2431 w 2431"/>
                  <a:gd name="connsiteY9" fmla="*/ 104 h 405"/>
                  <a:gd name="connsiteX0" fmla="*/ 0 w 2431"/>
                  <a:gd name="connsiteY0" fmla="*/ 189 h 418"/>
                  <a:gd name="connsiteX1" fmla="*/ 135 w 2431"/>
                  <a:gd name="connsiteY1" fmla="*/ 238 h 418"/>
                  <a:gd name="connsiteX2" fmla="*/ 288 w 2431"/>
                  <a:gd name="connsiteY2" fmla="*/ 289 h 418"/>
                  <a:gd name="connsiteX3" fmla="*/ 465 w 2431"/>
                  <a:gd name="connsiteY3" fmla="*/ 331 h 418"/>
                  <a:gd name="connsiteX4" fmla="*/ 717 w 2431"/>
                  <a:gd name="connsiteY4" fmla="*/ 418 h 418"/>
                  <a:gd name="connsiteX5" fmla="*/ 1209 w 2431"/>
                  <a:gd name="connsiteY5" fmla="*/ 417 h 418"/>
                  <a:gd name="connsiteX6" fmla="*/ 1776 w 2431"/>
                  <a:gd name="connsiteY6" fmla="*/ 245 h 418"/>
                  <a:gd name="connsiteX7" fmla="*/ 1633 w 2431"/>
                  <a:gd name="connsiteY7" fmla="*/ 21 h 418"/>
                  <a:gd name="connsiteX8" fmla="*/ 2431 w 2431"/>
                  <a:gd name="connsiteY8" fmla="*/ 117 h 418"/>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55"/>
                  <a:gd name="connsiteX1" fmla="*/ 135 w 2431"/>
                  <a:gd name="connsiteY1" fmla="*/ 141 h 355"/>
                  <a:gd name="connsiteX2" fmla="*/ 288 w 2431"/>
                  <a:gd name="connsiteY2" fmla="*/ 192 h 355"/>
                  <a:gd name="connsiteX3" fmla="*/ 465 w 2431"/>
                  <a:gd name="connsiteY3" fmla="*/ 282 h 355"/>
                  <a:gd name="connsiteX4" fmla="*/ 717 w 2431"/>
                  <a:gd name="connsiteY4" fmla="*/ 321 h 355"/>
                  <a:gd name="connsiteX5" fmla="*/ 1209 w 2431"/>
                  <a:gd name="connsiteY5" fmla="*/ 320 h 355"/>
                  <a:gd name="connsiteX6" fmla="*/ 1776 w 2431"/>
                  <a:gd name="connsiteY6" fmla="*/ 148 h 355"/>
                  <a:gd name="connsiteX7" fmla="*/ 1876 w 2431"/>
                  <a:gd name="connsiteY7" fmla="*/ 68 h 355"/>
                  <a:gd name="connsiteX8" fmla="*/ 2431 w 2431"/>
                  <a:gd name="connsiteY8" fmla="*/ 20 h 355"/>
                  <a:gd name="connsiteX0" fmla="*/ 0 w 2431"/>
                  <a:gd name="connsiteY0" fmla="*/ 92 h 327"/>
                  <a:gd name="connsiteX1" fmla="*/ 135 w 2431"/>
                  <a:gd name="connsiteY1" fmla="*/ 141 h 327"/>
                  <a:gd name="connsiteX2" fmla="*/ 288 w 2431"/>
                  <a:gd name="connsiteY2" fmla="*/ 192 h 327"/>
                  <a:gd name="connsiteX3" fmla="*/ 465 w 2431"/>
                  <a:gd name="connsiteY3" fmla="*/ 282 h 327"/>
                  <a:gd name="connsiteX4" fmla="*/ 717 w 2431"/>
                  <a:gd name="connsiteY4" fmla="*/ 321 h 327"/>
                  <a:gd name="connsiteX5" fmla="*/ 1209 w 2431"/>
                  <a:gd name="connsiteY5" fmla="*/ 320 h 327"/>
                  <a:gd name="connsiteX6" fmla="*/ 1776 w 2431"/>
                  <a:gd name="connsiteY6" fmla="*/ 148 h 327"/>
                  <a:gd name="connsiteX7" fmla="*/ 1876 w 2431"/>
                  <a:gd name="connsiteY7" fmla="*/ 68 h 327"/>
                  <a:gd name="connsiteX8" fmla="*/ 2431 w 2431"/>
                  <a:gd name="connsiteY8" fmla="*/ 20 h 327"/>
                  <a:gd name="connsiteX0" fmla="*/ 0 w 2431"/>
                  <a:gd name="connsiteY0" fmla="*/ 92 h 327"/>
                  <a:gd name="connsiteX1" fmla="*/ 135 w 2431"/>
                  <a:gd name="connsiteY1" fmla="*/ 141 h 327"/>
                  <a:gd name="connsiteX2" fmla="*/ 288 w 2431"/>
                  <a:gd name="connsiteY2" fmla="*/ 192 h 327"/>
                  <a:gd name="connsiteX3" fmla="*/ 465 w 2431"/>
                  <a:gd name="connsiteY3" fmla="*/ 282 h 327"/>
                  <a:gd name="connsiteX4" fmla="*/ 717 w 2431"/>
                  <a:gd name="connsiteY4" fmla="*/ 321 h 327"/>
                  <a:gd name="connsiteX5" fmla="*/ 1209 w 2431"/>
                  <a:gd name="connsiteY5" fmla="*/ 320 h 327"/>
                  <a:gd name="connsiteX6" fmla="*/ 1776 w 2431"/>
                  <a:gd name="connsiteY6" fmla="*/ 148 h 327"/>
                  <a:gd name="connsiteX7" fmla="*/ 1876 w 2431"/>
                  <a:gd name="connsiteY7" fmla="*/ 68 h 327"/>
                  <a:gd name="connsiteX8" fmla="*/ 2431 w 2431"/>
                  <a:gd name="connsiteY8" fmla="*/ 20 h 327"/>
                  <a:gd name="connsiteX0" fmla="*/ 0 w 2431"/>
                  <a:gd name="connsiteY0" fmla="*/ 92 h 327"/>
                  <a:gd name="connsiteX1" fmla="*/ 135 w 2431"/>
                  <a:gd name="connsiteY1" fmla="*/ 141 h 327"/>
                  <a:gd name="connsiteX2" fmla="*/ 465 w 2431"/>
                  <a:gd name="connsiteY2" fmla="*/ 282 h 327"/>
                  <a:gd name="connsiteX3" fmla="*/ 717 w 2431"/>
                  <a:gd name="connsiteY3" fmla="*/ 321 h 327"/>
                  <a:gd name="connsiteX4" fmla="*/ 1209 w 2431"/>
                  <a:gd name="connsiteY4" fmla="*/ 320 h 327"/>
                  <a:gd name="connsiteX5" fmla="*/ 1776 w 2431"/>
                  <a:gd name="connsiteY5" fmla="*/ 148 h 327"/>
                  <a:gd name="connsiteX6" fmla="*/ 1876 w 2431"/>
                  <a:gd name="connsiteY6" fmla="*/ 68 h 327"/>
                  <a:gd name="connsiteX7" fmla="*/ 2431 w 2431"/>
                  <a:gd name="connsiteY7" fmla="*/ 20 h 327"/>
                  <a:gd name="connsiteX0" fmla="*/ 0 w 2431"/>
                  <a:gd name="connsiteY0" fmla="*/ 92 h 327"/>
                  <a:gd name="connsiteX1" fmla="*/ 135 w 2431"/>
                  <a:gd name="connsiteY1" fmla="*/ 141 h 327"/>
                  <a:gd name="connsiteX2" fmla="*/ 465 w 2431"/>
                  <a:gd name="connsiteY2" fmla="*/ 282 h 327"/>
                  <a:gd name="connsiteX3" fmla="*/ 717 w 2431"/>
                  <a:gd name="connsiteY3" fmla="*/ 321 h 327"/>
                  <a:gd name="connsiteX4" fmla="*/ 1209 w 2431"/>
                  <a:gd name="connsiteY4" fmla="*/ 320 h 327"/>
                  <a:gd name="connsiteX5" fmla="*/ 1776 w 2431"/>
                  <a:gd name="connsiteY5" fmla="*/ 148 h 327"/>
                  <a:gd name="connsiteX6" fmla="*/ 1876 w 2431"/>
                  <a:gd name="connsiteY6" fmla="*/ 68 h 327"/>
                  <a:gd name="connsiteX7" fmla="*/ 2431 w 2431"/>
                  <a:gd name="connsiteY7" fmla="*/ 20 h 327"/>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37"/>
                  <a:gd name="connsiteX1" fmla="*/ 135 w 2431"/>
                  <a:gd name="connsiteY1" fmla="*/ 141 h 337"/>
                  <a:gd name="connsiteX2" fmla="*/ 465 w 2431"/>
                  <a:gd name="connsiteY2" fmla="*/ 282 h 337"/>
                  <a:gd name="connsiteX3" fmla="*/ 717 w 2431"/>
                  <a:gd name="connsiteY3" fmla="*/ 321 h 337"/>
                  <a:gd name="connsiteX4" fmla="*/ 1209 w 2431"/>
                  <a:gd name="connsiteY4" fmla="*/ 320 h 337"/>
                  <a:gd name="connsiteX5" fmla="*/ 1776 w 2431"/>
                  <a:gd name="connsiteY5" fmla="*/ 148 h 337"/>
                  <a:gd name="connsiteX6" fmla="*/ 1876 w 2431"/>
                  <a:gd name="connsiteY6" fmla="*/ 68 h 337"/>
                  <a:gd name="connsiteX7" fmla="*/ 2431 w 2431"/>
                  <a:gd name="connsiteY7" fmla="*/ 20 h 337"/>
                  <a:gd name="connsiteX0" fmla="*/ 0 w 2431"/>
                  <a:gd name="connsiteY0" fmla="*/ 92 h 337"/>
                  <a:gd name="connsiteX1" fmla="*/ 135 w 2431"/>
                  <a:gd name="connsiteY1" fmla="*/ 141 h 337"/>
                  <a:gd name="connsiteX2" fmla="*/ 465 w 2431"/>
                  <a:gd name="connsiteY2" fmla="*/ 282 h 337"/>
                  <a:gd name="connsiteX3" fmla="*/ 717 w 2431"/>
                  <a:gd name="connsiteY3" fmla="*/ 321 h 337"/>
                  <a:gd name="connsiteX4" fmla="*/ 1209 w 2431"/>
                  <a:gd name="connsiteY4" fmla="*/ 320 h 337"/>
                  <a:gd name="connsiteX5" fmla="*/ 1776 w 2431"/>
                  <a:gd name="connsiteY5" fmla="*/ 148 h 337"/>
                  <a:gd name="connsiteX6" fmla="*/ 1876 w 2431"/>
                  <a:gd name="connsiteY6" fmla="*/ 68 h 337"/>
                  <a:gd name="connsiteX7" fmla="*/ 2431 w 2431"/>
                  <a:gd name="connsiteY7" fmla="*/ 20 h 337"/>
                  <a:gd name="connsiteX0" fmla="*/ 0 w 2431"/>
                  <a:gd name="connsiteY0" fmla="*/ 92 h 337"/>
                  <a:gd name="connsiteX1" fmla="*/ 135 w 2431"/>
                  <a:gd name="connsiteY1" fmla="*/ 141 h 337"/>
                  <a:gd name="connsiteX2" fmla="*/ 465 w 2431"/>
                  <a:gd name="connsiteY2" fmla="*/ 282 h 337"/>
                  <a:gd name="connsiteX3" fmla="*/ 717 w 2431"/>
                  <a:gd name="connsiteY3" fmla="*/ 321 h 337"/>
                  <a:gd name="connsiteX4" fmla="*/ 1209 w 2431"/>
                  <a:gd name="connsiteY4" fmla="*/ 320 h 337"/>
                  <a:gd name="connsiteX5" fmla="*/ 1776 w 2431"/>
                  <a:gd name="connsiteY5" fmla="*/ 148 h 337"/>
                  <a:gd name="connsiteX6" fmla="*/ 1876 w 2431"/>
                  <a:gd name="connsiteY6" fmla="*/ 68 h 337"/>
                  <a:gd name="connsiteX7" fmla="*/ 2431 w 2431"/>
                  <a:gd name="connsiteY7" fmla="*/ 20 h 337"/>
                  <a:gd name="connsiteX0" fmla="*/ 0 w 2431"/>
                  <a:gd name="connsiteY0" fmla="*/ 72 h 317"/>
                  <a:gd name="connsiteX1" fmla="*/ 135 w 2431"/>
                  <a:gd name="connsiteY1" fmla="*/ 121 h 317"/>
                  <a:gd name="connsiteX2" fmla="*/ 465 w 2431"/>
                  <a:gd name="connsiteY2" fmla="*/ 262 h 317"/>
                  <a:gd name="connsiteX3" fmla="*/ 717 w 2431"/>
                  <a:gd name="connsiteY3" fmla="*/ 301 h 317"/>
                  <a:gd name="connsiteX4" fmla="*/ 1209 w 2431"/>
                  <a:gd name="connsiteY4" fmla="*/ 300 h 317"/>
                  <a:gd name="connsiteX5" fmla="*/ 1776 w 2431"/>
                  <a:gd name="connsiteY5" fmla="*/ 128 h 317"/>
                  <a:gd name="connsiteX6" fmla="*/ 2431 w 2431"/>
                  <a:gd name="connsiteY6" fmla="*/ 0 h 317"/>
                  <a:gd name="connsiteX0" fmla="*/ 0 w 2431"/>
                  <a:gd name="connsiteY0" fmla="*/ 72 h 317"/>
                  <a:gd name="connsiteX1" fmla="*/ 135 w 2431"/>
                  <a:gd name="connsiteY1" fmla="*/ 121 h 317"/>
                  <a:gd name="connsiteX2" fmla="*/ 465 w 2431"/>
                  <a:gd name="connsiteY2" fmla="*/ 262 h 317"/>
                  <a:gd name="connsiteX3" fmla="*/ 717 w 2431"/>
                  <a:gd name="connsiteY3" fmla="*/ 301 h 317"/>
                  <a:gd name="connsiteX4" fmla="*/ 1209 w 2431"/>
                  <a:gd name="connsiteY4" fmla="*/ 300 h 317"/>
                  <a:gd name="connsiteX5" fmla="*/ 1776 w 2431"/>
                  <a:gd name="connsiteY5" fmla="*/ 128 h 317"/>
                  <a:gd name="connsiteX6" fmla="*/ 2431 w 2431"/>
                  <a:gd name="connsiteY6" fmla="*/ 0 h 317"/>
                  <a:gd name="connsiteX0" fmla="*/ 0 w 2431"/>
                  <a:gd name="connsiteY0" fmla="*/ 72 h 317"/>
                  <a:gd name="connsiteX1" fmla="*/ 135 w 2431"/>
                  <a:gd name="connsiteY1" fmla="*/ 121 h 317"/>
                  <a:gd name="connsiteX2" fmla="*/ 465 w 2431"/>
                  <a:gd name="connsiteY2" fmla="*/ 262 h 317"/>
                  <a:gd name="connsiteX3" fmla="*/ 717 w 2431"/>
                  <a:gd name="connsiteY3" fmla="*/ 301 h 317"/>
                  <a:gd name="connsiteX4" fmla="*/ 1209 w 2431"/>
                  <a:gd name="connsiteY4" fmla="*/ 300 h 317"/>
                  <a:gd name="connsiteX5" fmla="*/ 1776 w 2431"/>
                  <a:gd name="connsiteY5" fmla="*/ 128 h 317"/>
                  <a:gd name="connsiteX6" fmla="*/ 2431 w 2431"/>
                  <a:gd name="connsiteY6" fmla="*/ 0 h 317"/>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78 w 2509"/>
                  <a:gd name="connsiteY0" fmla="*/ 76 h 321"/>
                  <a:gd name="connsiteX1" fmla="*/ 78 w 2509"/>
                  <a:gd name="connsiteY1" fmla="*/ 32 h 321"/>
                  <a:gd name="connsiteX2" fmla="*/ 543 w 2509"/>
                  <a:gd name="connsiteY2" fmla="*/ 266 h 321"/>
                  <a:gd name="connsiteX3" fmla="*/ 795 w 2509"/>
                  <a:gd name="connsiteY3" fmla="*/ 305 h 321"/>
                  <a:gd name="connsiteX4" fmla="*/ 1287 w 2509"/>
                  <a:gd name="connsiteY4" fmla="*/ 304 h 321"/>
                  <a:gd name="connsiteX5" fmla="*/ 1854 w 2509"/>
                  <a:gd name="connsiteY5" fmla="*/ 132 h 321"/>
                  <a:gd name="connsiteX6" fmla="*/ 2509 w 2509"/>
                  <a:gd name="connsiteY6" fmla="*/ 4 h 321"/>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2431 w 2431"/>
                  <a:gd name="connsiteY5" fmla="*/ 0 h 269"/>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1783 w 2431"/>
                  <a:gd name="connsiteY5" fmla="*/ 72 h 269"/>
                  <a:gd name="connsiteX6" fmla="*/ 2431 w 2431"/>
                  <a:gd name="connsiteY6" fmla="*/ 0 h 269"/>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1783 w 2431"/>
                  <a:gd name="connsiteY5" fmla="*/ 72 h 269"/>
                  <a:gd name="connsiteX6" fmla="*/ 2431 w 2431"/>
                  <a:gd name="connsiteY6" fmla="*/ 0 h 269"/>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1783 w 2431"/>
                  <a:gd name="connsiteY5" fmla="*/ 72 h 269"/>
                  <a:gd name="connsiteX6" fmla="*/ 2431 w 2431"/>
                  <a:gd name="connsiteY6" fmla="*/ 0 h 269"/>
                  <a:gd name="connsiteX0" fmla="*/ 0 w 2431"/>
                  <a:gd name="connsiteY0" fmla="*/ 27 h 272"/>
                  <a:gd name="connsiteX1" fmla="*/ 465 w 2431"/>
                  <a:gd name="connsiteY1" fmla="*/ 217 h 272"/>
                  <a:gd name="connsiteX2" fmla="*/ 717 w 2431"/>
                  <a:gd name="connsiteY2" fmla="*/ 256 h 272"/>
                  <a:gd name="connsiteX3" fmla="*/ 1209 w 2431"/>
                  <a:gd name="connsiteY3" fmla="*/ 255 h 272"/>
                  <a:gd name="connsiteX4" fmla="*/ 1776 w 2431"/>
                  <a:gd name="connsiteY4" fmla="*/ 83 h 272"/>
                  <a:gd name="connsiteX5" fmla="*/ 1783 w 2431"/>
                  <a:gd name="connsiteY5" fmla="*/ 75 h 272"/>
                  <a:gd name="connsiteX6" fmla="*/ 2431 w 2431"/>
                  <a:gd name="connsiteY6" fmla="*/ 3 h 272"/>
                  <a:gd name="connsiteX0" fmla="*/ 0 w 2365"/>
                  <a:gd name="connsiteY0" fmla="*/ 27 h 272"/>
                  <a:gd name="connsiteX1" fmla="*/ 399 w 2365"/>
                  <a:gd name="connsiteY1" fmla="*/ 217 h 272"/>
                  <a:gd name="connsiteX2" fmla="*/ 651 w 2365"/>
                  <a:gd name="connsiteY2" fmla="*/ 256 h 272"/>
                  <a:gd name="connsiteX3" fmla="*/ 1143 w 2365"/>
                  <a:gd name="connsiteY3" fmla="*/ 255 h 272"/>
                  <a:gd name="connsiteX4" fmla="*/ 1710 w 2365"/>
                  <a:gd name="connsiteY4" fmla="*/ 83 h 272"/>
                  <a:gd name="connsiteX5" fmla="*/ 1717 w 2365"/>
                  <a:gd name="connsiteY5" fmla="*/ 75 h 272"/>
                  <a:gd name="connsiteX6" fmla="*/ 2365 w 2365"/>
                  <a:gd name="connsiteY6" fmla="*/ 3 h 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5" h="272">
                    <a:moveTo>
                      <a:pt x="0" y="27"/>
                    </a:moveTo>
                    <a:cubicBezTo>
                      <a:pt x="97" y="67"/>
                      <a:pt x="280" y="179"/>
                      <a:pt x="399" y="217"/>
                    </a:cubicBezTo>
                    <a:cubicBezTo>
                      <a:pt x="605" y="262"/>
                      <a:pt x="492" y="239"/>
                      <a:pt x="651" y="256"/>
                    </a:cubicBezTo>
                    <a:cubicBezTo>
                      <a:pt x="857" y="265"/>
                      <a:pt x="940" y="272"/>
                      <a:pt x="1143" y="255"/>
                    </a:cubicBezTo>
                    <a:cubicBezTo>
                      <a:pt x="1333" y="206"/>
                      <a:pt x="1282" y="233"/>
                      <a:pt x="1710" y="83"/>
                    </a:cubicBezTo>
                    <a:cubicBezTo>
                      <a:pt x="1712" y="80"/>
                      <a:pt x="1539" y="150"/>
                      <a:pt x="1717" y="75"/>
                    </a:cubicBezTo>
                    <a:cubicBezTo>
                      <a:pt x="1895" y="0"/>
                      <a:pt x="2149" y="27"/>
                      <a:pt x="2365" y="3"/>
                    </a:cubicBezTo>
                  </a:path>
                </a:pathLst>
              </a:custGeom>
              <a:noFill/>
              <a:ln w="57150" cap="flat" cmpd="sng">
                <a:solidFill>
                  <a:srgbClr val="FF0000"/>
                </a:solidFill>
                <a:prstDash val="solid"/>
                <a:round/>
                <a:headEnd type="none" w="med" len="med"/>
                <a:tailEnd type="triangle" w="med" len="med"/>
              </a:ln>
              <a:effectLst>
                <a:outerShdw dist="35921" dir="2700000" algn="ctr" rotWithShape="0">
                  <a:schemeClr val="tx1"/>
                </a:outerShdw>
              </a:effectLst>
            </p:spPr>
            <p:txBody>
              <a:bodyPr/>
              <a:lstStyle/>
              <a:p>
                <a:pPr>
                  <a:defRPr/>
                </a:pPr>
                <a:endParaRPr lang="en-US" dirty="0">
                  <a:effectLst>
                    <a:outerShdw blurRad="38100" dist="38100" dir="2700000" algn="tl">
                      <a:srgbClr val="000000">
                        <a:alpha val="43137"/>
                      </a:srgbClr>
                    </a:outerShdw>
                  </a:effectLst>
                </a:endParaRPr>
              </a:p>
            </p:txBody>
          </p:sp>
          <p:sp>
            <p:nvSpPr>
              <p:cNvPr id="13" name="Freeform 7"/>
              <p:cNvSpPr>
                <a:spLocks/>
              </p:cNvSpPr>
              <p:nvPr/>
            </p:nvSpPr>
            <p:spPr bwMode="auto">
              <a:xfrm flipH="1">
                <a:off x="5348288" y="3986213"/>
                <a:ext cx="1692275" cy="400050"/>
              </a:xfrm>
              <a:custGeom>
                <a:avLst/>
                <a:gdLst>
                  <a:gd name="connsiteX0" fmla="*/ 0 w 1864"/>
                  <a:gd name="connsiteY0" fmla="*/ 176 h 248"/>
                  <a:gd name="connsiteX1" fmla="*/ 54 w 1864"/>
                  <a:gd name="connsiteY1" fmla="*/ 129 h 248"/>
                  <a:gd name="connsiteX2" fmla="*/ 126 w 1864"/>
                  <a:gd name="connsiteY2" fmla="*/ 84 h 248"/>
                  <a:gd name="connsiteX3" fmla="*/ 180 w 1864"/>
                  <a:gd name="connsiteY3" fmla="*/ 54 h 248"/>
                  <a:gd name="connsiteX4" fmla="*/ 240 w 1864"/>
                  <a:gd name="connsiteY4" fmla="*/ 39 h 248"/>
                  <a:gd name="connsiteX5" fmla="*/ 303 w 1864"/>
                  <a:gd name="connsiteY5" fmla="*/ 30 h 248"/>
                  <a:gd name="connsiteX6" fmla="*/ 555 w 1864"/>
                  <a:gd name="connsiteY6" fmla="*/ 69 h 248"/>
                  <a:gd name="connsiteX7" fmla="*/ 708 w 1864"/>
                  <a:gd name="connsiteY7" fmla="*/ 96 h 248"/>
                  <a:gd name="connsiteX8" fmla="*/ 903 w 1864"/>
                  <a:gd name="connsiteY8" fmla="*/ 117 h 248"/>
                  <a:gd name="connsiteX9" fmla="*/ 1104 w 1864"/>
                  <a:gd name="connsiteY9" fmla="*/ 120 h 248"/>
                  <a:gd name="connsiteX10" fmla="*/ 1272 w 1864"/>
                  <a:gd name="connsiteY10" fmla="*/ 104 h 248"/>
                  <a:gd name="connsiteX11" fmla="*/ 1368 w 1864"/>
                  <a:gd name="connsiteY11" fmla="*/ 80 h 248"/>
                  <a:gd name="connsiteX12" fmla="*/ 1440 w 1864"/>
                  <a:gd name="connsiteY12" fmla="*/ 48 h 248"/>
                  <a:gd name="connsiteX13" fmla="*/ 1512 w 1864"/>
                  <a:gd name="connsiteY13" fmla="*/ 24 h 248"/>
                  <a:gd name="connsiteX14" fmla="*/ 1552 w 1864"/>
                  <a:gd name="connsiteY14" fmla="*/ 8 h 248"/>
                  <a:gd name="connsiteX15" fmla="*/ 1640 w 1864"/>
                  <a:gd name="connsiteY15" fmla="*/ 0 h 248"/>
                  <a:gd name="connsiteX16" fmla="*/ 1728 w 1864"/>
                  <a:gd name="connsiteY16" fmla="*/ 32 h 248"/>
                  <a:gd name="connsiteX17" fmla="*/ 1776 w 1864"/>
                  <a:gd name="connsiteY17" fmla="*/ 88 h 248"/>
                  <a:gd name="connsiteX18" fmla="*/ 1864 w 1864"/>
                  <a:gd name="connsiteY18" fmla="*/ 248 h 248"/>
                  <a:gd name="connsiteX0" fmla="*/ 0 w 1864"/>
                  <a:gd name="connsiteY0" fmla="*/ 176 h 248"/>
                  <a:gd name="connsiteX1" fmla="*/ 54 w 1864"/>
                  <a:gd name="connsiteY1" fmla="*/ 129 h 248"/>
                  <a:gd name="connsiteX2" fmla="*/ 126 w 1864"/>
                  <a:gd name="connsiteY2" fmla="*/ 84 h 248"/>
                  <a:gd name="connsiteX3" fmla="*/ 240 w 1864"/>
                  <a:gd name="connsiteY3" fmla="*/ 39 h 248"/>
                  <a:gd name="connsiteX4" fmla="*/ 303 w 1864"/>
                  <a:gd name="connsiteY4" fmla="*/ 30 h 248"/>
                  <a:gd name="connsiteX5" fmla="*/ 555 w 1864"/>
                  <a:gd name="connsiteY5" fmla="*/ 69 h 248"/>
                  <a:gd name="connsiteX6" fmla="*/ 708 w 1864"/>
                  <a:gd name="connsiteY6" fmla="*/ 96 h 248"/>
                  <a:gd name="connsiteX7" fmla="*/ 903 w 1864"/>
                  <a:gd name="connsiteY7" fmla="*/ 117 h 248"/>
                  <a:gd name="connsiteX8" fmla="*/ 1104 w 1864"/>
                  <a:gd name="connsiteY8" fmla="*/ 120 h 248"/>
                  <a:gd name="connsiteX9" fmla="*/ 1272 w 1864"/>
                  <a:gd name="connsiteY9" fmla="*/ 104 h 248"/>
                  <a:gd name="connsiteX10" fmla="*/ 1368 w 1864"/>
                  <a:gd name="connsiteY10" fmla="*/ 80 h 248"/>
                  <a:gd name="connsiteX11" fmla="*/ 1440 w 1864"/>
                  <a:gd name="connsiteY11" fmla="*/ 48 h 248"/>
                  <a:gd name="connsiteX12" fmla="*/ 1512 w 1864"/>
                  <a:gd name="connsiteY12" fmla="*/ 24 h 248"/>
                  <a:gd name="connsiteX13" fmla="*/ 1552 w 1864"/>
                  <a:gd name="connsiteY13" fmla="*/ 8 h 248"/>
                  <a:gd name="connsiteX14" fmla="*/ 1640 w 1864"/>
                  <a:gd name="connsiteY14" fmla="*/ 0 h 248"/>
                  <a:gd name="connsiteX15" fmla="*/ 1728 w 1864"/>
                  <a:gd name="connsiteY15" fmla="*/ 32 h 248"/>
                  <a:gd name="connsiteX16" fmla="*/ 1776 w 1864"/>
                  <a:gd name="connsiteY16" fmla="*/ 88 h 248"/>
                  <a:gd name="connsiteX17" fmla="*/ 1864 w 1864"/>
                  <a:gd name="connsiteY17" fmla="*/ 248 h 248"/>
                  <a:gd name="connsiteX0" fmla="*/ 0 w 1864"/>
                  <a:gd name="connsiteY0" fmla="*/ 176 h 248"/>
                  <a:gd name="connsiteX1" fmla="*/ 54 w 1864"/>
                  <a:gd name="connsiteY1" fmla="*/ 129 h 248"/>
                  <a:gd name="connsiteX2" fmla="*/ 126 w 1864"/>
                  <a:gd name="connsiteY2" fmla="*/ 84 h 248"/>
                  <a:gd name="connsiteX3" fmla="*/ 303 w 1864"/>
                  <a:gd name="connsiteY3" fmla="*/ 30 h 248"/>
                  <a:gd name="connsiteX4" fmla="*/ 555 w 1864"/>
                  <a:gd name="connsiteY4" fmla="*/ 69 h 248"/>
                  <a:gd name="connsiteX5" fmla="*/ 708 w 1864"/>
                  <a:gd name="connsiteY5" fmla="*/ 96 h 248"/>
                  <a:gd name="connsiteX6" fmla="*/ 903 w 1864"/>
                  <a:gd name="connsiteY6" fmla="*/ 117 h 248"/>
                  <a:gd name="connsiteX7" fmla="*/ 1104 w 1864"/>
                  <a:gd name="connsiteY7" fmla="*/ 120 h 248"/>
                  <a:gd name="connsiteX8" fmla="*/ 1272 w 1864"/>
                  <a:gd name="connsiteY8" fmla="*/ 104 h 248"/>
                  <a:gd name="connsiteX9" fmla="*/ 1368 w 1864"/>
                  <a:gd name="connsiteY9" fmla="*/ 80 h 248"/>
                  <a:gd name="connsiteX10" fmla="*/ 1440 w 1864"/>
                  <a:gd name="connsiteY10" fmla="*/ 48 h 248"/>
                  <a:gd name="connsiteX11" fmla="*/ 1512 w 1864"/>
                  <a:gd name="connsiteY11" fmla="*/ 24 h 248"/>
                  <a:gd name="connsiteX12" fmla="*/ 1552 w 1864"/>
                  <a:gd name="connsiteY12" fmla="*/ 8 h 248"/>
                  <a:gd name="connsiteX13" fmla="*/ 1640 w 1864"/>
                  <a:gd name="connsiteY13" fmla="*/ 0 h 248"/>
                  <a:gd name="connsiteX14" fmla="*/ 1728 w 1864"/>
                  <a:gd name="connsiteY14" fmla="*/ 32 h 248"/>
                  <a:gd name="connsiteX15" fmla="*/ 1776 w 1864"/>
                  <a:gd name="connsiteY15" fmla="*/ 88 h 248"/>
                  <a:gd name="connsiteX16" fmla="*/ 1864 w 1864"/>
                  <a:gd name="connsiteY16" fmla="*/ 248 h 248"/>
                  <a:gd name="connsiteX0" fmla="*/ 0 w 1864"/>
                  <a:gd name="connsiteY0" fmla="*/ 176 h 318"/>
                  <a:gd name="connsiteX1" fmla="*/ 54 w 1864"/>
                  <a:gd name="connsiteY1" fmla="*/ 129 h 318"/>
                  <a:gd name="connsiteX2" fmla="*/ 126 w 1864"/>
                  <a:gd name="connsiteY2" fmla="*/ 84 h 318"/>
                  <a:gd name="connsiteX3" fmla="*/ 384 w 1864"/>
                  <a:gd name="connsiteY3" fmla="*/ 318 h 318"/>
                  <a:gd name="connsiteX4" fmla="*/ 555 w 1864"/>
                  <a:gd name="connsiteY4" fmla="*/ 69 h 318"/>
                  <a:gd name="connsiteX5" fmla="*/ 708 w 1864"/>
                  <a:gd name="connsiteY5" fmla="*/ 96 h 318"/>
                  <a:gd name="connsiteX6" fmla="*/ 903 w 1864"/>
                  <a:gd name="connsiteY6" fmla="*/ 117 h 318"/>
                  <a:gd name="connsiteX7" fmla="*/ 1104 w 1864"/>
                  <a:gd name="connsiteY7" fmla="*/ 120 h 318"/>
                  <a:gd name="connsiteX8" fmla="*/ 1272 w 1864"/>
                  <a:gd name="connsiteY8" fmla="*/ 104 h 318"/>
                  <a:gd name="connsiteX9" fmla="*/ 1368 w 1864"/>
                  <a:gd name="connsiteY9" fmla="*/ 80 h 318"/>
                  <a:gd name="connsiteX10" fmla="*/ 1440 w 1864"/>
                  <a:gd name="connsiteY10" fmla="*/ 48 h 318"/>
                  <a:gd name="connsiteX11" fmla="*/ 1512 w 1864"/>
                  <a:gd name="connsiteY11" fmla="*/ 24 h 318"/>
                  <a:gd name="connsiteX12" fmla="*/ 1552 w 1864"/>
                  <a:gd name="connsiteY12" fmla="*/ 8 h 318"/>
                  <a:gd name="connsiteX13" fmla="*/ 1640 w 1864"/>
                  <a:gd name="connsiteY13" fmla="*/ 0 h 318"/>
                  <a:gd name="connsiteX14" fmla="*/ 1728 w 1864"/>
                  <a:gd name="connsiteY14" fmla="*/ 32 h 318"/>
                  <a:gd name="connsiteX15" fmla="*/ 1776 w 1864"/>
                  <a:gd name="connsiteY15" fmla="*/ 88 h 318"/>
                  <a:gd name="connsiteX16" fmla="*/ 1864 w 1864"/>
                  <a:gd name="connsiteY16" fmla="*/ 248 h 318"/>
                  <a:gd name="connsiteX0" fmla="*/ 0 w 1864"/>
                  <a:gd name="connsiteY0" fmla="*/ 176 h 318"/>
                  <a:gd name="connsiteX1" fmla="*/ 54 w 1864"/>
                  <a:gd name="connsiteY1" fmla="*/ 129 h 318"/>
                  <a:gd name="connsiteX2" fmla="*/ 207 w 1864"/>
                  <a:gd name="connsiteY2" fmla="*/ 276 h 318"/>
                  <a:gd name="connsiteX3" fmla="*/ 384 w 1864"/>
                  <a:gd name="connsiteY3" fmla="*/ 318 h 318"/>
                  <a:gd name="connsiteX4" fmla="*/ 555 w 1864"/>
                  <a:gd name="connsiteY4" fmla="*/ 69 h 318"/>
                  <a:gd name="connsiteX5" fmla="*/ 708 w 1864"/>
                  <a:gd name="connsiteY5" fmla="*/ 96 h 318"/>
                  <a:gd name="connsiteX6" fmla="*/ 903 w 1864"/>
                  <a:gd name="connsiteY6" fmla="*/ 117 h 318"/>
                  <a:gd name="connsiteX7" fmla="*/ 1104 w 1864"/>
                  <a:gd name="connsiteY7" fmla="*/ 120 h 318"/>
                  <a:gd name="connsiteX8" fmla="*/ 1272 w 1864"/>
                  <a:gd name="connsiteY8" fmla="*/ 104 h 318"/>
                  <a:gd name="connsiteX9" fmla="*/ 1368 w 1864"/>
                  <a:gd name="connsiteY9" fmla="*/ 80 h 318"/>
                  <a:gd name="connsiteX10" fmla="*/ 1440 w 1864"/>
                  <a:gd name="connsiteY10" fmla="*/ 48 h 318"/>
                  <a:gd name="connsiteX11" fmla="*/ 1512 w 1864"/>
                  <a:gd name="connsiteY11" fmla="*/ 24 h 318"/>
                  <a:gd name="connsiteX12" fmla="*/ 1552 w 1864"/>
                  <a:gd name="connsiteY12" fmla="*/ 8 h 318"/>
                  <a:gd name="connsiteX13" fmla="*/ 1640 w 1864"/>
                  <a:gd name="connsiteY13" fmla="*/ 0 h 318"/>
                  <a:gd name="connsiteX14" fmla="*/ 1728 w 1864"/>
                  <a:gd name="connsiteY14" fmla="*/ 32 h 318"/>
                  <a:gd name="connsiteX15" fmla="*/ 1776 w 1864"/>
                  <a:gd name="connsiteY15" fmla="*/ 88 h 318"/>
                  <a:gd name="connsiteX16" fmla="*/ 1864 w 1864"/>
                  <a:gd name="connsiteY16" fmla="*/ 248 h 318"/>
                  <a:gd name="connsiteX0" fmla="*/ 0 w 1864"/>
                  <a:gd name="connsiteY0" fmla="*/ 176 h 318"/>
                  <a:gd name="connsiteX1" fmla="*/ 54 w 1864"/>
                  <a:gd name="connsiteY1" fmla="*/ 225 h 318"/>
                  <a:gd name="connsiteX2" fmla="*/ 207 w 1864"/>
                  <a:gd name="connsiteY2" fmla="*/ 276 h 318"/>
                  <a:gd name="connsiteX3" fmla="*/ 384 w 1864"/>
                  <a:gd name="connsiteY3" fmla="*/ 318 h 318"/>
                  <a:gd name="connsiteX4" fmla="*/ 555 w 1864"/>
                  <a:gd name="connsiteY4" fmla="*/ 69 h 318"/>
                  <a:gd name="connsiteX5" fmla="*/ 708 w 1864"/>
                  <a:gd name="connsiteY5" fmla="*/ 96 h 318"/>
                  <a:gd name="connsiteX6" fmla="*/ 903 w 1864"/>
                  <a:gd name="connsiteY6" fmla="*/ 117 h 318"/>
                  <a:gd name="connsiteX7" fmla="*/ 1104 w 1864"/>
                  <a:gd name="connsiteY7" fmla="*/ 120 h 318"/>
                  <a:gd name="connsiteX8" fmla="*/ 1272 w 1864"/>
                  <a:gd name="connsiteY8" fmla="*/ 104 h 318"/>
                  <a:gd name="connsiteX9" fmla="*/ 1368 w 1864"/>
                  <a:gd name="connsiteY9" fmla="*/ 80 h 318"/>
                  <a:gd name="connsiteX10" fmla="*/ 1440 w 1864"/>
                  <a:gd name="connsiteY10" fmla="*/ 48 h 318"/>
                  <a:gd name="connsiteX11" fmla="*/ 1512 w 1864"/>
                  <a:gd name="connsiteY11" fmla="*/ 24 h 318"/>
                  <a:gd name="connsiteX12" fmla="*/ 1552 w 1864"/>
                  <a:gd name="connsiteY12" fmla="*/ 8 h 318"/>
                  <a:gd name="connsiteX13" fmla="*/ 1640 w 1864"/>
                  <a:gd name="connsiteY13" fmla="*/ 0 h 318"/>
                  <a:gd name="connsiteX14" fmla="*/ 1728 w 1864"/>
                  <a:gd name="connsiteY14" fmla="*/ 32 h 318"/>
                  <a:gd name="connsiteX15" fmla="*/ 1776 w 1864"/>
                  <a:gd name="connsiteY15" fmla="*/ 88 h 318"/>
                  <a:gd name="connsiteX16" fmla="*/ 1864 w 1864"/>
                  <a:gd name="connsiteY16" fmla="*/ 248 h 318"/>
                  <a:gd name="connsiteX0" fmla="*/ 0 w 1945"/>
                  <a:gd name="connsiteY0" fmla="*/ 176 h 318"/>
                  <a:gd name="connsiteX1" fmla="*/ 135 w 1945"/>
                  <a:gd name="connsiteY1" fmla="*/ 225 h 318"/>
                  <a:gd name="connsiteX2" fmla="*/ 288 w 1945"/>
                  <a:gd name="connsiteY2" fmla="*/ 276 h 318"/>
                  <a:gd name="connsiteX3" fmla="*/ 465 w 1945"/>
                  <a:gd name="connsiteY3" fmla="*/ 318 h 318"/>
                  <a:gd name="connsiteX4" fmla="*/ 636 w 1945"/>
                  <a:gd name="connsiteY4" fmla="*/ 69 h 318"/>
                  <a:gd name="connsiteX5" fmla="*/ 789 w 1945"/>
                  <a:gd name="connsiteY5" fmla="*/ 96 h 318"/>
                  <a:gd name="connsiteX6" fmla="*/ 984 w 1945"/>
                  <a:gd name="connsiteY6" fmla="*/ 117 h 318"/>
                  <a:gd name="connsiteX7" fmla="*/ 1185 w 1945"/>
                  <a:gd name="connsiteY7" fmla="*/ 120 h 318"/>
                  <a:gd name="connsiteX8" fmla="*/ 1353 w 1945"/>
                  <a:gd name="connsiteY8" fmla="*/ 104 h 318"/>
                  <a:gd name="connsiteX9" fmla="*/ 1449 w 1945"/>
                  <a:gd name="connsiteY9" fmla="*/ 80 h 318"/>
                  <a:gd name="connsiteX10" fmla="*/ 1521 w 1945"/>
                  <a:gd name="connsiteY10" fmla="*/ 48 h 318"/>
                  <a:gd name="connsiteX11" fmla="*/ 1593 w 1945"/>
                  <a:gd name="connsiteY11" fmla="*/ 24 h 318"/>
                  <a:gd name="connsiteX12" fmla="*/ 1633 w 1945"/>
                  <a:gd name="connsiteY12" fmla="*/ 8 h 318"/>
                  <a:gd name="connsiteX13" fmla="*/ 1721 w 1945"/>
                  <a:gd name="connsiteY13" fmla="*/ 0 h 318"/>
                  <a:gd name="connsiteX14" fmla="*/ 1809 w 1945"/>
                  <a:gd name="connsiteY14" fmla="*/ 32 h 318"/>
                  <a:gd name="connsiteX15" fmla="*/ 1857 w 1945"/>
                  <a:gd name="connsiteY15" fmla="*/ 88 h 318"/>
                  <a:gd name="connsiteX16" fmla="*/ 1945 w 1945"/>
                  <a:gd name="connsiteY16" fmla="*/ 248 h 318"/>
                  <a:gd name="connsiteX0" fmla="*/ 0 w 1945"/>
                  <a:gd name="connsiteY0" fmla="*/ 176 h 318"/>
                  <a:gd name="connsiteX1" fmla="*/ 135 w 1945"/>
                  <a:gd name="connsiteY1" fmla="*/ 225 h 318"/>
                  <a:gd name="connsiteX2" fmla="*/ 288 w 1945"/>
                  <a:gd name="connsiteY2" fmla="*/ 276 h 318"/>
                  <a:gd name="connsiteX3" fmla="*/ 465 w 1945"/>
                  <a:gd name="connsiteY3" fmla="*/ 318 h 318"/>
                  <a:gd name="connsiteX4" fmla="*/ 636 w 1945"/>
                  <a:gd name="connsiteY4" fmla="*/ 69 h 318"/>
                  <a:gd name="connsiteX5" fmla="*/ 789 w 1945"/>
                  <a:gd name="connsiteY5" fmla="*/ 96 h 318"/>
                  <a:gd name="connsiteX6" fmla="*/ 984 w 1945"/>
                  <a:gd name="connsiteY6" fmla="*/ 117 h 318"/>
                  <a:gd name="connsiteX7" fmla="*/ 1185 w 1945"/>
                  <a:gd name="connsiteY7" fmla="*/ 120 h 318"/>
                  <a:gd name="connsiteX8" fmla="*/ 1353 w 1945"/>
                  <a:gd name="connsiteY8" fmla="*/ 104 h 318"/>
                  <a:gd name="connsiteX9" fmla="*/ 1449 w 1945"/>
                  <a:gd name="connsiteY9" fmla="*/ 80 h 318"/>
                  <a:gd name="connsiteX10" fmla="*/ 1521 w 1945"/>
                  <a:gd name="connsiteY10" fmla="*/ 48 h 318"/>
                  <a:gd name="connsiteX11" fmla="*/ 1593 w 1945"/>
                  <a:gd name="connsiteY11" fmla="*/ 24 h 318"/>
                  <a:gd name="connsiteX12" fmla="*/ 1633 w 1945"/>
                  <a:gd name="connsiteY12" fmla="*/ 8 h 318"/>
                  <a:gd name="connsiteX13" fmla="*/ 1721 w 1945"/>
                  <a:gd name="connsiteY13" fmla="*/ 0 h 318"/>
                  <a:gd name="connsiteX14" fmla="*/ 1809 w 1945"/>
                  <a:gd name="connsiteY14" fmla="*/ 32 h 318"/>
                  <a:gd name="connsiteX15" fmla="*/ 1857 w 1945"/>
                  <a:gd name="connsiteY15" fmla="*/ 88 h 318"/>
                  <a:gd name="connsiteX16" fmla="*/ 1945 w 1945"/>
                  <a:gd name="connsiteY16" fmla="*/ 248 h 318"/>
                  <a:gd name="connsiteX0" fmla="*/ 0 w 1945"/>
                  <a:gd name="connsiteY0" fmla="*/ 176 h 404"/>
                  <a:gd name="connsiteX1" fmla="*/ 135 w 1945"/>
                  <a:gd name="connsiteY1" fmla="*/ 225 h 404"/>
                  <a:gd name="connsiteX2" fmla="*/ 288 w 1945"/>
                  <a:gd name="connsiteY2" fmla="*/ 276 h 404"/>
                  <a:gd name="connsiteX3" fmla="*/ 465 w 1945"/>
                  <a:gd name="connsiteY3" fmla="*/ 318 h 404"/>
                  <a:gd name="connsiteX4" fmla="*/ 636 w 1945"/>
                  <a:gd name="connsiteY4" fmla="*/ 69 h 404"/>
                  <a:gd name="connsiteX5" fmla="*/ 1209 w 1945"/>
                  <a:gd name="connsiteY5" fmla="*/ 404 h 404"/>
                  <a:gd name="connsiteX6" fmla="*/ 789 w 1945"/>
                  <a:gd name="connsiteY6" fmla="*/ 96 h 404"/>
                  <a:gd name="connsiteX7" fmla="*/ 984 w 1945"/>
                  <a:gd name="connsiteY7" fmla="*/ 117 h 404"/>
                  <a:gd name="connsiteX8" fmla="*/ 1185 w 1945"/>
                  <a:gd name="connsiteY8" fmla="*/ 120 h 404"/>
                  <a:gd name="connsiteX9" fmla="*/ 1353 w 1945"/>
                  <a:gd name="connsiteY9" fmla="*/ 104 h 404"/>
                  <a:gd name="connsiteX10" fmla="*/ 1449 w 1945"/>
                  <a:gd name="connsiteY10" fmla="*/ 80 h 404"/>
                  <a:gd name="connsiteX11" fmla="*/ 1521 w 1945"/>
                  <a:gd name="connsiteY11" fmla="*/ 48 h 404"/>
                  <a:gd name="connsiteX12" fmla="*/ 1593 w 1945"/>
                  <a:gd name="connsiteY12" fmla="*/ 24 h 404"/>
                  <a:gd name="connsiteX13" fmla="*/ 1633 w 1945"/>
                  <a:gd name="connsiteY13" fmla="*/ 8 h 404"/>
                  <a:gd name="connsiteX14" fmla="*/ 1721 w 1945"/>
                  <a:gd name="connsiteY14" fmla="*/ 0 h 404"/>
                  <a:gd name="connsiteX15" fmla="*/ 1809 w 1945"/>
                  <a:gd name="connsiteY15" fmla="*/ 32 h 404"/>
                  <a:gd name="connsiteX16" fmla="*/ 1857 w 1945"/>
                  <a:gd name="connsiteY16" fmla="*/ 88 h 404"/>
                  <a:gd name="connsiteX17" fmla="*/ 1945 w 1945"/>
                  <a:gd name="connsiteY17" fmla="*/ 248 h 404"/>
                  <a:gd name="connsiteX0" fmla="*/ 0 w 1945"/>
                  <a:gd name="connsiteY0" fmla="*/ 176 h 405"/>
                  <a:gd name="connsiteX1" fmla="*/ 135 w 1945"/>
                  <a:gd name="connsiteY1" fmla="*/ 225 h 405"/>
                  <a:gd name="connsiteX2" fmla="*/ 288 w 1945"/>
                  <a:gd name="connsiteY2" fmla="*/ 276 h 405"/>
                  <a:gd name="connsiteX3" fmla="*/ 465 w 1945"/>
                  <a:gd name="connsiteY3" fmla="*/ 318 h 405"/>
                  <a:gd name="connsiteX4" fmla="*/ 717 w 1945"/>
                  <a:gd name="connsiteY4" fmla="*/ 405 h 405"/>
                  <a:gd name="connsiteX5" fmla="*/ 1209 w 1945"/>
                  <a:gd name="connsiteY5" fmla="*/ 404 h 405"/>
                  <a:gd name="connsiteX6" fmla="*/ 789 w 1945"/>
                  <a:gd name="connsiteY6" fmla="*/ 96 h 405"/>
                  <a:gd name="connsiteX7" fmla="*/ 984 w 1945"/>
                  <a:gd name="connsiteY7" fmla="*/ 117 h 405"/>
                  <a:gd name="connsiteX8" fmla="*/ 1185 w 1945"/>
                  <a:gd name="connsiteY8" fmla="*/ 120 h 405"/>
                  <a:gd name="connsiteX9" fmla="*/ 1353 w 1945"/>
                  <a:gd name="connsiteY9" fmla="*/ 104 h 405"/>
                  <a:gd name="connsiteX10" fmla="*/ 1449 w 1945"/>
                  <a:gd name="connsiteY10" fmla="*/ 80 h 405"/>
                  <a:gd name="connsiteX11" fmla="*/ 1521 w 1945"/>
                  <a:gd name="connsiteY11" fmla="*/ 48 h 405"/>
                  <a:gd name="connsiteX12" fmla="*/ 1593 w 1945"/>
                  <a:gd name="connsiteY12" fmla="*/ 24 h 405"/>
                  <a:gd name="connsiteX13" fmla="*/ 1633 w 1945"/>
                  <a:gd name="connsiteY13" fmla="*/ 8 h 405"/>
                  <a:gd name="connsiteX14" fmla="*/ 1721 w 1945"/>
                  <a:gd name="connsiteY14" fmla="*/ 0 h 405"/>
                  <a:gd name="connsiteX15" fmla="*/ 1809 w 1945"/>
                  <a:gd name="connsiteY15" fmla="*/ 32 h 405"/>
                  <a:gd name="connsiteX16" fmla="*/ 1857 w 1945"/>
                  <a:gd name="connsiteY16" fmla="*/ 88 h 405"/>
                  <a:gd name="connsiteX17" fmla="*/ 1945 w 1945"/>
                  <a:gd name="connsiteY17" fmla="*/ 248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1809 w 2431"/>
                  <a:gd name="connsiteY15" fmla="*/ 32 h 405"/>
                  <a:gd name="connsiteX16" fmla="*/ 1857 w 2431"/>
                  <a:gd name="connsiteY16" fmla="*/ 88 h 405"/>
                  <a:gd name="connsiteX17" fmla="*/ 2431 w 2431"/>
                  <a:gd name="connsiteY17"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1809 w 2431"/>
                  <a:gd name="connsiteY15" fmla="*/ 32 h 405"/>
                  <a:gd name="connsiteX16" fmla="*/ 2431 w 2431"/>
                  <a:gd name="connsiteY16"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2431 w 2431"/>
                  <a:gd name="connsiteY15"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790 w 2431"/>
                  <a:gd name="connsiteY7" fmla="*/ 96 h 405"/>
                  <a:gd name="connsiteX8" fmla="*/ 984 w 2431"/>
                  <a:gd name="connsiteY8" fmla="*/ 117 h 405"/>
                  <a:gd name="connsiteX9" fmla="*/ 1185 w 2431"/>
                  <a:gd name="connsiteY9" fmla="*/ 120 h 405"/>
                  <a:gd name="connsiteX10" fmla="*/ 1353 w 2431"/>
                  <a:gd name="connsiteY10" fmla="*/ 104 h 405"/>
                  <a:gd name="connsiteX11" fmla="*/ 1449 w 2431"/>
                  <a:gd name="connsiteY11" fmla="*/ 80 h 405"/>
                  <a:gd name="connsiteX12" fmla="*/ 1521 w 2431"/>
                  <a:gd name="connsiteY12" fmla="*/ 48 h 405"/>
                  <a:gd name="connsiteX13" fmla="*/ 1593 w 2431"/>
                  <a:gd name="connsiteY13" fmla="*/ 24 h 405"/>
                  <a:gd name="connsiteX14" fmla="*/ 1633 w 2431"/>
                  <a:gd name="connsiteY14" fmla="*/ 8 h 405"/>
                  <a:gd name="connsiteX15" fmla="*/ 1721 w 2431"/>
                  <a:gd name="connsiteY15" fmla="*/ 0 h 405"/>
                  <a:gd name="connsiteX16" fmla="*/ 2431 w 2431"/>
                  <a:gd name="connsiteY16"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2431 w 2431"/>
                  <a:gd name="connsiteY15"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1185 w 2431"/>
                  <a:gd name="connsiteY7" fmla="*/ 120 h 405"/>
                  <a:gd name="connsiteX8" fmla="*/ 1353 w 2431"/>
                  <a:gd name="connsiteY8" fmla="*/ 104 h 405"/>
                  <a:gd name="connsiteX9" fmla="*/ 1449 w 2431"/>
                  <a:gd name="connsiteY9" fmla="*/ 80 h 405"/>
                  <a:gd name="connsiteX10" fmla="*/ 1521 w 2431"/>
                  <a:gd name="connsiteY10" fmla="*/ 48 h 405"/>
                  <a:gd name="connsiteX11" fmla="*/ 1593 w 2431"/>
                  <a:gd name="connsiteY11" fmla="*/ 24 h 405"/>
                  <a:gd name="connsiteX12" fmla="*/ 1633 w 2431"/>
                  <a:gd name="connsiteY12" fmla="*/ 8 h 405"/>
                  <a:gd name="connsiteX13" fmla="*/ 1721 w 2431"/>
                  <a:gd name="connsiteY13" fmla="*/ 0 h 405"/>
                  <a:gd name="connsiteX14" fmla="*/ 2431 w 2431"/>
                  <a:gd name="connsiteY14"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185 w 2431"/>
                  <a:gd name="connsiteY6" fmla="*/ 120 h 405"/>
                  <a:gd name="connsiteX7" fmla="*/ 1353 w 2431"/>
                  <a:gd name="connsiteY7" fmla="*/ 104 h 405"/>
                  <a:gd name="connsiteX8" fmla="*/ 1449 w 2431"/>
                  <a:gd name="connsiteY8" fmla="*/ 80 h 405"/>
                  <a:gd name="connsiteX9" fmla="*/ 1521 w 2431"/>
                  <a:gd name="connsiteY9" fmla="*/ 48 h 405"/>
                  <a:gd name="connsiteX10" fmla="*/ 1593 w 2431"/>
                  <a:gd name="connsiteY10" fmla="*/ 24 h 405"/>
                  <a:gd name="connsiteX11" fmla="*/ 1633 w 2431"/>
                  <a:gd name="connsiteY11" fmla="*/ 8 h 405"/>
                  <a:gd name="connsiteX12" fmla="*/ 1721 w 2431"/>
                  <a:gd name="connsiteY12" fmla="*/ 0 h 405"/>
                  <a:gd name="connsiteX13" fmla="*/ 2431 w 2431"/>
                  <a:gd name="connsiteY13"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353 w 2431"/>
                  <a:gd name="connsiteY6" fmla="*/ 104 h 405"/>
                  <a:gd name="connsiteX7" fmla="*/ 1449 w 2431"/>
                  <a:gd name="connsiteY7" fmla="*/ 80 h 405"/>
                  <a:gd name="connsiteX8" fmla="*/ 1521 w 2431"/>
                  <a:gd name="connsiteY8" fmla="*/ 48 h 405"/>
                  <a:gd name="connsiteX9" fmla="*/ 1593 w 2431"/>
                  <a:gd name="connsiteY9" fmla="*/ 24 h 405"/>
                  <a:gd name="connsiteX10" fmla="*/ 1633 w 2431"/>
                  <a:gd name="connsiteY10" fmla="*/ 8 h 405"/>
                  <a:gd name="connsiteX11" fmla="*/ 1721 w 2431"/>
                  <a:gd name="connsiteY11" fmla="*/ 0 h 405"/>
                  <a:gd name="connsiteX12" fmla="*/ 2431 w 2431"/>
                  <a:gd name="connsiteY12"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449 w 2431"/>
                  <a:gd name="connsiteY6" fmla="*/ 80 h 405"/>
                  <a:gd name="connsiteX7" fmla="*/ 1521 w 2431"/>
                  <a:gd name="connsiteY7" fmla="*/ 48 h 405"/>
                  <a:gd name="connsiteX8" fmla="*/ 1593 w 2431"/>
                  <a:gd name="connsiteY8" fmla="*/ 24 h 405"/>
                  <a:gd name="connsiteX9" fmla="*/ 1633 w 2431"/>
                  <a:gd name="connsiteY9" fmla="*/ 8 h 405"/>
                  <a:gd name="connsiteX10" fmla="*/ 1721 w 2431"/>
                  <a:gd name="connsiteY10" fmla="*/ 0 h 405"/>
                  <a:gd name="connsiteX11" fmla="*/ 2431 w 2431"/>
                  <a:gd name="connsiteY11"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521 w 2431"/>
                  <a:gd name="connsiteY6" fmla="*/ 48 h 405"/>
                  <a:gd name="connsiteX7" fmla="*/ 1593 w 2431"/>
                  <a:gd name="connsiteY7" fmla="*/ 24 h 405"/>
                  <a:gd name="connsiteX8" fmla="*/ 1633 w 2431"/>
                  <a:gd name="connsiteY8" fmla="*/ 8 h 405"/>
                  <a:gd name="connsiteX9" fmla="*/ 1721 w 2431"/>
                  <a:gd name="connsiteY9" fmla="*/ 0 h 405"/>
                  <a:gd name="connsiteX10" fmla="*/ 2431 w 2431"/>
                  <a:gd name="connsiteY10"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521 w 2431"/>
                  <a:gd name="connsiteY6" fmla="*/ 48 h 405"/>
                  <a:gd name="connsiteX7" fmla="*/ 1633 w 2431"/>
                  <a:gd name="connsiteY7" fmla="*/ 8 h 405"/>
                  <a:gd name="connsiteX8" fmla="*/ 1721 w 2431"/>
                  <a:gd name="connsiteY8" fmla="*/ 0 h 405"/>
                  <a:gd name="connsiteX9" fmla="*/ 2431 w 2431"/>
                  <a:gd name="connsiteY9"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521 w 2431"/>
                  <a:gd name="connsiteY6" fmla="*/ 48 h 405"/>
                  <a:gd name="connsiteX7" fmla="*/ 1776 w 2431"/>
                  <a:gd name="connsiteY7" fmla="*/ 232 h 405"/>
                  <a:gd name="connsiteX8" fmla="*/ 1633 w 2431"/>
                  <a:gd name="connsiteY8" fmla="*/ 8 h 405"/>
                  <a:gd name="connsiteX9" fmla="*/ 1721 w 2431"/>
                  <a:gd name="connsiteY9" fmla="*/ 0 h 405"/>
                  <a:gd name="connsiteX10" fmla="*/ 2431 w 2431"/>
                  <a:gd name="connsiteY10"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776 w 2431"/>
                  <a:gd name="connsiteY6" fmla="*/ 232 h 405"/>
                  <a:gd name="connsiteX7" fmla="*/ 1633 w 2431"/>
                  <a:gd name="connsiteY7" fmla="*/ 8 h 405"/>
                  <a:gd name="connsiteX8" fmla="*/ 1721 w 2431"/>
                  <a:gd name="connsiteY8" fmla="*/ 0 h 405"/>
                  <a:gd name="connsiteX9" fmla="*/ 2431 w 2431"/>
                  <a:gd name="connsiteY9" fmla="*/ 104 h 405"/>
                  <a:gd name="connsiteX0" fmla="*/ 0 w 2431"/>
                  <a:gd name="connsiteY0" fmla="*/ 197 h 426"/>
                  <a:gd name="connsiteX1" fmla="*/ 135 w 2431"/>
                  <a:gd name="connsiteY1" fmla="*/ 246 h 426"/>
                  <a:gd name="connsiteX2" fmla="*/ 288 w 2431"/>
                  <a:gd name="connsiteY2" fmla="*/ 297 h 426"/>
                  <a:gd name="connsiteX3" fmla="*/ 465 w 2431"/>
                  <a:gd name="connsiteY3" fmla="*/ 339 h 426"/>
                  <a:gd name="connsiteX4" fmla="*/ 717 w 2431"/>
                  <a:gd name="connsiteY4" fmla="*/ 426 h 426"/>
                  <a:gd name="connsiteX5" fmla="*/ 1209 w 2431"/>
                  <a:gd name="connsiteY5" fmla="*/ 425 h 426"/>
                  <a:gd name="connsiteX6" fmla="*/ 1776 w 2431"/>
                  <a:gd name="connsiteY6" fmla="*/ 253 h 426"/>
                  <a:gd name="connsiteX7" fmla="*/ 1633 w 2431"/>
                  <a:gd name="connsiteY7" fmla="*/ 29 h 426"/>
                  <a:gd name="connsiteX8" fmla="*/ 1721 w 2431"/>
                  <a:gd name="connsiteY8" fmla="*/ 21 h 426"/>
                  <a:gd name="connsiteX9" fmla="*/ 1722 w 2431"/>
                  <a:gd name="connsiteY9" fmla="*/ 17 h 426"/>
                  <a:gd name="connsiteX10" fmla="*/ 2431 w 2431"/>
                  <a:gd name="connsiteY10" fmla="*/ 125 h 426"/>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776 w 2431"/>
                  <a:gd name="connsiteY6" fmla="*/ 232 h 405"/>
                  <a:gd name="connsiteX7" fmla="*/ 1633 w 2431"/>
                  <a:gd name="connsiteY7" fmla="*/ 8 h 405"/>
                  <a:gd name="connsiteX8" fmla="*/ 1721 w 2431"/>
                  <a:gd name="connsiteY8" fmla="*/ 0 h 405"/>
                  <a:gd name="connsiteX9" fmla="*/ 2431 w 2431"/>
                  <a:gd name="connsiteY9" fmla="*/ 104 h 405"/>
                  <a:gd name="connsiteX0" fmla="*/ 0 w 2431"/>
                  <a:gd name="connsiteY0" fmla="*/ 189 h 418"/>
                  <a:gd name="connsiteX1" fmla="*/ 135 w 2431"/>
                  <a:gd name="connsiteY1" fmla="*/ 238 h 418"/>
                  <a:gd name="connsiteX2" fmla="*/ 288 w 2431"/>
                  <a:gd name="connsiteY2" fmla="*/ 289 h 418"/>
                  <a:gd name="connsiteX3" fmla="*/ 465 w 2431"/>
                  <a:gd name="connsiteY3" fmla="*/ 331 h 418"/>
                  <a:gd name="connsiteX4" fmla="*/ 717 w 2431"/>
                  <a:gd name="connsiteY4" fmla="*/ 418 h 418"/>
                  <a:gd name="connsiteX5" fmla="*/ 1209 w 2431"/>
                  <a:gd name="connsiteY5" fmla="*/ 417 h 418"/>
                  <a:gd name="connsiteX6" fmla="*/ 1776 w 2431"/>
                  <a:gd name="connsiteY6" fmla="*/ 245 h 418"/>
                  <a:gd name="connsiteX7" fmla="*/ 1633 w 2431"/>
                  <a:gd name="connsiteY7" fmla="*/ 21 h 418"/>
                  <a:gd name="connsiteX8" fmla="*/ 2431 w 2431"/>
                  <a:gd name="connsiteY8" fmla="*/ 117 h 418"/>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55"/>
                  <a:gd name="connsiteX1" fmla="*/ 135 w 2431"/>
                  <a:gd name="connsiteY1" fmla="*/ 141 h 355"/>
                  <a:gd name="connsiteX2" fmla="*/ 288 w 2431"/>
                  <a:gd name="connsiteY2" fmla="*/ 192 h 355"/>
                  <a:gd name="connsiteX3" fmla="*/ 465 w 2431"/>
                  <a:gd name="connsiteY3" fmla="*/ 282 h 355"/>
                  <a:gd name="connsiteX4" fmla="*/ 717 w 2431"/>
                  <a:gd name="connsiteY4" fmla="*/ 321 h 355"/>
                  <a:gd name="connsiteX5" fmla="*/ 1209 w 2431"/>
                  <a:gd name="connsiteY5" fmla="*/ 320 h 355"/>
                  <a:gd name="connsiteX6" fmla="*/ 1776 w 2431"/>
                  <a:gd name="connsiteY6" fmla="*/ 148 h 355"/>
                  <a:gd name="connsiteX7" fmla="*/ 1876 w 2431"/>
                  <a:gd name="connsiteY7" fmla="*/ 68 h 355"/>
                  <a:gd name="connsiteX8" fmla="*/ 2431 w 2431"/>
                  <a:gd name="connsiteY8" fmla="*/ 20 h 355"/>
                  <a:gd name="connsiteX0" fmla="*/ 0 w 2431"/>
                  <a:gd name="connsiteY0" fmla="*/ 92 h 327"/>
                  <a:gd name="connsiteX1" fmla="*/ 135 w 2431"/>
                  <a:gd name="connsiteY1" fmla="*/ 141 h 327"/>
                  <a:gd name="connsiteX2" fmla="*/ 288 w 2431"/>
                  <a:gd name="connsiteY2" fmla="*/ 192 h 327"/>
                  <a:gd name="connsiteX3" fmla="*/ 465 w 2431"/>
                  <a:gd name="connsiteY3" fmla="*/ 282 h 327"/>
                  <a:gd name="connsiteX4" fmla="*/ 717 w 2431"/>
                  <a:gd name="connsiteY4" fmla="*/ 321 h 327"/>
                  <a:gd name="connsiteX5" fmla="*/ 1209 w 2431"/>
                  <a:gd name="connsiteY5" fmla="*/ 320 h 327"/>
                  <a:gd name="connsiteX6" fmla="*/ 1776 w 2431"/>
                  <a:gd name="connsiteY6" fmla="*/ 148 h 327"/>
                  <a:gd name="connsiteX7" fmla="*/ 1876 w 2431"/>
                  <a:gd name="connsiteY7" fmla="*/ 68 h 327"/>
                  <a:gd name="connsiteX8" fmla="*/ 2431 w 2431"/>
                  <a:gd name="connsiteY8" fmla="*/ 20 h 327"/>
                  <a:gd name="connsiteX0" fmla="*/ 0 w 2431"/>
                  <a:gd name="connsiteY0" fmla="*/ 92 h 327"/>
                  <a:gd name="connsiteX1" fmla="*/ 135 w 2431"/>
                  <a:gd name="connsiteY1" fmla="*/ 141 h 327"/>
                  <a:gd name="connsiteX2" fmla="*/ 288 w 2431"/>
                  <a:gd name="connsiteY2" fmla="*/ 192 h 327"/>
                  <a:gd name="connsiteX3" fmla="*/ 465 w 2431"/>
                  <a:gd name="connsiteY3" fmla="*/ 282 h 327"/>
                  <a:gd name="connsiteX4" fmla="*/ 717 w 2431"/>
                  <a:gd name="connsiteY4" fmla="*/ 321 h 327"/>
                  <a:gd name="connsiteX5" fmla="*/ 1209 w 2431"/>
                  <a:gd name="connsiteY5" fmla="*/ 320 h 327"/>
                  <a:gd name="connsiteX6" fmla="*/ 1776 w 2431"/>
                  <a:gd name="connsiteY6" fmla="*/ 148 h 327"/>
                  <a:gd name="connsiteX7" fmla="*/ 1876 w 2431"/>
                  <a:gd name="connsiteY7" fmla="*/ 68 h 327"/>
                  <a:gd name="connsiteX8" fmla="*/ 2431 w 2431"/>
                  <a:gd name="connsiteY8" fmla="*/ 20 h 327"/>
                  <a:gd name="connsiteX0" fmla="*/ 0 w 2431"/>
                  <a:gd name="connsiteY0" fmla="*/ 92 h 327"/>
                  <a:gd name="connsiteX1" fmla="*/ 135 w 2431"/>
                  <a:gd name="connsiteY1" fmla="*/ 141 h 327"/>
                  <a:gd name="connsiteX2" fmla="*/ 465 w 2431"/>
                  <a:gd name="connsiteY2" fmla="*/ 282 h 327"/>
                  <a:gd name="connsiteX3" fmla="*/ 717 w 2431"/>
                  <a:gd name="connsiteY3" fmla="*/ 321 h 327"/>
                  <a:gd name="connsiteX4" fmla="*/ 1209 w 2431"/>
                  <a:gd name="connsiteY4" fmla="*/ 320 h 327"/>
                  <a:gd name="connsiteX5" fmla="*/ 1776 w 2431"/>
                  <a:gd name="connsiteY5" fmla="*/ 148 h 327"/>
                  <a:gd name="connsiteX6" fmla="*/ 1876 w 2431"/>
                  <a:gd name="connsiteY6" fmla="*/ 68 h 327"/>
                  <a:gd name="connsiteX7" fmla="*/ 2431 w 2431"/>
                  <a:gd name="connsiteY7" fmla="*/ 20 h 327"/>
                  <a:gd name="connsiteX0" fmla="*/ 0 w 2431"/>
                  <a:gd name="connsiteY0" fmla="*/ 92 h 327"/>
                  <a:gd name="connsiteX1" fmla="*/ 135 w 2431"/>
                  <a:gd name="connsiteY1" fmla="*/ 141 h 327"/>
                  <a:gd name="connsiteX2" fmla="*/ 465 w 2431"/>
                  <a:gd name="connsiteY2" fmla="*/ 282 h 327"/>
                  <a:gd name="connsiteX3" fmla="*/ 717 w 2431"/>
                  <a:gd name="connsiteY3" fmla="*/ 321 h 327"/>
                  <a:gd name="connsiteX4" fmla="*/ 1209 w 2431"/>
                  <a:gd name="connsiteY4" fmla="*/ 320 h 327"/>
                  <a:gd name="connsiteX5" fmla="*/ 1776 w 2431"/>
                  <a:gd name="connsiteY5" fmla="*/ 148 h 327"/>
                  <a:gd name="connsiteX6" fmla="*/ 1876 w 2431"/>
                  <a:gd name="connsiteY6" fmla="*/ 68 h 327"/>
                  <a:gd name="connsiteX7" fmla="*/ 2431 w 2431"/>
                  <a:gd name="connsiteY7" fmla="*/ 20 h 327"/>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37"/>
                  <a:gd name="connsiteX1" fmla="*/ 135 w 2431"/>
                  <a:gd name="connsiteY1" fmla="*/ 141 h 337"/>
                  <a:gd name="connsiteX2" fmla="*/ 465 w 2431"/>
                  <a:gd name="connsiteY2" fmla="*/ 282 h 337"/>
                  <a:gd name="connsiteX3" fmla="*/ 717 w 2431"/>
                  <a:gd name="connsiteY3" fmla="*/ 321 h 337"/>
                  <a:gd name="connsiteX4" fmla="*/ 1209 w 2431"/>
                  <a:gd name="connsiteY4" fmla="*/ 320 h 337"/>
                  <a:gd name="connsiteX5" fmla="*/ 1776 w 2431"/>
                  <a:gd name="connsiteY5" fmla="*/ 148 h 337"/>
                  <a:gd name="connsiteX6" fmla="*/ 1876 w 2431"/>
                  <a:gd name="connsiteY6" fmla="*/ 68 h 337"/>
                  <a:gd name="connsiteX7" fmla="*/ 2431 w 2431"/>
                  <a:gd name="connsiteY7" fmla="*/ 20 h 337"/>
                  <a:gd name="connsiteX0" fmla="*/ 0 w 2431"/>
                  <a:gd name="connsiteY0" fmla="*/ 92 h 337"/>
                  <a:gd name="connsiteX1" fmla="*/ 135 w 2431"/>
                  <a:gd name="connsiteY1" fmla="*/ 141 h 337"/>
                  <a:gd name="connsiteX2" fmla="*/ 465 w 2431"/>
                  <a:gd name="connsiteY2" fmla="*/ 282 h 337"/>
                  <a:gd name="connsiteX3" fmla="*/ 717 w 2431"/>
                  <a:gd name="connsiteY3" fmla="*/ 321 h 337"/>
                  <a:gd name="connsiteX4" fmla="*/ 1209 w 2431"/>
                  <a:gd name="connsiteY4" fmla="*/ 320 h 337"/>
                  <a:gd name="connsiteX5" fmla="*/ 1776 w 2431"/>
                  <a:gd name="connsiteY5" fmla="*/ 148 h 337"/>
                  <a:gd name="connsiteX6" fmla="*/ 1876 w 2431"/>
                  <a:gd name="connsiteY6" fmla="*/ 68 h 337"/>
                  <a:gd name="connsiteX7" fmla="*/ 2431 w 2431"/>
                  <a:gd name="connsiteY7" fmla="*/ 20 h 337"/>
                  <a:gd name="connsiteX0" fmla="*/ 0 w 2431"/>
                  <a:gd name="connsiteY0" fmla="*/ 92 h 337"/>
                  <a:gd name="connsiteX1" fmla="*/ 135 w 2431"/>
                  <a:gd name="connsiteY1" fmla="*/ 141 h 337"/>
                  <a:gd name="connsiteX2" fmla="*/ 465 w 2431"/>
                  <a:gd name="connsiteY2" fmla="*/ 282 h 337"/>
                  <a:gd name="connsiteX3" fmla="*/ 717 w 2431"/>
                  <a:gd name="connsiteY3" fmla="*/ 321 h 337"/>
                  <a:gd name="connsiteX4" fmla="*/ 1209 w 2431"/>
                  <a:gd name="connsiteY4" fmla="*/ 320 h 337"/>
                  <a:gd name="connsiteX5" fmla="*/ 1776 w 2431"/>
                  <a:gd name="connsiteY5" fmla="*/ 148 h 337"/>
                  <a:gd name="connsiteX6" fmla="*/ 1876 w 2431"/>
                  <a:gd name="connsiteY6" fmla="*/ 68 h 337"/>
                  <a:gd name="connsiteX7" fmla="*/ 2431 w 2431"/>
                  <a:gd name="connsiteY7" fmla="*/ 20 h 337"/>
                  <a:gd name="connsiteX0" fmla="*/ 0 w 2431"/>
                  <a:gd name="connsiteY0" fmla="*/ 72 h 317"/>
                  <a:gd name="connsiteX1" fmla="*/ 135 w 2431"/>
                  <a:gd name="connsiteY1" fmla="*/ 121 h 317"/>
                  <a:gd name="connsiteX2" fmla="*/ 465 w 2431"/>
                  <a:gd name="connsiteY2" fmla="*/ 262 h 317"/>
                  <a:gd name="connsiteX3" fmla="*/ 717 w 2431"/>
                  <a:gd name="connsiteY3" fmla="*/ 301 h 317"/>
                  <a:gd name="connsiteX4" fmla="*/ 1209 w 2431"/>
                  <a:gd name="connsiteY4" fmla="*/ 300 h 317"/>
                  <a:gd name="connsiteX5" fmla="*/ 1776 w 2431"/>
                  <a:gd name="connsiteY5" fmla="*/ 128 h 317"/>
                  <a:gd name="connsiteX6" fmla="*/ 2431 w 2431"/>
                  <a:gd name="connsiteY6" fmla="*/ 0 h 317"/>
                  <a:gd name="connsiteX0" fmla="*/ 0 w 2431"/>
                  <a:gd name="connsiteY0" fmla="*/ 72 h 317"/>
                  <a:gd name="connsiteX1" fmla="*/ 135 w 2431"/>
                  <a:gd name="connsiteY1" fmla="*/ 121 h 317"/>
                  <a:gd name="connsiteX2" fmla="*/ 465 w 2431"/>
                  <a:gd name="connsiteY2" fmla="*/ 262 h 317"/>
                  <a:gd name="connsiteX3" fmla="*/ 717 w 2431"/>
                  <a:gd name="connsiteY3" fmla="*/ 301 h 317"/>
                  <a:gd name="connsiteX4" fmla="*/ 1209 w 2431"/>
                  <a:gd name="connsiteY4" fmla="*/ 300 h 317"/>
                  <a:gd name="connsiteX5" fmla="*/ 1776 w 2431"/>
                  <a:gd name="connsiteY5" fmla="*/ 128 h 317"/>
                  <a:gd name="connsiteX6" fmla="*/ 2431 w 2431"/>
                  <a:gd name="connsiteY6" fmla="*/ 0 h 317"/>
                  <a:gd name="connsiteX0" fmla="*/ 0 w 2431"/>
                  <a:gd name="connsiteY0" fmla="*/ 72 h 317"/>
                  <a:gd name="connsiteX1" fmla="*/ 135 w 2431"/>
                  <a:gd name="connsiteY1" fmla="*/ 121 h 317"/>
                  <a:gd name="connsiteX2" fmla="*/ 465 w 2431"/>
                  <a:gd name="connsiteY2" fmla="*/ 262 h 317"/>
                  <a:gd name="connsiteX3" fmla="*/ 717 w 2431"/>
                  <a:gd name="connsiteY3" fmla="*/ 301 h 317"/>
                  <a:gd name="connsiteX4" fmla="*/ 1209 w 2431"/>
                  <a:gd name="connsiteY4" fmla="*/ 300 h 317"/>
                  <a:gd name="connsiteX5" fmla="*/ 1776 w 2431"/>
                  <a:gd name="connsiteY5" fmla="*/ 128 h 317"/>
                  <a:gd name="connsiteX6" fmla="*/ 2431 w 2431"/>
                  <a:gd name="connsiteY6" fmla="*/ 0 h 317"/>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78 w 2509"/>
                  <a:gd name="connsiteY0" fmla="*/ 76 h 321"/>
                  <a:gd name="connsiteX1" fmla="*/ 78 w 2509"/>
                  <a:gd name="connsiteY1" fmla="*/ 32 h 321"/>
                  <a:gd name="connsiteX2" fmla="*/ 543 w 2509"/>
                  <a:gd name="connsiteY2" fmla="*/ 266 h 321"/>
                  <a:gd name="connsiteX3" fmla="*/ 795 w 2509"/>
                  <a:gd name="connsiteY3" fmla="*/ 305 h 321"/>
                  <a:gd name="connsiteX4" fmla="*/ 1287 w 2509"/>
                  <a:gd name="connsiteY4" fmla="*/ 304 h 321"/>
                  <a:gd name="connsiteX5" fmla="*/ 1854 w 2509"/>
                  <a:gd name="connsiteY5" fmla="*/ 132 h 321"/>
                  <a:gd name="connsiteX6" fmla="*/ 2509 w 2509"/>
                  <a:gd name="connsiteY6" fmla="*/ 4 h 321"/>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2431 w 2431"/>
                  <a:gd name="connsiteY5" fmla="*/ 0 h 269"/>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1783 w 2431"/>
                  <a:gd name="connsiteY5" fmla="*/ 72 h 269"/>
                  <a:gd name="connsiteX6" fmla="*/ 2431 w 2431"/>
                  <a:gd name="connsiteY6" fmla="*/ 0 h 269"/>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1783 w 2431"/>
                  <a:gd name="connsiteY5" fmla="*/ 72 h 269"/>
                  <a:gd name="connsiteX6" fmla="*/ 2431 w 2431"/>
                  <a:gd name="connsiteY6" fmla="*/ 0 h 269"/>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1783 w 2431"/>
                  <a:gd name="connsiteY5" fmla="*/ 72 h 269"/>
                  <a:gd name="connsiteX6" fmla="*/ 2431 w 2431"/>
                  <a:gd name="connsiteY6" fmla="*/ 0 h 269"/>
                  <a:gd name="connsiteX0" fmla="*/ 0 w 2431"/>
                  <a:gd name="connsiteY0" fmla="*/ 27 h 272"/>
                  <a:gd name="connsiteX1" fmla="*/ 465 w 2431"/>
                  <a:gd name="connsiteY1" fmla="*/ 217 h 272"/>
                  <a:gd name="connsiteX2" fmla="*/ 717 w 2431"/>
                  <a:gd name="connsiteY2" fmla="*/ 256 h 272"/>
                  <a:gd name="connsiteX3" fmla="*/ 1209 w 2431"/>
                  <a:gd name="connsiteY3" fmla="*/ 255 h 272"/>
                  <a:gd name="connsiteX4" fmla="*/ 1776 w 2431"/>
                  <a:gd name="connsiteY4" fmla="*/ 83 h 272"/>
                  <a:gd name="connsiteX5" fmla="*/ 1783 w 2431"/>
                  <a:gd name="connsiteY5" fmla="*/ 75 h 272"/>
                  <a:gd name="connsiteX6" fmla="*/ 2431 w 2431"/>
                  <a:gd name="connsiteY6" fmla="*/ 3 h 272"/>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2431 w 2431"/>
                  <a:gd name="connsiteY5" fmla="*/ 0 h 269"/>
                  <a:gd name="connsiteX0" fmla="*/ 0 w 2431"/>
                  <a:gd name="connsiteY0" fmla="*/ 24 h 259"/>
                  <a:gd name="connsiteX1" fmla="*/ 465 w 2431"/>
                  <a:gd name="connsiteY1" fmla="*/ 214 h 259"/>
                  <a:gd name="connsiteX2" fmla="*/ 717 w 2431"/>
                  <a:gd name="connsiteY2" fmla="*/ 253 h 259"/>
                  <a:gd name="connsiteX3" fmla="*/ 1776 w 2431"/>
                  <a:gd name="connsiteY3" fmla="*/ 80 h 259"/>
                  <a:gd name="connsiteX4" fmla="*/ 2431 w 2431"/>
                  <a:gd name="connsiteY4" fmla="*/ 0 h 259"/>
                  <a:gd name="connsiteX0" fmla="*/ 0 w 2431"/>
                  <a:gd name="connsiteY0" fmla="*/ 24 h 259"/>
                  <a:gd name="connsiteX1" fmla="*/ 465 w 2431"/>
                  <a:gd name="connsiteY1" fmla="*/ 214 h 259"/>
                  <a:gd name="connsiteX2" fmla="*/ 717 w 2431"/>
                  <a:gd name="connsiteY2" fmla="*/ 253 h 259"/>
                  <a:gd name="connsiteX3" fmla="*/ 2431 w 2431"/>
                  <a:gd name="connsiteY3" fmla="*/ 0 h 259"/>
                  <a:gd name="connsiteX0" fmla="*/ 0 w 1701"/>
                  <a:gd name="connsiteY0" fmla="*/ 0 h 317"/>
                  <a:gd name="connsiteX1" fmla="*/ 465 w 1701"/>
                  <a:gd name="connsiteY1" fmla="*/ 190 h 317"/>
                  <a:gd name="connsiteX2" fmla="*/ 717 w 1701"/>
                  <a:gd name="connsiteY2" fmla="*/ 229 h 317"/>
                  <a:gd name="connsiteX3" fmla="*/ 1701 w 1701"/>
                  <a:gd name="connsiteY3" fmla="*/ 264 h 317"/>
                  <a:gd name="connsiteX0" fmla="*/ 0 w 1701"/>
                  <a:gd name="connsiteY0" fmla="*/ 0 h 273"/>
                  <a:gd name="connsiteX1" fmla="*/ 465 w 1701"/>
                  <a:gd name="connsiteY1" fmla="*/ 190 h 273"/>
                  <a:gd name="connsiteX2" fmla="*/ 717 w 1701"/>
                  <a:gd name="connsiteY2" fmla="*/ 229 h 273"/>
                  <a:gd name="connsiteX3" fmla="*/ 1701 w 1701"/>
                  <a:gd name="connsiteY3" fmla="*/ 264 h 273"/>
                  <a:gd name="connsiteX0" fmla="*/ 0 w 1701"/>
                  <a:gd name="connsiteY0" fmla="*/ 0 h 273"/>
                  <a:gd name="connsiteX1" fmla="*/ 465 w 1701"/>
                  <a:gd name="connsiteY1" fmla="*/ 190 h 273"/>
                  <a:gd name="connsiteX2" fmla="*/ 717 w 1701"/>
                  <a:gd name="connsiteY2" fmla="*/ 229 h 273"/>
                  <a:gd name="connsiteX3" fmla="*/ 1701 w 1701"/>
                  <a:gd name="connsiteY3" fmla="*/ 264 h 273"/>
                  <a:gd name="connsiteX0" fmla="*/ 0 w 1620"/>
                  <a:gd name="connsiteY0" fmla="*/ 0 h 225"/>
                  <a:gd name="connsiteX1" fmla="*/ 384 w 1620"/>
                  <a:gd name="connsiteY1" fmla="*/ 142 h 225"/>
                  <a:gd name="connsiteX2" fmla="*/ 636 w 1620"/>
                  <a:gd name="connsiteY2" fmla="*/ 181 h 225"/>
                  <a:gd name="connsiteX3" fmla="*/ 1620 w 1620"/>
                  <a:gd name="connsiteY3" fmla="*/ 216 h 225"/>
                  <a:gd name="connsiteX0" fmla="*/ 44 w 1664"/>
                  <a:gd name="connsiteY0" fmla="*/ 27 h 252"/>
                  <a:gd name="connsiteX1" fmla="*/ 64 w 1664"/>
                  <a:gd name="connsiteY1" fmla="*/ 24 h 252"/>
                  <a:gd name="connsiteX2" fmla="*/ 428 w 1664"/>
                  <a:gd name="connsiteY2" fmla="*/ 169 h 252"/>
                  <a:gd name="connsiteX3" fmla="*/ 680 w 1664"/>
                  <a:gd name="connsiteY3" fmla="*/ 208 h 252"/>
                  <a:gd name="connsiteX4" fmla="*/ 1664 w 1664"/>
                  <a:gd name="connsiteY4" fmla="*/ 243 h 252"/>
                  <a:gd name="connsiteX0" fmla="*/ 44 w 1664"/>
                  <a:gd name="connsiteY0" fmla="*/ 27 h 252"/>
                  <a:gd name="connsiteX1" fmla="*/ 64 w 1664"/>
                  <a:gd name="connsiteY1" fmla="*/ 24 h 252"/>
                  <a:gd name="connsiteX2" fmla="*/ 428 w 1664"/>
                  <a:gd name="connsiteY2" fmla="*/ 169 h 252"/>
                  <a:gd name="connsiteX3" fmla="*/ 680 w 1664"/>
                  <a:gd name="connsiteY3" fmla="*/ 208 h 252"/>
                  <a:gd name="connsiteX4" fmla="*/ 1664 w 1664"/>
                  <a:gd name="connsiteY4" fmla="*/ 243 h 252"/>
                  <a:gd name="connsiteX0" fmla="*/ 44 w 1664"/>
                  <a:gd name="connsiteY0" fmla="*/ 27 h 252"/>
                  <a:gd name="connsiteX1" fmla="*/ 64 w 1664"/>
                  <a:gd name="connsiteY1" fmla="*/ 24 h 252"/>
                  <a:gd name="connsiteX2" fmla="*/ 428 w 1664"/>
                  <a:gd name="connsiteY2" fmla="*/ 169 h 252"/>
                  <a:gd name="connsiteX3" fmla="*/ 680 w 1664"/>
                  <a:gd name="connsiteY3" fmla="*/ 208 h 252"/>
                  <a:gd name="connsiteX4" fmla="*/ 1664 w 1664"/>
                  <a:gd name="connsiteY4" fmla="*/ 243 h 252"/>
                  <a:gd name="connsiteX0" fmla="*/ 44 w 1664"/>
                  <a:gd name="connsiteY0" fmla="*/ 27 h 252"/>
                  <a:gd name="connsiteX1" fmla="*/ 64 w 1664"/>
                  <a:gd name="connsiteY1" fmla="*/ 24 h 252"/>
                  <a:gd name="connsiteX2" fmla="*/ 428 w 1664"/>
                  <a:gd name="connsiteY2" fmla="*/ 169 h 252"/>
                  <a:gd name="connsiteX3" fmla="*/ 680 w 1664"/>
                  <a:gd name="connsiteY3" fmla="*/ 208 h 252"/>
                  <a:gd name="connsiteX4" fmla="*/ 1664 w 1664"/>
                  <a:gd name="connsiteY4" fmla="*/ 243 h 252"/>
                  <a:gd name="connsiteX0" fmla="*/ 44 w 1664"/>
                  <a:gd name="connsiteY0" fmla="*/ 27 h 252"/>
                  <a:gd name="connsiteX1" fmla="*/ 64 w 1664"/>
                  <a:gd name="connsiteY1" fmla="*/ 24 h 252"/>
                  <a:gd name="connsiteX2" fmla="*/ 428 w 1664"/>
                  <a:gd name="connsiteY2" fmla="*/ 169 h 252"/>
                  <a:gd name="connsiteX3" fmla="*/ 680 w 1664"/>
                  <a:gd name="connsiteY3" fmla="*/ 208 h 252"/>
                  <a:gd name="connsiteX4" fmla="*/ 1664 w 1664"/>
                  <a:gd name="connsiteY4" fmla="*/ 243 h 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4" h="252">
                    <a:moveTo>
                      <a:pt x="44" y="27"/>
                    </a:moveTo>
                    <a:cubicBezTo>
                      <a:pt x="47" y="26"/>
                      <a:pt x="0" y="0"/>
                      <a:pt x="64" y="24"/>
                    </a:cubicBezTo>
                    <a:cubicBezTo>
                      <a:pt x="223" y="92"/>
                      <a:pt x="325" y="138"/>
                      <a:pt x="428" y="169"/>
                    </a:cubicBezTo>
                    <a:cubicBezTo>
                      <a:pt x="634" y="214"/>
                      <a:pt x="521" y="191"/>
                      <a:pt x="680" y="208"/>
                    </a:cubicBezTo>
                    <a:cubicBezTo>
                      <a:pt x="994" y="232"/>
                      <a:pt x="1192" y="252"/>
                      <a:pt x="1664" y="243"/>
                    </a:cubicBezTo>
                  </a:path>
                </a:pathLst>
              </a:custGeom>
              <a:noFill/>
              <a:ln w="57150" cap="flat" cmpd="sng">
                <a:solidFill>
                  <a:srgbClr val="FF0000"/>
                </a:solidFill>
                <a:prstDash val="solid"/>
                <a:round/>
                <a:headEnd type="none" w="med" len="med"/>
                <a:tailEnd type="triangle" w="med" len="med"/>
              </a:ln>
              <a:effectLst>
                <a:outerShdw dist="35921" dir="2700000" algn="ctr" rotWithShape="0">
                  <a:schemeClr val="tx1"/>
                </a:outerShdw>
              </a:effectLst>
            </p:spPr>
            <p:txBody>
              <a:bodyPr/>
              <a:lstStyle/>
              <a:p>
                <a:pPr>
                  <a:defRPr/>
                </a:pPr>
                <a:endParaRPr lang="en-US" dirty="0">
                  <a:effectLst>
                    <a:outerShdw blurRad="38100" dist="38100" dir="2700000" algn="tl">
                      <a:srgbClr val="000000">
                        <a:alpha val="43137"/>
                      </a:srgbClr>
                    </a:outerShdw>
                  </a:effectLst>
                </a:endParaRPr>
              </a:p>
            </p:txBody>
          </p:sp>
        </p:grpSp>
        <p:sp>
          <p:nvSpPr>
            <p:cNvPr id="22" name="Freeform 7"/>
            <p:cNvSpPr>
              <a:spLocks/>
            </p:cNvSpPr>
            <p:nvPr/>
          </p:nvSpPr>
          <p:spPr bwMode="auto">
            <a:xfrm flipH="1">
              <a:off x="6123961" y="4594225"/>
              <a:ext cx="1705802" cy="415924"/>
            </a:xfrm>
            <a:custGeom>
              <a:avLst/>
              <a:gdLst>
                <a:gd name="connsiteX0" fmla="*/ 0 w 1864"/>
                <a:gd name="connsiteY0" fmla="*/ 176 h 248"/>
                <a:gd name="connsiteX1" fmla="*/ 54 w 1864"/>
                <a:gd name="connsiteY1" fmla="*/ 129 h 248"/>
                <a:gd name="connsiteX2" fmla="*/ 126 w 1864"/>
                <a:gd name="connsiteY2" fmla="*/ 84 h 248"/>
                <a:gd name="connsiteX3" fmla="*/ 180 w 1864"/>
                <a:gd name="connsiteY3" fmla="*/ 54 h 248"/>
                <a:gd name="connsiteX4" fmla="*/ 240 w 1864"/>
                <a:gd name="connsiteY4" fmla="*/ 39 h 248"/>
                <a:gd name="connsiteX5" fmla="*/ 303 w 1864"/>
                <a:gd name="connsiteY5" fmla="*/ 30 h 248"/>
                <a:gd name="connsiteX6" fmla="*/ 555 w 1864"/>
                <a:gd name="connsiteY6" fmla="*/ 69 h 248"/>
                <a:gd name="connsiteX7" fmla="*/ 708 w 1864"/>
                <a:gd name="connsiteY7" fmla="*/ 96 h 248"/>
                <a:gd name="connsiteX8" fmla="*/ 903 w 1864"/>
                <a:gd name="connsiteY8" fmla="*/ 117 h 248"/>
                <a:gd name="connsiteX9" fmla="*/ 1104 w 1864"/>
                <a:gd name="connsiteY9" fmla="*/ 120 h 248"/>
                <a:gd name="connsiteX10" fmla="*/ 1272 w 1864"/>
                <a:gd name="connsiteY10" fmla="*/ 104 h 248"/>
                <a:gd name="connsiteX11" fmla="*/ 1368 w 1864"/>
                <a:gd name="connsiteY11" fmla="*/ 80 h 248"/>
                <a:gd name="connsiteX12" fmla="*/ 1440 w 1864"/>
                <a:gd name="connsiteY12" fmla="*/ 48 h 248"/>
                <a:gd name="connsiteX13" fmla="*/ 1512 w 1864"/>
                <a:gd name="connsiteY13" fmla="*/ 24 h 248"/>
                <a:gd name="connsiteX14" fmla="*/ 1552 w 1864"/>
                <a:gd name="connsiteY14" fmla="*/ 8 h 248"/>
                <a:gd name="connsiteX15" fmla="*/ 1640 w 1864"/>
                <a:gd name="connsiteY15" fmla="*/ 0 h 248"/>
                <a:gd name="connsiteX16" fmla="*/ 1728 w 1864"/>
                <a:gd name="connsiteY16" fmla="*/ 32 h 248"/>
                <a:gd name="connsiteX17" fmla="*/ 1776 w 1864"/>
                <a:gd name="connsiteY17" fmla="*/ 88 h 248"/>
                <a:gd name="connsiteX18" fmla="*/ 1864 w 1864"/>
                <a:gd name="connsiteY18" fmla="*/ 248 h 248"/>
                <a:gd name="connsiteX0" fmla="*/ 0 w 1864"/>
                <a:gd name="connsiteY0" fmla="*/ 176 h 248"/>
                <a:gd name="connsiteX1" fmla="*/ 54 w 1864"/>
                <a:gd name="connsiteY1" fmla="*/ 129 h 248"/>
                <a:gd name="connsiteX2" fmla="*/ 126 w 1864"/>
                <a:gd name="connsiteY2" fmla="*/ 84 h 248"/>
                <a:gd name="connsiteX3" fmla="*/ 240 w 1864"/>
                <a:gd name="connsiteY3" fmla="*/ 39 h 248"/>
                <a:gd name="connsiteX4" fmla="*/ 303 w 1864"/>
                <a:gd name="connsiteY4" fmla="*/ 30 h 248"/>
                <a:gd name="connsiteX5" fmla="*/ 555 w 1864"/>
                <a:gd name="connsiteY5" fmla="*/ 69 h 248"/>
                <a:gd name="connsiteX6" fmla="*/ 708 w 1864"/>
                <a:gd name="connsiteY6" fmla="*/ 96 h 248"/>
                <a:gd name="connsiteX7" fmla="*/ 903 w 1864"/>
                <a:gd name="connsiteY7" fmla="*/ 117 h 248"/>
                <a:gd name="connsiteX8" fmla="*/ 1104 w 1864"/>
                <a:gd name="connsiteY8" fmla="*/ 120 h 248"/>
                <a:gd name="connsiteX9" fmla="*/ 1272 w 1864"/>
                <a:gd name="connsiteY9" fmla="*/ 104 h 248"/>
                <a:gd name="connsiteX10" fmla="*/ 1368 w 1864"/>
                <a:gd name="connsiteY10" fmla="*/ 80 h 248"/>
                <a:gd name="connsiteX11" fmla="*/ 1440 w 1864"/>
                <a:gd name="connsiteY11" fmla="*/ 48 h 248"/>
                <a:gd name="connsiteX12" fmla="*/ 1512 w 1864"/>
                <a:gd name="connsiteY12" fmla="*/ 24 h 248"/>
                <a:gd name="connsiteX13" fmla="*/ 1552 w 1864"/>
                <a:gd name="connsiteY13" fmla="*/ 8 h 248"/>
                <a:gd name="connsiteX14" fmla="*/ 1640 w 1864"/>
                <a:gd name="connsiteY14" fmla="*/ 0 h 248"/>
                <a:gd name="connsiteX15" fmla="*/ 1728 w 1864"/>
                <a:gd name="connsiteY15" fmla="*/ 32 h 248"/>
                <a:gd name="connsiteX16" fmla="*/ 1776 w 1864"/>
                <a:gd name="connsiteY16" fmla="*/ 88 h 248"/>
                <a:gd name="connsiteX17" fmla="*/ 1864 w 1864"/>
                <a:gd name="connsiteY17" fmla="*/ 248 h 248"/>
                <a:gd name="connsiteX0" fmla="*/ 0 w 1864"/>
                <a:gd name="connsiteY0" fmla="*/ 176 h 248"/>
                <a:gd name="connsiteX1" fmla="*/ 54 w 1864"/>
                <a:gd name="connsiteY1" fmla="*/ 129 h 248"/>
                <a:gd name="connsiteX2" fmla="*/ 126 w 1864"/>
                <a:gd name="connsiteY2" fmla="*/ 84 h 248"/>
                <a:gd name="connsiteX3" fmla="*/ 303 w 1864"/>
                <a:gd name="connsiteY3" fmla="*/ 30 h 248"/>
                <a:gd name="connsiteX4" fmla="*/ 555 w 1864"/>
                <a:gd name="connsiteY4" fmla="*/ 69 h 248"/>
                <a:gd name="connsiteX5" fmla="*/ 708 w 1864"/>
                <a:gd name="connsiteY5" fmla="*/ 96 h 248"/>
                <a:gd name="connsiteX6" fmla="*/ 903 w 1864"/>
                <a:gd name="connsiteY6" fmla="*/ 117 h 248"/>
                <a:gd name="connsiteX7" fmla="*/ 1104 w 1864"/>
                <a:gd name="connsiteY7" fmla="*/ 120 h 248"/>
                <a:gd name="connsiteX8" fmla="*/ 1272 w 1864"/>
                <a:gd name="connsiteY8" fmla="*/ 104 h 248"/>
                <a:gd name="connsiteX9" fmla="*/ 1368 w 1864"/>
                <a:gd name="connsiteY9" fmla="*/ 80 h 248"/>
                <a:gd name="connsiteX10" fmla="*/ 1440 w 1864"/>
                <a:gd name="connsiteY10" fmla="*/ 48 h 248"/>
                <a:gd name="connsiteX11" fmla="*/ 1512 w 1864"/>
                <a:gd name="connsiteY11" fmla="*/ 24 h 248"/>
                <a:gd name="connsiteX12" fmla="*/ 1552 w 1864"/>
                <a:gd name="connsiteY12" fmla="*/ 8 h 248"/>
                <a:gd name="connsiteX13" fmla="*/ 1640 w 1864"/>
                <a:gd name="connsiteY13" fmla="*/ 0 h 248"/>
                <a:gd name="connsiteX14" fmla="*/ 1728 w 1864"/>
                <a:gd name="connsiteY14" fmla="*/ 32 h 248"/>
                <a:gd name="connsiteX15" fmla="*/ 1776 w 1864"/>
                <a:gd name="connsiteY15" fmla="*/ 88 h 248"/>
                <a:gd name="connsiteX16" fmla="*/ 1864 w 1864"/>
                <a:gd name="connsiteY16" fmla="*/ 248 h 248"/>
                <a:gd name="connsiteX0" fmla="*/ 0 w 1864"/>
                <a:gd name="connsiteY0" fmla="*/ 176 h 318"/>
                <a:gd name="connsiteX1" fmla="*/ 54 w 1864"/>
                <a:gd name="connsiteY1" fmla="*/ 129 h 318"/>
                <a:gd name="connsiteX2" fmla="*/ 126 w 1864"/>
                <a:gd name="connsiteY2" fmla="*/ 84 h 318"/>
                <a:gd name="connsiteX3" fmla="*/ 384 w 1864"/>
                <a:gd name="connsiteY3" fmla="*/ 318 h 318"/>
                <a:gd name="connsiteX4" fmla="*/ 555 w 1864"/>
                <a:gd name="connsiteY4" fmla="*/ 69 h 318"/>
                <a:gd name="connsiteX5" fmla="*/ 708 w 1864"/>
                <a:gd name="connsiteY5" fmla="*/ 96 h 318"/>
                <a:gd name="connsiteX6" fmla="*/ 903 w 1864"/>
                <a:gd name="connsiteY6" fmla="*/ 117 h 318"/>
                <a:gd name="connsiteX7" fmla="*/ 1104 w 1864"/>
                <a:gd name="connsiteY7" fmla="*/ 120 h 318"/>
                <a:gd name="connsiteX8" fmla="*/ 1272 w 1864"/>
                <a:gd name="connsiteY8" fmla="*/ 104 h 318"/>
                <a:gd name="connsiteX9" fmla="*/ 1368 w 1864"/>
                <a:gd name="connsiteY9" fmla="*/ 80 h 318"/>
                <a:gd name="connsiteX10" fmla="*/ 1440 w 1864"/>
                <a:gd name="connsiteY10" fmla="*/ 48 h 318"/>
                <a:gd name="connsiteX11" fmla="*/ 1512 w 1864"/>
                <a:gd name="connsiteY11" fmla="*/ 24 h 318"/>
                <a:gd name="connsiteX12" fmla="*/ 1552 w 1864"/>
                <a:gd name="connsiteY12" fmla="*/ 8 h 318"/>
                <a:gd name="connsiteX13" fmla="*/ 1640 w 1864"/>
                <a:gd name="connsiteY13" fmla="*/ 0 h 318"/>
                <a:gd name="connsiteX14" fmla="*/ 1728 w 1864"/>
                <a:gd name="connsiteY14" fmla="*/ 32 h 318"/>
                <a:gd name="connsiteX15" fmla="*/ 1776 w 1864"/>
                <a:gd name="connsiteY15" fmla="*/ 88 h 318"/>
                <a:gd name="connsiteX16" fmla="*/ 1864 w 1864"/>
                <a:gd name="connsiteY16" fmla="*/ 248 h 318"/>
                <a:gd name="connsiteX0" fmla="*/ 0 w 1864"/>
                <a:gd name="connsiteY0" fmla="*/ 176 h 318"/>
                <a:gd name="connsiteX1" fmla="*/ 54 w 1864"/>
                <a:gd name="connsiteY1" fmla="*/ 129 h 318"/>
                <a:gd name="connsiteX2" fmla="*/ 207 w 1864"/>
                <a:gd name="connsiteY2" fmla="*/ 276 h 318"/>
                <a:gd name="connsiteX3" fmla="*/ 384 w 1864"/>
                <a:gd name="connsiteY3" fmla="*/ 318 h 318"/>
                <a:gd name="connsiteX4" fmla="*/ 555 w 1864"/>
                <a:gd name="connsiteY4" fmla="*/ 69 h 318"/>
                <a:gd name="connsiteX5" fmla="*/ 708 w 1864"/>
                <a:gd name="connsiteY5" fmla="*/ 96 h 318"/>
                <a:gd name="connsiteX6" fmla="*/ 903 w 1864"/>
                <a:gd name="connsiteY6" fmla="*/ 117 h 318"/>
                <a:gd name="connsiteX7" fmla="*/ 1104 w 1864"/>
                <a:gd name="connsiteY7" fmla="*/ 120 h 318"/>
                <a:gd name="connsiteX8" fmla="*/ 1272 w 1864"/>
                <a:gd name="connsiteY8" fmla="*/ 104 h 318"/>
                <a:gd name="connsiteX9" fmla="*/ 1368 w 1864"/>
                <a:gd name="connsiteY9" fmla="*/ 80 h 318"/>
                <a:gd name="connsiteX10" fmla="*/ 1440 w 1864"/>
                <a:gd name="connsiteY10" fmla="*/ 48 h 318"/>
                <a:gd name="connsiteX11" fmla="*/ 1512 w 1864"/>
                <a:gd name="connsiteY11" fmla="*/ 24 h 318"/>
                <a:gd name="connsiteX12" fmla="*/ 1552 w 1864"/>
                <a:gd name="connsiteY12" fmla="*/ 8 h 318"/>
                <a:gd name="connsiteX13" fmla="*/ 1640 w 1864"/>
                <a:gd name="connsiteY13" fmla="*/ 0 h 318"/>
                <a:gd name="connsiteX14" fmla="*/ 1728 w 1864"/>
                <a:gd name="connsiteY14" fmla="*/ 32 h 318"/>
                <a:gd name="connsiteX15" fmla="*/ 1776 w 1864"/>
                <a:gd name="connsiteY15" fmla="*/ 88 h 318"/>
                <a:gd name="connsiteX16" fmla="*/ 1864 w 1864"/>
                <a:gd name="connsiteY16" fmla="*/ 248 h 318"/>
                <a:gd name="connsiteX0" fmla="*/ 0 w 1864"/>
                <a:gd name="connsiteY0" fmla="*/ 176 h 318"/>
                <a:gd name="connsiteX1" fmla="*/ 54 w 1864"/>
                <a:gd name="connsiteY1" fmla="*/ 225 h 318"/>
                <a:gd name="connsiteX2" fmla="*/ 207 w 1864"/>
                <a:gd name="connsiteY2" fmla="*/ 276 h 318"/>
                <a:gd name="connsiteX3" fmla="*/ 384 w 1864"/>
                <a:gd name="connsiteY3" fmla="*/ 318 h 318"/>
                <a:gd name="connsiteX4" fmla="*/ 555 w 1864"/>
                <a:gd name="connsiteY4" fmla="*/ 69 h 318"/>
                <a:gd name="connsiteX5" fmla="*/ 708 w 1864"/>
                <a:gd name="connsiteY5" fmla="*/ 96 h 318"/>
                <a:gd name="connsiteX6" fmla="*/ 903 w 1864"/>
                <a:gd name="connsiteY6" fmla="*/ 117 h 318"/>
                <a:gd name="connsiteX7" fmla="*/ 1104 w 1864"/>
                <a:gd name="connsiteY7" fmla="*/ 120 h 318"/>
                <a:gd name="connsiteX8" fmla="*/ 1272 w 1864"/>
                <a:gd name="connsiteY8" fmla="*/ 104 h 318"/>
                <a:gd name="connsiteX9" fmla="*/ 1368 w 1864"/>
                <a:gd name="connsiteY9" fmla="*/ 80 h 318"/>
                <a:gd name="connsiteX10" fmla="*/ 1440 w 1864"/>
                <a:gd name="connsiteY10" fmla="*/ 48 h 318"/>
                <a:gd name="connsiteX11" fmla="*/ 1512 w 1864"/>
                <a:gd name="connsiteY11" fmla="*/ 24 h 318"/>
                <a:gd name="connsiteX12" fmla="*/ 1552 w 1864"/>
                <a:gd name="connsiteY12" fmla="*/ 8 h 318"/>
                <a:gd name="connsiteX13" fmla="*/ 1640 w 1864"/>
                <a:gd name="connsiteY13" fmla="*/ 0 h 318"/>
                <a:gd name="connsiteX14" fmla="*/ 1728 w 1864"/>
                <a:gd name="connsiteY14" fmla="*/ 32 h 318"/>
                <a:gd name="connsiteX15" fmla="*/ 1776 w 1864"/>
                <a:gd name="connsiteY15" fmla="*/ 88 h 318"/>
                <a:gd name="connsiteX16" fmla="*/ 1864 w 1864"/>
                <a:gd name="connsiteY16" fmla="*/ 248 h 318"/>
                <a:gd name="connsiteX0" fmla="*/ 0 w 1945"/>
                <a:gd name="connsiteY0" fmla="*/ 176 h 318"/>
                <a:gd name="connsiteX1" fmla="*/ 135 w 1945"/>
                <a:gd name="connsiteY1" fmla="*/ 225 h 318"/>
                <a:gd name="connsiteX2" fmla="*/ 288 w 1945"/>
                <a:gd name="connsiteY2" fmla="*/ 276 h 318"/>
                <a:gd name="connsiteX3" fmla="*/ 465 w 1945"/>
                <a:gd name="connsiteY3" fmla="*/ 318 h 318"/>
                <a:gd name="connsiteX4" fmla="*/ 636 w 1945"/>
                <a:gd name="connsiteY4" fmla="*/ 69 h 318"/>
                <a:gd name="connsiteX5" fmla="*/ 789 w 1945"/>
                <a:gd name="connsiteY5" fmla="*/ 96 h 318"/>
                <a:gd name="connsiteX6" fmla="*/ 984 w 1945"/>
                <a:gd name="connsiteY6" fmla="*/ 117 h 318"/>
                <a:gd name="connsiteX7" fmla="*/ 1185 w 1945"/>
                <a:gd name="connsiteY7" fmla="*/ 120 h 318"/>
                <a:gd name="connsiteX8" fmla="*/ 1353 w 1945"/>
                <a:gd name="connsiteY8" fmla="*/ 104 h 318"/>
                <a:gd name="connsiteX9" fmla="*/ 1449 w 1945"/>
                <a:gd name="connsiteY9" fmla="*/ 80 h 318"/>
                <a:gd name="connsiteX10" fmla="*/ 1521 w 1945"/>
                <a:gd name="connsiteY10" fmla="*/ 48 h 318"/>
                <a:gd name="connsiteX11" fmla="*/ 1593 w 1945"/>
                <a:gd name="connsiteY11" fmla="*/ 24 h 318"/>
                <a:gd name="connsiteX12" fmla="*/ 1633 w 1945"/>
                <a:gd name="connsiteY12" fmla="*/ 8 h 318"/>
                <a:gd name="connsiteX13" fmla="*/ 1721 w 1945"/>
                <a:gd name="connsiteY13" fmla="*/ 0 h 318"/>
                <a:gd name="connsiteX14" fmla="*/ 1809 w 1945"/>
                <a:gd name="connsiteY14" fmla="*/ 32 h 318"/>
                <a:gd name="connsiteX15" fmla="*/ 1857 w 1945"/>
                <a:gd name="connsiteY15" fmla="*/ 88 h 318"/>
                <a:gd name="connsiteX16" fmla="*/ 1945 w 1945"/>
                <a:gd name="connsiteY16" fmla="*/ 248 h 318"/>
                <a:gd name="connsiteX0" fmla="*/ 0 w 1945"/>
                <a:gd name="connsiteY0" fmla="*/ 176 h 318"/>
                <a:gd name="connsiteX1" fmla="*/ 135 w 1945"/>
                <a:gd name="connsiteY1" fmla="*/ 225 h 318"/>
                <a:gd name="connsiteX2" fmla="*/ 288 w 1945"/>
                <a:gd name="connsiteY2" fmla="*/ 276 h 318"/>
                <a:gd name="connsiteX3" fmla="*/ 465 w 1945"/>
                <a:gd name="connsiteY3" fmla="*/ 318 h 318"/>
                <a:gd name="connsiteX4" fmla="*/ 636 w 1945"/>
                <a:gd name="connsiteY4" fmla="*/ 69 h 318"/>
                <a:gd name="connsiteX5" fmla="*/ 789 w 1945"/>
                <a:gd name="connsiteY5" fmla="*/ 96 h 318"/>
                <a:gd name="connsiteX6" fmla="*/ 984 w 1945"/>
                <a:gd name="connsiteY6" fmla="*/ 117 h 318"/>
                <a:gd name="connsiteX7" fmla="*/ 1185 w 1945"/>
                <a:gd name="connsiteY7" fmla="*/ 120 h 318"/>
                <a:gd name="connsiteX8" fmla="*/ 1353 w 1945"/>
                <a:gd name="connsiteY8" fmla="*/ 104 h 318"/>
                <a:gd name="connsiteX9" fmla="*/ 1449 w 1945"/>
                <a:gd name="connsiteY9" fmla="*/ 80 h 318"/>
                <a:gd name="connsiteX10" fmla="*/ 1521 w 1945"/>
                <a:gd name="connsiteY10" fmla="*/ 48 h 318"/>
                <a:gd name="connsiteX11" fmla="*/ 1593 w 1945"/>
                <a:gd name="connsiteY11" fmla="*/ 24 h 318"/>
                <a:gd name="connsiteX12" fmla="*/ 1633 w 1945"/>
                <a:gd name="connsiteY12" fmla="*/ 8 h 318"/>
                <a:gd name="connsiteX13" fmla="*/ 1721 w 1945"/>
                <a:gd name="connsiteY13" fmla="*/ 0 h 318"/>
                <a:gd name="connsiteX14" fmla="*/ 1809 w 1945"/>
                <a:gd name="connsiteY14" fmla="*/ 32 h 318"/>
                <a:gd name="connsiteX15" fmla="*/ 1857 w 1945"/>
                <a:gd name="connsiteY15" fmla="*/ 88 h 318"/>
                <a:gd name="connsiteX16" fmla="*/ 1945 w 1945"/>
                <a:gd name="connsiteY16" fmla="*/ 248 h 318"/>
                <a:gd name="connsiteX0" fmla="*/ 0 w 1945"/>
                <a:gd name="connsiteY0" fmla="*/ 176 h 404"/>
                <a:gd name="connsiteX1" fmla="*/ 135 w 1945"/>
                <a:gd name="connsiteY1" fmla="*/ 225 h 404"/>
                <a:gd name="connsiteX2" fmla="*/ 288 w 1945"/>
                <a:gd name="connsiteY2" fmla="*/ 276 h 404"/>
                <a:gd name="connsiteX3" fmla="*/ 465 w 1945"/>
                <a:gd name="connsiteY3" fmla="*/ 318 h 404"/>
                <a:gd name="connsiteX4" fmla="*/ 636 w 1945"/>
                <a:gd name="connsiteY4" fmla="*/ 69 h 404"/>
                <a:gd name="connsiteX5" fmla="*/ 1209 w 1945"/>
                <a:gd name="connsiteY5" fmla="*/ 404 h 404"/>
                <a:gd name="connsiteX6" fmla="*/ 789 w 1945"/>
                <a:gd name="connsiteY6" fmla="*/ 96 h 404"/>
                <a:gd name="connsiteX7" fmla="*/ 984 w 1945"/>
                <a:gd name="connsiteY7" fmla="*/ 117 h 404"/>
                <a:gd name="connsiteX8" fmla="*/ 1185 w 1945"/>
                <a:gd name="connsiteY8" fmla="*/ 120 h 404"/>
                <a:gd name="connsiteX9" fmla="*/ 1353 w 1945"/>
                <a:gd name="connsiteY9" fmla="*/ 104 h 404"/>
                <a:gd name="connsiteX10" fmla="*/ 1449 w 1945"/>
                <a:gd name="connsiteY10" fmla="*/ 80 h 404"/>
                <a:gd name="connsiteX11" fmla="*/ 1521 w 1945"/>
                <a:gd name="connsiteY11" fmla="*/ 48 h 404"/>
                <a:gd name="connsiteX12" fmla="*/ 1593 w 1945"/>
                <a:gd name="connsiteY12" fmla="*/ 24 h 404"/>
                <a:gd name="connsiteX13" fmla="*/ 1633 w 1945"/>
                <a:gd name="connsiteY13" fmla="*/ 8 h 404"/>
                <a:gd name="connsiteX14" fmla="*/ 1721 w 1945"/>
                <a:gd name="connsiteY14" fmla="*/ 0 h 404"/>
                <a:gd name="connsiteX15" fmla="*/ 1809 w 1945"/>
                <a:gd name="connsiteY15" fmla="*/ 32 h 404"/>
                <a:gd name="connsiteX16" fmla="*/ 1857 w 1945"/>
                <a:gd name="connsiteY16" fmla="*/ 88 h 404"/>
                <a:gd name="connsiteX17" fmla="*/ 1945 w 1945"/>
                <a:gd name="connsiteY17" fmla="*/ 248 h 404"/>
                <a:gd name="connsiteX0" fmla="*/ 0 w 1945"/>
                <a:gd name="connsiteY0" fmla="*/ 176 h 405"/>
                <a:gd name="connsiteX1" fmla="*/ 135 w 1945"/>
                <a:gd name="connsiteY1" fmla="*/ 225 h 405"/>
                <a:gd name="connsiteX2" fmla="*/ 288 w 1945"/>
                <a:gd name="connsiteY2" fmla="*/ 276 h 405"/>
                <a:gd name="connsiteX3" fmla="*/ 465 w 1945"/>
                <a:gd name="connsiteY3" fmla="*/ 318 h 405"/>
                <a:gd name="connsiteX4" fmla="*/ 717 w 1945"/>
                <a:gd name="connsiteY4" fmla="*/ 405 h 405"/>
                <a:gd name="connsiteX5" fmla="*/ 1209 w 1945"/>
                <a:gd name="connsiteY5" fmla="*/ 404 h 405"/>
                <a:gd name="connsiteX6" fmla="*/ 789 w 1945"/>
                <a:gd name="connsiteY6" fmla="*/ 96 h 405"/>
                <a:gd name="connsiteX7" fmla="*/ 984 w 1945"/>
                <a:gd name="connsiteY7" fmla="*/ 117 h 405"/>
                <a:gd name="connsiteX8" fmla="*/ 1185 w 1945"/>
                <a:gd name="connsiteY8" fmla="*/ 120 h 405"/>
                <a:gd name="connsiteX9" fmla="*/ 1353 w 1945"/>
                <a:gd name="connsiteY9" fmla="*/ 104 h 405"/>
                <a:gd name="connsiteX10" fmla="*/ 1449 w 1945"/>
                <a:gd name="connsiteY10" fmla="*/ 80 h 405"/>
                <a:gd name="connsiteX11" fmla="*/ 1521 w 1945"/>
                <a:gd name="connsiteY11" fmla="*/ 48 h 405"/>
                <a:gd name="connsiteX12" fmla="*/ 1593 w 1945"/>
                <a:gd name="connsiteY12" fmla="*/ 24 h 405"/>
                <a:gd name="connsiteX13" fmla="*/ 1633 w 1945"/>
                <a:gd name="connsiteY13" fmla="*/ 8 h 405"/>
                <a:gd name="connsiteX14" fmla="*/ 1721 w 1945"/>
                <a:gd name="connsiteY14" fmla="*/ 0 h 405"/>
                <a:gd name="connsiteX15" fmla="*/ 1809 w 1945"/>
                <a:gd name="connsiteY15" fmla="*/ 32 h 405"/>
                <a:gd name="connsiteX16" fmla="*/ 1857 w 1945"/>
                <a:gd name="connsiteY16" fmla="*/ 88 h 405"/>
                <a:gd name="connsiteX17" fmla="*/ 1945 w 1945"/>
                <a:gd name="connsiteY17" fmla="*/ 248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1809 w 2431"/>
                <a:gd name="connsiteY15" fmla="*/ 32 h 405"/>
                <a:gd name="connsiteX16" fmla="*/ 1857 w 2431"/>
                <a:gd name="connsiteY16" fmla="*/ 88 h 405"/>
                <a:gd name="connsiteX17" fmla="*/ 2431 w 2431"/>
                <a:gd name="connsiteY17"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1809 w 2431"/>
                <a:gd name="connsiteY15" fmla="*/ 32 h 405"/>
                <a:gd name="connsiteX16" fmla="*/ 2431 w 2431"/>
                <a:gd name="connsiteY16"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2431 w 2431"/>
                <a:gd name="connsiteY15"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790 w 2431"/>
                <a:gd name="connsiteY7" fmla="*/ 96 h 405"/>
                <a:gd name="connsiteX8" fmla="*/ 984 w 2431"/>
                <a:gd name="connsiteY8" fmla="*/ 117 h 405"/>
                <a:gd name="connsiteX9" fmla="*/ 1185 w 2431"/>
                <a:gd name="connsiteY9" fmla="*/ 120 h 405"/>
                <a:gd name="connsiteX10" fmla="*/ 1353 w 2431"/>
                <a:gd name="connsiteY10" fmla="*/ 104 h 405"/>
                <a:gd name="connsiteX11" fmla="*/ 1449 w 2431"/>
                <a:gd name="connsiteY11" fmla="*/ 80 h 405"/>
                <a:gd name="connsiteX12" fmla="*/ 1521 w 2431"/>
                <a:gd name="connsiteY12" fmla="*/ 48 h 405"/>
                <a:gd name="connsiteX13" fmla="*/ 1593 w 2431"/>
                <a:gd name="connsiteY13" fmla="*/ 24 h 405"/>
                <a:gd name="connsiteX14" fmla="*/ 1633 w 2431"/>
                <a:gd name="connsiteY14" fmla="*/ 8 h 405"/>
                <a:gd name="connsiteX15" fmla="*/ 1721 w 2431"/>
                <a:gd name="connsiteY15" fmla="*/ 0 h 405"/>
                <a:gd name="connsiteX16" fmla="*/ 2431 w 2431"/>
                <a:gd name="connsiteY16"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984 w 2431"/>
                <a:gd name="connsiteY7" fmla="*/ 117 h 405"/>
                <a:gd name="connsiteX8" fmla="*/ 1185 w 2431"/>
                <a:gd name="connsiteY8" fmla="*/ 120 h 405"/>
                <a:gd name="connsiteX9" fmla="*/ 1353 w 2431"/>
                <a:gd name="connsiteY9" fmla="*/ 104 h 405"/>
                <a:gd name="connsiteX10" fmla="*/ 1449 w 2431"/>
                <a:gd name="connsiteY10" fmla="*/ 80 h 405"/>
                <a:gd name="connsiteX11" fmla="*/ 1521 w 2431"/>
                <a:gd name="connsiteY11" fmla="*/ 48 h 405"/>
                <a:gd name="connsiteX12" fmla="*/ 1593 w 2431"/>
                <a:gd name="connsiteY12" fmla="*/ 24 h 405"/>
                <a:gd name="connsiteX13" fmla="*/ 1633 w 2431"/>
                <a:gd name="connsiteY13" fmla="*/ 8 h 405"/>
                <a:gd name="connsiteX14" fmla="*/ 1721 w 2431"/>
                <a:gd name="connsiteY14" fmla="*/ 0 h 405"/>
                <a:gd name="connsiteX15" fmla="*/ 2431 w 2431"/>
                <a:gd name="connsiteY15"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789 w 2431"/>
                <a:gd name="connsiteY6" fmla="*/ 96 h 405"/>
                <a:gd name="connsiteX7" fmla="*/ 1185 w 2431"/>
                <a:gd name="connsiteY7" fmla="*/ 120 h 405"/>
                <a:gd name="connsiteX8" fmla="*/ 1353 w 2431"/>
                <a:gd name="connsiteY8" fmla="*/ 104 h 405"/>
                <a:gd name="connsiteX9" fmla="*/ 1449 w 2431"/>
                <a:gd name="connsiteY9" fmla="*/ 80 h 405"/>
                <a:gd name="connsiteX10" fmla="*/ 1521 w 2431"/>
                <a:gd name="connsiteY10" fmla="*/ 48 h 405"/>
                <a:gd name="connsiteX11" fmla="*/ 1593 w 2431"/>
                <a:gd name="connsiteY11" fmla="*/ 24 h 405"/>
                <a:gd name="connsiteX12" fmla="*/ 1633 w 2431"/>
                <a:gd name="connsiteY12" fmla="*/ 8 h 405"/>
                <a:gd name="connsiteX13" fmla="*/ 1721 w 2431"/>
                <a:gd name="connsiteY13" fmla="*/ 0 h 405"/>
                <a:gd name="connsiteX14" fmla="*/ 2431 w 2431"/>
                <a:gd name="connsiteY14"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185 w 2431"/>
                <a:gd name="connsiteY6" fmla="*/ 120 h 405"/>
                <a:gd name="connsiteX7" fmla="*/ 1353 w 2431"/>
                <a:gd name="connsiteY7" fmla="*/ 104 h 405"/>
                <a:gd name="connsiteX8" fmla="*/ 1449 w 2431"/>
                <a:gd name="connsiteY8" fmla="*/ 80 h 405"/>
                <a:gd name="connsiteX9" fmla="*/ 1521 w 2431"/>
                <a:gd name="connsiteY9" fmla="*/ 48 h 405"/>
                <a:gd name="connsiteX10" fmla="*/ 1593 w 2431"/>
                <a:gd name="connsiteY10" fmla="*/ 24 h 405"/>
                <a:gd name="connsiteX11" fmla="*/ 1633 w 2431"/>
                <a:gd name="connsiteY11" fmla="*/ 8 h 405"/>
                <a:gd name="connsiteX12" fmla="*/ 1721 w 2431"/>
                <a:gd name="connsiteY12" fmla="*/ 0 h 405"/>
                <a:gd name="connsiteX13" fmla="*/ 2431 w 2431"/>
                <a:gd name="connsiteY13"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353 w 2431"/>
                <a:gd name="connsiteY6" fmla="*/ 104 h 405"/>
                <a:gd name="connsiteX7" fmla="*/ 1449 w 2431"/>
                <a:gd name="connsiteY7" fmla="*/ 80 h 405"/>
                <a:gd name="connsiteX8" fmla="*/ 1521 w 2431"/>
                <a:gd name="connsiteY8" fmla="*/ 48 h 405"/>
                <a:gd name="connsiteX9" fmla="*/ 1593 w 2431"/>
                <a:gd name="connsiteY9" fmla="*/ 24 h 405"/>
                <a:gd name="connsiteX10" fmla="*/ 1633 w 2431"/>
                <a:gd name="connsiteY10" fmla="*/ 8 h 405"/>
                <a:gd name="connsiteX11" fmla="*/ 1721 w 2431"/>
                <a:gd name="connsiteY11" fmla="*/ 0 h 405"/>
                <a:gd name="connsiteX12" fmla="*/ 2431 w 2431"/>
                <a:gd name="connsiteY12"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449 w 2431"/>
                <a:gd name="connsiteY6" fmla="*/ 80 h 405"/>
                <a:gd name="connsiteX7" fmla="*/ 1521 w 2431"/>
                <a:gd name="connsiteY7" fmla="*/ 48 h 405"/>
                <a:gd name="connsiteX8" fmla="*/ 1593 w 2431"/>
                <a:gd name="connsiteY8" fmla="*/ 24 h 405"/>
                <a:gd name="connsiteX9" fmla="*/ 1633 w 2431"/>
                <a:gd name="connsiteY9" fmla="*/ 8 h 405"/>
                <a:gd name="connsiteX10" fmla="*/ 1721 w 2431"/>
                <a:gd name="connsiteY10" fmla="*/ 0 h 405"/>
                <a:gd name="connsiteX11" fmla="*/ 2431 w 2431"/>
                <a:gd name="connsiteY11"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521 w 2431"/>
                <a:gd name="connsiteY6" fmla="*/ 48 h 405"/>
                <a:gd name="connsiteX7" fmla="*/ 1593 w 2431"/>
                <a:gd name="connsiteY7" fmla="*/ 24 h 405"/>
                <a:gd name="connsiteX8" fmla="*/ 1633 w 2431"/>
                <a:gd name="connsiteY8" fmla="*/ 8 h 405"/>
                <a:gd name="connsiteX9" fmla="*/ 1721 w 2431"/>
                <a:gd name="connsiteY9" fmla="*/ 0 h 405"/>
                <a:gd name="connsiteX10" fmla="*/ 2431 w 2431"/>
                <a:gd name="connsiteY10"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521 w 2431"/>
                <a:gd name="connsiteY6" fmla="*/ 48 h 405"/>
                <a:gd name="connsiteX7" fmla="*/ 1633 w 2431"/>
                <a:gd name="connsiteY7" fmla="*/ 8 h 405"/>
                <a:gd name="connsiteX8" fmla="*/ 1721 w 2431"/>
                <a:gd name="connsiteY8" fmla="*/ 0 h 405"/>
                <a:gd name="connsiteX9" fmla="*/ 2431 w 2431"/>
                <a:gd name="connsiteY9"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521 w 2431"/>
                <a:gd name="connsiteY6" fmla="*/ 48 h 405"/>
                <a:gd name="connsiteX7" fmla="*/ 1776 w 2431"/>
                <a:gd name="connsiteY7" fmla="*/ 232 h 405"/>
                <a:gd name="connsiteX8" fmla="*/ 1633 w 2431"/>
                <a:gd name="connsiteY8" fmla="*/ 8 h 405"/>
                <a:gd name="connsiteX9" fmla="*/ 1721 w 2431"/>
                <a:gd name="connsiteY9" fmla="*/ 0 h 405"/>
                <a:gd name="connsiteX10" fmla="*/ 2431 w 2431"/>
                <a:gd name="connsiteY10" fmla="*/ 104 h 405"/>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776 w 2431"/>
                <a:gd name="connsiteY6" fmla="*/ 232 h 405"/>
                <a:gd name="connsiteX7" fmla="*/ 1633 w 2431"/>
                <a:gd name="connsiteY7" fmla="*/ 8 h 405"/>
                <a:gd name="connsiteX8" fmla="*/ 1721 w 2431"/>
                <a:gd name="connsiteY8" fmla="*/ 0 h 405"/>
                <a:gd name="connsiteX9" fmla="*/ 2431 w 2431"/>
                <a:gd name="connsiteY9" fmla="*/ 104 h 405"/>
                <a:gd name="connsiteX0" fmla="*/ 0 w 2431"/>
                <a:gd name="connsiteY0" fmla="*/ 197 h 426"/>
                <a:gd name="connsiteX1" fmla="*/ 135 w 2431"/>
                <a:gd name="connsiteY1" fmla="*/ 246 h 426"/>
                <a:gd name="connsiteX2" fmla="*/ 288 w 2431"/>
                <a:gd name="connsiteY2" fmla="*/ 297 h 426"/>
                <a:gd name="connsiteX3" fmla="*/ 465 w 2431"/>
                <a:gd name="connsiteY3" fmla="*/ 339 h 426"/>
                <a:gd name="connsiteX4" fmla="*/ 717 w 2431"/>
                <a:gd name="connsiteY4" fmla="*/ 426 h 426"/>
                <a:gd name="connsiteX5" fmla="*/ 1209 w 2431"/>
                <a:gd name="connsiteY5" fmla="*/ 425 h 426"/>
                <a:gd name="connsiteX6" fmla="*/ 1776 w 2431"/>
                <a:gd name="connsiteY6" fmla="*/ 253 h 426"/>
                <a:gd name="connsiteX7" fmla="*/ 1633 w 2431"/>
                <a:gd name="connsiteY7" fmla="*/ 29 h 426"/>
                <a:gd name="connsiteX8" fmla="*/ 1721 w 2431"/>
                <a:gd name="connsiteY8" fmla="*/ 21 h 426"/>
                <a:gd name="connsiteX9" fmla="*/ 1722 w 2431"/>
                <a:gd name="connsiteY9" fmla="*/ 17 h 426"/>
                <a:gd name="connsiteX10" fmla="*/ 2431 w 2431"/>
                <a:gd name="connsiteY10" fmla="*/ 125 h 426"/>
                <a:gd name="connsiteX0" fmla="*/ 0 w 2431"/>
                <a:gd name="connsiteY0" fmla="*/ 176 h 405"/>
                <a:gd name="connsiteX1" fmla="*/ 135 w 2431"/>
                <a:gd name="connsiteY1" fmla="*/ 225 h 405"/>
                <a:gd name="connsiteX2" fmla="*/ 288 w 2431"/>
                <a:gd name="connsiteY2" fmla="*/ 276 h 405"/>
                <a:gd name="connsiteX3" fmla="*/ 465 w 2431"/>
                <a:gd name="connsiteY3" fmla="*/ 318 h 405"/>
                <a:gd name="connsiteX4" fmla="*/ 717 w 2431"/>
                <a:gd name="connsiteY4" fmla="*/ 405 h 405"/>
                <a:gd name="connsiteX5" fmla="*/ 1209 w 2431"/>
                <a:gd name="connsiteY5" fmla="*/ 404 h 405"/>
                <a:gd name="connsiteX6" fmla="*/ 1776 w 2431"/>
                <a:gd name="connsiteY6" fmla="*/ 232 h 405"/>
                <a:gd name="connsiteX7" fmla="*/ 1633 w 2431"/>
                <a:gd name="connsiteY7" fmla="*/ 8 h 405"/>
                <a:gd name="connsiteX8" fmla="*/ 1721 w 2431"/>
                <a:gd name="connsiteY8" fmla="*/ 0 h 405"/>
                <a:gd name="connsiteX9" fmla="*/ 2431 w 2431"/>
                <a:gd name="connsiteY9" fmla="*/ 104 h 405"/>
                <a:gd name="connsiteX0" fmla="*/ 0 w 2431"/>
                <a:gd name="connsiteY0" fmla="*/ 189 h 418"/>
                <a:gd name="connsiteX1" fmla="*/ 135 w 2431"/>
                <a:gd name="connsiteY1" fmla="*/ 238 h 418"/>
                <a:gd name="connsiteX2" fmla="*/ 288 w 2431"/>
                <a:gd name="connsiteY2" fmla="*/ 289 h 418"/>
                <a:gd name="connsiteX3" fmla="*/ 465 w 2431"/>
                <a:gd name="connsiteY3" fmla="*/ 331 h 418"/>
                <a:gd name="connsiteX4" fmla="*/ 717 w 2431"/>
                <a:gd name="connsiteY4" fmla="*/ 418 h 418"/>
                <a:gd name="connsiteX5" fmla="*/ 1209 w 2431"/>
                <a:gd name="connsiteY5" fmla="*/ 417 h 418"/>
                <a:gd name="connsiteX6" fmla="*/ 1776 w 2431"/>
                <a:gd name="connsiteY6" fmla="*/ 245 h 418"/>
                <a:gd name="connsiteX7" fmla="*/ 1633 w 2431"/>
                <a:gd name="connsiteY7" fmla="*/ 21 h 418"/>
                <a:gd name="connsiteX8" fmla="*/ 2431 w 2431"/>
                <a:gd name="connsiteY8" fmla="*/ 117 h 418"/>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21"/>
                <a:gd name="connsiteX1" fmla="*/ 135 w 2431"/>
                <a:gd name="connsiteY1" fmla="*/ 141 h 321"/>
                <a:gd name="connsiteX2" fmla="*/ 288 w 2431"/>
                <a:gd name="connsiteY2" fmla="*/ 192 h 321"/>
                <a:gd name="connsiteX3" fmla="*/ 465 w 2431"/>
                <a:gd name="connsiteY3" fmla="*/ 234 h 321"/>
                <a:gd name="connsiteX4" fmla="*/ 717 w 2431"/>
                <a:gd name="connsiteY4" fmla="*/ 321 h 321"/>
                <a:gd name="connsiteX5" fmla="*/ 1209 w 2431"/>
                <a:gd name="connsiteY5" fmla="*/ 320 h 321"/>
                <a:gd name="connsiteX6" fmla="*/ 1776 w 2431"/>
                <a:gd name="connsiteY6" fmla="*/ 148 h 321"/>
                <a:gd name="connsiteX7" fmla="*/ 1876 w 2431"/>
                <a:gd name="connsiteY7" fmla="*/ 68 h 321"/>
                <a:gd name="connsiteX8" fmla="*/ 2431 w 2431"/>
                <a:gd name="connsiteY8" fmla="*/ 20 h 321"/>
                <a:gd name="connsiteX0" fmla="*/ 0 w 2431"/>
                <a:gd name="connsiteY0" fmla="*/ 92 h 355"/>
                <a:gd name="connsiteX1" fmla="*/ 135 w 2431"/>
                <a:gd name="connsiteY1" fmla="*/ 141 h 355"/>
                <a:gd name="connsiteX2" fmla="*/ 288 w 2431"/>
                <a:gd name="connsiteY2" fmla="*/ 192 h 355"/>
                <a:gd name="connsiteX3" fmla="*/ 465 w 2431"/>
                <a:gd name="connsiteY3" fmla="*/ 282 h 355"/>
                <a:gd name="connsiteX4" fmla="*/ 717 w 2431"/>
                <a:gd name="connsiteY4" fmla="*/ 321 h 355"/>
                <a:gd name="connsiteX5" fmla="*/ 1209 w 2431"/>
                <a:gd name="connsiteY5" fmla="*/ 320 h 355"/>
                <a:gd name="connsiteX6" fmla="*/ 1776 w 2431"/>
                <a:gd name="connsiteY6" fmla="*/ 148 h 355"/>
                <a:gd name="connsiteX7" fmla="*/ 1876 w 2431"/>
                <a:gd name="connsiteY7" fmla="*/ 68 h 355"/>
                <a:gd name="connsiteX8" fmla="*/ 2431 w 2431"/>
                <a:gd name="connsiteY8" fmla="*/ 20 h 355"/>
                <a:gd name="connsiteX0" fmla="*/ 0 w 2431"/>
                <a:gd name="connsiteY0" fmla="*/ 92 h 327"/>
                <a:gd name="connsiteX1" fmla="*/ 135 w 2431"/>
                <a:gd name="connsiteY1" fmla="*/ 141 h 327"/>
                <a:gd name="connsiteX2" fmla="*/ 288 w 2431"/>
                <a:gd name="connsiteY2" fmla="*/ 192 h 327"/>
                <a:gd name="connsiteX3" fmla="*/ 465 w 2431"/>
                <a:gd name="connsiteY3" fmla="*/ 282 h 327"/>
                <a:gd name="connsiteX4" fmla="*/ 717 w 2431"/>
                <a:gd name="connsiteY4" fmla="*/ 321 h 327"/>
                <a:gd name="connsiteX5" fmla="*/ 1209 w 2431"/>
                <a:gd name="connsiteY5" fmla="*/ 320 h 327"/>
                <a:gd name="connsiteX6" fmla="*/ 1776 w 2431"/>
                <a:gd name="connsiteY6" fmla="*/ 148 h 327"/>
                <a:gd name="connsiteX7" fmla="*/ 1876 w 2431"/>
                <a:gd name="connsiteY7" fmla="*/ 68 h 327"/>
                <a:gd name="connsiteX8" fmla="*/ 2431 w 2431"/>
                <a:gd name="connsiteY8" fmla="*/ 20 h 327"/>
                <a:gd name="connsiteX0" fmla="*/ 0 w 2431"/>
                <a:gd name="connsiteY0" fmla="*/ 92 h 327"/>
                <a:gd name="connsiteX1" fmla="*/ 135 w 2431"/>
                <a:gd name="connsiteY1" fmla="*/ 141 h 327"/>
                <a:gd name="connsiteX2" fmla="*/ 288 w 2431"/>
                <a:gd name="connsiteY2" fmla="*/ 192 h 327"/>
                <a:gd name="connsiteX3" fmla="*/ 465 w 2431"/>
                <a:gd name="connsiteY3" fmla="*/ 282 h 327"/>
                <a:gd name="connsiteX4" fmla="*/ 717 w 2431"/>
                <a:gd name="connsiteY4" fmla="*/ 321 h 327"/>
                <a:gd name="connsiteX5" fmla="*/ 1209 w 2431"/>
                <a:gd name="connsiteY5" fmla="*/ 320 h 327"/>
                <a:gd name="connsiteX6" fmla="*/ 1776 w 2431"/>
                <a:gd name="connsiteY6" fmla="*/ 148 h 327"/>
                <a:gd name="connsiteX7" fmla="*/ 1876 w 2431"/>
                <a:gd name="connsiteY7" fmla="*/ 68 h 327"/>
                <a:gd name="connsiteX8" fmla="*/ 2431 w 2431"/>
                <a:gd name="connsiteY8" fmla="*/ 20 h 327"/>
                <a:gd name="connsiteX0" fmla="*/ 0 w 2431"/>
                <a:gd name="connsiteY0" fmla="*/ 92 h 327"/>
                <a:gd name="connsiteX1" fmla="*/ 135 w 2431"/>
                <a:gd name="connsiteY1" fmla="*/ 141 h 327"/>
                <a:gd name="connsiteX2" fmla="*/ 465 w 2431"/>
                <a:gd name="connsiteY2" fmla="*/ 282 h 327"/>
                <a:gd name="connsiteX3" fmla="*/ 717 w 2431"/>
                <a:gd name="connsiteY3" fmla="*/ 321 h 327"/>
                <a:gd name="connsiteX4" fmla="*/ 1209 w 2431"/>
                <a:gd name="connsiteY4" fmla="*/ 320 h 327"/>
                <a:gd name="connsiteX5" fmla="*/ 1776 w 2431"/>
                <a:gd name="connsiteY5" fmla="*/ 148 h 327"/>
                <a:gd name="connsiteX6" fmla="*/ 1876 w 2431"/>
                <a:gd name="connsiteY6" fmla="*/ 68 h 327"/>
                <a:gd name="connsiteX7" fmla="*/ 2431 w 2431"/>
                <a:gd name="connsiteY7" fmla="*/ 20 h 327"/>
                <a:gd name="connsiteX0" fmla="*/ 0 w 2431"/>
                <a:gd name="connsiteY0" fmla="*/ 92 h 327"/>
                <a:gd name="connsiteX1" fmla="*/ 135 w 2431"/>
                <a:gd name="connsiteY1" fmla="*/ 141 h 327"/>
                <a:gd name="connsiteX2" fmla="*/ 465 w 2431"/>
                <a:gd name="connsiteY2" fmla="*/ 282 h 327"/>
                <a:gd name="connsiteX3" fmla="*/ 717 w 2431"/>
                <a:gd name="connsiteY3" fmla="*/ 321 h 327"/>
                <a:gd name="connsiteX4" fmla="*/ 1209 w 2431"/>
                <a:gd name="connsiteY4" fmla="*/ 320 h 327"/>
                <a:gd name="connsiteX5" fmla="*/ 1776 w 2431"/>
                <a:gd name="connsiteY5" fmla="*/ 148 h 327"/>
                <a:gd name="connsiteX6" fmla="*/ 1876 w 2431"/>
                <a:gd name="connsiteY6" fmla="*/ 68 h 327"/>
                <a:gd name="connsiteX7" fmla="*/ 2431 w 2431"/>
                <a:gd name="connsiteY7" fmla="*/ 20 h 327"/>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49"/>
                <a:gd name="connsiteX1" fmla="*/ 135 w 2431"/>
                <a:gd name="connsiteY1" fmla="*/ 141 h 349"/>
                <a:gd name="connsiteX2" fmla="*/ 465 w 2431"/>
                <a:gd name="connsiteY2" fmla="*/ 282 h 349"/>
                <a:gd name="connsiteX3" fmla="*/ 717 w 2431"/>
                <a:gd name="connsiteY3" fmla="*/ 321 h 349"/>
                <a:gd name="connsiteX4" fmla="*/ 1209 w 2431"/>
                <a:gd name="connsiteY4" fmla="*/ 320 h 349"/>
                <a:gd name="connsiteX5" fmla="*/ 1776 w 2431"/>
                <a:gd name="connsiteY5" fmla="*/ 148 h 349"/>
                <a:gd name="connsiteX6" fmla="*/ 1876 w 2431"/>
                <a:gd name="connsiteY6" fmla="*/ 68 h 349"/>
                <a:gd name="connsiteX7" fmla="*/ 2431 w 2431"/>
                <a:gd name="connsiteY7" fmla="*/ 20 h 349"/>
                <a:gd name="connsiteX0" fmla="*/ 0 w 2431"/>
                <a:gd name="connsiteY0" fmla="*/ 92 h 337"/>
                <a:gd name="connsiteX1" fmla="*/ 135 w 2431"/>
                <a:gd name="connsiteY1" fmla="*/ 141 h 337"/>
                <a:gd name="connsiteX2" fmla="*/ 465 w 2431"/>
                <a:gd name="connsiteY2" fmla="*/ 282 h 337"/>
                <a:gd name="connsiteX3" fmla="*/ 717 w 2431"/>
                <a:gd name="connsiteY3" fmla="*/ 321 h 337"/>
                <a:gd name="connsiteX4" fmla="*/ 1209 w 2431"/>
                <a:gd name="connsiteY4" fmla="*/ 320 h 337"/>
                <a:gd name="connsiteX5" fmla="*/ 1776 w 2431"/>
                <a:gd name="connsiteY5" fmla="*/ 148 h 337"/>
                <a:gd name="connsiteX6" fmla="*/ 1876 w 2431"/>
                <a:gd name="connsiteY6" fmla="*/ 68 h 337"/>
                <a:gd name="connsiteX7" fmla="*/ 2431 w 2431"/>
                <a:gd name="connsiteY7" fmla="*/ 20 h 337"/>
                <a:gd name="connsiteX0" fmla="*/ 0 w 2431"/>
                <a:gd name="connsiteY0" fmla="*/ 92 h 337"/>
                <a:gd name="connsiteX1" fmla="*/ 135 w 2431"/>
                <a:gd name="connsiteY1" fmla="*/ 141 h 337"/>
                <a:gd name="connsiteX2" fmla="*/ 465 w 2431"/>
                <a:gd name="connsiteY2" fmla="*/ 282 h 337"/>
                <a:gd name="connsiteX3" fmla="*/ 717 w 2431"/>
                <a:gd name="connsiteY3" fmla="*/ 321 h 337"/>
                <a:gd name="connsiteX4" fmla="*/ 1209 w 2431"/>
                <a:gd name="connsiteY4" fmla="*/ 320 h 337"/>
                <a:gd name="connsiteX5" fmla="*/ 1776 w 2431"/>
                <a:gd name="connsiteY5" fmla="*/ 148 h 337"/>
                <a:gd name="connsiteX6" fmla="*/ 1876 w 2431"/>
                <a:gd name="connsiteY6" fmla="*/ 68 h 337"/>
                <a:gd name="connsiteX7" fmla="*/ 2431 w 2431"/>
                <a:gd name="connsiteY7" fmla="*/ 20 h 337"/>
                <a:gd name="connsiteX0" fmla="*/ 0 w 2431"/>
                <a:gd name="connsiteY0" fmla="*/ 92 h 337"/>
                <a:gd name="connsiteX1" fmla="*/ 135 w 2431"/>
                <a:gd name="connsiteY1" fmla="*/ 141 h 337"/>
                <a:gd name="connsiteX2" fmla="*/ 465 w 2431"/>
                <a:gd name="connsiteY2" fmla="*/ 282 h 337"/>
                <a:gd name="connsiteX3" fmla="*/ 717 w 2431"/>
                <a:gd name="connsiteY3" fmla="*/ 321 h 337"/>
                <a:gd name="connsiteX4" fmla="*/ 1209 w 2431"/>
                <a:gd name="connsiteY4" fmla="*/ 320 h 337"/>
                <a:gd name="connsiteX5" fmla="*/ 1776 w 2431"/>
                <a:gd name="connsiteY5" fmla="*/ 148 h 337"/>
                <a:gd name="connsiteX6" fmla="*/ 1876 w 2431"/>
                <a:gd name="connsiteY6" fmla="*/ 68 h 337"/>
                <a:gd name="connsiteX7" fmla="*/ 2431 w 2431"/>
                <a:gd name="connsiteY7" fmla="*/ 20 h 337"/>
                <a:gd name="connsiteX0" fmla="*/ 0 w 2431"/>
                <a:gd name="connsiteY0" fmla="*/ 72 h 317"/>
                <a:gd name="connsiteX1" fmla="*/ 135 w 2431"/>
                <a:gd name="connsiteY1" fmla="*/ 121 h 317"/>
                <a:gd name="connsiteX2" fmla="*/ 465 w 2431"/>
                <a:gd name="connsiteY2" fmla="*/ 262 h 317"/>
                <a:gd name="connsiteX3" fmla="*/ 717 w 2431"/>
                <a:gd name="connsiteY3" fmla="*/ 301 h 317"/>
                <a:gd name="connsiteX4" fmla="*/ 1209 w 2431"/>
                <a:gd name="connsiteY4" fmla="*/ 300 h 317"/>
                <a:gd name="connsiteX5" fmla="*/ 1776 w 2431"/>
                <a:gd name="connsiteY5" fmla="*/ 128 h 317"/>
                <a:gd name="connsiteX6" fmla="*/ 2431 w 2431"/>
                <a:gd name="connsiteY6" fmla="*/ 0 h 317"/>
                <a:gd name="connsiteX0" fmla="*/ 0 w 2431"/>
                <a:gd name="connsiteY0" fmla="*/ 72 h 317"/>
                <a:gd name="connsiteX1" fmla="*/ 135 w 2431"/>
                <a:gd name="connsiteY1" fmla="*/ 121 h 317"/>
                <a:gd name="connsiteX2" fmla="*/ 465 w 2431"/>
                <a:gd name="connsiteY2" fmla="*/ 262 h 317"/>
                <a:gd name="connsiteX3" fmla="*/ 717 w 2431"/>
                <a:gd name="connsiteY3" fmla="*/ 301 h 317"/>
                <a:gd name="connsiteX4" fmla="*/ 1209 w 2431"/>
                <a:gd name="connsiteY4" fmla="*/ 300 h 317"/>
                <a:gd name="connsiteX5" fmla="*/ 1776 w 2431"/>
                <a:gd name="connsiteY5" fmla="*/ 128 h 317"/>
                <a:gd name="connsiteX6" fmla="*/ 2431 w 2431"/>
                <a:gd name="connsiteY6" fmla="*/ 0 h 317"/>
                <a:gd name="connsiteX0" fmla="*/ 0 w 2431"/>
                <a:gd name="connsiteY0" fmla="*/ 72 h 317"/>
                <a:gd name="connsiteX1" fmla="*/ 135 w 2431"/>
                <a:gd name="connsiteY1" fmla="*/ 121 h 317"/>
                <a:gd name="connsiteX2" fmla="*/ 465 w 2431"/>
                <a:gd name="connsiteY2" fmla="*/ 262 h 317"/>
                <a:gd name="connsiteX3" fmla="*/ 717 w 2431"/>
                <a:gd name="connsiteY3" fmla="*/ 301 h 317"/>
                <a:gd name="connsiteX4" fmla="*/ 1209 w 2431"/>
                <a:gd name="connsiteY4" fmla="*/ 300 h 317"/>
                <a:gd name="connsiteX5" fmla="*/ 1776 w 2431"/>
                <a:gd name="connsiteY5" fmla="*/ 128 h 317"/>
                <a:gd name="connsiteX6" fmla="*/ 2431 w 2431"/>
                <a:gd name="connsiteY6" fmla="*/ 0 h 317"/>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78 w 2509"/>
                <a:gd name="connsiteY0" fmla="*/ 76 h 321"/>
                <a:gd name="connsiteX1" fmla="*/ 78 w 2509"/>
                <a:gd name="connsiteY1" fmla="*/ 32 h 321"/>
                <a:gd name="connsiteX2" fmla="*/ 543 w 2509"/>
                <a:gd name="connsiteY2" fmla="*/ 266 h 321"/>
                <a:gd name="connsiteX3" fmla="*/ 795 w 2509"/>
                <a:gd name="connsiteY3" fmla="*/ 305 h 321"/>
                <a:gd name="connsiteX4" fmla="*/ 1287 w 2509"/>
                <a:gd name="connsiteY4" fmla="*/ 304 h 321"/>
                <a:gd name="connsiteX5" fmla="*/ 1854 w 2509"/>
                <a:gd name="connsiteY5" fmla="*/ 132 h 321"/>
                <a:gd name="connsiteX6" fmla="*/ 2509 w 2509"/>
                <a:gd name="connsiteY6" fmla="*/ 4 h 321"/>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0 w 2431"/>
                <a:gd name="connsiteY0" fmla="*/ 72 h 317"/>
                <a:gd name="connsiteX1" fmla="*/ 465 w 2431"/>
                <a:gd name="connsiteY1" fmla="*/ 262 h 317"/>
                <a:gd name="connsiteX2" fmla="*/ 717 w 2431"/>
                <a:gd name="connsiteY2" fmla="*/ 301 h 317"/>
                <a:gd name="connsiteX3" fmla="*/ 1209 w 2431"/>
                <a:gd name="connsiteY3" fmla="*/ 300 h 317"/>
                <a:gd name="connsiteX4" fmla="*/ 1776 w 2431"/>
                <a:gd name="connsiteY4" fmla="*/ 128 h 317"/>
                <a:gd name="connsiteX5" fmla="*/ 2431 w 2431"/>
                <a:gd name="connsiteY5" fmla="*/ 0 h 317"/>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2431 w 2431"/>
                <a:gd name="connsiteY5" fmla="*/ 0 h 269"/>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1783 w 2431"/>
                <a:gd name="connsiteY5" fmla="*/ 72 h 269"/>
                <a:gd name="connsiteX6" fmla="*/ 2431 w 2431"/>
                <a:gd name="connsiteY6" fmla="*/ 0 h 269"/>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1783 w 2431"/>
                <a:gd name="connsiteY5" fmla="*/ 72 h 269"/>
                <a:gd name="connsiteX6" fmla="*/ 2431 w 2431"/>
                <a:gd name="connsiteY6" fmla="*/ 0 h 269"/>
                <a:gd name="connsiteX0" fmla="*/ 0 w 2431"/>
                <a:gd name="connsiteY0" fmla="*/ 24 h 269"/>
                <a:gd name="connsiteX1" fmla="*/ 465 w 2431"/>
                <a:gd name="connsiteY1" fmla="*/ 214 h 269"/>
                <a:gd name="connsiteX2" fmla="*/ 717 w 2431"/>
                <a:gd name="connsiteY2" fmla="*/ 253 h 269"/>
                <a:gd name="connsiteX3" fmla="*/ 1209 w 2431"/>
                <a:gd name="connsiteY3" fmla="*/ 252 h 269"/>
                <a:gd name="connsiteX4" fmla="*/ 1776 w 2431"/>
                <a:gd name="connsiteY4" fmla="*/ 80 h 269"/>
                <a:gd name="connsiteX5" fmla="*/ 1783 w 2431"/>
                <a:gd name="connsiteY5" fmla="*/ 72 h 269"/>
                <a:gd name="connsiteX6" fmla="*/ 2431 w 2431"/>
                <a:gd name="connsiteY6" fmla="*/ 0 h 269"/>
                <a:gd name="connsiteX0" fmla="*/ 0 w 2431"/>
                <a:gd name="connsiteY0" fmla="*/ 27 h 272"/>
                <a:gd name="connsiteX1" fmla="*/ 465 w 2431"/>
                <a:gd name="connsiteY1" fmla="*/ 217 h 272"/>
                <a:gd name="connsiteX2" fmla="*/ 717 w 2431"/>
                <a:gd name="connsiteY2" fmla="*/ 256 h 272"/>
                <a:gd name="connsiteX3" fmla="*/ 1209 w 2431"/>
                <a:gd name="connsiteY3" fmla="*/ 255 h 272"/>
                <a:gd name="connsiteX4" fmla="*/ 1776 w 2431"/>
                <a:gd name="connsiteY4" fmla="*/ 83 h 272"/>
                <a:gd name="connsiteX5" fmla="*/ 1783 w 2431"/>
                <a:gd name="connsiteY5" fmla="*/ 75 h 272"/>
                <a:gd name="connsiteX6" fmla="*/ 2431 w 2431"/>
                <a:gd name="connsiteY6" fmla="*/ 3 h 272"/>
                <a:gd name="connsiteX0" fmla="*/ 0 w 1783"/>
                <a:gd name="connsiteY0" fmla="*/ 0 h 245"/>
                <a:gd name="connsiteX1" fmla="*/ 465 w 1783"/>
                <a:gd name="connsiteY1" fmla="*/ 190 h 245"/>
                <a:gd name="connsiteX2" fmla="*/ 717 w 1783"/>
                <a:gd name="connsiteY2" fmla="*/ 229 h 245"/>
                <a:gd name="connsiteX3" fmla="*/ 1209 w 1783"/>
                <a:gd name="connsiteY3" fmla="*/ 228 h 245"/>
                <a:gd name="connsiteX4" fmla="*/ 1776 w 1783"/>
                <a:gd name="connsiteY4" fmla="*/ 56 h 245"/>
                <a:gd name="connsiteX5" fmla="*/ 1783 w 1783"/>
                <a:gd name="connsiteY5" fmla="*/ 48 h 245"/>
                <a:gd name="connsiteX0" fmla="*/ 0 w 1778"/>
                <a:gd name="connsiteY0" fmla="*/ 0 h 245"/>
                <a:gd name="connsiteX1" fmla="*/ 465 w 1778"/>
                <a:gd name="connsiteY1" fmla="*/ 190 h 245"/>
                <a:gd name="connsiteX2" fmla="*/ 717 w 1778"/>
                <a:gd name="connsiteY2" fmla="*/ 229 h 245"/>
                <a:gd name="connsiteX3" fmla="*/ 1209 w 1778"/>
                <a:gd name="connsiteY3" fmla="*/ 228 h 245"/>
                <a:gd name="connsiteX4" fmla="*/ 1776 w 1778"/>
                <a:gd name="connsiteY4" fmla="*/ 56 h 245"/>
                <a:gd name="connsiteX5" fmla="*/ 1753 w 1778"/>
                <a:gd name="connsiteY5" fmla="*/ 48 h 245"/>
                <a:gd name="connsiteX0" fmla="*/ 0 w 1753"/>
                <a:gd name="connsiteY0" fmla="*/ 0 h 245"/>
                <a:gd name="connsiteX1" fmla="*/ 465 w 1753"/>
                <a:gd name="connsiteY1" fmla="*/ 190 h 245"/>
                <a:gd name="connsiteX2" fmla="*/ 717 w 1753"/>
                <a:gd name="connsiteY2" fmla="*/ 229 h 245"/>
                <a:gd name="connsiteX3" fmla="*/ 1209 w 1753"/>
                <a:gd name="connsiteY3" fmla="*/ 228 h 245"/>
                <a:gd name="connsiteX4" fmla="*/ 1753 w 1753"/>
                <a:gd name="connsiteY4" fmla="*/ 48 h 245"/>
                <a:gd name="connsiteX0" fmla="*/ 0 w 1753"/>
                <a:gd name="connsiteY0" fmla="*/ 0 h 271"/>
                <a:gd name="connsiteX1" fmla="*/ 465 w 1753"/>
                <a:gd name="connsiteY1" fmla="*/ 190 h 271"/>
                <a:gd name="connsiteX2" fmla="*/ 717 w 1753"/>
                <a:gd name="connsiteY2" fmla="*/ 229 h 271"/>
                <a:gd name="connsiteX3" fmla="*/ 719 w 1753"/>
                <a:gd name="connsiteY3" fmla="*/ 271 h 271"/>
                <a:gd name="connsiteX4" fmla="*/ 1209 w 1753"/>
                <a:gd name="connsiteY4" fmla="*/ 228 h 271"/>
                <a:gd name="connsiteX5" fmla="*/ 1753 w 1753"/>
                <a:gd name="connsiteY5" fmla="*/ 48 h 271"/>
                <a:gd name="connsiteX0" fmla="*/ 0 w 1753"/>
                <a:gd name="connsiteY0" fmla="*/ 0 h 289"/>
                <a:gd name="connsiteX1" fmla="*/ 394 w 1753"/>
                <a:gd name="connsiteY1" fmla="*/ 244 h 289"/>
                <a:gd name="connsiteX2" fmla="*/ 717 w 1753"/>
                <a:gd name="connsiteY2" fmla="*/ 229 h 289"/>
                <a:gd name="connsiteX3" fmla="*/ 719 w 1753"/>
                <a:gd name="connsiteY3" fmla="*/ 271 h 289"/>
                <a:gd name="connsiteX4" fmla="*/ 1209 w 1753"/>
                <a:gd name="connsiteY4" fmla="*/ 228 h 289"/>
                <a:gd name="connsiteX5" fmla="*/ 1753 w 1753"/>
                <a:gd name="connsiteY5" fmla="*/ 48 h 289"/>
                <a:gd name="connsiteX0" fmla="*/ 0 w 1814"/>
                <a:gd name="connsiteY0" fmla="*/ 3 h 241"/>
                <a:gd name="connsiteX1" fmla="*/ 455 w 1814"/>
                <a:gd name="connsiteY1" fmla="*/ 196 h 241"/>
                <a:gd name="connsiteX2" fmla="*/ 778 w 1814"/>
                <a:gd name="connsiteY2" fmla="*/ 181 h 241"/>
                <a:gd name="connsiteX3" fmla="*/ 780 w 1814"/>
                <a:gd name="connsiteY3" fmla="*/ 223 h 241"/>
                <a:gd name="connsiteX4" fmla="*/ 1270 w 1814"/>
                <a:gd name="connsiteY4" fmla="*/ 180 h 241"/>
                <a:gd name="connsiteX5" fmla="*/ 1814 w 1814"/>
                <a:gd name="connsiteY5" fmla="*/ 0 h 241"/>
                <a:gd name="connsiteX0" fmla="*/ 0 w 1814"/>
                <a:gd name="connsiteY0" fmla="*/ 3 h 233"/>
                <a:gd name="connsiteX1" fmla="*/ 455 w 1814"/>
                <a:gd name="connsiteY1" fmla="*/ 196 h 233"/>
                <a:gd name="connsiteX2" fmla="*/ 780 w 1814"/>
                <a:gd name="connsiteY2" fmla="*/ 223 h 233"/>
                <a:gd name="connsiteX3" fmla="*/ 1270 w 1814"/>
                <a:gd name="connsiteY3" fmla="*/ 180 h 233"/>
                <a:gd name="connsiteX4" fmla="*/ 1814 w 1814"/>
                <a:gd name="connsiteY4" fmla="*/ 0 h 233"/>
                <a:gd name="connsiteX0" fmla="*/ 0 w 1814"/>
                <a:gd name="connsiteY0" fmla="*/ 3 h 233"/>
                <a:gd name="connsiteX1" fmla="*/ 455 w 1814"/>
                <a:gd name="connsiteY1" fmla="*/ 196 h 233"/>
                <a:gd name="connsiteX2" fmla="*/ 790 w 1814"/>
                <a:gd name="connsiteY2" fmla="*/ 223 h 233"/>
                <a:gd name="connsiteX3" fmla="*/ 1270 w 1814"/>
                <a:gd name="connsiteY3" fmla="*/ 180 h 233"/>
                <a:gd name="connsiteX4" fmla="*/ 1814 w 1814"/>
                <a:gd name="connsiteY4" fmla="*/ 0 h 233"/>
                <a:gd name="connsiteX0" fmla="*/ 0 w 1814"/>
                <a:gd name="connsiteY0" fmla="*/ 3 h 262"/>
                <a:gd name="connsiteX1" fmla="*/ 455 w 1814"/>
                <a:gd name="connsiteY1" fmla="*/ 196 h 262"/>
                <a:gd name="connsiteX2" fmla="*/ 795 w 1814"/>
                <a:gd name="connsiteY2" fmla="*/ 259 h 262"/>
                <a:gd name="connsiteX3" fmla="*/ 1270 w 1814"/>
                <a:gd name="connsiteY3" fmla="*/ 180 h 262"/>
                <a:gd name="connsiteX4" fmla="*/ 1814 w 1814"/>
                <a:gd name="connsiteY4" fmla="*/ 0 h 262"/>
                <a:gd name="connsiteX0" fmla="*/ 0 w 1814"/>
                <a:gd name="connsiteY0" fmla="*/ 3 h 262"/>
                <a:gd name="connsiteX1" fmla="*/ 420 w 1814"/>
                <a:gd name="connsiteY1" fmla="*/ 196 h 262"/>
                <a:gd name="connsiteX2" fmla="*/ 795 w 1814"/>
                <a:gd name="connsiteY2" fmla="*/ 259 h 262"/>
                <a:gd name="connsiteX3" fmla="*/ 1270 w 1814"/>
                <a:gd name="connsiteY3" fmla="*/ 180 h 262"/>
                <a:gd name="connsiteX4" fmla="*/ 1814 w 1814"/>
                <a:gd name="connsiteY4" fmla="*/ 0 h 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 h="262">
                  <a:moveTo>
                    <a:pt x="0" y="3"/>
                  </a:moveTo>
                  <a:cubicBezTo>
                    <a:pt x="97" y="43"/>
                    <a:pt x="301" y="158"/>
                    <a:pt x="420" y="196"/>
                  </a:cubicBezTo>
                  <a:cubicBezTo>
                    <a:pt x="550" y="233"/>
                    <a:pt x="653" y="262"/>
                    <a:pt x="795" y="259"/>
                  </a:cubicBezTo>
                  <a:cubicBezTo>
                    <a:pt x="937" y="256"/>
                    <a:pt x="1100" y="223"/>
                    <a:pt x="1270" y="180"/>
                  </a:cubicBezTo>
                  <a:cubicBezTo>
                    <a:pt x="1440" y="137"/>
                    <a:pt x="1701" y="37"/>
                    <a:pt x="1814" y="0"/>
                  </a:cubicBezTo>
                </a:path>
              </a:pathLst>
            </a:custGeom>
            <a:noFill/>
            <a:ln w="57150" cap="flat" cmpd="sng">
              <a:solidFill>
                <a:srgbClr val="FF0000"/>
              </a:solidFill>
              <a:prstDash val="solid"/>
              <a:round/>
              <a:headEnd type="none" w="med" len="med"/>
              <a:tailEnd type="none" w="med" len="med"/>
            </a:ln>
            <a:effectLst>
              <a:outerShdw dist="35921" dir="2700000" algn="ctr" rotWithShape="0">
                <a:schemeClr val="tx1"/>
              </a:outerShdw>
            </a:effectLst>
          </p:spPr>
          <p:txBody>
            <a:bodyPr/>
            <a:lstStyle/>
            <a:p>
              <a:pPr>
                <a:defRPr/>
              </a:pPr>
              <a:endParaRPr lang="en-US" dirty="0">
                <a:effectLst>
                  <a:outerShdw blurRad="38100" dist="38100" dir="2700000" algn="tl">
                    <a:srgbClr val="000000">
                      <a:alpha val="43137"/>
                    </a:srgbClr>
                  </a:outerShdw>
                </a:effectLst>
              </a:endParaRPr>
            </a:p>
          </p:txBody>
        </p:sp>
      </p:grpSp>
      <p:sp>
        <p:nvSpPr>
          <p:cNvPr id="25" name="Oval 6"/>
          <p:cNvSpPr>
            <a:spLocks noChangeArrowheads="1"/>
          </p:cNvSpPr>
          <p:nvPr/>
        </p:nvSpPr>
        <p:spPr bwMode="auto">
          <a:xfrm>
            <a:off x="5029200" y="4191000"/>
            <a:ext cx="228600" cy="228600"/>
          </a:xfrm>
          <a:prstGeom prst="ellipse">
            <a:avLst/>
          </a:prstGeom>
          <a:solidFill>
            <a:srgbClr val="FF0000"/>
          </a:solidFill>
          <a:ln w="38100">
            <a:solidFill>
              <a:schemeClr val="bg1"/>
            </a:solidFill>
            <a:round/>
            <a:headEnd/>
            <a:tailEnd/>
          </a:ln>
          <a:effectLst/>
        </p:spPr>
        <p:txBody>
          <a:bodyPr wrap="none" anchor="ctr"/>
          <a:lstStyle/>
          <a:p>
            <a:pPr algn="ctr">
              <a:defRPr/>
            </a:pPr>
            <a:endParaRPr lang="en-US" dirty="0">
              <a:effectLst>
                <a:outerShdw blurRad="38100" dist="38100" dir="2700000" algn="tl">
                  <a:srgbClr val="000000"/>
                </a:outerShdw>
              </a:effectLst>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3" presetClass="entr" presetSubtype="288" fill="hold" grpId="0" nodeType="afterEffect">
                                  <p:stCondLst>
                                    <p:cond delay="0"/>
                                  </p:stCondLst>
                                  <p:childTnLst>
                                    <p:set>
                                      <p:cBhvr>
                                        <p:cTn id="10" dur="1" fill="hold">
                                          <p:stCondLst>
                                            <p:cond delay="0"/>
                                          </p:stCondLst>
                                        </p:cTn>
                                        <p:tgtEl>
                                          <p:spTgt spid="8418310"/>
                                        </p:tgtEl>
                                        <p:attrNameLst>
                                          <p:attrName>style.visibility</p:attrName>
                                        </p:attrNameLst>
                                      </p:cBhvr>
                                      <p:to>
                                        <p:strVal val="visible"/>
                                      </p:to>
                                    </p:set>
                                    <p:anim calcmode="lin" valueType="num">
                                      <p:cBhvr>
                                        <p:cTn id="11" dur="500" fill="hold"/>
                                        <p:tgtEl>
                                          <p:spTgt spid="8418310"/>
                                        </p:tgtEl>
                                        <p:attrNameLst>
                                          <p:attrName>ppt_w</p:attrName>
                                        </p:attrNameLst>
                                      </p:cBhvr>
                                      <p:tavLst>
                                        <p:tav tm="0">
                                          <p:val>
                                            <p:strVal val="4/3*#ppt_w"/>
                                          </p:val>
                                        </p:tav>
                                        <p:tav tm="100000">
                                          <p:val>
                                            <p:strVal val="#ppt_w"/>
                                          </p:val>
                                        </p:tav>
                                      </p:tavLst>
                                    </p:anim>
                                    <p:anim calcmode="lin" valueType="num">
                                      <p:cBhvr>
                                        <p:cTn id="12" dur="500" fill="hold"/>
                                        <p:tgtEl>
                                          <p:spTgt spid="8418310"/>
                                        </p:tgtEl>
                                        <p:attrNameLst>
                                          <p:attrName>ppt_h</p:attrName>
                                        </p:attrNameLst>
                                      </p:cBhvr>
                                      <p:tavLst>
                                        <p:tav tm="0">
                                          <p:val>
                                            <p:strVal val="4/3*#ppt_h"/>
                                          </p:val>
                                        </p:tav>
                                        <p:tav tm="100000">
                                          <p:val>
                                            <p:strVal val="#ppt_h"/>
                                          </p:val>
                                        </p:tav>
                                      </p:tavLst>
                                    </p:anim>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8418311"/>
                                        </p:tgtEl>
                                        <p:attrNameLst>
                                          <p:attrName>style.visibility</p:attrName>
                                        </p:attrNameLst>
                                      </p:cBhvr>
                                      <p:to>
                                        <p:strVal val="visible"/>
                                      </p:to>
                                    </p:set>
                                    <p:animEffect transition="in" filter="wipe(left)">
                                      <p:cBhvr>
                                        <p:cTn id="16" dur="500"/>
                                        <p:tgtEl>
                                          <p:spTgt spid="8418311"/>
                                        </p:tgtEl>
                                      </p:cBhvr>
                                    </p:animEffect>
                                  </p:childTnLst>
                                </p:cTn>
                              </p:par>
                            </p:childTnLst>
                          </p:cTn>
                        </p:par>
                        <p:par>
                          <p:cTn id="17" fill="hold">
                            <p:stCondLst>
                              <p:cond delay="1500"/>
                            </p:stCondLst>
                            <p:childTnLst>
                              <p:par>
                                <p:cTn id="18" presetID="23" presetClass="entr" presetSubtype="288"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500" fill="hold"/>
                                        <p:tgtEl>
                                          <p:spTgt spid="20"/>
                                        </p:tgtEl>
                                        <p:attrNameLst>
                                          <p:attrName>ppt_w</p:attrName>
                                        </p:attrNameLst>
                                      </p:cBhvr>
                                      <p:tavLst>
                                        <p:tav tm="0">
                                          <p:val>
                                            <p:strVal val="4/3*#ppt_w"/>
                                          </p:val>
                                        </p:tav>
                                        <p:tav tm="100000">
                                          <p:val>
                                            <p:strVal val="#ppt_w"/>
                                          </p:val>
                                        </p:tav>
                                      </p:tavLst>
                                    </p:anim>
                                    <p:anim calcmode="lin" valueType="num">
                                      <p:cBhvr>
                                        <p:cTn id="21" dur="500" fill="hold"/>
                                        <p:tgtEl>
                                          <p:spTgt spid="20"/>
                                        </p:tgtEl>
                                        <p:attrNameLst>
                                          <p:attrName>ppt_h</p:attrName>
                                        </p:attrNameLst>
                                      </p:cBhvr>
                                      <p:tavLst>
                                        <p:tav tm="0">
                                          <p:val>
                                            <p:strVal val="4/3*#ppt_h"/>
                                          </p:val>
                                        </p:tav>
                                        <p:tav tm="100000">
                                          <p:val>
                                            <p:strVal val="#ppt_h"/>
                                          </p:val>
                                        </p:tav>
                                      </p:tavLst>
                                    </p:anim>
                                  </p:childTnLst>
                                </p:cTn>
                              </p:par>
                            </p:childTnLst>
                          </p:cTn>
                        </p:par>
                        <p:par>
                          <p:cTn id="22" fill="hold">
                            <p:stCondLst>
                              <p:cond delay="2000"/>
                            </p:stCondLst>
                            <p:childTnLst>
                              <p:par>
                                <p:cTn id="23" presetID="23" presetClass="entr" presetSubtype="288" fill="hold" grpId="0" nodeType="afterEffect">
                                  <p:stCondLst>
                                    <p:cond delay="0"/>
                                  </p:stCondLst>
                                  <p:childTnLst>
                                    <p:set>
                                      <p:cBhvr>
                                        <p:cTn id="24" dur="1" fill="hold">
                                          <p:stCondLst>
                                            <p:cond delay="0"/>
                                          </p:stCondLst>
                                        </p:cTn>
                                        <p:tgtEl>
                                          <p:spTgt spid="8418312"/>
                                        </p:tgtEl>
                                        <p:attrNameLst>
                                          <p:attrName>style.visibility</p:attrName>
                                        </p:attrNameLst>
                                      </p:cBhvr>
                                      <p:to>
                                        <p:strVal val="visible"/>
                                      </p:to>
                                    </p:set>
                                    <p:anim calcmode="lin" valueType="num">
                                      <p:cBhvr>
                                        <p:cTn id="25" dur="500" fill="hold"/>
                                        <p:tgtEl>
                                          <p:spTgt spid="8418312"/>
                                        </p:tgtEl>
                                        <p:attrNameLst>
                                          <p:attrName>ppt_w</p:attrName>
                                        </p:attrNameLst>
                                      </p:cBhvr>
                                      <p:tavLst>
                                        <p:tav tm="0">
                                          <p:val>
                                            <p:strVal val="4/3*#ppt_w"/>
                                          </p:val>
                                        </p:tav>
                                        <p:tav tm="100000">
                                          <p:val>
                                            <p:strVal val="#ppt_w"/>
                                          </p:val>
                                        </p:tav>
                                      </p:tavLst>
                                    </p:anim>
                                    <p:anim calcmode="lin" valueType="num">
                                      <p:cBhvr>
                                        <p:cTn id="26" dur="500" fill="hold"/>
                                        <p:tgtEl>
                                          <p:spTgt spid="8418312"/>
                                        </p:tgtEl>
                                        <p:attrNameLst>
                                          <p:attrName>ppt_h</p:attrName>
                                        </p:attrNameLst>
                                      </p:cBhvr>
                                      <p:tavLst>
                                        <p:tav tm="0">
                                          <p:val>
                                            <p:strVal val="4/3*#ppt_h"/>
                                          </p:val>
                                        </p:tav>
                                        <p:tav tm="100000">
                                          <p:val>
                                            <p:strVal val="#ppt_h"/>
                                          </p:val>
                                        </p:tav>
                                      </p:tavLst>
                                    </p:anim>
                                  </p:childTnLst>
                                </p:cTn>
                              </p:par>
                            </p:childTnLst>
                          </p:cTn>
                        </p:par>
                        <p:par>
                          <p:cTn id="27" fill="hold">
                            <p:stCondLst>
                              <p:cond delay="2500"/>
                            </p:stCondLst>
                            <p:childTnLst>
                              <p:par>
                                <p:cTn id="28" presetID="23" presetClass="entr" presetSubtype="288" fill="hold" grpId="1" nodeType="afterEffect">
                                  <p:stCondLst>
                                    <p:cond delay="0"/>
                                  </p:stCondLst>
                                  <p:childTnLst>
                                    <p:set>
                                      <p:cBhvr>
                                        <p:cTn id="29" dur="1" fill="hold">
                                          <p:stCondLst>
                                            <p:cond delay="0"/>
                                          </p:stCondLst>
                                        </p:cTn>
                                        <p:tgtEl>
                                          <p:spTgt spid="8418312"/>
                                        </p:tgtEl>
                                        <p:attrNameLst>
                                          <p:attrName>style.visibility</p:attrName>
                                        </p:attrNameLst>
                                      </p:cBhvr>
                                      <p:to>
                                        <p:strVal val="visible"/>
                                      </p:to>
                                    </p:set>
                                    <p:anim calcmode="lin" valueType="num">
                                      <p:cBhvr>
                                        <p:cTn id="30" dur="500" fill="hold"/>
                                        <p:tgtEl>
                                          <p:spTgt spid="8418312"/>
                                        </p:tgtEl>
                                        <p:attrNameLst>
                                          <p:attrName>ppt_w</p:attrName>
                                        </p:attrNameLst>
                                      </p:cBhvr>
                                      <p:tavLst>
                                        <p:tav tm="0">
                                          <p:val>
                                            <p:strVal val="4/3*#ppt_w"/>
                                          </p:val>
                                        </p:tav>
                                        <p:tav tm="100000">
                                          <p:val>
                                            <p:strVal val="#ppt_w"/>
                                          </p:val>
                                        </p:tav>
                                      </p:tavLst>
                                    </p:anim>
                                    <p:anim calcmode="lin" valueType="num">
                                      <p:cBhvr>
                                        <p:cTn id="31" dur="500" fill="hold"/>
                                        <p:tgtEl>
                                          <p:spTgt spid="8418312"/>
                                        </p:tgtEl>
                                        <p:attrNameLst>
                                          <p:attrName>ppt_h</p:attrName>
                                        </p:attrNameLst>
                                      </p:cBhvr>
                                      <p:tavLst>
                                        <p:tav tm="0">
                                          <p:val>
                                            <p:strVal val="4/3*#ppt_h"/>
                                          </p:val>
                                        </p:tav>
                                        <p:tav tm="100000">
                                          <p:val>
                                            <p:strVal val="#ppt_h"/>
                                          </p:val>
                                        </p:tav>
                                      </p:tavLst>
                                    </p:anim>
                                  </p:childTnLst>
                                </p:cTn>
                              </p:par>
                            </p:childTnLst>
                          </p:cTn>
                        </p:par>
                        <p:par>
                          <p:cTn id="32" fill="hold">
                            <p:stCondLst>
                              <p:cond delay="3000"/>
                            </p:stCondLst>
                            <p:childTnLst>
                              <p:par>
                                <p:cTn id="33" presetID="23" presetClass="entr" presetSubtype="288" fill="hold" grpId="0" nodeType="after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p:cTn id="35" dur="500" fill="hold"/>
                                        <p:tgtEl>
                                          <p:spTgt spid="16"/>
                                        </p:tgtEl>
                                        <p:attrNameLst>
                                          <p:attrName>ppt_w</p:attrName>
                                        </p:attrNameLst>
                                      </p:cBhvr>
                                      <p:tavLst>
                                        <p:tav tm="0">
                                          <p:val>
                                            <p:strVal val="4/3*#ppt_w"/>
                                          </p:val>
                                        </p:tav>
                                        <p:tav tm="100000">
                                          <p:val>
                                            <p:strVal val="#ppt_w"/>
                                          </p:val>
                                        </p:tav>
                                      </p:tavLst>
                                    </p:anim>
                                    <p:anim calcmode="lin" valueType="num">
                                      <p:cBhvr>
                                        <p:cTn id="36" dur="500" fill="hold"/>
                                        <p:tgtEl>
                                          <p:spTgt spid="16"/>
                                        </p:tgtEl>
                                        <p:attrNameLst>
                                          <p:attrName>ppt_h</p:attrName>
                                        </p:attrNameLst>
                                      </p:cBhvr>
                                      <p:tavLst>
                                        <p:tav tm="0">
                                          <p:val>
                                            <p:strVal val="4/3*#ppt_h"/>
                                          </p:val>
                                        </p:tav>
                                        <p:tav tm="100000">
                                          <p:val>
                                            <p:strVal val="#ppt_h"/>
                                          </p:val>
                                        </p:tav>
                                      </p:tavLst>
                                    </p:anim>
                                  </p:childTnLst>
                                </p:cTn>
                              </p:par>
                            </p:childTnLst>
                          </p:cTn>
                        </p:par>
                        <p:par>
                          <p:cTn id="37" fill="hold">
                            <p:stCondLst>
                              <p:cond delay="3500"/>
                            </p:stCondLst>
                            <p:childTnLst>
                              <p:par>
                                <p:cTn id="38" presetID="22" presetClass="entr" presetSubtype="2"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ipe(right)">
                                      <p:cBhvr>
                                        <p:cTn id="40" dur="500"/>
                                        <p:tgtEl>
                                          <p:spTgt spid="3"/>
                                        </p:tgtEl>
                                      </p:cBhvr>
                                    </p:animEffect>
                                  </p:childTnLst>
                                </p:cTn>
                              </p:par>
                            </p:childTnLst>
                          </p:cTn>
                        </p:par>
                        <p:par>
                          <p:cTn id="41" fill="hold">
                            <p:stCondLst>
                              <p:cond delay="4000"/>
                            </p:stCondLst>
                            <p:childTnLst>
                              <p:par>
                                <p:cTn id="42" presetID="23" presetClass="entr" presetSubtype="28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strVal val="4/3*#ppt_w"/>
                                          </p:val>
                                        </p:tav>
                                        <p:tav tm="100000">
                                          <p:val>
                                            <p:strVal val="#ppt_w"/>
                                          </p:val>
                                        </p:tav>
                                      </p:tavLst>
                                    </p:anim>
                                    <p:anim calcmode="lin" valueType="num">
                                      <p:cBhvr>
                                        <p:cTn id="45" dur="500" fill="hold"/>
                                        <p:tgtEl>
                                          <p:spTgt spid="25"/>
                                        </p:tgtEl>
                                        <p:attrNameLst>
                                          <p:attrName>ppt_h</p:attrName>
                                        </p:attrNameLst>
                                      </p:cBhvr>
                                      <p:tavLst>
                                        <p:tav tm="0">
                                          <p:val>
                                            <p:strVal val="4/3*#ppt_h"/>
                                          </p:val>
                                        </p:tav>
                                        <p:tav tm="100000">
                                          <p:val>
                                            <p:strVal val="#ppt_h"/>
                                          </p:val>
                                        </p:tav>
                                      </p:tavLst>
                                    </p:anim>
                                  </p:childTnLst>
                                </p:cTn>
                              </p:par>
                            </p:childTnLst>
                          </p:cTn>
                        </p:par>
                        <p:par>
                          <p:cTn id="46" fill="hold">
                            <p:stCondLst>
                              <p:cond delay="4500"/>
                            </p:stCondLst>
                            <p:childTnLst>
                              <p:par>
                                <p:cTn id="47" presetID="23" presetClass="entr" presetSubtype="288" fill="hold" grpId="1" nodeType="afterEffect">
                                  <p:stCondLst>
                                    <p:cond delay="0"/>
                                  </p:stCondLst>
                                  <p:childTnLst>
                                    <p:set>
                                      <p:cBhvr>
                                        <p:cTn id="48" dur="1" fill="hold">
                                          <p:stCondLst>
                                            <p:cond delay="0"/>
                                          </p:stCondLst>
                                        </p:cTn>
                                        <p:tgtEl>
                                          <p:spTgt spid="25"/>
                                        </p:tgtEl>
                                        <p:attrNameLst>
                                          <p:attrName>style.visibility</p:attrName>
                                        </p:attrNameLst>
                                      </p:cBhvr>
                                      <p:to>
                                        <p:strVal val="visible"/>
                                      </p:to>
                                    </p:set>
                                    <p:anim calcmode="lin" valueType="num">
                                      <p:cBhvr>
                                        <p:cTn id="49" dur="500" fill="hold"/>
                                        <p:tgtEl>
                                          <p:spTgt spid="25"/>
                                        </p:tgtEl>
                                        <p:attrNameLst>
                                          <p:attrName>ppt_w</p:attrName>
                                        </p:attrNameLst>
                                      </p:cBhvr>
                                      <p:tavLst>
                                        <p:tav tm="0">
                                          <p:val>
                                            <p:strVal val="4/3*#ppt_w"/>
                                          </p:val>
                                        </p:tav>
                                        <p:tav tm="100000">
                                          <p:val>
                                            <p:strVal val="#ppt_w"/>
                                          </p:val>
                                        </p:tav>
                                      </p:tavLst>
                                    </p:anim>
                                    <p:anim calcmode="lin" valueType="num">
                                      <p:cBhvr>
                                        <p:cTn id="50" dur="500" fill="hold"/>
                                        <p:tgtEl>
                                          <p:spTgt spid="25"/>
                                        </p:tgtEl>
                                        <p:attrNameLst>
                                          <p:attrName>ppt_h</p:attrName>
                                        </p:attrNameLst>
                                      </p:cBhvr>
                                      <p:tavLst>
                                        <p:tav tm="0">
                                          <p:val>
                                            <p:strVal val="4/3*#ppt_h"/>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3" presetClass="entr" presetSubtype="27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 calcmode="lin" valueType="num">
                                      <p:cBhvr>
                                        <p:cTn id="55" dur="500" fill="hold"/>
                                        <p:tgtEl>
                                          <p:spTgt spid="21"/>
                                        </p:tgtEl>
                                        <p:attrNameLst>
                                          <p:attrName>ppt_w</p:attrName>
                                        </p:attrNameLst>
                                      </p:cBhvr>
                                      <p:tavLst>
                                        <p:tav tm="0">
                                          <p:val>
                                            <p:strVal val="2/3*#ppt_w"/>
                                          </p:val>
                                        </p:tav>
                                        <p:tav tm="100000">
                                          <p:val>
                                            <p:strVal val="#ppt_w"/>
                                          </p:val>
                                        </p:tav>
                                      </p:tavLst>
                                    </p:anim>
                                    <p:anim calcmode="lin" valueType="num">
                                      <p:cBhvr>
                                        <p:cTn id="56" dur="500" fill="hold"/>
                                        <p:tgtEl>
                                          <p:spTgt spid="21"/>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18310" grpId="0" animBg="1" autoUpdateAnimBg="0"/>
      <p:bldP spid="8418311" grpId="0" animBg="1"/>
      <p:bldP spid="8418312" grpId="0" animBg="1" autoUpdateAnimBg="0"/>
      <p:bldP spid="8418312" grpId="1" animBg="1"/>
      <p:bldP spid="16" grpId="0"/>
      <p:bldP spid="20" grpId="0" animBg="1" autoUpdateAnimBg="0"/>
      <p:bldP spid="21" grpId="0" animBg="1"/>
      <p:bldP spid="25" grpId="0" animBg="1" autoUpdateAnimBg="0"/>
      <p:bldP spid="25"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1948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31" name="Freeform 30"/>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grpSp>
      <p:sp>
        <p:nvSpPr>
          <p:cNvPr id="34" name="Text Box 6"/>
          <p:cNvSpPr txBox="1">
            <a:spLocks noChangeArrowheads="1"/>
          </p:cNvSpPr>
          <p:nvPr/>
        </p:nvSpPr>
        <p:spPr bwMode="gray">
          <a:xfrm rot="301000">
            <a:off x="3157538" y="2322513"/>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Sac River</a:t>
            </a:r>
          </a:p>
        </p:txBody>
      </p:sp>
      <p:grpSp>
        <p:nvGrpSpPr>
          <p:cNvPr id="3" name="Group 49"/>
          <p:cNvGrpSpPr>
            <a:grpSpLocks/>
          </p:cNvGrpSpPr>
          <p:nvPr/>
        </p:nvGrpSpPr>
        <p:grpSpPr bwMode="auto">
          <a:xfrm>
            <a:off x="2590800" y="1739900"/>
            <a:ext cx="2795588" cy="2616200"/>
            <a:chOff x="1632" y="1096"/>
            <a:chExt cx="1761" cy="1648"/>
          </a:xfrm>
        </p:grpSpPr>
        <p:sp>
          <p:nvSpPr>
            <p:cNvPr id="40"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1"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sp>
        <p:nvSpPr>
          <p:cNvPr id="6473735" name="Text Box 7"/>
          <p:cNvSpPr txBox="1">
            <a:spLocks noChangeArrowheads="1"/>
          </p:cNvSpPr>
          <p:nvPr/>
        </p:nvSpPr>
        <p:spPr bwMode="invGray">
          <a:xfrm>
            <a:off x="5643563" y="2735263"/>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Sacramento</a:t>
            </a:r>
          </a:p>
        </p:txBody>
      </p:sp>
      <p:sp>
        <p:nvSpPr>
          <p:cNvPr id="6473736"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a:solidFill>
                  <a:schemeClr val="bg1"/>
                </a:solidFill>
                <a:effectLst>
                  <a:outerShdw blurRad="38100" dist="38100" dir="2700000" algn="tl">
                    <a:srgbClr val="000000"/>
                  </a:outerShdw>
                </a:effectLst>
                <a:cs typeface="+mn-cs"/>
              </a:rPr>
              <a:t>Stockton</a:t>
            </a:r>
          </a:p>
        </p:txBody>
      </p:sp>
      <p:sp>
        <p:nvSpPr>
          <p:cNvPr id="29" name="Text Box 16"/>
          <p:cNvSpPr txBox="1">
            <a:spLocks noChangeArrowheads="1"/>
          </p:cNvSpPr>
          <p:nvPr/>
        </p:nvSpPr>
        <p:spPr bwMode="invGray">
          <a:xfrm>
            <a:off x="1295400" y="5867400"/>
            <a:ext cx="2209800" cy="400050"/>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dirty="0">
                <a:solidFill>
                  <a:schemeClr val="bg1"/>
                </a:solidFill>
                <a:effectLst>
                  <a:outerShdw blurRad="38100" dist="38100" dir="2700000" algn="tl">
                    <a:srgbClr val="000000"/>
                  </a:outerShdw>
                </a:effectLst>
                <a:cs typeface="+mn-cs"/>
              </a:rPr>
              <a:t>SWP Pumps</a:t>
            </a:r>
          </a:p>
        </p:txBody>
      </p:sp>
      <p:sp>
        <p:nvSpPr>
          <p:cNvPr id="30" name="Text Box 16"/>
          <p:cNvSpPr txBox="1">
            <a:spLocks noChangeArrowheads="1"/>
          </p:cNvSpPr>
          <p:nvPr/>
        </p:nvSpPr>
        <p:spPr bwMode="invGray">
          <a:xfrm>
            <a:off x="2362200" y="6305550"/>
            <a:ext cx="2209800" cy="400050"/>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effectLst>
                  <a:outerShdw blurRad="38100" dist="38100" dir="2700000" algn="tl">
                    <a:srgbClr val="000000"/>
                  </a:outerShdw>
                </a:effectLst>
                <a:cs typeface="+mn-cs"/>
              </a:rPr>
              <a:t>CVP Pumps</a:t>
            </a:r>
          </a:p>
        </p:txBody>
      </p:sp>
      <p:sp>
        <p:nvSpPr>
          <p:cNvPr id="58400" name="Slide Number Placeholder 41"/>
          <p:cNvSpPr>
            <a:spLocks noGrp="1"/>
          </p:cNvSpPr>
          <p:nvPr>
            <p:ph type="sldNum" sz="quarter" idx="10"/>
          </p:nvPr>
        </p:nvSpPr>
        <p:spPr bwMode="auto">
          <a:ln>
            <a:miter lim="800000"/>
            <a:headEnd/>
            <a:tailEnd/>
          </a:ln>
        </p:spPr>
        <p:txBody>
          <a:bodyPr/>
          <a:lstStyle/>
          <a:p>
            <a:pPr>
              <a:defRPr/>
            </a:pPr>
            <a:fld id="{D4450AC2-E804-485A-A776-C720EADCACDC}" type="slidenum">
              <a:rPr lang="en-US" smtClean="0"/>
              <a:pPr>
                <a:defRPr/>
              </a:pPr>
              <a:t>54</a:t>
            </a:fld>
            <a:endParaRPr lang="en-US" dirty="0" smtClean="0"/>
          </a:p>
        </p:txBody>
      </p:sp>
      <p:sp>
        <p:nvSpPr>
          <p:cNvPr id="57" name="Text Box 6"/>
          <p:cNvSpPr txBox="1">
            <a:spLocks noChangeArrowheads="1"/>
          </p:cNvSpPr>
          <p:nvPr/>
        </p:nvSpPr>
        <p:spPr bwMode="gray">
          <a:xfrm rot="2129783">
            <a:off x="7162800" y="58674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defRPr/>
            </a:pPr>
            <a:r>
              <a:rPr lang="en-US" sz="2000" dirty="0">
                <a:solidFill>
                  <a:schemeClr val="bg1"/>
                </a:solidFill>
                <a:effectLst>
                  <a:outerShdw blurRad="38100" dist="38100" dir="2700000" algn="tl">
                    <a:srgbClr val="000000"/>
                  </a:outerShdw>
                </a:effectLst>
                <a:cs typeface="+mn-cs"/>
              </a:rPr>
              <a:t>SJ River</a:t>
            </a:r>
          </a:p>
        </p:txBody>
      </p:sp>
      <p:sp>
        <p:nvSpPr>
          <p:cNvPr id="37" name="Freeform 51"/>
          <p:cNvSpPr>
            <a:spLocks/>
          </p:cNvSpPr>
          <p:nvPr/>
        </p:nvSpPr>
        <p:spPr bwMode="invGray">
          <a:xfrm>
            <a:off x="2603500" y="4294188"/>
            <a:ext cx="6500813" cy="2305050"/>
          </a:xfrm>
          <a:custGeom>
            <a:avLst/>
            <a:gdLst>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592 w 4095"/>
              <a:gd name="connsiteY20" fmla="*/ 300 h 1452"/>
              <a:gd name="connsiteX21" fmla="*/ 2543 w 4095"/>
              <a:gd name="connsiteY21" fmla="*/ 300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592 w 4095"/>
              <a:gd name="connsiteY20" fmla="*/ 300 h 1452"/>
              <a:gd name="connsiteX21" fmla="*/ 2543 w 4095"/>
              <a:gd name="connsiteY21" fmla="*/ 300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640 w 4095"/>
              <a:gd name="connsiteY20" fmla="*/ 348 h 1452"/>
              <a:gd name="connsiteX21" fmla="*/ 2543 w 4095"/>
              <a:gd name="connsiteY21" fmla="*/ 300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640 w 4095"/>
              <a:gd name="connsiteY20" fmla="*/ 348 h 1452"/>
              <a:gd name="connsiteX21" fmla="*/ 2481 w 4095"/>
              <a:gd name="connsiteY21" fmla="*/ 327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640 w 4095"/>
              <a:gd name="connsiteY20" fmla="*/ 348 h 1452"/>
              <a:gd name="connsiteX21" fmla="*/ 2481 w 4095"/>
              <a:gd name="connsiteY21" fmla="*/ 327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640 w 4095"/>
              <a:gd name="connsiteY20" fmla="*/ 348 h 1452"/>
              <a:gd name="connsiteX21" fmla="*/ 2481 w 4095"/>
              <a:gd name="connsiteY21" fmla="*/ 327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640 w 4095"/>
              <a:gd name="connsiteY20" fmla="*/ 348 h 1452"/>
              <a:gd name="connsiteX21" fmla="*/ 2481 w 4095"/>
              <a:gd name="connsiteY21" fmla="*/ 327 h 1452"/>
              <a:gd name="connsiteX22" fmla="*/ 2195 w 4095"/>
              <a:gd name="connsiteY22" fmla="*/ 312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95" h="1452">
                <a:moveTo>
                  <a:pt x="4095" y="1452"/>
                </a:moveTo>
                <a:cubicBezTo>
                  <a:pt x="4091" y="1440"/>
                  <a:pt x="4090" y="1425"/>
                  <a:pt x="4082" y="1415"/>
                </a:cubicBezTo>
                <a:cubicBezTo>
                  <a:pt x="4073" y="1403"/>
                  <a:pt x="4056" y="1400"/>
                  <a:pt x="4045" y="1390"/>
                </a:cubicBezTo>
                <a:cubicBezTo>
                  <a:pt x="4031" y="1378"/>
                  <a:pt x="4023" y="1360"/>
                  <a:pt x="4007" y="1352"/>
                </a:cubicBezTo>
                <a:cubicBezTo>
                  <a:pt x="3988" y="1343"/>
                  <a:pt x="3966" y="1344"/>
                  <a:pt x="3945" y="1340"/>
                </a:cubicBezTo>
                <a:cubicBezTo>
                  <a:pt x="3920" y="1267"/>
                  <a:pt x="3883" y="1275"/>
                  <a:pt x="3807" y="1264"/>
                </a:cubicBezTo>
                <a:cubicBezTo>
                  <a:pt x="3822" y="1201"/>
                  <a:pt x="3835" y="1187"/>
                  <a:pt x="3769" y="1164"/>
                </a:cubicBezTo>
                <a:cubicBezTo>
                  <a:pt x="3743" y="1087"/>
                  <a:pt x="3726" y="1048"/>
                  <a:pt x="3657" y="1001"/>
                </a:cubicBezTo>
                <a:cubicBezTo>
                  <a:pt x="3649" y="989"/>
                  <a:pt x="3644" y="973"/>
                  <a:pt x="3632" y="964"/>
                </a:cubicBezTo>
                <a:cubicBezTo>
                  <a:pt x="3622" y="956"/>
                  <a:pt x="3601" y="963"/>
                  <a:pt x="3594" y="951"/>
                </a:cubicBezTo>
                <a:cubicBezTo>
                  <a:pt x="3581" y="929"/>
                  <a:pt x="3595" y="898"/>
                  <a:pt x="3582" y="876"/>
                </a:cubicBezTo>
                <a:cubicBezTo>
                  <a:pt x="3575" y="864"/>
                  <a:pt x="3557" y="866"/>
                  <a:pt x="3544" y="864"/>
                </a:cubicBezTo>
                <a:cubicBezTo>
                  <a:pt x="3507" y="858"/>
                  <a:pt x="3469" y="855"/>
                  <a:pt x="3431" y="851"/>
                </a:cubicBezTo>
                <a:cubicBezTo>
                  <a:pt x="3478" y="781"/>
                  <a:pt x="3478" y="771"/>
                  <a:pt x="3431" y="701"/>
                </a:cubicBezTo>
                <a:cubicBezTo>
                  <a:pt x="3403" y="611"/>
                  <a:pt x="3345" y="613"/>
                  <a:pt x="3269" y="601"/>
                </a:cubicBezTo>
                <a:cubicBezTo>
                  <a:pt x="3178" y="513"/>
                  <a:pt x="3308" y="546"/>
                  <a:pt x="3118" y="526"/>
                </a:cubicBezTo>
                <a:cubicBezTo>
                  <a:pt x="3072" y="514"/>
                  <a:pt x="3031" y="507"/>
                  <a:pt x="2993" y="476"/>
                </a:cubicBezTo>
                <a:cubicBezTo>
                  <a:pt x="2984" y="468"/>
                  <a:pt x="2978" y="456"/>
                  <a:pt x="2968" y="450"/>
                </a:cubicBezTo>
                <a:cubicBezTo>
                  <a:pt x="2918" y="420"/>
                  <a:pt x="2852" y="431"/>
                  <a:pt x="2793" y="425"/>
                </a:cubicBezTo>
                <a:cubicBezTo>
                  <a:pt x="2789" y="424"/>
                  <a:pt x="2722" y="403"/>
                  <a:pt x="2718" y="400"/>
                </a:cubicBezTo>
                <a:cubicBezTo>
                  <a:pt x="2676" y="366"/>
                  <a:pt x="2707" y="352"/>
                  <a:pt x="2640" y="348"/>
                </a:cubicBezTo>
                <a:cubicBezTo>
                  <a:pt x="2619" y="331"/>
                  <a:pt x="2590" y="370"/>
                  <a:pt x="2481" y="327"/>
                </a:cubicBezTo>
                <a:cubicBezTo>
                  <a:pt x="2416" y="325"/>
                  <a:pt x="2270" y="322"/>
                  <a:pt x="2195" y="312"/>
                </a:cubicBezTo>
                <a:cubicBezTo>
                  <a:pt x="2112" y="239"/>
                  <a:pt x="2224" y="303"/>
                  <a:pt x="2142" y="238"/>
                </a:cubicBezTo>
                <a:cubicBezTo>
                  <a:pt x="2110" y="212"/>
                  <a:pt x="2053" y="219"/>
                  <a:pt x="2016" y="200"/>
                </a:cubicBezTo>
                <a:cubicBezTo>
                  <a:pt x="2003" y="193"/>
                  <a:pt x="1994" y="177"/>
                  <a:pt x="1979" y="175"/>
                </a:cubicBezTo>
                <a:cubicBezTo>
                  <a:pt x="1871" y="160"/>
                  <a:pt x="1653" y="150"/>
                  <a:pt x="1653" y="150"/>
                </a:cubicBezTo>
                <a:cubicBezTo>
                  <a:pt x="1565" y="119"/>
                  <a:pt x="1526" y="121"/>
                  <a:pt x="1415" y="112"/>
                </a:cubicBezTo>
                <a:cubicBezTo>
                  <a:pt x="1332" y="85"/>
                  <a:pt x="1422" y="123"/>
                  <a:pt x="1353" y="62"/>
                </a:cubicBezTo>
                <a:cubicBezTo>
                  <a:pt x="1299" y="15"/>
                  <a:pt x="1292" y="17"/>
                  <a:pt x="1240" y="0"/>
                </a:cubicBezTo>
                <a:lnTo>
                  <a:pt x="539" y="12"/>
                </a:lnTo>
                <a:cubicBezTo>
                  <a:pt x="524" y="13"/>
                  <a:pt x="529" y="47"/>
                  <a:pt x="514" y="50"/>
                </a:cubicBezTo>
                <a:cubicBezTo>
                  <a:pt x="448" y="64"/>
                  <a:pt x="330" y="146"/>
                  <a:pt x="263" y="150"/>
                </a:cubicBezTo>
                <a:cubicBezTo>
                  <a:pt x="210" y="169"/>
                  <a:pt x="206" y="144"/>
                  <a:pt x="151" y="162"/>
                </a:cubicBezTo>
                <a:cubicBezTo>
                  <a:pt x="104" y="178"/>
                  <a:pt x="50" y="200"/>
                  <a:pt x="0" y="20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38" name="Oval 17"/>
          <p:cNvSpPr>
            <a:spLocks noChangeArrowheads="1"/>
          </p:cNvSpPr>
          <p:nvPr/>
        </p:nvSpPr>
        <p:spPr bwMode="invGray">
          <a:xfrm>
            <a:off x="5257800" y="3325090"/>
            <a:ext cx="256311" cy="256291"/>
          </a:xfrm>
          <a:prstGeom prst="ellipse">
            <a:avLst/>
          </a:prstGeom>
          <a:solidFill>
            <a:srgbClr val="FFFF00"/>
          </a:solidFill>
          <a:ln w="28575">
            <a:solidFill>
              <a:schemeClr val="tx2"/>
            </a:solidFill>
            <a:round/>
            <a:headEnd/>
            <a:tailEnd/>
          </a:ln>
          <a:effectLst>
            <a:glow rad="228600">
              <a:schemeClr val="accent4">
                <a:satMod val="175000"/>
                <a:alpha val="40000"/>
              </a:schemeClr>
            </a:glow>
          </a:effectLst>
        </p:spPr>
        <p:txBody>
          <a:bodyPr wrap="none" anchor="ctr"/>
          <a:lstStyle/>
          <a:p>
            <a:pPr algn="ctr" eaLnBrk="0" hangingPunct="0">
              <a:defRPr/>
            </a:pPr>
            <a:endParaRPr lang="en-US" sz="2400">
              <a:cs typeface="+mn-cs"/>
            </a:endParaRPr>
          </a:p>
        </p:txBody>
      </p:sp>
      <p:sp>
        <p:nvSpPr>
          <p:cNvPr id="42" name="Oval 17"/>
          <p:cNvSpPr>
            <a:spLocks noChangeArrowheads="1"/>
          </p:cNvSpPr>
          <p:nvPr/>
        </p:nvSpPr>
        <p:spPr bwMode="invGray">
          <a:xfrm>
            <a:off x="3581400" y="3733800"/>
            <a:ext cx="256311" cy="256291"/>
          </a:xfrm>
          <a:prstGeom prst="ellipse">
            <a:avLst/>
          </a:prstGeom>
          <a:solidFill>
            <a:srgbClr val="FFFF00"/>
          </a:solidFill>
          <a:ln w="28575">
            <a:solidFill>
              <a:schemeClr val="tx2"/>
            </a:solidFill>
            <a:round/>
            <a:headEnd/>
            <a:tailEnd/>
          </a:ln>
          <a:effectLst>
            <a:glow rad="228600">
              <a:schemeClr val="accent4">
                <a:satMod val="175000"/>
                <a:alpha val="40000"/>
              </a:schemeClr>
            </a:glow>
          </a:effectLst>
        </p:spPr>
        <p:txBody>
          <a:bodyPr wrap="none" anchor="ctr"/>
          <a:lstStyle/>
          <a:p>
            <a:pPr algn="ctr" eaLnBrk="0" hangingPunct="0">
              <a:defRPr/>
            </a:pPr>
            <a:endParaRPr lang="en-US" sz="2400">
              <a:cs typeface="+mn-cs"/>
            </a:endParaRPr>
          </a:p>
        </p:txBody>
      </p:sp>
      <p:sp>
        <p:nvSpPr>
          <p:cNvPr id="45" name="Oval 17"/>
          <p:cNvSpPr>
            <a:spLocks noChangeArrowheads="1"/>
          </p:cNvSpPr>
          <p:nvPr/>
        </p:nvSpPr>
        <p:spPr bwMode="invGray">
          <a:xfrm>
            <a:off x="7239000" y="5029200"/>
            <a:ext cx="256311" cy="256291"/>
          </a:xfrm>
          <a:prstGeom prst="ellipse">
            <a:avLst/>
          </a:prstGeom>
          <a:solidFill>
            <a:srgbClr val="FFFF00"/>
          </a:solidFill>
          <a:ln w="28575">
            <a:solidFill>
              <a:schemeClr val="tx2"/>
            </a:solidFill>
            <a:round/>
            <a:headEnd/>
            <a:tailEnd/>
          </a:ln>
          <a:effectLst>
            <a:glow rad="228600">
              <a:schemeClr val="accent4">
                <a:satMod val="175000"/>
                <a:alpha val="40000"/>
              </a:schemeClr>
            </a:glow>
          </a:effectLst>
        </p:spPr>
        <p:txBody>
          <a:bodyPr wrap="none" anchor="ctr"/>
          <a:lstStyle/>
          <a:p>
            <a:pPr algn="ctr" eaLnBrk="0" hangingPunct="0">
              <a:defRPr/>
            </a:pPr>
            <a:endParaRPr lang="en-US" sz="2400">
              <a:cs typeface="+mn-cs"/>
            </a:endParaRPr>
          </a:p>
        </p:txBody>
      </p:sp>
      <p:pic>
        <p:nvPicPr>
          <p:cNvPr id="20" name="Picture 2" descr="C:\Users\u04994\Documents\DRoot\CALFED\Levees\Emergency Preparedness Planning\Construction Photos\DSC_0130.JPG"/>
          <p:cNvPicPr>
            <a:picLocks noChangeAspect="1" noChangeArrowheads="1"/>
          </p:cNvPicPr>
          <p:nvPr/>
        </p:nvPicPr>
        <p:blipFill>
          <a:blip r:embed="rId4"/>
          <a:srcRect/>
          <a:stretch>
            <a:fillRect/>
          </a:stretch>
        </p:blipFill>
        <p:spPr bwMode="auto">
          <a:xfrm>
            <a:off x="1219200" y="2010742"/>
            <a:ext cx="6610013" cy="4389120"/>
          </a:xfrm>
          <a:prstGeom prst="rect">
            <a:avLst/>
          </a:prstGeom>
          <a:noFill/>
          <a:ln w="9525">
            <a:noFill/>
            <a:miter lim="800000"/>
            <a:headEnd/>
            <a:tailEnd/>
          </a:ln>
          <a:effectLst>
            <a:glow rad="228600">
              <a:schemeClr val="accent4">
                <a:satMod val="175000"/>
                <a:alpha val="40000"/>
              </a:schemeClr>
            </a:glow>
          </a:effectLst>
        </p:spPr>
      </p:pic>
      <p:grpSp>
        <p:nvGrpSpPr>
          <p:cNvPr id="22" name="Group 7"/>
          <p:cNvGrpSpPr/>
          <p:nvPr/>
        </p:nvGrpSpPr>
        <p:grpSpPr>
          <a:xfrm>
            <a:off x="593828" y="110361"/>
            <a:ext cx="1188720" cy="1188720"/>
            <a:chOff x="1019510" y="3352814"/>
            <a:chExt cx="1920240" cy="1920240"/>
          </a:xfrm>
        </p:grpSpPr>
        <p:sp>
          <p:nvSpPr>
            <p:cNvPr id="23" name="Oval 22"/>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24" name="Text Box 5"/>
            <p:cNvSpPr txBox="1">
              <a:spLocks noChangeArrowheads="1"/>
            </p:cNvSpPr>
            <p:nvPr/>
          </p:nvSpPr>
          <p:spPr bwMode="gray">
            <a:xfrm>
              <a:off x="1127844" y="3736752"/>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effectLst>
                  <a:latin typeface="Arial" charset="0"/>
                </a:rPr>
                <a:t>Bay Area &amp; Central Coast</a:t>
              </a:r>
              <a:endParaRPr lang="en-US" sz="1400" dirty="0">
                <a:solidFill>
                  <a:srgbClr val="FFFF00"/>
                </a:solidFill>
                <a:effectLst>
                  <a:glow rad="139700">
                    <a:schemeClr val="accent4">
                      <a:satMod val="175000"/>
                      <a:alpha val="40000"/>
                    </a:schemeClr>
                  </a:glow>
                </a:effectLst>
                <a:latin typeface="Arial" charset="0"/>
              </a:endParaRPr>
            </a:p>
          </p:txBody>
        </p:sp>
      </p:grpSp>
      <p:grpSp>
        <p:nvGrpSpPr>
          <p:cNvPr id="25" name="Group 10"/>
          <p:cNvGrpSpPr/>
          <p:nvPr/>
        </p:nvGrpSpPr>
        <p:grpSpPr>
          <a:xfrm>
            <a:off x="1087796" y="951165"/>
            <a:ext cx="1204228" cy="1188720"/>
            <a:chOff x="1828798" y="4713895"/>
            <a:chExt cx="1945291" cy="1920240"/>
          </a:xfrm>
        </p:grpSpPr>
        <p:sp>
          <p:nvSpPr>
            <p:cNvPr id="26" name="Oval 25"/>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27" name="Text Box 5"/>
            <p:cNvSpPr txBox="1">
              <a:spLocks noChangeArrowheads="1"/>
            </p:cNvSpPr>
            <p:nvPr/>
          </p:nvSpPr>
          <p:spPr bwMode="gray">
            <a:xfrm>
              <a:off x="1954401" y="5116486"/>
              <a:ext cx="1819688"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effectLst>
                  <a:latin typeface="Arial Narrow" pitchFamily="34" charset="0"/>
                </a:rPr>
                <a:t>Southern California</a:t>
              </a:r>
              <a:endParaRPr lang="en-US" sz="1600" dirty="0">
                <a:solidFill>
                  <a:srgbClr val="FFFF00"/>
                </a:solidFill>
                <a:effectLst>
                  <a:glow rad="139700">
                    <a:schemeClr val="accent4">
                      <a:satMod val="175000"/>
                      <a:alpha val="40000"/>
                    </a:schemeClr>
                  </a:glow>
                </a:effectLst>
                <a:latin typeface="Arial Narrow" pitchFamily="34" charset="0"/>
              </a:endParaRPr>
            </a:p>
          </p:txBody>
        </p:sp>
      </p:grpSp>
      <p:grpSp>
        <p:nvGrpSpPr>
          <p:cNvPr id="28" name="Group 13"/>
          <p:cNvGrpSpPr/>
          <p:nvPr/>
        </p:nvGrpSpPr>
        <p:grpSpPr>
          <a:xfrm>
            <a:off x="84665" y="951165"/>
            <a:ext cx="1198651" cy="1188720"/>
            <a:chOff x="188914" y="4729660"/>
            <a:chExt cx="1936284" cy="1920240"/>
          </a:xfrm>
        </p:grpSpPr>
        <p:sp>
          <p:nvSpPr>
            <p:cNvPr id="32" name="Oval 31"/>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Narrow" pitchFamily="34" charset="0"/>
              </a:endParaRPr>
            </a:p>
          </p:txBody>
        </p:sp>
        <p:sp>
          <p:nvSpPr>
            <p:cNvPr id="33" name="Text Box 5"/>
            <p:cNvSpPr txBox="1">
              <a:spLocks noChangeArrowheads="1"/>
            </p:cNvSpPr>
            <p:nvPr/>
          </p:nvSpPr>
          <p:spPr bwMode="gray">
            <a:xfrm>
              <a:off x="188914" y="5183153"/>
              <a:ext cx="1809194" cy="904863"/>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6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6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
        <p:nvSpPr>
          <p:cNvPr id="6473752" name="Text Box 24"/>
          <p:cNvSpPr txBox="1">
            <a:spLocks noChangeArrowheads="1"/>
          </p:cNvSpPr>
          <p:nvPr/>
        </p:nvSpPr>
        <p:spPr bwMode="invGray">
          <a:xfrm>
            <a:off x="1622322" y="121523"/>
            <a:ext cx="7369277" cy="1508105"/>
          </a:xfrm>
          <a:prstGeom prst="rect">
            <a:avLst/>
          </a:prstGeom>
          <a:noFill/>
          <a:ln w="9525">
            <a:noFill/>
            <a:miter lim="800000"/>
            <a:headEnd/>
            <a:tailEnd/>
          </a:ln>
          <a:effectLst>
            <a:outerShdw dist="35921" dir="2700000" algn="ctr" rotWithShape="0">
              <a:schemeClr val="tx1"/>
            </a:outerShdw>
          </a:effectLst>
        </p:spPr>
        <p:txBody>
          <a:bodyPr wrap="square">
            <a:spAutoFit/>
          </a:bodyPr>
          <a:lstStyle/>
          <a:p>
            <a:pPr algn="r" eaLnBrk="0" hangingPunct="0">
              <a:tabLst>
                <a:tab pos="3141663" algn="l"/>
                <a:tab pos="4852988" algn="l"/>
              </a:tabLst>
              <a:defRPr/>
            </a:pPr>
            <a:r>
              <a:rPr lang="en-US" sz="3600" dirty="0" smtClean="0">
                <a:solidFill>
                  <a:srgbClr val="FFFF00"/>
                </a:solidFill>
                <a:effectLst>
                  <a:outerShdw blurRad="60007" dist="310007" dir="7680000" sy="30000" kx="1300200" algn="ctr" rotWithShape="0">
                    <a:prstClr val="black">
                      <a:alpha val="32000"/>
                    </a:prstClr>
                  </a:outerShdw>
                </a:effectLst>
                <a:cs typeface="+mn-cs"/>
              </a:rPr>
              <a:t>Immediate Actions</a:t>
            </a:r>
            <a:r>
              <a:rPr lang="en-US" sz="3600" dirty="0">
                <a:effectLst>
                  <a:outerShdw blurRad="60007" dist="310007" dir="7680000" sy="30000" kx="1300200" algn="ctr" rotWithShape="0">
                    <a:prstClr val="black">
                      <a:alpha val="32000"/>
                    </a:prstClr>
                  </a:outerShdw>
                </a:effectLst>
                <a:cs typeface="+mn-cs"/>
              </a:rPr>
              <a:t/>
            </a:r>
            <a:br>
              <a:rPr lang="en-US" sz="3600" dirty="0">
                <a:effectLst>
                  <a:outerShdw blurRad="60007" dist="310007" dir="7680000" sy="30000" kx="1300200" algn="ctr" rotWithShape="0">
                    <a:prstClr val="black">
                      <a:alpha val="32000"/>
                    </a:prstClr>
                  </a:outerShdw>
                </a:effectLst>
                <a:cs typeface="+mn-cs"/>
              </a:rPr>
            </a:br>
            <a:r>
              <a:rPr lang="en-US" dirty="0">
                <a:solidFill>
                  <a:schemeClr val="bg1"/>
                </a:solidFill>
                <a:effectLst>
                  <a:outerShdw blurRad="60007" dist="310007" dir="7680000" sy="30000" kx="1300200" algn="ctr" rotWithShape="0">
                    <a:prstClr val="black">
                      <a:alpha val="32000"/>
                    </a:prstClr>
                  </a:outerShdw>
                </a:effectLst>
                <a:cs typeface="+mn-cs"/>
              </a:rPr>
              <a:t>Rock </a:t>
            </a:r>
            <a:r>
              <a:rPr lang="en-US" dirty="0" smtClean="0">
                <a:solidFill>
                  <a:schemeClr val="bg1"/>
                </a:solidFill>
                <a:effectLst>
                  <a:outerShdw blurRad="60007" dist="310007" dir="7680000" sy="30000" kx="1300200" algn="ctr" rotWithShape="0">
                    <a:prstClr val="black">
                      <a:alpha val="32000"/>
                    </a:prstClr>
                  </a:outerShdw>
                </a:effectLst>
                <a:cs typeface="+mn-cs"/>
              </a:rPr>
              <a:t>Stockpiles – Rio Vista, Hood, </a:t>
            </a:r>
            <a:br>
              <a:rPr lang="en-US" dirty="0" smtClean="0">
                <a:solidFill>
                  <a:schemeClr val="bg1"/>
                </a:solidFill>
                <a:effectLst>
                  <a:outerShdw blurRad="60007" dist="310007" dir="7680000" sy="30000" kx="1300200" algn="ctr" rotWithShape="0">
                    <a:prstClr val="black">
                      <a:alpha val="32000"/>
                    </a:prstClr>
                  </a:outerShdw>
                </a:effectLst>
                <a:cs typeface="+mn-cs"/>
              </a:rPr>
            </a:br>
            <a:r>
              <a:rPr lang="en-US" dirty="0" smtClean="0">
                <a:solidFill>
                  <a:schemeClr val="bg1"/>
                </a:solidFill>
                <a:effectLst>
                  <a:outerShdw blurRad="60007" dist="310007" dir="7680000" sy="30000" kx="1300200" algn="ctr" rotWithShape="0">
                    <a:prstClr val="black">
                      <a:alpha val="32000"/>
                    </a:prstClr>
                  </a:outerShdw>
                </a:effectLst>
                <a:cs typeface="+mn-cs"/>
              </a:rPr>
              <a:t>Port of Stockton</a:t>
            </a:r>
            <a:endParaRPr lang="en-US" sz="2000" i="1" dirty="0">
              <a:solidFill>
                <a:schemeClr val="bg1"/>
              </a:solidFill>
              <a:effectLst>
                <a:outerShdw blurRad="60007" dist="310007" dir="7680000" sy="30000" kx="1300200" algn="ctr" rotWithShape="0">
                  <a:prstClr val="black">
                    <a:alpha val="32000"/>
                  </a:prstClr>
                </a:outerShdw>
              </a:effectLst>
              <a:cs typeface="+mn-cs"/>
            </a:endParaRPr>
          </a:p>
        </p:txBody>
      </p:sp>
      <p:pic>
        <p:nvPicPr>
          <p:cNvPr id="21" name="Picture 2" descr="C:\Users\u04994\Documents\DRoot\CALFED\Levees\Emergency Preparedness Planning\Construction Photos\DSC_0066.JPG"/>
          <p:cNvPicPr>
            <a:picLocks noChangeAspect="1" noChangeArrowheads="1"/>
          </p:cNvPicPr>
          <p:nvPr/>
        </p:nvPicPr>
        <p:blipFill>
          <a:blip r:embed="rId5"/>
          <a:srcRect/>
          <a:stretch>
            <a:fillRect/>
          </a:stretch>
        </p:blipFill>
        <p:spPr bwMode="auto">
          <a:xfrm>
            <a:off x="1219200" y="2010742"/>
            <a:ext cx="6610192" cy="4389120"/>
          </a:xfrm>
          <a:prstGeom prst="rect">
            <a:avLst/>
          </a:prstGeom>
          <a:noFill/>
          <a:ln w="9525">
            <a:noFill/>
            <a:miter lim="800000"/>
            <a:headEnd/>
            <a:tailEnd/>
          </a:ln>
          <a:effectLst>
            <a:glow rad="228600">
              <a:schemeClr val="accent4">
                <a:satMod val="175000"/>
                <a:alpha val="40000"/>
              </a:schemeClr>
            </a:glow>
          </a:effec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1000" fill="hold"/>
                                        <p:tgtEl>
                                          <p:spTgt spid="42"/>
                                        </p:tgtEl>
                                        <p:attrNameLst>
                                          <p:attrName>ppt_w</p:attrName>
                                        </p:attrNameLst>
                                      </p:cBhvr>
                                      <p:tavLst>
                                        <p:tav tm="0">
                                          <p:val>
                                            <p:strVal val="4*#ppt_w"/>
                                          </p:val>
                                        </p:tav>
                                        <p:tav tm="100000">
                                          <p:val>
                                            <p:strVal val="#ppt_w"/>
                                          </p:val>
                                        </p:tav>
                                      </p:tavLst>
                                    </p:anim>
                                    <p:anim calcmode="lin" valueType="num">
                                      <p:cBhvr>
                                        <p:cTn id="8" dur="1000" fill="hold"/>
                                        <p:tgtEl>
                                          <p:spTgt spid="42"/>
                                        </p:tgtEl>
                                        <p:attrNameLst>
                                          <p:attrName>ppt_h</p:attrName>
                                        </p:attrNameLst>
                                      </p:cBhvr>
                                      <p:tavLst>
                                        <p:tav tm="0">
                                          <p:val>
                                            <p:strVal val="4*#ppt_h"/>
                                          </p:val>
                                        </p:tav>
                                        <p:tav tm="100000">
                                          <p:val>
                                            <p:strVal val="#ppt_h"/>
                                          </p:val>
                                        </p:tav>
                                      </p:tavLst>
                                    </p:anim>
                                  </p:childTnLst>
                                </p:cTn>
                              </p:par>
                            </p:childTnLst>
                          </p:cTn>
                        </p:par>
                        <p:par>
                          <p:cTn id="9" fill="hold">
                            <p:stCondLst>
                              <p:cond delay="1000"/>
                            </p:stCondLst>
                            <p:childTnLst>
                              <p:par>
                                <p:cTn id="10" presetID="23" presetClass="entr" presetSubtype="32" fill="hold" nodeType="after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1000" fill="hold"/>
                                        <p:tgtEl>
                                          <p:spTgt spid="38"/>
                                        </p:tgtEl>
                                        <p:attrNameLst>
                                          <p:attrName>ppt_w</p:attrName>
                                        </p:attrNameLst>
                                      </p:cBhvr>
                                      <p:tavLst>
                                        <p:tav tm="0">
                                          <p:val>
                                            <p:strVal val="4*#ppt_w"/>
                                          </p:val>
                                        </p:tav>
                                        <p:tav tm="100000">
                                          <p:val>
                                            <p:strVal val="#ppt_w"/>
                                          </p:val>
                                        </p:tav>
                                      </p:tavLst>
                                    </p:anim>
                                    <p:anim calcmode="lin" valueType="num">
                                      <p:cBhvr>
                                        <p:cTn id="13" dur="1000" fill="hold"/>
                                        <p:tgtEl>
                                          <p:spTgt spid="38"/>
                                        </p:tgtEl>
                                        <p:attrNameLst>
                                          <p:attrName>ppt_h</p:attrName>
                                        </p:attrNameLst>
                                      </p:cBhvr>
                                      <p:tavLst>
                                        <p:tav tm="0">
                                          <p:val>
                                            <p:strVal val="4*#ppt_h"/>
                                          </p:val>
                                        </p:tav>
                                        <p:tav tm="100000">
                                          <p:val>
                                            <p:strVal val="#ppt_h"/>
                                          </p:val>
                                        </p:tav>
                                      </p:tavLst>
                                    </p:anim>
                                  </p:childTnLst>
                                </p:cTn>
                              </p:par>
                            </p:childTnLst>
                          </p:cTn>
                        </p:par>
                        <p:par>
                          <p:cTn id="14" fill="hold">
                            <p:stCondLst>
                              <p:cond delay="2000"/>
                            </p:stCondLst>
                            <p:childTnLst>
                              <p:par>
                                <p:cTn id="15" presetID="23" presetClass="entr" presetSubtype="32" fill="hold" nodeType="after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p:cTn id="17" dur="1000" fill="hold"/>
                                        <p:tgtEl>
                                          <p:spTgt spid="45"/>
                                        </p:tgtEl>
                                        <p:attrNameLst>
                                          <p:attrName>ppt_w</p:attrName>
                                        </p:attrNameLst>
                                      </p:cBhvr>
                                      <p:tavLst>
                                        <p:tav tm="0">
                                          <p:val>
                                            <p:strVal val="4*#ppt_w"/>
                                          </p:val>
                                        </p:tav>
                                        <p:tav tm="100000">
                                          <p:val>
                                            <p:strVal val="#ppt_w"/>
                                          </p:val>
                                        </p:tav>
                                      </p:tavLst>
                                    </p:anim>
                                    <p:anim calcmode="lin" valueType="num">
                                      <p:cBhvr>
                                        <p:cTn id="18" dur="1000" fill="hold"/>
                                        <p:tgtEl>
                                          <p:spTgt spid="45"/>
                                        </p:tgtEl>
                                        <p:attrNameLst>
                                          <p:attrName>ppt_h</p:attrName>
                                        </p:attrNameLst>
                                      </p:cBhvr>
                                      <p:tavLst>
                                        <p:tav tm="0">
                                          <p:val>
                                            <p:strVal val="4*#ppt_h"/>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0" fill="hold" nodeType="click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1000" fill="hold"/>
                                        <p:tgtEl>
                                          <p:spTgt spid="20"/>
                                        </p:tgtEl>
                                        <p:attrNameLst>
                                          <p:attrName>ppt_w</p:attrName>
                                        </p:attrNameLst>
                                      </p:cBhvr>
                                      <p:tavLst>
                                        <p:tav tm="0">
                                          <p:val>
                                            <p:fltVal val="0"/>
                                          </p:val>
                                        </p:tav>
                                        <p:tav tm="100000">
                                          <p:val>
                                            <p:strVal val="#ppt_w"/>
                                          </p:val>
                                        </p:tav>
                                      </p:tavLst>
                                    </p:anim>
                                    <p:anim calcmode="lin" valueType="num">
                                      <p:cBhvr>
                                        <p:cTn id="24" dur="1000" fill="hold"/>
                                        <p:tgtEl>
                                          <p:spTgt spid="20"/>
                                        </p:tgtEl>
                                        <p:attrNameLst>
                                          <p:attrName>ppt_h</p:attrName>
                                        </p:attrNameLst>
                                      </p:cBhvr>
                                      <p:tavLst>
                                        <p:tav tm="0">
                                          <p:val>
                                            <p:fltVal val="0"/>
                                          </p:val>
                                        </p:tav>
                                        <p:tav tm="100000">
                                          <p:val>
                                            <p:strVal val="#ppt_h"/>
                                          </p:val>
                                        </p:tav>
                                      </p:tavLst>
                                    </p:anim>
                                    <p:animEffect transition="in" filter="fade">
                                      <p:cBhvr>
                                        <p:cTn id="25" dur="10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nodeType="click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2000" fill="hold"/>
                                        <p:tgtEl>
                                          <p:spTgt spid="21"/>
                                        </p:tgtEl>
                                        <p:attrNameLst>
                                          <p:attrName>ppt_w</p:attrName>
                                        </p:attrNameLst>
                                      </p:cBhvr>
                                      <p:tavLst>
                                        <p:tav tm="0">
                                          <p:val>
                                            <p:fltVal val="0"/>
                                          </p:val>
                                        </p:tav>
                                        <p:tav tm="100000">
                                          <p:val>
                                            <p:strVal val="#ppt_w"/>
                                          </p:val>
                                        </p:tav>
                                      </p:tavLst>
                                    </p:anim>
                                    <p:anim calcmode="lin" valueType="num">
                                      <p:cBhvr>
                                        <p:cTn id="31" dur="2000" fill="hold"/>
                                        <p:tgtEl>
                                          <p:spTgt spid="21"/>
                                        </p:tgtEl>
                                        <p:attrNameLst>
                                          <p:attrName>ppt_h</p:attrName>
                                        </p:attrNameLst>
                                      </p:cBhvr>
                                      <p:tavLst>
                                        <p:tav tm="0">
                                          <p:val>
                                            <p:fltVal val="0"/>
                                          </p:val>
                                        </p:tav>
                                        <p:tav tm="100000">
                                          <p:val>
                                            <p:strVal val="#ppt_h"/>
                                          </p:val>
                                        </p:tav>
                                      </p:tavLst>
                                    </p:anim>
                                    <p:animEffect transition="in" filter="fade">
                                      <p:cBhvr>
                                        <p:cTn id="32" dur="2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F40D186B-4597-415A-B0DD-212070544B7A}" type="slidenum">
              <a:rPr lang="en-US" smtClean="0"/>
              <a:pPr>
                <a:defRPr/>
              </a:pPr>
              <a:t>55</a:t>
            </a:fld>
            <a:endParaRPr lang="en-US" dirty="0"/>
          </a:p>
        </p:txBody>
      </p:sp>
      <p:sp>
        <p:nvSpPr>
          <p:cNvPr id="2" name="Title 1"/>
          <p:cNvSpPr>
            <a:spLocks noGrp="1"/>
          </p:cNvSpPr>
          <p:nvPr>
            <p:ph type="title" idx="4294967295"/>
          </p:nvPr>
        </p:nvSpPr>
        <p:spPr>
          <a:xfrm>
            <a:off x="0" y="457200"/>
            <a:ext cx="9144000" cy="914400"/>
          </a:xfrm>
          <a:prstGeom prst="rect">
            <a:avLst/>
          </a:prstGeom>
        </p:spPr>
        <p:txBody>
          <a:bodyPr/>
          <a:lstStyle/>
          <a:p>
            <a:r>
              <a:rPr sz="3600" smtClean="0"/>
              <a:t>Delta Quality &amp; Smelt Recovery </a:t>
            </a:r>
            <a:br>
              <a:rPr sz="3600" smtClean="0"/>
            </a:br>
            <a:r>
              <a:rPr sz="3600" smtClean="0"/>
              <a:t>Pilot Projects</a:t>
            </a:r>
            <a:endParaRPr lang="en-US" sz="3600" dirty="0"/>
          </a:p>
        </p:txBody>
      </p:sp>
      <p:sp>
        <p:nvSpPr>
          <p:cNvPr id="3" name="Content Placeholder 2"/>
          <p:cNvSpPr>
            <a:spLocks noGrp="1"/>
          </p:cNvSpPr>
          <p:nvPr>
            <p:ph idx="4294967295"/>
          </p:nvPr>
        </p:nvSpPr>
        <p:spPr>
          <a:xfrm>
            <a:off x="914400" y="1905000"/>
            <a:ext cx="8229600" cy="4419600"/>
          </a:xfrm>
          <a:prstGeom prst="rect">
            <a:avLst/>
          </a:prstGeom>
        </p:spPr>
        <p:txBody>
          <a:bodyPr/>
          <a:lstStyle/>
          <a:p>
            <a:r>
              <a:rPr smtClean="0"/>
              <a:t>Middle River Corridor </a:t>
            </a:r>
            <a:r>
              <a:rPr lang="en-US" dirty="0" smtClean="0"/>
              <a:t>–</a:t>
            </a:r>
            <a:r>
              <a:rPr smtClean="0"/>
              <a:t> 2-Gate Option</a:t>
            </a:r>
          </a:p>
          <a:p>
            <a:pPr lvl="1"/>
            <a:r>
              <a:rPr smtClean="0"/>
              <a:t>Reduces smelt entrainment equivalent to Wanger</a:t>
            </a:r>
          </a:p>
          <a:p>
            <a:pPr lvl="1"/>
            <a:r>
              <a:rPr smtClean="0"/>
              <a:t>Reduces water supply impact</a:t>
            </a:r>
          </a:p>
          <a:p>
            <a:pPr lvl="1"/>
            <a:r>
              <a:rPr smtClean="0"/>
              <a:t>Improves water quality</a:t>
            </a:r>
          </a:p>
          <a:p>
            <a:pPr lvl="1"/>
            <a:r>
              <a:rPr smtClean="0"/>
              <a:t>Will include monitoring</a:t>
            </a:r>
          </a:p>
          <a:p>
            <a:r>
              <a:rPr smtClean="0"/>
              <a:t>3-Mile Slough or False River Gate</a:t>
            </a:r>
          </a:p>
          <a:p>
            <a:pPr lvl="1"/>
            <a:r>
              <a:rPr smtClean="0"/>
              <a:t>Reduce salinity in the Fall</a:t>
            </a:r>
          </a:p>
          <a:p>
            <a:pPr lvl="1"/>
            <a:r>
              <a:rPr smtClean="0"/>
              <a:t>Potentially reduces smelt entrainment &amp; supply impacts</a:t>
            </a:r>
          </a:p>
          <a:p>
            <a:pPr lvl="1"/>
            <a:r>
              <a:rPr smtClean="0"/>
              <a:t>Should start with a pilot project approach </a:t>
            </a:r>
          </a:p>
          <a:p>
            <a:pPr lvl="1"/>
            <a:endParaRPr smtClean="0"/>
          </a:p>
          <a:p>
            <a:pPr lvl="1"/>
            <a:endParaRPr smtClean="0"/>
          </a:p>
        </p:txBody>
      </p:sp>
    </p:spTree>
  </p:cSld>
  <p:clrMapOvr>
    <a:masterClrMapping/>
  </p:clrMapOvr>
  <p:transition>
    <p:fade/>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42004"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sp>
        <p:nvSpPr>
          <p:cNvPr id="2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3600" dirty="0">
                <a:solidFill>
                  <a:srgbClr val="FFFF00"/>
                </a:solidFill>
                <a:effectLst>
                  <a:outerShdw blurRad="60007" dist="310007" dir="7680000" sy="30000" kx="1300200" algn="ctr" rotWithShape="0">
                    <a:prstClr val="black">
                      <a:alpha val="32000"/>
                    </a:prstClr>
                  </a:outerShdw>
                </a:effectLst>
              </a:rPr>
              <a:t>Near-Term Physical Actions</a:t>
            </a:r>
            <a:r>
              <a:rPr lang="en-US" sz="3600" dirty="0">
                <a:effectLst>
                  <a:outerShdw blurRad="60007" dist="310007" dir="7680000" sy="30000" kx="1300200" algn="ctr" rotWithShape="0">
                    <a:prstClr val="black">
                      <a:alpha val="32000"/>
                    </a:prstClr>
                  </a:outerShdw>
                </a:effectLst>
              </a:rPr>
              <a:t/>
            </a:r>
            <a:br>
              <a:rPr lang="en-US" sz="3600" dirty="0">
                <a:effectLst>
                  <a:outerShdw blurRad="60007" dist="310007" dir="7680000" sy="30000" kx="1300200" algn="ctr" rotWithShape="0">
                    <a:prstClr val="black">
                      <a:alpha val="32000"/>
                    </a:prstClr>
                  </a:outerShdw>
                </a:effectLst>
              </a:rPr>
            </a:br>
            <a:r>
              <a:rPr lang="en-US" dirty="0">
                <a:solidFill>
                  <a:schemeClr val="bg1"/>
                </a:solidFill>
                <a:effectLst>
                  <a:outerShdw blurRad="60007" dist="310007" dir="7680000" sy="30000" kx="1300200" algn="ctr" rotWithShape="0">
                    <a:prstClr val="black">
                      <a:alpha val="32000"/>
                    </a:prstClr>
                  </a:outerShdw>
                </a:effectLst>
              </a:rPr>
              <a:t>Three-Mile Slough Gate Option </a:t>
            </a:r>
          </a:p>
        </p:txBody>
      </p:sp>
      <p:sp>
        <p:nvSpPr>
          <p:cNvPr id="19"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 River</a:t>
            </a:r>
          </a:p>
        </p:txBody>
      </p:sp>
      <p:grpSp>
        <p:nvGrpSpPr>
          <p:cNvPr id="3" name="Group 49"/>
          <p:cNvGrpSpPr>
            <a:grpSpLocks/>
          </p:cNvGrpSpPr>
          <p:nvPr/>
        </p:nvGrpSpPr>
        <p:grpSpPr bwMode="auto">
          <a:xfrm>
            <a:off x="2590800" y="1739900"/>
            <a:ext cx="2795588" cy="2616200"/>
            <a:chOff x="1632" y="1096"/>
            <a:chExt cx="1761" cy="1648"/>
          </a:xfrm>
        </p:grpSpPr>
        <p:sp>
          <p:nvSpPr>
            <p:cNvPr id="21"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22"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23" name="Freeform 51"/>
          <p:cNvSpPr>
            <a:spLocks/>
          </p:cNvSpPr>
          <p:nvPr/>
        </p:nvSpPr>
        <p:spPr bwMode="inv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nvGrpSpPr>
          <p:cNvPr id="4" name="Group 27"/>
          <p:cNvGrpSpPr>
            <a:grpSpLocks/>
          </p:cNvGrpSpPr>
          <p:nvPr/>
        </p:nvGrpSpPr>
        <p:grpSpPr bwMode="auto">
          <a:xfrm>
            <a:off x="1295400" y="5867400"/>
            <a:ext cx="2992438" cy="776288"/>
            <a:chOff x="1295400" y="5867400"/>
            <a:chExt cx="2992438" cy="776348"/>
          </a:xfrm>
        </p:grpSpPr>
        <p:sp>
          <p:nvSpPr>
            <p:cNvPr id="29"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a:spcBef>
                  <a:spcPct val="50000"/>
                </a:spcBef>
                <a:defRPr/>
              </a:pPr>
              <a:r>
                <a:rPr lang="en-US" sz="2000">
                  <a:solidFill>
                    <a:schemeClr val="bg1"/>
                  </a:solidFill>
                </a:rPr>
                <a:t>SWP Pumps</a:t>
              </a:r>
            </a:p>
          </p:txBody>
        </p:sp>
        <p:sp>
          <p:nvSpPr>
            <p:cNvPr id="30"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spcBef>
                  <a:spcPct val="50000"/>
                </a:spcBef>
                <a:defRPr/>
              </a:pPr>
              <a:r>
                <a:rPr lang="en-US" sz="2000">
                  <a:solidFill>
                    <a:schemeClr val="bg1"/>
                  </a:solidFill>
                </a:rPr>
                <a:t>CVP Pumps</a:t>
              </a:r>
            </a:p>
          </p:txBody>
        </p:sp>
        <p:sp>
          <p:nvSpPr>
            <p:cNvPr id="42000"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sp>
          <p:nvSpPr>
            <p:cNvPr id="42001"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grpSp>
      <p:sp>
        <p:nvSpPr>
          <p:cNvPr id="18" name="Rectangle 17"/>
          <p:cNvSpPr/>
          <p:nvPr/>
        </p:nvSpPr>
        <p:spPr bwMode="auto">
          <a:xfrm rot="5400000">
            <a:off x="3376278" y="4122477"/>
            <a:ext cx="75869" cy="252778"/>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20"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6EE059A0-4A69-4EE7-8432-BAA3EEF1E602}" type="slidenum">
              <a:rPr lang="en-US" smtClean="0"/>
              <a:pPr>
                <a:defRPr/>
              </a:pPr>
              <a:t>56</a:t>
            </a:fld>
            <a:endParaRPr lang="en-US" smtClean="0"/>
          </a:p>
        </p:txBody>
      </p:sp>
      <p:sp>
        <p:nvSpPr>
          <p:cNvPr id="24"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sp>
        <p:nvSpPr>
          <p:cNvPr id="2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strVal val="4*#ppt_w"/>
                                          </p:val>
                                        </p:tav>
                                        <p:tav tm="100000">
                                          <p:val>
                                            <p:strVal val="#ppt_w"/>
                                          </p:val>
                                        </p:tav>
                                      </p:tavLst>
                                    </p:anim>
                                    <p:anim calcmode="lin" valueType="num">
                                      <p:cBhvr>
                                        <p:cTn id="8" dur="1000" fill="hold"/>
                                        <p:tgtEl>
                                          <p:spTgt spid="18"/>
                                        </p:tgtEl>
                                        <p:attrNameLst>
                                          <p:attrName>ppt_h</p:attrName>
                                        </p:attrNameLst>
                                      </p:cBhvr>
                                      <p:tavLst>
                                        <p:tav tm="0">
                                          <p:val>
                                            <p:strVal val="4*#ppt_h"/>
                                          </p:val>
                                        </p:tav>
                                        <p:tav tm="100000">
                                          <p:val>
                                            <p:strVal val="#ppt_h"/>
                                          </p:val>
                                        </p:tav>
                                      </p:tavLst>
                                    </p:anim>
                                  </p:childTnLst>
                                </p:cTn>
                              </p:par>
                            </p:childTnLst>
                          </p:cTn>
                        </p:par>
                        <p:par>
                          <p:cTn id="9" fill="hold">
                            <p:stCondLst>
                              <p:cond delay="1000"/>
                            </p:stCondLst>
                            <p:childTnLst>
                              <p:par>
                                <p:cTn id="10" presetID="23" presetClass="emph" presetSubtype="0" repeatCount="indefinite" fill="remove" nodeType="afterEffect">
                                  <p:stCondLst>
                                    <p:cond delay="0"/>
                                  </p:stCondLst>
                                  <p:endCondLst>
                                    <p:cond evt="onNext" delay="0">
                                      <p:tgtEl>
                                        <p:sldTgt/>
                                      </p:tgtEl>
                                    </p:cond>
                                  </p:endCondLst>
                                  <p:childTnLst>
                                    <p:animClr clrSpc="hsl">
                                      <p:cBhvr override="childStyle">
                                        <p:cTn id="11" dur="500" fill="hold"/>
                                        <p:tgtEl>
                                          <p:spTgt spid="18"/>
                                        </p:tgtEl>
                                        <p:attrNameLst>
                                          <p:attrName>style.color</p:attrName>
                                        </p:attrNameLst>
                                      </p:cBhvr>
                                      <p:by>
                                        <p:hsl h="10842353" s="0" l="0"/>
                                      </p:by>
                                    </p:animClr>
                                    <p:animClr clrSpc="hsl">
                                      <p:cBhvr>
                                        <p:cTn id="12" dur="500" fill="hold"/>
                                        <p:tgtEl>
                                          <p:spTgt spid="18"/>
                                        </p:tgtEl>
                                        <p:attrNameLst>
                                          <p:attrName>fillcolor</p:attrName>
                                        </p:attrNameLst>
                                      </p:cBhvr>
                                      <p:by>
                                        <p:hsl h="10842353" s="0" l="0"/>
                                      </p:by>
                                    </p:animClr>
                                    <p:animClr clrSpc="hsl">
                                      <p:cBhvr>
                                        <p:cTn id="13" dur="500" fill="hold"/>
                                        <p:tgtEl>
                                          <p:spTgt spid="18"/>
                                        </p:tgtEl>
                                        <p:attrNameLst>
                                          <p:attrName>stroke.color</p:attrName>
                                        </p:attrNameLst>
                                      </p:cBhvr>
                                      <p:by>
                                        <p:hsl h="10842353" s="0" l="0"/>
                                      </p:by>
                                    </p:animClr>
                                    <p:set>
                                      <p:cBhvr>
                                        <p:cTn id="14" dur="500" fill="hold"/>
                                        <p:tgtEl>
                                          <p:spTgt spid="18"/>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7"/>
          <p:cNvGrpSpPr>
            <a:grpSpLocks/>
          </p:cNvGrpSpPr>
          <p:nvPr/>
        </p:nvGrpSpPr>
        <p:grpSpPr bwMode="auto">
          <a:xfrm>
            <a:off x="-34925" y="1176338"/>
            <a:ext cx="9178925" cy="5681662"/>
            <a:chOff x="-34925" y="1176338"/>
            <a:chExt cx="9178925" cy="5681662"/>
          </a:xfrm>
        </p:grpSpPr>
        <p:pic>
          <p:nvPicPr>
            <p:cNvPr id="4407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417" y="1176338"/>
              <a:ext cx="9144417" cy="5681662"/>
            </a:xfrm>
            <a:prstGeom prst="rect">
              <a:avLst/>
            </a:prstGeom>
            <a:noFill/>
            <a:ln w="9525">
              <a:noFill/>
              <a:miter lim="800000"/>
              <a:headEnd/>
              <a:tailEnd/>
            </a:ln>
          </p:spPr>
        </p:pic>
        <p:sp>
          <p:nvSpPr>
            <p:cNvPr id="42" name="Freeform 41"/>
            <p:cNvSpPr>
              <a:spLocks noChangeAspect="1"/>
            </p:cNvSpPr>
            <p:nvPr/>
          </p:nvSpPr>
          <p:spPr bwMode="auto">
            <a:xfrm>
              <a:off x="-34925" y="4028536"/>
              <a:ext cx="3252309"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grpSp>
      <p:sp>
        <p:nvSpPr>
          <p:cNvPr id="26" name="Freeform 25"/>
          <p:cNvSpPr>
            <a:spLocks noChangeAspect="1"/>
          </p:cNvSpPr>
          <p:nvPr/>
        </p:nvSpPr>
        <p:spPr bwMode="auto">
          <a:xfrm>
            <a:off x="-21436" y="4023509"/>
            <a:ext cx="3252309"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470064"/>
              </a:gs>
              <a:gs pos="64999">
                <a:srgbClr val="9E0057">
                  <a:alpha val="89804"/>
                </a:srgbClr>
              </a:gs>
              <a:gs pos="100000">
                <a:srgbClr val="70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grpSp>
        <p:nvGrpSpPr>
          <p:cNvPr id="3" name="Group 49"/>
          <p:cNvGrpSpPr>
            <a:grpSpLocks/>
          </p:cNvGrpSpPr>
          <p:nvPr/>
        </p:nvGrpSpPr>
        <p:grpSpPr bwMode="auto">
          <a:xfrm>
            <a:off x="2590800" y="1739900"/>
            <a:ext cx="2795588" cy="2616200"/>
            <a:chOff x="1632" y="1096"/>
            <a:chExt cx="1761" cy="1648"/>
          </a:xfrm>
        </p:grpSpPr>
        <p:sp>
          <p:nvSpPr>
            <p:cNvPr id="21"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22"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sp>
        <p:nvSpPr>
          <p:cNvPr id="23" name="Freeform 51"/>
          <p:cNvSpPr>
            <a:spLocks/>
          </p:cNvSpPr>
          <p:nvPr/>
        </p:nvSpPr>
        <p:spPr bwMode="inv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8" name="Freeform 47"/>
          <p:cNvSpPr>
            <a:spLocks/>
          </p:cNvSpPr>
          <p:nvPr/>
        </p:nvSpPr>
        <p:spPr bwMode="invGray">
          <a:xfrm>
            <a:off x="2647911" y="4127156"/>
            <a:ext cx="1098551" cy="242889"/>
          </a:xfrm>
          <a:custGeom>
            <a:avLst/>
            <a:gdLst>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36 w 1761"/>
              <a:gd name="connsiteY83" fmla="*/ 148 h 1648"/>
              <a:gd name="connsiteX84" fmla="*/ 508 w 1761"/>
              <a:gd name="connsiteY84" fmla="*/ 116 h 1648"/>
              <a:gd name="connsiteX85" fmla="*/ 516 w 1761"/>
              <a:gd name="connsiteY85" fmla="*/ 92 h 1648"/>
              <a:gd name="connsiteX86" fmla="*/ 492 w 1761"/>
              <a:gd name="connsiteY86" fmla="*/ 60 h 1648"/>
              <a:gd name="connsiteX87" fmla="*/ 436 w 1761"/>
              <a:gd name="connsiteY87" fmla="*/ 60 h 1648"/>
              <a:gd name="connsiteX88" fmla="*/ 448 w 1761"/>
              <a:gd name="connsiteY88" fmla="*/ 36 h 1648"/>
              <a:gd name="connsiteX89" fmla="*/ 404 w 1761"/>
              <a:gd name="connsiteY89" fmla="*/ 24 h 1648"/>
              <a:gd name="connsiteX90" fmla="*/ 384 w 1761"/>
              <a:gd name="connsiteY90"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36 w 1761"/>
              <a:gd name="connsiteY83" fmla="*/ 148 h 1648"/>
              <a:gd name="connsiteX84" fmla="*/ 508 w 1761"/>
              <a:gd name="connsiteY84" fmla="*/ 116 h 1648"/>
              <a:gd name="connsiteX85" fmla="*/ 492 w 1761"/>
              <a:gd name="connsiteY85" fmla="*/ 60 h 1648"/>
              <a:gd name="connsiteX86" fmla="*/ 436 w 1761"/>
              <a:gd name="connsiteY86" fmla="*/ 60 h 1648"/>
              <a:gd name="connsiteX87" fmla="*/ 448 w 1761"/>
              <a:gd name="connsiteY87" fmla="*/ 36 h 1648"/>
              <a:gd name="connsiteX88" fmla="*/ 404 w 1761"/>
              <a:gd name="connsiteY88" fmla="*/ 24 h 1648"/>
              <a:gd name="connsiteX89" fmla="*/ 384 w 1761"/>
              <a:gd name="connsiteY89"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08 w 1761"/>
              <a:gd name="connsiteY83" fmla="*/ 116 h 1648"/>
              <a:gd name="connsiteX84" fmla="*/ 492 w 1761"/>
              <a:gd name="connsiteY84" fmla="*/ 60 h 1648"/>
              <a:gd name="connsiteX85" fmla="*/ 436 w 1761"/>
              <a:gd name="connsiteY85" fmla="*/ 60 h 1648"/>
              <a:gd name="connsiteX86" fmla="*/ 448 w 1761"/>
              <a:gd name="connsiteY86" fmla="*/ 36 h 1648"/>
              <a:gd name="connsiteX87" fmla="*/ 404 w 1761"/>
              <a:gd name="connsiteY87" fmla="*/ 24 h 1648"/>
              <a:gd name="connsiteX88" fmla="*/ 384 w 1761"/>
              <a:gd name="connsiteY88"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36 w 1761"/>
              <a:gd name="connsiteY84" fmla="*/ 60 h 1648"/>
              <a:gd name="connsiteX85" fmla="*/ 448 w 1761"/>
              <a:gd name="connsiteY85" fmla="*/ 36 h 1648"/>
              <a:gd name="connsiteX86" fmla="*/ 404 w 1761"/>
              <a:gd name="connsiteY86" fmla="*/ 24 h 1648"/>
              <a:gd name="connsiteX87" fmla="*/ 384 w 1761"/>
              <a:gd name="connsiteY87"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36 w 1761"/>
              <a:gd name="connsiteY84" fmla="*/ 60 h 1648"/>
              <a:gd name="connsiteX85" fmla="*/ 404 w 1761"/>
              <a:gd name="connsiteY85" fmla="*/ 24 h 1648"/>
              <a:gd name="connsiteX86" fmla="*/ 384 w 1761"/>
              <a:gd name="connsiteY86"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04 w 1761"/>
              <a:gd name="connsiteY84" fmla="*/ 24 h 1648"/>
              <a:gd name="connsiteX85" fmla="*/ 384 w 1761"/>
              <a:gd name="connsiteY85" fmla="*/ 0 h 1648"/>
              <a:gd name="connsiteX0" fmla="*/ 0 w 1761"/>
              <a:gd name="connsiteY0" fmla="*/ 1616 h 1624"/>
              <a:gd name="connsiteX1" fmla="*/ 48 w 1761"/>
              <a:gd name="connsiteY1" fmla="*/ 1616 h 1624"/>
              <a:gd name="connsiteX2" fmla="*/ 144 w 1761"/>
              <a:gd name="connsiteY2" fmla="*/ 1568 h 1624"/>
              <a:gd name="connsiteX3" fmla="*/ 304 w 1761"/>
              <a:gd name="connsiteY3" fmla="*/ 1552 h 1624"/>
              <a:gd name="connsiteX4" fmla="*/ 420 w 1761"/>
              <a:gd name="connsiteY4" fmla="*/ 1516 h 1624"/>
              <a:gd name="connsiteX5" fmla="*/ 564 w 1761"/>
              <a:gd name="connsiteY5" fmla="*/ 1460 h 1624"/>
              <a:gd name="connsiteX6" fmla="*/ 624 w 1761"/>
              <a:gd name="connsiteY6" fmla="*/ 1412 h 1624"/>
              <a:gd name="connsiteX7" fmla="*/ 748 w 1761"/>
              <a:gd name="connsiteY7" fmla="*/ 1376 h 1624"/>
              <a:gd name="connsiteX8" fmla="*/ 908 w 1761"/>
              <a:gd name="connsiteY8" fmla="*/ 1400 h 1624"/>
              <a:gd name="connsiteX9" fmla="*/ 1020 w 1761"/>
              <a:gd name="connsiteY9" fmla="*/ 1412 h 1624"/>
              <a:gd name="connsiteX10" fmla="*/ 1168 w 1761"/>
              <a:gd name="connsiteY10" fmla="*/ 1416 h 1624"/>
              <a:gd name="connsiteX11" fmla="*/ 1260 w 1761"/>
              <a:gd name="connsiteY11" fmla="*/ 1372 h 1624"/>
              <a:gd name="connsiteX12" fmla="*/ 1360 w 1761"/>
              <a:gd name="connsiteY12" fmla="*/ 1356 h 1624"/>
              <a:gd name="connsiteX13" fmla="*/ 1432 w 1761"/>
              <a:gd name="connsiteY13" fmla="*/ 1316 h 1624"/>
              <a:gd name="connsiteX14" fmla="*/ 1432 w 1761"/>
              <a:gd name="connsiteY14" fmla="*/ 1288 h 1624"/>
              <a:gd name="connsiteX15" fmla="*/ 1436 w 1761"/>
              <a:gd name="connsiteY15" fmla="*/ 1252 h 1624"/>
              <a:gd name="connsiteX16" fmla="*/ 1584 w 1761"/>
              <a:gd name="connsiteY16" fmla="*/ 1256 h 1624"/>
              <a:gd name="connsiteX17" fmla="*/ 1716 w 1761"/>
              <a:gd name="connsiteY17" fmla="*/ 1252 h 1624"/>
              <a:gd name="connsiteX18" fmla="*/ 1604 w 1761"/>
              <a:gd name="connsiteY18" fmla="*/ 1216 h 1624"/>
              <a:gd name="connsiteX19" fmla="*/ 1488 w 1761"/>
              <a:gd name="connsiteY19" fmla="*/ 1180 h 1624"/>
              <a:gd name="connsiteX20" fmla="*/ 1396 w 1761"/>
              <a:gd name="connsiteY20" fmla="*/ 1152 h 1624"/>
              <a:gd name="connsiteX21" fmla="*/ 1348 w 1761"/>
              <a:gd name="connsiteY21" fmla="*/ 1112 h 1624"/>
              <a:gd name="connsiteX22" fmla="*/ 1444 w 1761"/>
              <a:gd name="connsiteY22" fmla="*/ 1080 h 1624"/>
              <a:gd name="connsiteX23" fmla="*/ 1564 w 1761"/>
              <a:gd name="connsiteY23" fmla="*/ 1076 h 1624"/>
              <a:gd name="connsiteX24" fmla="*/ 1620 w 1761"/>
              <a:gd name="connsiteY24" fmla="*/ 1072 h 1624"/>
              <a:gd name="connsiteX25" fmla="*/ 1660 w 1761"/>
              <a:gd name="connsiteY25" fmla="*/ 1064 h 1624"/>
              <a:gd name="connsiteX26" fmla="*/ 1652 w 1761"/>
              <a:gd name="connsiteY26" fmla="*/ 1024 h 1624"/>
              <a:gd name="connsiteX27" fmla="*/ 1704 w 1761"/>
              <a:gd name="connsiteY27" fmla="*/ 1012 h 1624"/>
              <a:gd name="connsiteX28" fmla="*/ 1668 w 1761"/>
              <a:gd name="connsiteY28" fmla="*/ 980 h 1624"/>
              <a:gd name="connsiteX29" fmla="*/ 1616 w 1761"/>
              <a:gd name="connsiteY29" fmla="*/ 956 h 1624"/>
              <a:gd name="connsiteX30" fmla="*/ 1728 w 1761"/>
              <a:gd name="connsiteY30" fmla="*/ 944 h 1624"/>
              <a:gd name="connsiteX31" fmla="*/ 1760 w 1761"/>
              <a:gd name="connsiteY31" fmla="*/ 928 h 1624"/>
              <a:gd name="connsiteX32" fmla="*/ 1724 w 1761"/>
              <a:gd name="connsiteY32" fmla="*/ 896 h 1624"/>
              <a:gd name="connsiteX33" fmla="*/ 1660 w 1761"/>
              <a:gd name="connsiteY33" fmla="*/ 900 h 1624"/>
              <a:gd name="connsiteX34" fmla="*/ 1600 w 1761"/>
              <a:gd name="connsiteY34" fmla="*/ 904 h 1624"/>
              <a:gd name="connsiteX35" fmla="*/ 1528 w 1761"/>
              <a:gd name="connsiteY35" fmla="*/ 892 h 1624"/>
              <a:gd name="connsiteX36" fmla="*/ 1488 w 1761"/>
              <a:gd name="connsiteY36" fmla="*/ 864 h 1624"/>
              <a:gd name="connsiteX37" fmla="*/ 1568 w 1761"/>
              <a:gd name="connsiteY37" fmla="*/ 836 h 1624"/>
              <a:gd name="connsiteX38" fmla="*/ 1652 w 1761"/>
              <a:gd name="connsiteY38" fmla="*/ 848 h 1624"/>
              <a:gd name="connsiteX39" fmla="*/ 1716 w 1761"/>
              <a:gd name="connsiteY39" fmla="*/ 820 h 1624"/>
              <a:gd name="connsiteX40" fmla="*/ 1680 w 1761"/>
              <a:gd name="connsiteY40" fmla="*/ 796 h 1624"/>
              <a:gd name="connsiteX41" fmla="*/ 1728 w 1761"/>
              <a:gd name="connsiteY41" fmla="*/ 764 h 1624"/>
              <a:gd name="connsiteX42" fmla="*/ 1668 w 1761"/>
              <a:gd name="connsiteY42" fmla="*/ 752 h 1624"/>
              <a:gd name="connsiteX43" fmla="*/ 1560 w 1761"/>
              <a:gd name="connsiteY43" fmla="*/ 768 h 1624"/>
              <a:gd name="connsiteX44" fmla="*/ 1512 w 1761"/>
              <a:gd name="connsiteY44" fmla="*/ 752 h 1624"/>
              <a:gd name="connsiteX45" fmla="*/ 1500 w 1761"/>
              <a:gd name="connsiteY45" fmla="*/ 724 h 1624"/>
              <a:gd name="connsiteX46" fmla="*/ 1424 w 1761"/>
              <a:gd name="connsiteY46" fmla="*/ 708 h 1624"/>
              <a:gd name="connsiteX47" fmla="*/ 1344 w 1761"/>
              <a:gd name="connsiteY47" fmla="*/ 708 h 1624"/>
              <a:gd name="connsiteX48" fmla="*/ 1260 w 1761"/>
              <a:gd name="connsiteY48" fmla="*/ 704 h 1624"/>
              <a:gd name="connsiteX49" fmla="*/ 1208 w 1761"/>
              <a:gd name="connsiteY49" fmla="*/ 680 h 1624"/>
              <a:gd name="connsiteX50" fmla="*/ 1204 w 1761"/>
              <a:gd name="connsiteY50" fmla="*/ 656 h 1624"/>
              <a:gd name="connsiteX51" fmla="*/ 1236 w 1761"/>
              <a:gd name="connsiteY51" fmla="*/ 628 h 1624"/>
              <a:gd name="connsiteX52" fmla="*/ 1208 w 1761"/>
              <a:gd name="connsiteY52" fmla="*/ 616 h 1624"/>
              <a:gd name="connsiteX53" fmla="*/ 1168 w 1761"/>
              <a:gd name="connsiteY53" fmla="*/ 620 h 1624"/>
              <a:gd name="connsiteX54" fmla="*/ 1128 w 1761"/>
              <a:gd name="connsiteY54" fmla="*/ 620 h 1624"/>
              <a:gd name="connsiteX55" fmla="*/ 1084 w 1761"/>
              <a:gd name="connsiteY55" fmla="*/ 624 h 1624"/>
              <a:gd name="connsiteX56" fmla="*/ 1052 w 1761"/>
              <a:gd name="connsiteY56" fmla="*/ 620 h 1624"/>
              <a:gd name="connsiteX57" fmla="*/ 984 w 1761"/>
              <a:gd name="connsiteY57" fmla="*/ 600 h 1624"/>
              <a:gd name="connsiteX58" fmla="*/ 916 w 1761"/>
              <a:gd name="connsiteY58" fmla="*/ 596 h 1624"/>
              <a:gd name="connsiteX59" fmla="*/ 832 w 1761"/>
              <a:gd name="connsiteY59" fmla="*/ 564 h 1624"/>
              <a:gd name="connsiteX60" fmla="*/ 804 w 1761"/>
              <a:gd name="connsiteY60" fmla="*/ 544 h 1624"/>
              <a:gd name="connsiteX61" fmla="*/ 752 w 1761"/>
              <a:gd name="connsiteY61" fmla="*/ 544 h 1624"/>
              <a:gd name="connsiteX62" fmla="*/ 688 w 1761"/>
              <a:gd name="connsiteY62" fmla="*/ 536 h 1624"/>
              <a:gd name="connsiteX63" fmla="*/ 644 w 1761"/>
              <a:gd name="connsiteY63" fmla="*/ 560 h 1624"/>
              <a:gd name="connsiteX64" fmla="*/ 532 w 1761"/>
              <a:gd name="connsiteY64" fmla="*/ 560 h 1624"/>
              <a:gd name="connsiteX65" fmla="*/ 440 w 1761"/>
              <a:gd name="connsiteY65" fmla="*/ 552 h 1624"/>
              <a:gd name="connsiteX66" fmla="*/ 356 w 1761"/>
              <a:gd name="connsiteY66" fmla="*/ 536 h 1624"/>
              <a:gd name="connsiteX67" fmla="*/ 296 w 1761"/>
              <a:gd name="connsiteY67" fmla="*/ 520 h 1624"/>
              <a:gd name="connsiteX68" fmla="*/ 304 w 1761"/>
              <a:gd name="connsiteY68" fmla="*/ 492 h 1624"/>
              <a:gd name="connsiteX69" fmla="*/ 348 w 1761"/>
              <a:gd name="connsiteY69" fmla="*/ 468 h 1624"/>
              <a:gd name="connsiteX70" fmla="*/ 292 w 1761"/>
              <a:gd name="connsiteY70" fmla="*/ 448 h 1624"/>
              <a:gd name="connsiteX71" fmla="*/ 232 w 1761"/>
              <a:gd name="connsiteY71" fmla="*/ 448 h 1624"/>
              <a:gd name="connsiteX72" fmla="*/ 168 w 1761"/>
              <a:gd name="connsiteY72" fmla="*/ 420 h 1624"/>
              <a:gd name="connsiteX73" fmla="*/ 140 w 1761"/>
              <a:gd name="connsiteY73" fmla="*/ 376 h 1624"/>
              <a:gd name="connsiteX74" fmla="*/ 200 w 1761"/>
              <a:gd name="connsiteY74" fmla="*/ 336 h 1624"/>
              <a:gd name="connsiteX75" fmla="*/ 264 w 1761"/>
              <a:gd name="connsiteY75" fmla="*/ 292 h 1624"/>
              <a:gd name="connsiteX76" fmla="*/ 304 w 1761"/>
              <a:gd name="connsiteY76" fmla="*/ 280 h 1624"/>
              <a:gd name="connsiteX77" fmla="*/ 360 w 1761"/>
              <a:gd name="connsiteY77" fmla="*/ 264 h 1624"/>
              <a:gd name="connsiteX78" fmla="*/ 416 w 1761"/>
              <a:gd name="connsiteY78" fmla="*/ 252 h 1624"/>
              <a:gd name="connsiteX79" fmla="*/ 464 w 1761"/>
              <a:gd name="connsiteY79" fmla="*/ 232 h 1624"/>
              <a:gd name="connsiteX80" fmla="*/ 508 w 1761"/>
              <a:gd name="connsiteY80" fmla="*/ 216 h 1624"/>
              <a:gd name="connsiteX81" fmla="*/ 556 w 1761"/>
              <a:gd name="connsiteY81" fmla="*/ 184 h 1624"/>
              <a:gd name="connsiteX82" fmla="*/ 532 w 1761"/>
              <a:gd name="connsiteY82" fmla="*/ 152 h 1624"/>
              <a:gd name="connsiteX83" fmla="*/ 492 w 1761"/>
              <a:gd name="connsiteY83" fmla="*/ 36 h 1624"/>
              <a:gd name="connsiteX84" fmla="*/ 404 w 1761"/>
              <a:gd name="connsiteY84" fmla="*/ 0 h 1624"/>
              <a:gd name="connsiteX0" fmla="*/ 0 w 1761"/>
              <a:gd name="connsiteY0" fmla="*/ 1580 h 1588"/>
              <a:gd name="connsiteX1" fmla="*/ 48 w 1761"/>
              <a:gd name="connsiteY1" fmla="*/ 1580 h 1588"/>
              <a:gd name="connsiteX2" fmla="*/ 144 w 1761"/>
              <a:gd name="connsiteY2" fmla="*/ 1532 h 1588"/>
              <a:gd name="connsiteX3" fmla="*/ 304 w 1761"/>
              <a:gd name="connsiteY3" fmla="*/ 1516 h 1588"/>
              <a:gd name="connsiteX4" fmla="*/ 420 w 1761"/>
              <a:gd name="connsiteY4" fmla="*/ 1480 h 1588"/>
              <a:gd name="connsiteX5" fmla="*/ 564 w 1761"/>
              <a:gd name="connsiteY5" fmla="*/ 1424 h 1588"/>
              <a:gd name="connsiteX6" fmla="*/ 624 w 1761"/>
              <a:gd name="connsiteY6" fmla="*/ 1376 h 1588"/>
              <a:gd name="connsiteX7" fmla="*/ 748 w 1761"/>
              <a:gd name="connsiteY7" fmla="*/ 1340 h 1588"/>
              <a:gd name="connsiteX8" fmla="*/ 908 w 1761"/>
              <a:gd name="connsiteY8" fmla="*/ 1364 h 1588"/>
              <a:gd name="connsiteX9" fmla="*/ 1020 w 1761"/>
              <a:gd name="connsiteY9" fmla="*/ 1376 h 1588"/>
              <a:gd name="connsiteX10" fmla="*/ 1168 w 1761"/>
              <a:gd name="connsiteY10" fmla="*/ 1380 h 1588"/>
              <a:gd name="connsiteX11" fmla="*/ 1260 w 1761"/>
              <a:gd name="connsiteY11" fmla="*/ 1336 h 1588"/>
              <a:gd name="connsiteX12" fmla="*/ 1360 w 1761"/>
              <a:gd name="connsiteY12" fmla="*/ 1320 h 1588"/>
              <a:gd name="connsiteX13" fmla="*/ 1432 w 1761"/>
              <a:gd name="connsiteY13" fmla="*/ 1280 h 1588"/>
              <a:gd name="connsiteX14" fmla="*/ 1432 w 1761"/>
              <a:gd name="connsiteY14" fmla="*/ 1252 h 1588"/>
              <a:gd name="connsiteX15" fmla="*/ 1436 w 1761"/>
              <a:gd name="connsiteY15" fmla="*/ 1216 h 1588"/>
              <a:gd name="connsiteX16" fmla="*/ 1584 w 1761"/>
              <a:gd name="connsiteY16" fmla="*/ 1220 h 1588"/>
              <a:gd name="connsiteX17" fmla="*/ 1716 w 1761"/>
              <a:gd name="connsiteY17" fmla="*/ 1216 h 1588"/>
              <a:gd name="connsiteX18" fmla="*/ 1604 w 1761"/>
              <a:gd name="connsiteY18" fmla="*/ 1180 h 1588"/>
              <a:gd name="connsiteX19" fmla="*/ 1488 w 1761"/>
              <a:gd name="connsiteY19" fmla="*/ 1144 h 1588"/>
              <a:gd name="connsiteX20" fmla="*/ 1396 w 1761"/>
              <a:gd name="connsiteY20" fmla="*/ 1116 h 1588"/>
              <a:gd name="connsiteX21" fmla="*/ 1348 w 1761"/>
              <a:gd name="connsiteY21" fmla="*/ 1076 h 1588"/>
              <a:gd name="connsiteX22" fmla="*/ 1444 w 1761"/>
              <a:gd name="connsiteY22" fmla="*/ 1044 h 1588"/>
              <a:gd name="connsiteX23" fmla="*/ 1564 w 1761"/>
              <a:gd name="connsiteY23" fmla="*/ 1040 h 1588"/>
              <a:gd name="connsiteX24" fmla="*/ 1620 w 1761"/>
              <a:gd name="connsiteY24" fmla="*/ 1036 h 1588"/>
              <a:gd name="connsiteX25" fmla="*/ 1660 w 1761"/>
              <a:gd name="connsiteY25" fmla="*/ 1028 h 1588"/>
              <a:gd name="connsiteX26" fmla="*/ 1652 w 1761"/>
              <a:gd name="connsiteY26" fmla="*/ 988 h 1588"/>
              <a:gd name="connsiteX27" fmla="*/ 1704 w 1761"/>
              <a:gd name="connsiteY27" fmla="*/ 976 h 1588"/>
              <a:gd name="connsiteX28" fmla="*/ 1668 w 1761"/>
              <a:gd name="connsiteY28" fmla="*/ 944 h 1588"/>
              <a:gd name="connsiteX29" fmla="*/ 1616 w 1761"/>
              <a:gd name="connsiteY29" fmla="*/ 920 h 1588"/>
              <a:gd name="connsiteX30" fmla="*/ 1728 w 1761"/>
              <a:gd name="connsiteY30" fmla="*/ 908 h 1588"/>
              <a:gd name="connsiteX31" fmla="*/ 1760 w 1761"/>
              <a:gd name="connsiteY31" fmla="*/ 892 h 1588"/>
              <a:gd name="connsiteX32" fmla="*/ 1724 w 1761"/>
              <a:gd name="connsiteY32" fmla="*/ 860 h 1588"/>
              <a:gd name="connsiteX33" fmla="*/ 1660 w 1761"/>
              <a:gd name="connsiteY33" fmla="*/ 864 h 1588"/>
              <a:gd name="connsiteX34" fmla="*/ 1600 w 1761"/>
              <a:gd name="connsiteY34" fmla="*/ 868 h 1588"/>
              <a:gd name="connsiteX35" fmla="*/ 1528 w 1761"/>
              <a:gd name="connsiteY35" fmla="*/ 856 h 1588"/>
              <a:gd name="connsiteX36" fmla="*/ 1488 w 1761"/>
              <a:gd name="connsiteY36" fmla="*/ 828 h 1588"/>
              <a:gd name="connsiteX37" fmla="*/ 1568 w 1761"/>
              <a:gd name="connsiteY37" fmla="*/ 800 h 1588"/>
              <a:gd name="connsiteX38" fmla="*/ 1652 w 1761"/>
              <a:gd name="connsiteY38" fmla="*/ 812 h 1588"/>
              <a:gd name="connsiteX39" fmla="*/ 1716 w 1761"/>
              <a:gd name="connsiteY39" fmla="*/ 784 h 1588"/>
              <a:gd name="connsiteX40" fmla="*/ 1680 w 1761"/>
              <a:gd name="connsiteY40" fmla="*/ 760 h 1588"/>
              <a:gd name="connsiteX41" fmla="*/ 1728 w 1761"/>
              <a:gd name="connsiteY41" fmla="*/ 728 h 1588"/>
              <a:gd name="connsiteX42" fmla="*/ 1668 w 1761"/>
              <a:gd name="connsiteY42" fmla="*/ 716 h 1588"/>
              <a:gd name="connsiteX43" fmla="*/ 1560 w 1761"/>
              <a:gd name="connsiteY43" fmla="*/ 732 h 1588"/>
              <a:gd name="connsiteX44" fmla="*/ 1512 w 1761"/>
              <a:gd name="connsiteY44" fmla="*/ 716 h 1588"/>
              <a:gd name="connsiteX45" fmla="*/ 1500 w 1761"/>
              <a:gd name="connsiteY45" fmla="*/ 688 h 1588"/>
              <a:gd name="connsiteX46" fmla="*/ 1424 w 1761"/>
              <a:gd name="connsiteY46" fmla="*/ 672 h 1588"/>
              <a:gd name="connsiteX47" fmla="*/ 1344 w 1761"/>
              <a:gd name="connsiteY47" fmla="*/ 672 h 1588"/>
              <a:gd name="connsiteX48" fmla="*/ 1260 w 1761"/>
              <a:gd name="connsiteY48" fmla="*/ 668 h 1588"/>
              <a:gd name="connsiteX49" fmla="*/ 1208 w 1761"/>
              <a:gd name="connsiteY49" fmla="*/ 644 h 1588"/>
              <a:gd name="connsiteX50" fmla="*/ 1204 w 1761"/>
              <a:gd name="connsiteY50" fmla="*/ 620 h 1588"/>
              <a:gd name="connsiteX51" fmla="*/ 1236 w 1761"/>
              <a:gd name="connsiteY51" fmla="*/ 592 h 1588"/>
              <a:gd name="connsiteX52" fmla="*/ 1208 w 1761"/>
              <a:gd name="connsiteY52" fmla="*/ 580 h 1588"/>
              <a:gd name="connsiteX53" fmla="*/ 1168 w 1761"/>
              <a:gd name="connsiteY53" fmla="*/ 584 h 1588"/>
              <a:gd name="connsiteX54" fmla="*/ 1128 w 1761"/>
              <a:gd name="connsiteY54" fmla="*/ 584 h 1588"/>
              <a:gd name="connsiteX55" fmla="*/ 1084 w 1761"/>
              <a:gd name="connsiteY55" fmla="*/ 588 h 1588"/>
              <a:gd name="connsiteX56" fmla="*/ 1052 w 1761"/>
              <a:gd name="connsiteY56" fmla="*/ 584 h 1588"/>
              <a:gd name="connsiteX57" fmla="*/ 984 w 1761"/>
              <a:gd name="connsiteY57" fmla="*/ 564 h 1588"/>
              <a:gd name="connsiteX58" fmla="*/ 916 w 1761"/>
              <a:gd name="connsiteY58" fmla="*/ 560 h 1588"/>
              <a:gd name="connsiteX59" fmla="*/ 832 w 1761"/>
              <a:gd name="connsiteY59" fmla="*/ 528 h 1588"/>
              <a:gd name="connsiteX60" fmla="*/ 804 w 1761"/>
              <a:gd name="connsiteY60" fmla="*/ 508 h 1588"/>
              <a:gd name="connsiteX61" fmla="*/ 752 w 1761"/>
              <a:gd name="connsiteY61" fmla="*/ 508 h 1588"/>
              <a:gd name="connsiteX62" fmla="*/ 688 w 1761"/>
              <a:gd name="connsiteY62" fmla="*/ 500 h 1588"/>
              <a:gd name="connsiteX63" fmla="*/ 644 w 1761"/>
              <a:gd name="connsiteY63" fmla="*/ 524 h 1588"/>
              <a:gd name="connsiteX64" fmla="*/ 532 w 1761"/>
              <a:gd name="connsiteY64" fmla="*/ 524 h 1588"/>
              <a:gd name="connsiteX65" fmla="*/ 440 w 1761"/>
              <a:gd name="connsiteY65" fmla="*/ 516 h 1588"/>
              <a:gd name="connsiteX66" fmla="*/ 356 w 1761"/>
              <a:gd name="connsiteY66" fmla="*/ 500 h 1588"/>
              <a:gd name="connsiteX67" fmla="*/ 296 w 1761"/>
              <a:gd name="connsiteY67" fmla="*/ 484 h 1588"/>
              <a:gd name="connsiteX68" fmla="*/ 304 w 1761"/>
              <a:gd name="connsiteY68" fmla="*/ 456 h 1588"/>
              <a:gd name="connsiteX69" fmla="*/ 348 w 1761"/>
              <a:gd name="connsiteY69" fmla="*/ 432 h 1588"/>
              <a:gd name="connsiteX70" fmla="*/ 292 w 1761"/>
              <a:gd name="connsiteY70" fmla="*/ 412 h 1588"/>
              <a:gd name="connsiteX71" fmla="*/ 232 w 1761"/>
              <a:gd name="connsiteY71" fmla="*/ 412 h 1588"/>
              <a:gd name="connsiteX72" fmla="*/ 168 w 1761"/>
              <a:gd name="connsiteY72" fmla="*/ 384 h 1588"/>
              <a:gd name="connsiteX73" fmla="*/ 140 w 1761"/>
              <a:gd name="connsiteY73" fmla="*/ 340 h 1588"/>
              <a:gd name="connsiteX74" fmla="*/ 200 w 1761"/>
              <a:gd name="connsiteY74" fmla="*/ 300 h 1588"/>
              <a:gd name="connsiteX75" fmla="*/ 264 w 1761"/>
              <a:gd name="connsiteY75" fmla="*/ 256 h 1588"/>
              <a:gd name="connsiteX76" fmla="*/ 304 w 1761"/>
              <a:gd name="connsiteY76" fmla="*/ 244 h 1588"/>
              <a:gd name="connsiteX77" fmla="*/ 360 w 1761"/>
              <a:gd name="connsiteY77" fmla="*/ 228 h 1588"/>
              <a:gd name="connsiteX78" fmla="*/ 416 w 1761"/>
              <a:gd name="connsiteY78" fmla="*/ 216 h 1588"/>
              <a:gd name="connsiteX79" fmla="*/ 464 w 1761"/>
              <a:gd name="connsiteY79" fmla="*/ 196 h 1588"/>
              <a:gd name="connsiteX80" fmla="*/ 508 w 1761"/>
              <a:gd name="connsiteY80" fmla="*/ 180 h 1588"/>
              <a:gd name="connsiteX81" fmla="*/ 556 w 1761"/>
              <a:gd name="connsiteY81" fmla="*/ 148 h 1588"/>
              <a:gd name="connsiteX82" fmla="*/ 532 w 1761"/>
              <a:gd name="connsiteY82" fmla="*/ 116 h 1588"/>
              <a:gd name="connsiteX83" fmla="*/ 492 w 1761"/>
              <a:gd name="connsiteY83" fmla="*/ 0 h 1588"/>
              <a:gd name="connsiteX0" fmla="*/ 0 w 1761"/>
              <a:gd name="connsiteY0" fmla="*/ 1464 h 1472"/>
              <a:gd name="connsiteX1" fmla="*/ 48 w 1761"/>
              <a:gd name="connsiteY1" fmla="*/ 1464 h 1472"/>
              <a:gd name="connsiteX2" fmla="*/ 144 w 1761"/>
              <a:gd name="connsiteY2" fmla="*/ 1416 h 1472"/>
              <a:gd name="connsiteX3" fmla="*/ 304 w 1761"/>
              <a:gd name="connsiteY3" fmla="*/ 1400 h 1472"/>
              <a:gd name="connsiteX4" fmla="*/ 420 w 1761"/>
              <a:gd name="connsiteY4" fmla="*/ 1364 h 1472"/>
              <a:gd name="connsiteX5" fmla="*/ 564 w 1761"/>
              <a:gd name="connsiteY5" fmla="*/ 1308 h 1472"/>
              <a:gd name="connsiteX6" fmla="*/ 624 w 1761"/>
              <a:gd name="connsiteY6" fmla="*/ 1260 h 1472"/>
              <a:gd name="connsiteX7" fmla="*/ 748 w 1761"/>
              <a:gd name="connsiteY7" fmla="*/ 1224 h 1472"/>
              <a:gd name="connsiteX8" fmla="*/ 908 w 1761"/>
              <a:gd name="connsiteY8" fmla="*/ 1248 h 1472"/>
              <a:gd name="connsiteX9" fmla="*/ 1020 w 1761"/>
              <a:gd name="connsiteY9" fmla="*/ 1260 h 1472"/>
              <a:gd name="connsiteX10" fmla="*/ 1168 w 1761"/>
              <a:gd name="connsiteY10" fmla="*/ 1264 h 1472"/>
              <a:gd name="connsiteX11" fmla="*/ 1260 w 1761"/>
              <a:gd name="connsiteY11" fmla="*/ 1220 h 1472"/>
              <a:gd name="connsiteX12" fmla="*/ 1360 w 1761"/>
              <a:gd name="connsiteY12" fmla="*/ 1204 h 1472"/>
              <a:gd name="connsiteX13" fmla="*/ 1432 w 1761"/>
              <a:gd name="connsiteY13" fmla="*/ 1164 h 1472"/>
              <a:gd name="connsiteX14" fmla="*/ 1432 w 1761"/>
              <a:gd name="connsiteY14" fmla="*/ 1136 h 1472"/>
              <a:gd name="connsiteX15" fmla="*/ 1436 w 1761"/>
              <a:gd name="connsiteY15" fmla="*/ 1100 h 1472"/>
              <a:gd name="connsiteX16" fmla="*/ 1584 w 1761"/>
              <a:gd name="connsiteY16" fmla="*/ 1104 h 1472"/>
              <a:gd name="connsiteX17" fmla="*/ 1716 w 1761"/>
              <a:gd name="connsiteY17" fmla="*/ 1100 h 1472"/>
              <a:gd name="connsiteX18" fmla="*/ 1604 w 1761"/>
              <a:gd name="connsiteY18" fmla="*/ 1064 h 1472"/>
              <a:gd name="connsiteX19" fmla="*/ 1488 w 1761"/>
              <a:gd name="connsiteY19" fmla="*/ 1028 h 1472"/>
              <a:gd name="connsiteX20" fmla="*/ 1396 w 1761"/>
              <a:gd name="connsiteY20" fmla="*/ 1000 h 1472"/>
              <a:gd name="connsiteX21" fmla="*/ 1348 w 1761"/>
              <a:gd name="connsiteY21" fmla="*/ 960 h 1472"/>
              <a:gd name="connsiteX22" fmla="*/ 1444 w 1761"/>
              <a:gd name="connsiteY22" fmla="*/ 928 h 1472"/>
              <a:gd name="connsiteX23" fmla="*/ 1564 w 1761"/>
              <a:gd name="connsiteY23" fmla="*/ 924 h 1472"/>
              <a:gd name="connsiteX24" fmla="*/ 1620 w 1761"/>
              <a:gd name="connsiteY24" fmla="*/ 920 h 1472"/>
              <a:gd name="connsiteX25" fmla="*/ 1660 w 1761"/>
              <a:gd name="connsiteY25" fmla="*/ 912 h 1472"/>
              <a:gd name="connsiteX26" fmla="*/ 1652 w 1761"/>
              <a:gd name="connsiteY26" fmla="*/ 872 h 1472"/>
              <a:gd name="connsiteX27" fmla="*/ 1704 w 1761"/>
              <a:gd name="connsiteY27" fmla="*/ 860 h 1472"/>
              <a:gd name="connsiteX28" fmla="*/ 1668 w 1761"/>
              <a:gd name="connsiteY28" fmla="*/ 828 h 1472"/>
              <a:gd name="connsiteX29" fmla="*/ 1616 w 1761"/>
              <a:gd name="connsiteY29" fmla="*/ 804 h 1472"/>
              <a:gd name="connsiteX30" fmla="*/ 1728 w 1761"/>
              <a:gd name="connsiteY30" fmla="*/ 792 h 1472"/>
              <a:gd name="connsiteX31" fmla="*/ 1760 w 1761"/>
              <a:gd name="connsiteY31" fmla="*/ 776 h 1472"/>
              <a:gd name="connsiteX32" fmla="*/ 1724 w 1761"/>
              <a:gd name="connsiteY32" fmla="*/ 744 h 1472"/>
              <a:gd name="connsiteX33" fmla="*/ 1660 w 1761"/>
              <a:gd name="connsiteY33" fmla="*/ 748 h 1472"/>
              <a:gd name="connsiteX34" fmla="*/ 1600 w 1761"/>
              <a:gd name="connsiteY34" fmla="*/ 752 h 1472"/>
              <a:gd name="connsiteX35" fmla="*/ 1528 w 1761"/>
              <a:gd name="connsiteY35" fmla="*/ 740 h 1472"/>
              <a:gd name="connsiteX36" fmla="*/ 1488 w 1761"/>
              <a:gd name="connsiteY36" fmla="*/ 712 h 1472"/>
              <a:gd name="connsiteX37" fmla="*/ 1568 w 1761"/>
              <a:gd name="connsiteY37" fmla="*/ 684 h 1472"/>
              <a:gd name="connsiteX38" fmla="*/ 1652 w 1761"/>
              <a:gd name="connsiteY38" fmla="*/ 696 h 1472"/>
              <a:gd name="connsiteX39" fmla="*/ 1716 w 1761"/>
              <a:gd name="connsiteY39" fmla="*/ 668 h 1472"/>
              <a:gd name="connsiteX40" fmla="*/ 1680 w 1761"/>
              <a:gd name="connsiteY40" fmla="*/ 644 h 1472"/>
              <a:gd name="connsiteX41" fmla="*/ 1728 w 1761"/>
              <a:gd name="connsiteY41" fmla="*/ 612 h 1472"/>
              <a:gd name="connsiteX42" fmla="*/ 1668 w 1761"/>
              <a:gd name="connsiteY42" fmla="*/ 600 h 1472"/>
              <a:gd name="connsiteX43" fmla="*/ 1560 w 1761"/>
              <a:gd name="connsiteY43" fmla="*/ 616 h 1472"/>
              <a:gd name="connsiteX44" fmla="*/ 1512 w 1761"/>
              <a:gd name="connsiteY44" fmla="*/ 600 h 1472"/>
              <a:gd name="connsiteX45" fmla="*/ 1500 w 1761"/>
              <a:gd name="connsiteY45" fmla="*/ 572 h 1472"/>
              <a:gd name="connsiteX46" fmla="*/ 1424 w 1761"/>
              <a:gd name="connsiteY46" fmla="*/ 556 h 1472"/>
              <a:gd name="connsiteX47" fmla="*/ 1344 w 1761"/>
              <a:gd name="connsiteY47" fmla="*/ 556 h 1472"/>
              <a:gd name="connsiteX48" fmla="*/ 1260 w 1761"/>
              <a:gd name="connsiteY48" fmla="*/ 552 h 1472"/>
              <a:gd name="connsiteX49" fmla="*/ 1208 w 1761"/>
              <a:gd name="connsiteY49" fmla="*/ 528 h 1472"/>
              <a:gd name="connsiteX50" fmla="*/ 1204 w 1761"/>
              <a:gd name="connsiteY50" fmla="*/ 504 h 1472"/>
              <a:gd name="connsiteX51" fmla="*/ 1236 w 1761"/>
              <a:gd name="connsiteY51" fmla="*/ 476 h 1472"/>
              <a:gd name="connsiteX52" fmla="*/ 1208 w 1761"/>
              <a:gd name="connsiteY52" fmla="*/ 464 h 1472"/>
              <a:gd name="connsiteX53" fmla="*/ 1168 w 1761"/>
              <a:gd name="connsiteY53" fmla="*/ 468 h 1472"/>
              <a:gd name="connsiteX54" fmla="*/ 1128 w 1761"/>
              <a:gd name="connsiteY54" fmla="*/ 468 h 1472"/>
              <a:gd name="connsiteX55" fmla="*/ 1084 w 1761"/>
              <a:gd name="connsiteY55" fmla="*/ 472 h 1472"/>
              <a:gd name="connsiteX56" fmla="*/ 1052 w 1761"/>
              <a:gd name="connsiteY56" fmla="*/ 468 h 1472"/>
              <a:gd name="connsiteX57" fmla="*/ 984 w 1761"/>
              <a:gd name="connsiteY57" fmla="*/ 448 h 1472"/>
              <a:gd name="connsiteX58" fmla="*/ 916 w 1761"/>
              <a:gd name="connsiteY58" fmla="*/ 444 h 1472"/>
              <a:gd name="connsiteX59" fmla="*/ 832 w 1761"/>
              <a:gd name="connsiteY59" fmla="*/ 412 h 1472"/>
              <a:gd name="connsiteX60" fmla="*/ 804 w 1761"/>
              <a:gd name="connsiteY60" fmla="*/ 392 h 1472"/>
              <a:gd name="connsiteX61" fmla="*/ 752 w 1761"/>
              <a:gd name="connsiteY61" fmla="*/ 392 h 1472"/>
              <a:gd name="connsiteX62" fmla="*/ 688 w 1761"/>
              <a:gd name="connsiteY62" fmla="*/ 384 h 1472"/>
              <a:gd name="connsiteX63" fmla="*/ 644 w 1761"/>
              <a:gd name="connsiteY63" fmla="*/ 408 h 1472"/>
              <a:gd name="connsiteX64" fmla="*/ 532 w 1761"/>
              <a:gd name="connsiteY64" fmla="*/ 408 h 1472"/>
              <a:gd name="connsiteX65" fmla="*/ 440 w 1761"/>
              <a:gd name="connsiteY65" fmla="*/ 400 h 1472"/>
              <a:gd name="connsiteX66" fmla="*/ 356 w 1761"/>
              <a:gd name="connsiteY66" fmla="*/ 384 h 1472"/>
              <a:gd name="connsiteX67" fmla="*/ 296 w 1761"/>
              <a:gd name="connsiteY67" fmla="*/ 368 h 1472"/>
              <a:gd name="connsiteX68" fmla="*/ 304 w 1761"/>
              <a:gd name="connsiteY68" fmla="*/ 340 h 1472"/>
              <a:gd name="connsiteX69" fmla="*/ 348 w 1761"/>
              <a:gd name="connsiteY69" fmla="*/ 316 h 1472"/>
              <a:gd name="connsiteX70" fmla="*/ 292 w 1761"/>
              <a:gd name="connsiteY70" fmla="*/ 296 h 1472"/>
              <a:gd name="connsiteX71" fmla="*/ 232 w 1761"/>
              <a:gd name="connsiteY71" fmla="*/ 296 h 1472"/>
              <a:gd name="connsiteX72" fmla="*/ 168 w 1761"/>
              <a:gd name="connsiteY72" fmla="*/ 268 h 1472"/>
              <a:gd name="connsiteX73" fmla="*/ 140 w 1761"/>
              <a:gd name="connsiteY73" fmla="*/ 224 h 1472"/>
              <a:gd name="connsiteX74" fmla="*/ 200 w 1761"/>
              <a:gd name="connsiteY74" fmla="*/ 184 h 1472"/>
              <a:gd name="connsiteX75" fmla="*/ 264 w 1761"/>
              <a:gd name="connsiteY75" fmla="*/ 140 h 1472"/>
              <a:gd name="connsiteX76" fmla="*/ 304 w 1761"/>
              <a:gd name="connsiteY76" fmla="*/ 128 h 1472"/>
              <a:gd name="connsiteX77" fmla="*/ 360 w 1761"/>
              <a:gd name="connsiteY77" fmla="*/ 112 h 1472"/>
              <a:gd name="connsiteX78" fmla="*/ 416 w 1761"/>
              <a:gd name="connsiteY78" fmla="*/ 100 h 1472"/>
              <a:gd name="connsiteX79" fmla="*/ 464 w 1761"/>
              <a:gd name="connsiteY79" fmla="*/ 80 h 1472"/>
              <a:gd name="connsiteX80" fmla="*/ 508 w 1761"/>
              <a:gd name="connsiteY80" fmla="*/ 64 h 1472"/>
              <a:gd name="connsiteX81" fmla="*/ 556 w 1761"/>
              <a:gd name="connsiteY81" fmla="*/ 32 h 1472"/>
              <a:gd name="connsiteX82" fmla="*/ 532 w 1761"/>
              <a:gd name="connsiteY82" fmla="*/ 0 h 1472"/>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16 w 1761"/>
              <a:gd name="connsiteY78" fmla="*/ 68 h 1440"/>
              <a:gd name="connsiteX79" fmla="*/ 464 w 1761"/>
              <a:gd name="connsiteY79" fmla="*/ 48 h 1440"/>
              <a:gd name="connsiteX80" fmla="*/ 508 w 1761"/>
              <a:gd name="connsiteY80" fmla="*/ 32 h 1440"/>
              <a:gd name="connsiteX81" fmla="*/ 556 w 1761"/>
              <a:gd name="connsiteY81"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16 w 1761"/>
              <a:gd name="connsiteY78" fmla="*/ 68 h 1440"/>
              <a:gd name="connsiteX79" fmla="*/ 464 w 1761"/>
              <a:gd name="connsiteY79" fmla="*/ 48 h 1440"/>
              <a:gd name="connsiteX80" fmla="*/ 556 w 1761"/>
              <a:gd name="connsiteY80"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64 w 1761"/>
              <a:gd name="connsiteY78" fmla="*/ 48 h 1440"/>
              <a:gd name="connsiteX79" fmla="*/ 556 w 1761"/>
              <a:gd name="connsiteY79"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464 w 1761"/>
              <a:gd name="connsiteY77" fmla="*/ 48 h 1440"/>
              <a:gd name="connsiteX78" fmla="*/ 556 w 1761"/>
              <a:gd name="connsiteY78"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464 w 1761"/>
              <a:gd name="connsiteY76" fmla="*/ 48 h 1440"/>
              <a:gd name="connsiteX77" fmla="*/ 556 w 1761"/>
              <a:gd name="connsiteY77"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464 w 1761"/>
              <a:gd name="connsiteY75" fmla="*/ 48 h 1440"/>
              <a:gd name="connsiteX76" fmla="*/ 556 w 1761"/>
              <a:gd name="connsiteY76"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464 w 1761"/>
              <a:gd name="connsiteY74" fmla="*/ 48 h 1440"/>
              <a:gd name="connsiteX75" fmla="*/ 556 w 1761"/>
              <a:gd name="connsiteY75"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464 w 1761"/>
              <a:gd name="connsiteY73" fmla="*/ 48 h 1440"/>
              <a:gd name="connsiteX74" fmla="*/ 556 w 1761"/>
              <a:gd name="connsiteY74"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556 w 1761"/>
              <a:gd name="connsiteY73" fmla="*/ 0 h 1440"/>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348 w 1761"/>
              <a:gd name="connsiteY69" fmla="*/ 48 h 1204"/>
              <a:gd name="connsiteX70" fmla="*/ 292 w 1761"/>
              <a:gd name="connsiteY70" fmla="*/ 28 h 1204"/>
              <a:gd name="connsiteX71" fmla="*/ 232 w 1761"/>
              <a:gd name="connsiteY71" fmla="*/ 28 h 1204"/>
              <a:gd name="connsiteX72" fmla="*/ 168 w 1761"/>
              <a:gd name="connsiteY72"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348 w 1761"/>
              <a:gd name="connsiteY69" fmla="*/ 48 h 1204"/>
              <a:gd name="connsiteX70" fmla="*/ 232 w 1761"/>
              <a:gd name="connsiteY70" fmla="*/ 28 h 1204"/>
              <a:gd name="connsiteX71" fmla="*/ 168 w 1761"/>
              <a:gd name="connsiteY71"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232 w 1761"/>
              <a:gd name="connsiteY69" fmla="*/ 28 h 1204"/>
              <a:gd name="connsiteX70" fmla="*/ 168 w 1761"/>
              <a:gd name="connsiteY70"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232 w 1761"/>
              <a:gd name="connsiteY68" fmla="*/ 28 h 1204"/>
              <a:gd name="connsiteX69" fmla="*/ 168 w 1761"/>
              <a:gd name="connsiteY69"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168 w 1761"/>
              <a:gd name="connsiteY68" fmla="*/ 0 h 1204"/>
              <a:gd name="connsiteX0" fmla="*/ 0 w 1761"/>
              <a:gd name="connsiteY0" fmla="*/ 1096 h 1104"/>
              <a:gd name="connsiteX1" fmla="*/ 48 w 1761"/>
              <a:gd name="connsiteY1" fmla="*/ 1096 h 1104"/>
              <a:gd name="connsiteX2" fmla="*/ 144 w 1761"/>
              <a:gd name="connsiteY2" fmla="*/ 1048 h 1104"/>
              <a:gd name="connsiteX3" fmla="*/ 304 w 1761"/>
              <a:gd name="connsiteY3" fmla="*/ 1032 h 1104"/>
              <a:gd name="connsiteX4" fmla="*/ 420 w 1761"/>
              <a:gd name="connsiteY4" fmla="*/ 996 h 1104"/>
              <a:gd name="connsiteX5" fmla="*/ 564 w 1761"/>
              <a:gd name="connsiteY5" fmla="*/ 940 h 1104"/>
              <a:gd name="connsiteX6" fmla="*/ 624 w 1761"/>
              <a:gd name="connsiteY6" fmla="*/ 892 h 1104"/>
              <a:gd name="connsiteX7" fmla="*/ 748 w 1761"/>
              <a:gd name="connsiteY7" fmla="*/ 856 h 1104"/>
              <a:gd name="connsiteX8" fmla="*/ 908 w 1761"/>
              <a:gd name="connsiteY8" fmla="*/ 880 h 1104"/>
              <a:gd name="connsiteX9" fmla="*/ 1020 w 1761"/>
              <a:gd name="connsiteY9" fmla="*/ 892 h 1104"/>
              <a:gd name="connsiteX10" fmla="*/ 1168 w 1761"/>
              <a:gd name="connsiteY10" fmla="*/ 896 h 1104"/>
              <a:gd name="connsiteX11" fmla="*/ 1260 w 1761"/>
              <a:gd name="connsiteY11" fmla="*/ 852 h 1104"/>
              <a:gd name="connsiteX12" fmla="*/ 1360 w 1761"/>
              <a:gd name="connsiteY12" fmla="*/ 836 h 1104"/>
              <a:gd name="connsiteX13" fmla="*/ 1432 w 1761"/>
              <a:gd name="connsiteY13" fmla="*/ 796 h 1104"/>
              <a:gd name="connsiteX14" fmla="*/ 1432 w 1761"/>
              <a:gd name="connsiteY14" fmla="*/ 768 h 1104"/>
              <a:gd name="connsiteX15" fmla="*/ 1436 w 1761"/>
              <a:gd name="connsiteY15" fmla="*/ 732 h 1104"/>
              <a:gd name="connsiteX16" fmla="*/ 1584 w 1761"/>
              <a:gd name="connsiteY16" fmla="*/ 736 h 1104"/>
              <a:gd name="connsiteX17" fmla="*/ 1716 w 1761"/>
              <a:gd name="connsiteY17" fmla="*/ 732 h 1104"/>
              <a:gd name="connsiteX18" fmla="*/ 1604 w 1761"/>
              <a:gd name="connsiteY18" fmla="*/ 696 h 1104"/>
              <a:gd name="connsiteX19" fmla="*/ 1488 w 1761"/>
              <a:gd name="connsiteY19" fmla="*/ 660 h 1104"/>
              <a:gd name="connsiteX20" fmla="*/ 1396 w 1761"/>
              <a:gd name="connsiteY20" fmla="*/ 632 h 1104"/>
              <a:gd name="connsiteX21" fmla="*/ 1348 w 1761"/>
              <a:gd name="connsiteY21" fmla="*/ 592 h 1104"/>
              <a:gd name="connsiteX22" fmla="*/ 1444 w 1761"/>
              <a:gd name="connsiteY22" fmla="*/ 560 h 1104"/>
              <a:gd name="connsiteX23" fmla="*/ 1564 w 1761"/>
              <a:gd name="connsiteY23" fmla="*/ 556 h 1104"/>
              <a:gd name="connsiteX24" fmla="*/ 1620 w 1761"/>
              <a:gd name="connsiteY24" fmla="*/ 552 h 1104"/>
              <a:gd name="connsiteX25" fmla="*/ 1660 w 1761"/>
              <a:gd name="connsiteY25" fmla="*/ 544 h 1104"/>
              <a:gd name="connsiteX26" fmla="*/ 1652 w 1761"/>
              <a:gd name="connsiteY26" fmla="*/ 504 h 1104"/>
              <a:gd name="connsiteX27" fmla="*/ 1704 w 1761"/>
              <a:gd name="connsiteY27" fmla="*/ 492 h 1104"/>
              <a:gd name="connsiteX28" fmla="*/ 1668 w 1761"/>
              <a:gd name="connsiteY28" fmla="*/ 460 h 1104"/>
              <a:gd name="connsiteX29" fmla="*/ 1616 w 1761"/>
              <a:gd name="connsiteY29" fmla="*/ 436 h 1104"/>
              <a:gd name="connsiteX30" fmla="*/ 1728 w 1761"/>
              <a:gd name="connsiteY30" fmla="*/ 424 h 1104"/>
              <a:gd name="connsiteX31" fmla="*/ 1760 w 1761"/>
              <a:gd name="connsiteY31" fmla="*/ 408 h 1104"/>
              <a:gd name="connsiteX32" fmla="*/ 1724 w 1761"/>
              <a:gd name="connsiteY32" fmla="*/ 376 h 1104"/>
              <a:gd name="connsiteX33" fmla="*/ 1660 w 1761"/>
              <a:gd name="connsiteY33" fmla="*/ 380 h 1104"/>
              <a:gd name="connsiteX34" fmla="*/ 1600 w 1761"/>
              <a:gd name="connsiteY34" fmla="*/ 384 h 1104"/>
              <a:gd name="connsiteX35" fmla="*/ 1528 w 1761"/>
              <a:gd name="connsiteY35" fmla="*/ 372 h 1104"/>
              <a:gd name="connsiteX36" fmla="*/ 1488 w 1761"/>
              <a:gd name="connsiteY36" fmla="*/ 344 h 1104"/>
              <a:gd name="connsiteX37" fmla="*/ 1568 w 1761"/>
              <a:gd name="connsiteY37" fmla="*/ 316 h 1104"/>
              <a:gd name="connsiteX38" fmla="*/ 1652 w 1761"/>
              <a:gd name="connsiteY38" fmla="*/ 328 h 1104"/>
              <a:gd name="connsiteX39" fmla="*/ 1716 w 1761"/>
              <a:gd name="connsiteY39" fmla="*/ 300 h 1104"/>
              <a:gd name="connsiteX40" fmla="*/ 1680 w 1761"/>
              <a:gd name="connsiteY40" fmla="*/ 276 h 1104"/>
              <a:gd name="connsiteX41" fmla="*/ 1728 w 1761"/>
              <a:gd name="connsiteY41" fmla="*/ 244 h 1104"/>
              <a:gd name="connsiteX42" fmla="*/ 1668 w 1761"/>
              <a:gd name="connsiteY42" fmla="*/ 232 h 1104"/>
              <a:gd name="connsiteX43" fmla="*/ 1560 w 1761"/>
              <a:gd name="connsiteY43" fmla="*/ 248 h 1104"/>
              <a:gd name="connsiteX44" fmla="*/ 1512 w 1761"/>
              <a:gd name="connsiteY44" fmla="*/ 232 h 1104"/>
              <a:gd name="connsiteX45" fmla="*/ 1500 w 1761"/>
              <a:gd name="connsiteY45" fmla="*/ 204 h 1104"/>
              <a:gd name="connsiteX46" fmla="*/ 1424 w 1761"/>
              <a:gd name="connsiteY46" fmla="*/ 188 h 1104"/>
              <a:gd name="connsiteX47" fmla="*/ 1344 w 1761"/>
              <a:gd name="connsiteY47" fmla="*/ 188 h 1104"/>
              <a:gd name="connsiteX48" fmla="*/ 1260 w 1761"/>
              <a:gd name="connsiteY48" fmla="*/ 184 h 1104"/>
              <a:gd name="connsiteX49" fmla="*/ 1208 w 1761"/>
              <a:gd name="connsiteY49" fmla="*/ 160 h 1104"/>
              <a:gd name="connsiteX50" fmla="*/ 1204 w 1761"/>
              <a:gd name="connsiteY50" fmla="*/ 136 h 1104"/>
              <a:gd name="connsiteX51" fmla="*/ 1236 w 1761"/>
              <a:gd name="connsiteY51" fmla="*/ 108 h 1104"/>
              <a:gd name="connsiteX52" fmla="*/ 1208 w 1761"/>
              <a:gd name="connsiteY52" fmla="*/ 96 h 1104"/>
              <a:gd name="connsiteX53" fmla="*/ 1168 w 1761"/>
              <a:gd name="connsiteY53" fmla="*/ 100 h 1104"/>
              <a:gd name="connsiteX54" fmla="*/ 1128 w 1761"/>
              <a:gd name="connsiteY54" fmla="*/ 100 h 1104"/>
              <a:gd name="connsiteX55" fmla="*/ 1084 w 1761"/>
              <a:gd name="connsiteY55" fmla="*/ 104 h 1104"/>
              <a:gd name="connsiteX56" fmla="*/ 1052 w 1761"/>
              <a:gd name="connsiteY56" fmla="*/ 100 h 1104"/>
              <a:gd name="connsiteX57" fmla="*/ 984 w 1761"/>
              <a:gd name="connsiteY57" fmla="*/ 80 h 1104"/>
              <a:gd name="connsiteX58" fmla="*/ 916 w 1761"/>
              <a:gd name="connsiteY58" fmla="*/ 76 h 1104"/>
              <a:gd name="connsiteX59" fmla="*/ 832 w 1761"/>
              <a:gd name="connsiteY59" fmla="*/ 44 h 1104"/>
              <a:gd name="connsiteX60" fmla="*/ 804 w 1761"/>
              <a:gd name="connsiteY60" fmla="*/ 24 h 1104"/>
              <a:gd name="connsiteX61" fmla="*/ 752 w 1761"/>
              <a:gd name="connsiteY61" fmla="*/ 24 h 1104"/>
              <a:gd name="connsiteX62" fmla="*/ 688 w 1761"/>
              <a:gd name="connsiteY62" fmla="*/ 16 h 1104"/>
              <a:gd name="connsiteX63" fmla="*/ 644 w 1761"/>
              <a:gd name="connsiteY63" fmla="*/ 40 h 1104"/>
              <a:gd name="connsiteX64" fmla="*/ 532 w 1761"/>
              <a:gd name="connsiteY64" fmla="*/ 40 h 1104"/>
              <a:gd name="connsiteX65" fmla="*/ 440 w 1761"/>
              <a:gd name="connsiteY65" fmla="*/ 32 h 1104"/>
              <a:gd name="connsiteX66" fmla="*/ 356 w 1761"/>
              <a:gd name="connsiteY66" fmla="*/ 16 h 1104"/>
              <a:gd name="connsiteX67" fmla="*/ 296 w 1761"/>
              <a:gd name="connsiteY67" fmla="*/ 0 h 1104"/>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65" fmla="*/ 440 w 1761"/>
              <a:gd name="connsiteY65" fmla="*/ 19 h 1091"/>
              <a:gd name="connsiteX66" fmla="*/ 356 w 1761"/>
              <a:gd name="connsiteY66" fmla="*/ 3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65" fmla="*/ 440 w 1761"/>
              <a:gd name="connsiteY65" fmla="*/ 19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0" fmla="*/ 0 w 1761"/>
              <a:gd name="connsiteY0" fmla="*/ 1075 h 1083"/>
              <a:gd name="connsiteX1" fmla="*/ 48 w 1761"/>
              <a:gd name="connsiteY1" fmla="*/ 1075 h 1083"/>
              <a:gd name="connsiteX2" fmla="*/ 144 w 1761"/>
              <a:gd name="connsiteY2" fmla="*/ 1027 h 1083"/>
              <a:gd name="connsiteX3" fmla="*/ 304 w 1761"/>
              <a:gd name="connsiteY3" fmla="*/ 1011 h 1083"/>
              <a:gd name="connsiteX4" fmla="*/ 420 w 1761"/>
              <a:gd name="connsiteY4" fmla="*/ 975 h 1083"/>
              <a:gd name="connsiteX5" fmla="*/ 564 w 1761"/>
              <a:gd name="connsiteY5" fmla="*/ 919 h 1083"/>
              <a:gd name="connsiteX6" fmla="*/ 624 w 1761"/>
              <a:gd name="connsiteY6" fmla="*/ 871 h 1083"/>
              <a:gd name="connsiteX7" fmla="*/ 748 w 1761"/>
              <a:gd name="connsiteY7" fmla="*/ 835 h 1083"/>
              <a:gd name="connsiteX8" fmla="*/ 908 w 1761"/>
              <a:gd name="connsiteY8" fmla="*/ 859 h 1083"/>
              <a:gd name="connsiteX9" fmla="*/ 1020 w 1761"/>
              <a:gd name="connsiteY9" fmla="*/ 871 h 1083"/>
              <a:gd name="connsiteX10" fmla="*/ 1168 w 1761"/>
              <a:gd name="connsiteY10" fmla="*/ 875 h 1083"/>
              <a:gd name="connsiteX11" fmla="*/ 1260 w 1761"/>
              <a:gd name="connsiteY11" fmla="*/ 831 h 1083"/>
              <a:gd name="connsiteX12" fmla="*/ 1360 w 1761"/>
              <a:gd name="connsiteY12" fmla="*/ 815 h 1083"/>
              <a:gd name="connsiteX13" fmla="*/ 1432 w 1761"/>
              <a:gd name="connsiteY13" fmla="*/ 775 h 1083"/>
              <a:gd name="connsiteX14" fmla="*/ 1432 w 1761"/>
              <a:gd name="connsiteY14" fmla="*/ 747 h 1083"/>
              <a:gd name="connsiteX15" fmla="*/ 1436 w 1761"/>
              <a:gd name="connsiteY15" fmla="*/ 711 h 1083"/>
              <a:gd name="connsiteX16" fmla="*/ 1584 w 1761"/>
              <a:gd name="connsiteY16" fmla="*/ 715 h 1083"/>
              <a:gd name="connsiteX17" fmla="*/ 1716 w 1761"/>
              <a:gd name="connsiteY17" fmla="*/ 711 h 1083"/>
              <a:gd name="connsiteX18" fmla="*/ 1604 w 1761"/>
              <a:gd name="connsiteY18" fmla="*/ 675 h 1083"/>
              <a:gd name="connsiteX19" fmla="*/ 1488 w 1761"/>
              <a:gd name="connsiteY19" fmla="*/ 639 h 1083"/>
              <a:gd name="connsiteX20" fmla="*/ 1396 w 1761"/>
              <a:gd name="connsiteY20" fmla="*/ 611 h 1083"/>
              <a:gd name="connsiteX21" fmla="*/ 1348 w 1761"/>
              <a:gd name="connsiteY21" fmla="*/ 571 h 1083"/>
              <a:gd name="connsiteX22" fmla="*/ 1444 w 1761"/>
              <a:gd name="connsiteY22" fmla="*/ 539 h 1083"/>
              <a:gd name="connsiteX23" fmla="*/ 1564 w 1761"/>
              <a:gd name="connsiteY23" fmla="*/ 535 h 1083"/>
              <a:gd name="connsiteX24" fmla="*/ 1620 w 1761"/>
              <a:gd name="connsiteY24" fmla="*/ 531 h 1083"/>
              <a:gd name="connsiteX25" fmla="*/ 1660 w 1761"/>
              <a:gd name="connsiteY25" fmla="*/ 523 h 1083"/>
              <a:gd name="connsiteX26" fmla="*/ 1652 w 1761"/>
              <a:gd name="connsiteY26" fmla="*/ 483 h 1083"/>
              <a:gd name="connsiteX27" fmla="*/ 1704 w 1761"/>
              <a:gd name="connsiteY27" fmla="*/ 471 h 1083"/>
              <a:gd name="connsiteX28" fmla="*/ 1668 w 1761"/>
              <a:gd name="connsiteY28" fmla="*/ 439 h 1083"/>
              <a:gd name="connsiteX29" fmla="*/ 1616 w 1761"/>
              <a:gd name="connsiteY29" fmla="*/ 415 h 1083"/>
              <a:gd name="connsiteX30" fmla="*/ 1728 w 1761"/>
              <a:gd name="connsiteY30" fmla="*/ 403 h 1083"/>
              <a:gd name="connsiteX31" fmla="*/ 1760 w 1761"/>
              <a:gd name="connsiteY31" fmla="*/ 387 h 1083"/>
              <a:gd name="connsiteX32" fmla="*/ 1724 w 1761"/>
              <a:gd name="connsiteY32" fmla="*/ 355 h 1083"/>
              <a:gd name="connsiteX33" fmla="*/ 1660 w 1761"/>
              <a:gd name="connsiteY33" fmla="*/ 359 h 1083"/>
              <a:gd name="connsiteX34" fmla="*/ 1600 w 1761"/>
              <a:gd name="connsiteY34" fmla="*/ 363 h 1083"/>
              <a:gd name="connsiteX35" fmla="*/ 1528 w 1761"/>
              <a:gd name="connsiteY35" fmla="*/ 351 h 1083"/>
              <a:gd name="connsiteX36" fmla="*/ 1488 w 1761"/>
              <a:gd name="connsiteY36" fmla="*/ 323 h 1083"/>
              <a:gd name="connsiteX37" fmla="*/ 1568 w 1761"/>
              <a:gd name="connsiteY37" fmla="*/ 295 h 1083"/>
              <a:gd name="connsiteX38" fmla="*/ 1652 w 1761"/>
              <a:gd name="connsiteY38" fmla="*/ 307 h 1083"/>
              <a:gd name="connsiteX39" fmla="*/ 1716 w 1761"/>
              <a:gd name="connsiteY39" fmla="*/ 279 h 1083"/>
              <a:gd name="connsiteX40" fmla="*/ 1680 w 1761"/>
              <a:gd name="connsiteY40" fmla="*/ 255 h 1083"/>
              <a:gd name="connsiteX41" fmla="*/ 1728 w 1761"/>
              <a:gd name="connsiteY41" fmla="*/ 223 h 1083"/>
              <a:gd name="connsiteX42" fmla="*/ 1668 w 1761"/>
              <a:gd name="connsiteY42" fmla="*/ 211 h 1083"/>
              <a:gd name="connsiteX43" fmla="*/ 1560 w 1761"/>
              <a:gd name="connsiteY43" fmla="*/ 227 h 1083"/>
              <a:gd name="connsiteX44" fmla="*/ 1512 w 1761"/>
              <a:gd name="connsiteY44" fmla="*/ 211 h 1083"/>
              <a:gd name="connsiteX45" fmla="*/ 1500 w 1761"/>
              <a:gd name="connsiteY45" fmla="*/ 183 h 1083"/>
              <a:gd name="connsiteX46" fmla="*/ 1424 w 1761"/>
              <a:gd name="connsiteY46" fmla="*/ 167 h 1083"/>
              <a:gd name="connsiteX47" fmla="*/ 1344 w 1761"/>
              <a:gd name="connsiteY47" fmla="*/ 167 h 1083"/>
              <a:gd name="connsiteX48" fmla="*/ 1260 w 1761"/>
              <a:gd name="connsiteY48" fmla="*/ 163 h 1083"/>
              <a:gd name="connsiteX49" fmla="*/ 1208 w 1761"/>
              <a:gd name="connsiteY49" fmla="*/ 139 h 1083"/>
              <a:gd name="connsiteX50" fmla="*/ 1204 w 1761"/>
              <a:gd name="connsiteY50" fmla="*/ 115 h 1083"/>
              <a:gd name="connsiteX51" fmla="*/ 1236 w 1761"/>
              <a:gd name="connsiteY51" fmla="*/ 87 h 1083"/>
              <a:gd name="connsiteX52" fmla="*/ 1208 w 1761"/>
              <a:gd name="connsiteY52" fmla="*/ 75 h 1083"/>
              <a:gd name="connsiteX53" fmla="*/ 1168 w 1761"/>
              <a:gd name="connsiteY53" fmla="*/ 79 h 1083"/>
              <a:gd name="connsiteX54" fmla="*/ 1128 w 1761"/>
              <a:gd name="connsiteY54" fmla="*/ 79 h 1083"/>
              <a:gd name="connsiteX55" fmla="*/ 1084 w 1761"/>
              <a:gd name="connsiteY55" fmla="*/ 83 h 1083"/>
              <a:gd name="connsiteX56" fmla="*/ 1052 w 1761"/>
              <a:gd name="connsiteY56" fmla="*/ 79 h 1083"/>
              <a:gd name="connsiteX57" fmla="*/ 984 w 1761"/>
              <a:gd name="connsiteY57" fmla="*/ 59 h 1083"/>
              <a:gd name="connsiteX58" fmla="*/ 916 w 1761"/>
              <a:gd name="connsiteY58" fmla="*/ 55 h 1083"/>
              <a:gd name="connsiteX59" fmla="*/ 832 w 1761"/>
              <a:gd name="connsiteY59" fmla="*/ 23 h 1083"/>
              <a:gd name="connsiteX60" fmla="*/ 804 w 1761"/>
              <a:gd name="connsiteY60" fmla="*/ 3 h 1083"/>
              <a:gd name="connsiteX61" fmla="*/ 752 w 1761"/>
              <a:gd name="connsiteY61" fmla="*/ 3 h 1083"/>
              <a:gd name="connsiteX0" fmla="*/ 0 w 1761"/>
              <a:gd name="connsiteY0" fmla="*/ 1072 h 1080"/>
              <a:gd name="connsiteX1" fmla="*/ 48 w 1761"/>
              <a:gd name="connsiteY1" fmla="*/ 1072 h 1080"/>
              <a:gd name="connsiteX2" fmla="*/ 144 w 1761"/>
              <a:gd name="connsiteY2" fmla="*/ 1024 h 1080"/>
              <a:gd name="connsiteX3" fmla="*/ 304 w 1761"/>
              <a:gd name="connsiteY3" fmla="*/ 1008 h 1080"/>
              <a:gd name="connsiteX4" fmla="*/ 420 w 1761"/>
              <a:gd name="connsiteY4" fmla="*/ 972 h 1080"/>
              <a:gd name="connsiteX5" fmla="*/ 564 w 1761"/>
              <a:gd name="connsiteY5" fmla="*/ 916 h 1080"/>
              <a:gd name="connsiteX6" fmla="*/ 624 w 1761"/>
              <a:gd name="connsiteY6" fmla="*/ 868 h 1080"/>
              <a:gd name="connsiteX7" fmla="*/ 748 w 1761"/>
              <a:gd name="connsiteY7" fmla="*/ 832 h 1080"/>
              <a:gd name="connsiteX8" fmla="*/ 908 w 1761"/>
              <a:gd name="connsiteY8" fmla="*/ 856 h 1080"/>
              <a:gd name="connsiteX9" fmla="*/ 1020 w 1761"/>
              <a:gd name="connsiteY9" fmla="*/ 868 h 1080"/>
              <a:gd name="connsiteX10" fmla="*/ 1168 w 1761"/>
              <a:gd name="connsiteY10" fmla="*/ 872 h 1080"/>
              <a:gd name="connsiteX11" fmla="*/ 1260 w 1761"/>
              <a:gd name="connsiteY11" fmla="*/ 828 h 1080"/>
              <a:gd name="connsiteX12" fmla="*/ 1360 w 1761"/>
              <a:gd name="connsiteY12" fmla="*/ 812 h 1080"/>
              <a:gd name="connsiteX13" fmla="*/ 1432 w 1761"/>
              <a:gd name="connsiteY13" fmla="*/ 772 h 1080"/>
              <a:gd name="connsiteX14" fmla="*/ 1432 w 1761"/>
              <a:gd name="connsiteY14" fmla="*/ 744 h 1080"/>
              <a:gd name="connsiteX15" fmla="*/ 1436 w 1761"/>
              <a:gd name="connsiteY15" fmla="*/ 708 h 1080"/>
              <a:gd name="connsiteX16" fmla="*/ 1584 w 1761"/>
              <a:gd name="connsiteY16" fmla="*/ 712 h 1080"/>
              <a:gd name="connsiteX17" fmla="*/ 1716 w 1761"/>
              <a:gd name="connsiteY17" fmla="*/ 708 h 1080"/>
              <a:gd name="connsiteX18" fmla="*/ 1604 w 1761"/>
              <a:gd name="connsiteY18" fmla="*/ 672 h 1080"/>
              <a:gd name="connsiteX19" fmla="*/ 1488 w 1761"/>
              <a:gd name="connsiteY19" fmla="*/ 636 h 1080"/>
              <a:gd name="connsiteX20" fmla="*/ 1396 w 1761"/>
              <a:gd name="connsiteY20" fmla="*/ 608 h 1080"/>
              <a:gd name="connsiteX21" fmla="*/ 1348 w 1761"/>
              <a:gd name="connsiteY21" fmla="*/ 568 h 1080"/>
              <a:gd name="connsiteX22" fmla="*/ 1444 w 1761"/>
              <a:gd name="connsiteY22" fmla="*/ 536 h 1080"/>
              <a:gd name="connsiteX23" fmla="*/ 1564 w 1761"/>
              <a:gd name="connsiteY23" fmla="*/ 532 h 1080"/>
              <a:gd name="connsiteX24" fmla="*/ 1620 w 1761"/>
              <a:gd name="connsiteY24" fmla="*/ 528 h 1080"/>
              <a:gd name="connsiteX25" fmla="*/ 1660 w 1761"/>
              <a:gd name="connsiteY25" fmla="*/ 520 h 1080"/>
              <a:gd name="connsiteX26" fmla="*/ 1652 w 1761"/>
              <a:gd name="connsiteY26" fmla="*/ 480 h 1080"/>
              <a:gd name="connsiteX27" fmla="*/ 1704 w 1761"/>
              <a:gd name="connsiteY27" fmla="*/ 468 h 1080"/>
              <a:gd name="connsiteX28" fmla="*/ 1668 w 1761"/>
              <a:gd name="connsiteY28" fmla="*/ 436 h 1080"/>
              <a:gd name="connsiteX29" fmla="*/ 1616 w 1761"/>
              <a:gd name="connsiteY29" fmla="*/ 412 h 1080"/>
              <a:gd name="connsiteX30" fmla="*/ 1728 w 1761"/>
              <a:gd name="connsiteY30" fmla="*/ 400 h 1080"/>
              <a:gd name="connsiteX31" fmla="*/ 1760 w 1761"/>
              <a:gd name="connsiteY31" fmla="*/ 384 h 1080"/>
              <a:gd name="connsiteX32" fmla="*/ 1724 w 1761"/>
              <a:gd name="connsiteY32" fmla="*/ 352 h 1080"/>
              <a:gd name="connsiteX33" fmla="*/ 1660 w 1761"/>
              <a:gd name="connsiteY33" fmla="*/ 356 h 1080"/>
              <a:gd name="connsiteX34" fmla="*/ 1600 w 1761"/>
              <a:gd name="connsiteY34" fmla="*/ 360 h 1080"/>
              <a:gd name="connsiteX35" fmla="*/ 1528 w 1761"/>
              <a:gd name="connsiteY35" fmla="*/ 348 h 1080"/>
              <a:gd name="connsiteX36" fmla="*/ 1488 w 1761"/>
              <a:gd name="connsiteY36" fmla="*/ 320 h 1080"/>
              <a:gd name="connsiteX37" fmla="*/ 1568 w 1761"/>
              <a:gd name="connsiteY37" fmla="*/ 292 h 1080"/>
              <a:gd name="connsiteX38" fmla="*/ 1652 w 1761"/>
              <a:gd name="connsiteY38" fmla="*/ 304 h 1080"/>
              <a:gd name="connsiteX39" fmla="*/ 1716 w 1761"/>
              <a:gd name="connsiteY39" fmla="*/ 276 h 1080"/>
              <a:gd name="connsiteX40" fmla="*/ 1680 w 1761"/>
              <a:gd name="connsiteY40" fmla="*/ 252 h 1080"/>
              <a:gd name="connsiteX41" fmla="*/ 1728 w 1761"/>
              <a:gd name="connsiteY41" fmla="*/ 220 h 1080"/>
              <a:gd name="connsiteX42" fmla="*/ 1668 w 1761"/>
              <a:gd name="connsiteY42" fmla="*/ 208 h 1080"/>
              <a:gd name="connsiteX43" fmla="*/ 1560 w 1761"/>
              <a:gd name="connsiteY43" fmla="*/ 224 h 1080"/>
              <a:gd name="connsiteX44" fmla="*/ 1512 w 1761"/>
              <a:gd name="connsiteY44" fmla="*/ 208 h 1080"/>
              <a:gd name="connsiteX45" fmla="*/ 1500 w 1761"/>
              <a:gd name="connsiteY45" fmla="*/ 180 h 1080"/>
              <a:gd name="connsiteX46" fmla="*/ 1424 w 1761"/>
              <a:gd name="connsiteY46" fmla="*/ 164 h 1080"/>
              <a:gd name="connsiteX47" fmla="*/ 1344 w 1761"/>
              <a:gd name="connsiteY47" fmla="*/ 164 h 1080"/>
              <a:gd name="connsiteX48" fmla="*/ 1260 w 1761"/>
              <a:gd name="connsiteY48" fmla="*/ 160 h 1080"/>
              <a:gd name="connsiteX49" fmla="*/ 1208 w 1761"/>
              <a:gd name="connsiteY49" fmla="*/ 136 h 1080"/>
              <a:gd name="connsiteX50" fmla="*/ 1204 w 1761"/>
              <a:gd name="connsiteY50" fmla="*/ 112 h 1080"/>
              <a:gd name="connsiteX51" fmla="*/ 1236 w 1761"/>
              <a:gd name="connsiteY51" fmla="*/ 84 h 1080"/>
              <a:gd name="connsiteX52" fmla="*/ 1208 w 1761"/>
              <a:gd name="connsiteY52" fmla="*/ 72 h 1080"/>
              <a:gd name="connsiteX53" fmla="*/ 1168 w 1761"/>
              <a:gd name="connsiteY53" fmla="*/ 76 h 1080"/>
              <a:gd name="connsiteX54" fmla="*/ 1128 w 1761"/>
              <a:gd name="connsiteY54" fmla="*/ 76 h 1080"/>
              <a:gd name="connsiteX55" fmla="*/ 1084 w 1761"/>
              <a:gd name="connsiteY55" fmla="*/ 80 h 1080"/>
              <a:gd name="connsiteX56" fmla="*/ 1052 w 1761"/>
              <a:gd name="connsiteY56" fmla="*/ 76 h 1080"/>
              <a:gd name="connsiteX57" fmla="*/ 984 w 1761"/>
              <a:gd name="connsiteY57" fmla="*/ 56 h 1080"/>
              <a:gd name="connsiteX58" fmla="*/ 916 w 1761"/>
              <a:gd name="connsiteY58" fmla="*/ 52 h 1080"/>
              <a:gd name="connsiteX59" fmla="*/ 832 w 1761"/>
              <a:gd name="connsiteY59" fmla="*/ 20 h 1080"/>
              <a:gd name="connsiteX60" fmla="*/ 804 w 1761"/>
              <a:gd name="connsiteY60" fmla="*/ 0 h 108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128 w 1761"/>
              <a:gd name="connsiteY54" fmla="*/ 56 h 1060"/>
              <a:gd name="connsiteX55" fmla="*/ 1084 w 1761"/>
              <a:gd name="connsiteY55" fmla="*/ 60 h 1060"/>
              <a:gd name="connsiteX56" fmla="*/ 1052 w 1761"/>
              <a:gd name="connsiteY56" fmla="*/ 56 h 1060"/>
              <a:gd name="connsiteX57" fmla="*/ 984 w 1761"/>
              <a:gd name="connsiteY57" fmla="*/ 36 h 1060"/>
              <a:gd name="connsiteX58" fmla="*/ 916 w 1761"/>
              <a:gd name="connsiteY58" fmla="*/ 32 h 1060"/>
              <a:gd name="connsiteX59" fmla="*/ 832 w 1761"/>
              <a:gd name="connsiteY59"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128 w 1761"/>
              <a:gd name="connsiteY54" fmla="*/ 56 h 1060"/>
              <a:gd name="connsiteX55" fmla="*/ 1052 w 1761"/>
              <a:gd name="connsiteY55" fmla="*/ 56 h 1060"/>
              <a:gd name="connsiteX56" fmla="*/ 984 w 1761"/>
              <a:gd name="connsiteY56" fmla="*/ 36 h 1060"/>
              <a:gd name="connsiteX57" fmla="*/ 916 w 1761"/>
              <a:gd name="connsiteY57" fmla="*/ 32 h 1060"/>
              <a:gd name="connsiteX58" fmla="*/ 832 w 1761"/>
              <a:gd name="connsiteY58"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052 w 1761"/>
              <a:gd name="connsiteY54" fmla="*/ 56 h 1060"/>
              <a:gd name="connsiteX55" fmla="*/ 984 w 1761"/>
              <a:gd name="connsiteY55" fmla="*/ 36 h 1060"/>
              <a:gd name="connsiteX56" fmla="*/ 916 w 1761"/>
              <a:gd name="connsiteY56" fmla="*/ 32 h 1060"/>
              <a:gd name="connsiteX57" fmla="*/ 832 w 1761"/>
              <a:gd name="connsiteY57"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052 w 1761"/>
              <a:gd name="connsiteY53" fmla="*/ 56 h 1060"/>
              <a:gd name="connsiteX54" fmla="*/ 984 w 1761"/>
              <a:gd name="connsiteY54" fmla="*/ 36 h 1060"/>
              <a:gd name="connsiteX55" fmla="*/ 916 w 1761"/>
              <a:gd name="connsiteY55" fmla="*/ 32 h 1060"/>
              <a:gd name="connsiteX56" fmla="*/ 832 w 1761"/>
              <a:gd name="connsiteY56"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08 w 1761"/>
              <a:gd name="connsiteY51" fmla="*/ 52 h 1060"/>
              <a:gd name="connsiteX52" fmla="*/ 1052 w 1761"/>
              <a:gd name="connsiteY52" fmla="*/ 56 h 1060"/>
              <a:gd name="connsiteX53" fmla="*/ 984 w 1761"/>
              <a:gd name="connsiteY53" fmla="*/ 36 h 1060"/>
              <a:gd name="connsiteX54" fmla="*/ 916 w 1761"/>
              <a:gd name="connsiteY54" fmla="*/ 32 h 1060"/>
              <a:gd name="connsiteX55" fmla="*/ 832 w 1761"/>
              <a:gd name="connsiteY55"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052 w 1761"/>
              <a:gd name="connsiteY51" fmla="*/ 56 h 1060"/>
              <a:gd name="connsiteX52" fmla="*/ 984 w 1761"/>
              <a:gd name="connsiteY52" fmla="*/ 36 h 1060"/>
              <a:gd name="connsiteX53" fmla="*/ 916 w 1761"/>
              <a:gd name="connsiteY53" fmla="*/ 32 h 1060"/>
              <a:gd name="connsiteX54" fmla="*/ 832 w 1761"/>
              <a:gd name="connsiteY54"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4 w 1761"/>
              <a:gd name="connsiteY49" fmla="*/ 92 h 1060"/>
              <a:gd name="connsiteX50" fmla="*/ 1052 w 1761"/>
              <a:gd name="connsiteY50" fmla="*/ 56 h 1060"/>
              <a:gd name="connsiteX51" fmla="*/ 984 w 1761"/>
              <a:gd name="connsiteY51" fmla="*/ 36 h 1060"/>
              <a:gd name="connsiteX52" fmla="*/ 916 w 1761"/>
              <a:gd name="connsiteY52" fmla="*/ 32 h 1060"/>
              <a:gd name="connsiteX53" fmla="*/ 832 w 1761"/>
              <a:gd name="connsiteY53"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052 w 1761"/>
              <a:gd name="connsiteY49" fmla="*/ 56 h 1060"/>
              <a:gd name="connsiteX50" fmla="*/ 984 w 1761"/>
              <a:gd name="connsiteY50" fmla="*/ 36 h 1060"/>
              <a:gd name="connsiteX51" fmla="*/ 916 w 1761"/>
              <a:gd name="connsiteY51" fmla="*/ 32 h 1060"/>
              <a:gd name="connsiteX52" fmla="*/ 832 w 1761"/>
              <a:gd name="connsiteY52"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052 w 1761"/>
              <a:gd name="connsiteY48" fmla="*/ 56 h 1060"/>
              <a:gd name="connsiteX49" fmla="*/ 984 w 1761"/>
              <a:gd name="connsiteY49" fmla="*/ 36 h 1060"/>
              <a:gd name="connsiteX50" fmla="*/ 916 w 1761"/>
              <a:gd name="connsiteY50" fmla="*/ 32 h 1060"/>
              <a:gd name="connsiteX51" fmla="*/ 832 w 1761"/>
              <a:gd name="connsiteY51"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984 w 1761"/>
              <a:gd name="connsiteY48" fmla="*/ 36 h 1060"/>
              <a:gd name="connsiteX49" fmla="*/ 916 w 1761"/>
              <a:gd name="connsiteY49" fmla="*/ 32 h 1060"/>
              <a:gd name="connsiteX50" fmla="*/ 832 w 1761"/>
              <a:gd name="connsiteY50"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916 w 1761"/>
              <a:gd name="connsiteY48" fmla="*/ 32 h 1060"/>
              <a:gd name="connsiteX49" fmla="*/ 832 w 1761"/>
              <a:gd name="connsiteY49"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832 w 1761"/>
              <a:gd name="connsiteY48" fmla="*/ 0 h 1060"/>
              <a:gd name="connsiteX0" fmla="*/ 0 w 1761"/>
              <a:gd name="connsiteY0" fmla="*/ 911 h 919"/>
              <a:gd name="connsiteX1" fmla="*/ 48 w 1761"/>
              <a:gd name="connsiteY1" fmla="*/ 911 h 919"/>
              <a:gd name="connsiteX2" fmla="*/ 144 w 1761"/>
              <a:gd name="connsiteY2" fmla="*/ 863 h 919"/>
              <a:gd name="connsiteX3" fmla="*/ 304 w 1761"/>
              <a:gd name="connsiteY3" fmla="*/ 847 h 919"/>
              <a:gd name="connsiteX4" fmla="*/ 420 w 1761"/>
              <a:gd name="connsiteY4" fmla="*/ 811 h 919"/>
              <a:gd name="connsiteX5" fmla="*/ 564 w 1761"/>
              <a:gd name="connsiteY5" fmla="*/ 755 h 919"/>
              <a:gd name="connsiteX6" fmla="*/ 624 w 1761"/>
              <a:gd name="connsiteY6" fmla="*/ 707 h 919"/>
              <a:gd name="connsiteX7" fmla="*/ 748 w 1761"/>
              <a:gd name="connsiteY7" fmla="*/ 671 h 919"/>
              <a:gd name="connsiteX8" fmla="*/ 908 w 1761"/>
              <a:gd name="connsiteY8" fmla="*/ 695 h 919"/>
              <a:gd name="connsiteX9" fmla="*/ 1020 w 1761"/>
              <a:gd name="connsiteY9" fmla="*/ 707 h 919"/>
              <a:gd name="connsiteX10" fmla="*/ 1168 w 1761"/>
              <a:gd name="connsiteY10" fmla="*/ 711 h 919"/>
              <a:gd name="connsiteX11" fmla="*/ 1260 w 1761"/>
              <a:gd name="connsiteY11" fmla="*/ 667 h 919"/>
              <a:gd name="connsiteX12" fmla="*/ 1360 w 1761"/>
              <a:gd name="connsiteY12" fmla="*/ 651 h 919"/>
              <a:gd name="connsiteX13" fmla="*/ 1432 w 1761"/>
              <a:gd name="connsiteY13" fmla="*/ 611 h 919"/>
              <a:gd name="connsiteX14" fmla="*/ 1432 w 1761"/>
              <a:gd name="connsiteY14" fmla="*/ 583 h 919"/>
              <a:gd name="connsiteX15" fmla="*/ 1436 w 1761"/>
              <a:gd name="connsiteY15" fmla="*/ 547 h 919"/>
              <a:gd name="connsiteX16" fmla="*/ 1584 w 1761"/>
              <a:gd name="connsiteY16" fmla="*/ 551 h 919"/>
              <a:gd name="connsiteX17" fmla="*/ 1716 w 1761"/>
              <a:gd name="connsiteY17" fmla="*/ 547 h 919"/>
              <a:gd name="connsiteX18" fmla="*/ 1604 w 1761"/>
              <a:gd name="connsiteY18" fmla="*/ 511 h 919"/>
              <a:gd name="connsiteX19" fmla="*/ 1488 w 1761"/>
              <a:gd name="connsiteY19" fmla="*/ 475 h 919"/>
              <a:gd name="connsiteX20" fmla="*/ 1396 w 1761"/>
              <a:gd name="connsiteY20" fmla="*/ 447 h 919"/>
              <a:gd name="connsiteX21" fmla="*/ 1348 w 1761"/>
              <a:gd name="connsiteY21" fmla="*/ 407 h 919"/>
              <a:gd name="connsiteX22" fmla="*/ 1444 w 1761"/>
              <a:gd name="connsiteY22" fmla="*/ 375 h 919"/>
              <a:gd name="connsiteX23" fmla="*/ 1564 w 1761"/>
              <a:gd name="connsiteY23" fmla="*/ 371 h 919"/>
              <a:gd name="connsiteX24" fmla="*/ 1620 w 1761"/>
              <a:gd name="connsiteY24" fmla="*/ 367 h 919"/>
              <a:gd name="connsiteX25" fmla="*/ 1660 w 1761"/>
              <a:gd name="connsiteY25" fmla="*/ 359 h 919"/>
              <a:gd name="connsiteX26" fmla="*/ 1652 w 1761"/>
              <a:gd name="connsiteY26" fmla="*/ 319 h 919"/>
              <a:gd name="connsiteX27" fmla="*/ 1704 w 1761"/>
              <a:gd name="connsiteY27" fmla="*/ 307 h 919"/>
              <a:gd name="connsiteX28" fmla="*/ 1668 w 1761"/>
              <a:gd name="connsiteY28" fmla="*/ 275 h 919"/>
              <a:gd name="connsiteX29" fmla="*/ 1616 w 1761"/>
              <a:gd name="connsiteY29" fmla="*/ 251 h 919"/>
              <a:gd name="connsiteX30" fmla="*/ 1728 w 1761"/>
              <a:gd name="connsiteY30" fmla="*/ 239 h 919"/>
              <a:gd name="connsiteX31" fmla="*/ 1760 w 1761"/>
              <a:gd name="connsiteY31" fmla="*/ 223 h 919"/>
              <a:gd name="connsiteX32" fmla="*/ 1724 w 1761"/>
              <a:gd name="connsiteY32" fmla="*/ 191 h 919"/>
              <a:gd name="connsiteX33" fmla="*/ 1660 w 1761"/>
              <a:gd name="connsiteY33" fmla="*/ 195 h 919"/>
              <a:gd name="connsiteX34" fmla="*/ 1600 w 1761"/>
              <a:gd name="connsiteY34" fmla="*/ 199 h 919"/>
              <a:gd name="connsiteX35" fmla="*/ 1528 w 1761"/>
              <a:gd name="connsiteY35" fmla="*/ 187 h 919"/>
              <a:gd name="connsiteX36" fmla="*/ 1488 w 1761"/>
              <a:gd name="connsiteY36" fmla="*/ 159 h 919"/>
              <a:gd name="connsiteX37" fmla="*/ 1568 w 1761"/>
              <a:gd name="connsiteY37" fmla="*/ 131 h 919"/>
              <a:gd name="connsiteX38" fmla="*/ 1652 w 1761"/>
              <a:gd name="connsiteY38" fmla="*/ 143 h 919"/>
              <a:gd name="connsiteX39" fmla="*/ 1716 w 1761"/>
              <a:gd name="connsiteY39" fmla="*/ 115 h 919"/>
              <a:gd name="connsiteX40" fmla="*/ 1680 w 1761"/>
              <a:gd name="connsiteY40" fmla="*/ 91 h 919"/>
              <a:gd name="connsiteX41" fmla="*/ 1728 w 1761"/>
              <a:gd name="connsiteY41" fmla="*/ 59 h 919"/>
              <a:gd name="connsiteX42" fmla="*/ 1668 w 1761"/>
              <a:gd name="connsiteY42" fmla="*/ 47 h 919"/>
              <a:gd name="connsiteX43" fmla="*/ 1560 w 1761"/>
              <a:gd name="connsiteY43" fmla="*/ 63 h 919"/>
              <a:gd name="connsiteX44" fmla="*/ 1512 w 1761"/>
              <a:gd name="connsiteY44" fmla="*/ 47 h 919"/>
              <a:gd name="connsiteX45" fmla="*/ 1500 w 1761"/>
              <a:gd name="connsiteY45" fmla="*/ 19 h 919"/>
              <a:gd name="connsiteX46" fmla="*/ 1424 w 1761"/>
              <a:gd name="connsiteY46" fmla="*/ 3 h 919"/>
              <a:gd name="connsiteX47" fmla="*/ 1344 w 1761"/>
              <a:gd name="connsiteY47" fmla="*/ 3 h 919"/>
              <a:gd name="connsiteX0" fmla="*/ 0 w 1761"/>
              <a:gd name="connsiteY0" fmla="*/ 908 h 916"/>
              <a:gd name="connsiteX1" fmla="*/ 48 w 1761"/>
              <a:gd name="connsiteY1" fmla="*/ 908 h 916"/>
              <a:gd name="connsiteX2" fmla="*/ 144 w 1761"/>
              <a:gd name="connsiteY2" fmla="*/ 860 h 916"/>
              <a:gd name="connsiteX3" fmla="*/ 304 w 1761"/>
              <a:gd name="connsiteY3" fmla="*/ 844 h 916"/>
              <a:gd name="connsiteX4" fmla="*/ 420 w 1761"/>
              <a:gd name="connsiteY4" fmla="*/ 808 h 916"/>
              <a:gd name="connsiteX5" fmla="*/ 564 w 1761"/>
              <a:gd name="connsiteY5" fmla="*/ 752 h 916"/>
              <a:gd name="connsiteX6" fmla="*/ 624 w 1761"/>
              <a:gd name="connsiteY6" fmla="*/ 704 h 916"/>
              <a:gd name="connsiteX7" fmla="*/ 748 w 1761"/>
              <a:gd name="connsiteY7" fmla="*/ 668 h 916"/>
              <a:gd name="connsiteX8" fmla="*/ 908 w 1761"/>
              <a:gd name="connsiteY8" fmla="*/ 692 h 916"/>
              <a:gd name="connsiteX9" fmla="*/ 1020 w 1761"/>
              <a:gd name="connsiteY9" fmla="*/ 704 h 916"/>
              <a:gd name="connsiteX10" fmla="*/ 1168 w 1761"/>
              <a:gd name="connsiteY10" fmla="*/ 708 h 916"/>
              <a:gd name="connsiteX11" fmla="*/ 1260 w 1761"/>
              <a:gd name="connsiteY11" fmla="*/ 664 h 916"/>
              <a:gd name="connsiteX12" fmla="*/ 1360 w 1761"/>
              <a:gd name="connsiteY12" fmla="*/ 648 h 916"/>
              <a:gd name="connsiteX13" fmla="*/ 1432 w 1761"/>
              <a:gd name="connsiteY13" fmla="*/ 608 h 916"/>
              <a:gd name="connsiteX14" fmla="*/ 1432 w 1761"/>
              <a:gd name="connsiteY14" fmla="*/ 580 h 916"/>
              <a:gd name="connsiteX15" fmla="*/ 1436 w 1761"/>
              <a:gd name="connsiteY15" fmla="*/ 544 h 916"/>
              <a:gd name="connsiteX16" fmla="*/ 1584 w 1761"/>
              <a:gd name="connsiteY16" fmla="*/ 548 h 916"/>
              <a:gd name="connsiteX17" fmla="*/ 1716 w 1761"/>
              <a:gd name="connsiteY17" fmla="*/ 544 h 916"/>
              <a:gd name="connsiteX18" fmla="*/ 1604 w 1761"/>
              <a:gd name="connsiteY18" fmla="*/ 508 h 916"/>
              <a:gd name="connsiteX19" fmla="*/ 1488 w 1761"/>
              <a:gd name="connsiteY19" fmla="*/ 472 h 916"/>
              <a:gd name="connsiteX20" fmla="*/ 1396 w 1761"/>
              <a:gd name="connsiteY20" fmla="*/ 444 h 916"/>
              <a:gd name="connsiteX21" fmla="*/ 1348 w 1761"/>
              <a:gd name="connsiteY21" fmla="*/ 404 h 916"/>
              <a:gd name="connsiteX22" fmla="*/ 1444 w 1761"/>
              <a:gd name="connsiteY22" fmla="*/ 372 h 916"/>
              <a:gd name="connsiteX23" fmla="*/ 1564 w 1761"/>
              <a:gd name="connsiteY23" fmla="*/ 368 h 916"/>
              <a:gd name="connsiteX24" fmla="*/ 1620 w 1761"/>
              <a:gd name="connsiteY24" fmla="*/ 364 h 916"/>
              <a:gd name="connsiteX25" fmla="*/ 1660 w 1761"/>
              <a:gd name="connsiteY25" fmla="*/ 356 h 916"/>
              <a:gd name="connsiteX26" fmla="*/ 1652 w 1761"/>
              <a:gd name="connsiteY26" fmla="*/ 316 h 916"/>
              <a:gd name="connsiteX27" fmla="*/ 1704 w 1761"/>
              <a:gd name="connsiteY27" fmla="*/ 304 h 916"/>
              <a:gd name="connsiteX28" fmla="*/ 1668 w 1761"/>
              <a:gd name="connsiteY28" fmla="*/ 272 h 916"/>
              <a:gd name="connsiteX29" fmla="*/ 1616 w 1761"/>
              <a:gd name="connsiteY29" fmla="*/ 248 h 916"/>
              <a:gd name="connsiteX30" fmla="*/ 1728 w 1761"/>
              <a:gd name="connsiteY30" fmla="*/ 236 h 916"/>
              <a:gd name="connsiteX31" fmla="*/ 1760 w 1761"/>
              <a:gd name="connsiteY31" fmla="*/ 220 h 916"/>
              <a:gd name="connsiteX32" fmla="*/ 1724 w 1761"/>
              <a:gd name="connsiteY32" fmla="*/ 188 h 916"/>
              <a:gd name="connsiteX33" fmla="*/ 1660 w 1761"/>
              <a:gd name="connsiteY33" fmla="*/ 192 h 916"/>
              <a:gd name="connsiteX34" fmla="*/ 1600 w 1761"/>
              <a:gd name="connsiteY34" fmla="*/ 196 h 916"/>
              <a:gd name="connsiteX35" fmla="*/ 1528 w 1761"/>
              <a:gd name="connsiteY35" fmla="*/ 184 h 916"/>
              <a:gd name="connsiteX36" fmla="*/ 1488 w 1761"/>
              <a:gd name="connsiteY36" fmla="*/ 156 h 916"/>
              <a:gd name="connsiteX37" fmla="*/ 1568 w 1761"/>
              <a:gd name="connsiteY37" fmla="*/ 128 h 916"/>
              <a:gd name="connsiteX38" fmla="*/ 1652 w 1761"/>
              <a:gd name="connsiteY38" fmla="*/ 140 h 916"/>
              <a:gd name="connsiteX39" fmla="*/ 1716 w 1761"/>
              <a:gd name="connsiteY39" fmla="*/ 112 h 916"/>
              <a:gd name="connsiteX40" fmla="*/ 1680 w 1761"/>
              <a:gd name="connsiteY40" fmla="*/ 88 h 916"/>
              <a:gd name="connsiteX41" fmla="*/ 1728 w 1761"/>
              <a:gd name="connsiteY41" fmla="*/ 56 h 916"/>
              <a:gd name="connsiteX42" fmla="*/ 1668 w 1761"/>
              <a:gd name="connsiteY42" fmla="*/ 44 h 916"/>
              <a:gd name="connsiteX43" fmla="*/ 1560 w 1761"/>
              <a:gd name="connsiteY43" fmla="*/ 60 h 916"/>
              <a:gd name="connsiteX44" fmla="*/ 1512 w 1761"/>
              <a:gd name="connsiteY44" fmla="*/ 44 h 916"/>
              <a:gd name="connsiteX45" fmla="*/ 1500 w 1761"/>
              <a:gd name="connsiteY45" fmla="*/ 16 h 916"/>
              <a:gd name="connsiteX46" fmla="*/ 1424 w 1761"/>
              <a:gd name="connsiteY46" fmla="*/ 0 h 916"/>
              <a:gd name="connsiteX0" fmla="*/ 0 w 1761"/>
              <a:gd name="connsiteY0" fmla="*/ 892 h 900"/>
              <a:gd name="connsiteX1" fmla="*/ 48 w 1761"/>
              <a:gd name="connsiteY1" fmla="*/ 892 h 900"/>
              <a:gd name="connsiteX2" fmla="*/ 144 w 1761"/>
              <a:gd name="connsiteY2" fmla="*/ 844 h 900"/>
              <a:gd name="connsiteX3" fmla="*/ 304 w 1761"/>
              <a:gd name="connsiteY3" fmla="*/ 828 h 900"/>
              <a:gd name="connsiteX4" fmla="*/ 420 w 1761"/>
              <a:gd name="connsiteY4" fmla="*/ 792 h 900"/>
              <a:gd name="connsiteX5" fmla="*/ 564 w 1761"/>
              <a:gd name="connsiteY5" fmla="*/ 736 h 900"/>
              <a:gd name="connsiteX6" fmla="*/ 624 w 1761"/>
              <a:gd name="connsiteY6" fmla="*/ 688 h 900"/>
              <a:gd name="connsiteX7" fmla="*/ 748 w 1761"/>
              <a:gd name="connsiteY7" fmla="*/ 652 h 900"/>
              <a:gd name="connsiteX8" fmla="*/ 908 w 1761"/>
              <a:gd name="connsiteY8" fmla="*/ 676 h 900"/>
              <a:gd name="connsiteX9" fmla="*/ 1020 w 1761"/>
              <a:gd name="connsiteY9" fmla="*/ 688 h 900"/>
              <a:gd name="connsiteX10" fmla="*/ 1168 w 1761"/>
              <a:gd name="connsiteY10" fmla="*/ 692 h 900"/>
              <a:gd name="connsiteX11" fmla="*/ 1260 w 1761"/>
              <a:gd name="connsiteY11" fmla="*/ 648 h 900"/>
              <a:gd name="connsiteX12" fmla="*/ 1360 w 1761"/>
              <a:gd name="connsiteY12" fmla="*/ 632 h 900"/>
              <a:gd name="connsiteX13" fmla="*/ 1432 w 1761"/>
              <a:gd name="connsiteY13" fmla="*/ 592 h 900"/>
              <a:gd name="connsiteX14" fmla="*/ 1432 w 1761"/>
              <a:gd name="connsiteY14" fmla="*/ 564 h 900"/>
              <a:gd name="connsiteX15" fmla="*/ 1436 w 1761"/>
              <a:gd name="connsiteY15" fmla="*/ 528 h 900"/>
              <a:gd name="connsiteX16" fmla="*/ 1584 w 1761"/>
              <a:gd name="connsiteY16" fmla="*/ 532 h 900"/>
              <a:gd name="connsiteX17" fmla="*/ 1716 w 1761"/>
              <a:gd name="connsiteY17" fmla="*/ 528 h 900"/>
              <a:gd name="connsiteX18" fmla="*/ 1604 w 1761"/>
              <a:gd name="connsiteY18" fmla="*/ 492 h 900"/>
              <a:gd name="connsiteX19" fmla="*/ 1488 w 1761"/>
              <a:gd name="connsiteY19" fmla="*/ 456 h 900"/>
              <a:gd name="connsiteX20" fmla="*/ 1396 w 1761"/>
              <a:gd name="connsiteY20" fmla="*/ 428 h 900"/>
              <a:gd name="connsiteX21" fmla="*/ 1348 w 1761"/>
              <a:gd name="connsiteY21" fmla="*/ 388 h 900"/>
              <a:gd name="connsiteX22" fmla="*/ 1444 w 1761"/>
              <a:gd name="connsiteY22" fmla="*/ 356 h 900"/>
              <a:gd name="connsiteX23" fmla="*/ 1564 w 1761"/>
              <a:gd name="connsiteY23" fmla="*/ 352 h 900"/>
              <a:gd name="connsiteX24" fmla="*/ 1620 w 1761"/>
              <a:gd name="connsiteY24" fmla="*/ 348 h 900"/>
              <a:gd name="connsiteX25" fmla="*/ 1660 w 1761"/>
              <a:gd name="connsiteY25" fmla="*/ 340 h 900"/>
              <a:gd name="connsiteX26" fmla="*/ 1652 w 1761"/>
              <a:gd name="connsiteY26" fmla="*/ 300 h 900"/>
              <a:gd name="connsiteX27" fmla="*/ 1704 w 1761"/>
              <a:gd name="connsiteY27" fmla="*/ 288 h 900"/>
              <a:gd name="connsiteX28" fmla="*/ 1668 w 1761"/>
              <a:gd name="connsiteY28" fmla="*/ 256 h 900"/>
              <a:gd name="connsiteX29" fmla="*/ 1616 w 1761"/>
              <a:gd name="connsiteY29" fmla="*/ 232 h 900"/>
              <a:gd name="connsiteX30" fmla="*/ 1728 w 1761"/>
              <a:gd name="connsiteY30" fmla="*/ 220 h 900"/>
              <a:gd name="connsiteX31" fmla="*/ 1760 w 1761"/>
              <a:gd name="connsiteY31" fmla="*/ 204 h 900"/>
              <a:gd name="connsiteX32" fmla="*/ 1724 w 1761"/>
              <a:gd name="connsiteY32" fmla="*/ 172 h 900"/>
              <a:gd name="connsiteX33" fmla="*/ 1660 w 1761"/>
              <a:gd name="connsiteY33" fmla="*/ 176 h 900"/>
              <a:gd name="connsiteX34" fmla="*/ 1600 w 1761"/>
              <a:gd name="connsiteY34" fmla="*/ 180 h 900"/>
              <a:gd name="connsiteX35" fmla="*/ 1528 w 1761"/>
              <a:gd name="connsiteY35" fmla="*/ 168 h 900"/>
              <a:gd name="connsiteX36" fmla="*/ 1488 w 1761"/>
              <a:gd name="connsiteY36" fmla="*/ 140 h 900"/>
              <a:gd name="connsiteX37" fmla="*/ 1568 w 1761"/>
              <a:gd name="connsiteY37" fmla="*/ 112 h 900"/>
              <a:gd name="connsiteX38" fmla="*/ 1652 w 1761"/>
              <a:gd name="connsiteY38" fmla="*/ 124 h 900"/>
              <a:gd name="connsiteX39" fmla="*/ 1716 w 1761"/>
              <a:gd name="connsiteY39" fmla="*/ 96 h 900"/>
              <a:gd name="connsiteX40" fmla="*/ 1680 w 1761"/>
              <a:gd name="connsiteY40" fmla="*/ 72 h 900"/>
              <a:gd name="connsiteX41" fmla="*/ 1728 w 1761"/>
              <a:gd name="connsiteY41" fmla="*/ 40 h 900"/>
              <a:gd name="connsiteX42" fmla="*/ 1668 w 1761"/>
              <a:gd name="connsiteY42" fmla="*/ 28 h 900"/>
              <a:gd name="connsiteX43" fmla="*/ 1560 w 1761"/>
              <a:gd name="connsiteY43" fmla="*/ 44 h 900"/>
              <a:gd name="connsiteX44" fmla="*/ 1512 w 1761"/>
              <a:gd name="connsiteY44" fmla="*/ 28 h 900"/>
              <a:gd name="connsiteX45" fmla="*/ 1500 w 1761"/>
              <a:gd name="connsiteY45" fmla="*/ 0 h 900"/>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568 w 1761"/>
              <a:gd name="connsiteY37" fmla="*/ 85 h 873"/>
              <a:gd name="connsiteX38" fmla="*/ 1652 w 1761"/>
              <a:gd name="connsiteY38" fmla="*/ 97 h 873"/>
              <a:gd name="connsiteX39" fmla="*/ 1716 w 1761"/>
              <a:gd name="connsiteY39" fmla="*/ 69 h 873"/>
              <a:gd name="connsiteX40" fmla="*/ 1680 w 1761"/>
              <a:gd name="connsiteY40" fmla="*/ 45 h 873"/>
              <a:gd name="connsiteX41" fmla="*/ 1728 w 1761"/>
              <a:gd name="connsiteY41" fmla="*/ 13 h 873"/>
              <a:gd name="connsiteX42" fmla="*/ 1668 w 1761"/>
              <a:gd name="connsiteY42" fmla="*/ 1 h 873"/>
              <a:gd name="connsiteX43" fmla="*/ 1560 w 1761"/>
              <a:gd name="connsiteY43" fmla="*/ 17 h 873"/>
              <a:gd name="connsiteX44" fmla="*/ 1512 w 1761"/>
              <a:gd name="connsiteY44" fmla="*/ 1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568 w 1761"/>
              <a:gd name="connsiteY37" fmla="*/ 85 h 873"/>
              <a:gd name="connsiteX38" fmla="*/ 1652 w 1761"/>
              <a:gd name="connsiteY38" fmla="*/ 97 h 873"/>
              <a:gd name="connsiteX39" fmla="*/ 1716 w 1761"/>
              <a:gd name="connsiteY39" fmla="*/ 69 h 873"/>
              <a:gd name="connsiteX40" fmla="*/ 1680 w 1761"/>
              <a:gd name="connsiteY40" fmla="*/ 45 h 873"/>
              <a:gd name="connsiteX41" fmla="*/ 1728 w 1761"/>
              <a:gd name="connsiteY41" fmla="*/ 13 h 873"/>
              <a:gd name="connsiteX42" fmla="*/ 1668 w 1761"/>
              <a:gd name="connsiteY42" fmla="*/ 1 h 873"/>
              <a:gd name="connsiteX43" fmla="*/ 1560 w 1761"/>
              <a:gd name="connsiteY43" fmla="*/ 17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652 w 1761"/>
              <a:gd name="connsiteY37" fmla="*/ 97 h 873"/>
              <a:gd name="connsiteX38" fmla="*/ 1716 w 1761"/>
              <a:gd name="connsiteY38" fmla="*/ 69 h 873"/>
              <a:gd name="connsiteX39" fmla="*/ 1680 w 1761"/>
              <a:gd name="connsiteY39" fmla="*/ 45 h 873"/>
              <a:gd name="connsiteX40" fmla="*/ 1728 w 1761"/>
              <a:gd name="connsiteY40" fmla="*/ 13 h 873"/>
              <a:gd name="connsiteX41" fmla="*/ 1668 w 1761"/>
              <a:gd name="connsiteY41" fmla="*/ 1 h 873"/>
              <a:gd name="connsiteX42" fmla="*/ 1560 w 1761"/>
              <a:gd name="connsiteY42" fmla="*/ 17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528 w 1761"/>
              <a:gd name="connsiteY34" fmla="*/ 141 h 873"/>
              <a:gd name="connsiteX35" fmla="*/ 1488 w 1761"/>
              <a:gd name="connsiteY35" fmla="*/ 113 h 873"/>
              <a:gd name="connsiteX36" fmla="*/ 1652 w 1761"/>
              <a:gd name="connsiteY36" fmla="*/ 97 h 873"/>
              <a:gd name="connsiteX37" fmla="*/ 1716 w 1761"/>
              <a:gd name="connsiteY37" fmla="*/ 69 h 873"/>
              <a:gd name="connsiteX38" fmla="*/ 1680 w 1761"/>
              <a:gd name="connsiteY38" fmla="*/ 45 h 873"/>
              <a:gd name="connsiteX39" fmla="*/ 1728 w 1761"/>
              <a:gd name="connsiteY39" fmla="*/ 13 h 873"/>
              <a:gd name="connsiteX40" fmla="*/ 1668 w 1761"/>
              <a:gd name="connsiteY40" fmla="*/ 1 h 873"/>
              <a:gd name="connsiteX41" fmla="*/ 1560 w 1761"/>
              <a:gd name="connsiteY41" fmla="*/ 17 h 873"/>
              <a:gd name="connsiteX0" fmla="*/ 0 w 1771"/>
              <a:gd name="connsiteY0" fmla="*/ 865 h 873"/>
              <a:gd name="connsiteX1" fmla="*/ 48 w 1771"/>
              <a:gd name="connsiteY1" fmla="*/ 865 h 873"/>
              <a:gd name="connsiteX2" fmla="*/ 144 w 1771"/>
              <a:gd name="connsiteY2" fmla="*/ 817 h 873"/>
              <a:gd name="connsiteX3" fmla="*/ 304 w 1771"/>
              <a:gd name="connsiteY3" fmla="*/ 801 h 873"/>
              <a:gd name="connsiteX4" fmla="*/ 420 w 1771"/>
              <a:gd name="connsiteY4" fmla="*/ 765 h 873"/>
              <a:gd name="connsiteX5" fmla="*/ 564 w 1771"/>
              <a:gd name="connsiteY5" fmla="*/ 709 h 873"/>
              <a:gd name="connsiteX6" fmla="*/ 624 w 1771"/>
              <a:gd name="connsiteY6" fmla="*/ 661 h 873"/>
              <a:gd name="connsiteX7" fmla="*/ 748 w 1771"/>
              <a:gd name="connsiteY7" fmla="*/ 625 h 873"/>
              <a:gd name="connsiteX8" fmla="*/ 908 w 1771"/>
              <a:gd name="connsiteY8" fmla="*/ 649 h 873"/>
              <a:gd name="connsiteX9" fmla="*/ 1020 w 1771"/>
              <a:gd name="connsiteY9" fmla="*/ 661 h 873"/>
              <a:gd name="connsiteX10" fmla="*/ 1168 w 1771"/>
              <a:gd name="connsiteY10" fmla="*/ 665 h 873"/>
              <a:gd name="connsiteX11" fmla="*/ 1260 w 1771"/>
              <a:gd name="connsiteY11" fmla="*/ 621 h 873"/>
              <a:gd name="connsiteX12" fmla="*/ 1360 w 1771"/>
              <a:gd name="connsiteY12" fmla="*/ 605 h 873"/>
              <a:gd name="connsiteX13" fmla="*/ 1432 w 1771"/>
              <a:gd name="connsiteY13" fmla="*/ 565 h 873"/>
              <a:gd name="connsiteX14" fmla="*/ 1432 w 1771"/>
              <a:gd name="connsiteY14" fmla="*/ 537 h 873"/>
              <a:gd name="connsiteX15" fmla="*/ 1436 w 1771"/>
              <a:gd name="connsiteY15" fmla="*/ 501 h 873"/>
              <a:gd name="connsiteX16" fmla="*/ 1584 w 1771"/>
              <a:gd name="connsiteY16" fmla="*/ 505 h 873"/>
              <a:gd name="connsiteX17" fmla="*/ 1716 w 1771"/>
              <a:gd name="connsiteY17" fmla="*/ 501 h 873"/>
              <a:gd name="connsiteX18" fmla="*/ 1604 w 1771"/>
              <a:gd name="connsiteY18" fmla="*/ 465 h 873"/>
              <a:gd name="connsiteX19" fmla="*/ 1488 w 1771"/>
              <a:gd name="connsiteY19" fmla="*/ 429 h 873"/>
              <a:gd name="connsiteX20" fmla="*/ 1396 w 1771"/>
              <a:gd name="connsiteY20" fmla="*/ 401 h 873"/>
              <a:gd name="connsiteX21" fmla="*/ 1348 w 1771"/>
              <a:gd name="connsiteY21" fmla="*/ 361 h 873"/>
              <a:gd name="connsiteX22" fmla="*/ 1444 w 1771"/>
              <a:gd name="connsiteY22" fmla="*/ 329 h 873"/>
              <a:gd name="connsiteX23" fmla="*/ 1564 w 1771"/>
              <a:gd name="connsiteY23" fmla="*/ 325 h 873"/>
              <a:gd name="connsiteX24" fmla="*/ 1620 w 1771"/>
              <a:gd name="connsiteY24" fmla="*/ 321 h 873"/>
              <a:gd name="connsiteX25" fmla="*/ 1660 w 1771"/>
              <a:gd name="connsiteY25" fmla="*/ 313 h 873"/>
              <a:gd name="connsiteX26" fmla="*/ 1652 w 1771"/>
              <a:gd name="connsiteY26" fmla="*/ 273 h 873"/>
              <a:gd name="connsiteX27" fmla="*/ 1704 w 1771"/>
              <a:gd name="connsiteY27" fmla="*/ 261 h 873"/>
              <a:gd name="connsiteX28" fmla="*/ 1668 w 1771"/>
              <a:gd name="connsiteY28" fmla="*/ 229 h 873"/>
              <a:gd name="connsiteX29" fmla="*/ 1616 w 1771"/>
              <a:gd name="connsiteY29" fmla="*/ 205 h 873"/>
              <a:gd name="connsiteX30" fmla="*/ 1728 w 1771"/>
              <a:gd name="connsiteY30" fmla="*/ 193 h 873"/>
              <a:gd name="connsiteX31" fmla="*/ 1760 w 1771"/>
              <a:gd name="connsiteY31" fmla="*/ 177 h 873"/>
              <a:gd name="connsiteX32" fmla="*/ 1660 w 1771"/>
              <a:gd name="connsiteY32" fmla="*/ 149 h 873"/>
              <a:gd name="connsiteX33" fmla="*/ 1528 w 1771"/>
              <a:gd name="connsiteY33" fmla="*/ 141 h 873"/>
              <a:gd name="connsiteX34" fmla="*/ 1488 w 1771"/>
              <a:gd name="connsiteY34" fmla="*/ 113 h 873"/>
              <a:gd name="connsiteX35" fmla="*/ 1652 w 1771"/>
              <a:gd name="connsiteY35" fmla="*/ 97 h 873"/>
              <a:gd name="connsiteX36" fmla="*/ 1716 w 1771"/>
              <a:gd name="connsiteY36" fmla="*/ 69 h 873"/>
              <a:gd name="connsiteX37" fmla="*/ 1680 w 1771"/>
              <a:gd name="connsiteY37" fmla="*/ 45 h 873"/>
              <a:gd name="connsiteX38" fmla="*/ 1728 w 1771"/>
              <a:gd name="connsiteY38" fmla="*/ 13 h 873"/>
              <a:gd name="connsiteX39" fmla="*/ 1668 w 1771"/>
              <a:gd name="connsiteY39" fmla="*/ 1 h 873"/>
              <a:gd name="connsiteX40" fmla="*/ 1560 w 1771"/>
              <a:gd name="connsiteY40" fmla="*/ 17 h 873"/>
              <a:gd name="connsiteX0" fmla="*/ 0 w 1771"/>
              <a:gd name="connsiteY0" fmla="*/ 865 h 873"/>
              <a:gd name="connsiteX1" fmla="*/ 48 w 1771"/>
              <a:gd name="connsiteY1" fmla="*/ 865 h 873"/>
              <a:gd name="connsiteX2" fmla="*/ 144 w 1771"/>
              <a:gd name="connsiteY2" fmla="*/ 817 h 873"/>
              <a:gd name="connsiteX3" fmla="*/ 304 w 1771"/>
              <a:gd name="connsiteY3" fmla="*/ 801 h 873"/>
              <a:gd name="connsiteX4" fmla="*/ 420 w 1771"/>
              <a:gd name="connsiteY4" fmla="*/ 765 h 873"/>
              <a:gd name="connsiteX5" fmla="*/ 564 w 1771"/>
              <a:gd name="connsiteY5" fmla="*/ 709 h 873"/>
              <a:gd name="connsiteX6" fmla="*/ 624 w 1771"/>
              <a:gd name="connsiteY6" fmla="*/ 661 h 873"/>
              <a:gd name="connsiteX7" fmla="*/ 748 w 1771"/>
              <a:gd name="connsiteY7" fmla="*/ 625 h 873"/>
              <a:gd name="connsiteX8" fmla="*/ 908 w 1771"/>
              <a:gd name="connsiteY8" fmla="*/ 649 h 873"/>
              <a:gd name="connsiteX9" fmla="*/ 1020 w 1771"/>
              <a:gd name="connsiteY9" fmla="*/ 661 h 873"/>
              <a:gd name="connsiteX10" fmla="*/ 1168 w 1771"/>
              <a:gd name="connsiteY10" fmla="*/ 665 h 873"/>
              <a:gd name="connsiteX11" fmla="*/ 1260 w 1771"/>
              <a:gd name="connsiteY11" fmla="*/ 621 h 873"/>
              <a:gd name="connsiteX12" fmla="*/ 1360 w 1771"/>
              <a:gd name="connsiteY12" fmla="*/ 605 h 873"/>
              <a:gd name="connsiteX13" fmla="*/ 1432 w 1771"/>
              <a:gd name="connsiteY13" fmla="*/ 565 h 873"/>
              <a:gd name="connsiteX14" fmla="*/ 1432 w 1771"/>
              <a:gd name="connsiteY14" fmla="*/ 537 h 873"/>
              <a:gd name="connsiteX15" fmla="*/ 1436 w 1771"/>
              <a:gd name="connsiteY15" fmla="*/ 501 h 873"/>
              <a:gd name="connsiteX16" fmla="*/ 1584 w 1771"/>
              <a:gd name="connsiteY16" fmla="*/ 505 h 873"/>
              <a:gd name="connsiteX17" fmla="*/ 1716 w 1771"/>
              <a:gd name="connsiteY17" fmla="*/ 501 h 873"/>
              <a:gd name="connsiteX18" fmla="*/ 1604 w 1771"/>
              <a:gd name="connsiteY18" fmla="*/ 465 h 873"/>
              <a:gd name="connsiteX19" fmla="*/ 1488 w 1771"/>
              <a:gd name="connsiteY19" fmla="*/ 429 h 873"/>
              <a:gd name="connsiteX20" fmla="*/ 1396 w 1771"/>
              <a:gd name="connsiteY20" fmla="*/ 401 h 873"/>
              <a:gd name="connsiteX21" fmla="*/ 1348 w 1771"/>
              <a:gd name="connsiteY21" fmla="*/ 361 h 873"/>
              <a:gd name="connsiteX22" fmla="*/ 1444 w 1771"/>
              <a:gd name="connsiteY22" fmla="*/ 329 h 873"/>
              <a:gd name="connsiteX23" fmla="*/ 1564 w 1771"/>
              <a:gd name="connsiteY23" fmla="*/ 325 h 873"/>
              <a:gd name="connsiteX24" fmla="*/ 1620 w 1771"/>
              <a:gd name="connsiteY24" fmla="*/ 321 h 873"/>
              <a:gd name="connsiteX25" fmla="*/ 1660 w 1771"/>
              <a:gd name="connsiteY25" fmla="*/ 313 h 873"/>
              <a:gd name="connsiteX26" fmla="*/ 1652 w 1771"/>
              <a:gd name="connsiteY26" fmla="*/ 273 h 873"/>
              <a:gd name="connsiteX27" fmla="*/ 1704 w 1771"/>
              <a:gd name="connsiteY27" fmla="*/ 261 h 873"/>
              <a:gd name="connsiteX28" fmla="*/ 1668 w 1771"/>
              <a:gd name="connsiteY28" fmla="*/ 229 h 873"/>
              <a:gd name="connsiteX29" fmla="*/ 1616 w 1771"/>
              <a:gd name="connsiteY29" fmla="*/ 205 h 873"/>
              <a:gd name="connsiteX30" fmla="*/ 1728 w 1771"/>
              <a:gd name="connsiteY30" fmla="*/ 193 h 873"/>
              <a:gd name="connsiteX31" fmla="*/ 1760 w 1771"/>
              <a:gd name="connsiteY31" fmla="*/ 177 h 873"/>
              <a:gd name="connsiteX32" fmla="*/ 1660 w 1771"/>
              <a:gd name="connsiteY32" fmla="*/ 149 h 873"/>
              <a:gd name="connsiteX33" fmla="*/ 1528 w 1771"/>
              <a:gd name="connsiteY33" fmla="*/ 141 h 873"/>
              <a:gd name="connsiteX34" fmla="*/ 1488 w 1771"/>
              <a:gd name="connsiteY34" fmla="*/ 113 h 873"/>
              <a:gd name="connsiteX35" fmla="*/ 1652 w 1771"/>
              <a:gd name="connsiteY35" fmla="*/ 97 h 873"/>
              <a:gd name="connsiteX36" fmla="*/ 1680 w 1771"/>
              <a:gd name="connsiteY36" fmla="*/ 45 h 873"/>
              <a:gd name="connsiteX37" fmla="*/ 1728 w 1771"/>
              <a:gd name="connsiteY37" fmla="*/ 13 h 873"/>
              <a:gd name="connsiteX38" fmla="*/ 1668 w 1771"/>
              <a:gd name="connsiteY38" fmla="*/ 1 h 873"/>
              <a:gd name="connsiteX39" fmla="*/ 1560 w 1771"/>
              <a:gd name="connsiteY39" fmla="*/ 17 h 873"/>
              <a:gd name="connsiteX0" fmla="*/ 0 w 1771"/>
              <a:gd name="connsiteY0" fmla="*/ 857 h 865"/>
              <a:gd name="connsiteX1" fmla="*/ 48 w 1771"/>
              <a:gd name="connsiteY1" fmla="*/ 857 h 865"/>
              <a:gd name="connsiteX2" fmla="*/ 144 w 1771"/>
              <a:gd name="connsiteY2" fmla="*/ 809 h 865"/>
              <a:gd name="connsiteX3" fmla="*/ 304 w 1771"/>
              <a:gd name="connsiteY3" fmla="*/ 793 h 865"/>
              <a:gd name="connsiteX4" fmla="*/ 420 w 1771"/>
              <a:gd name="connsiteY4" fmla="*/ 757 h 865"/>
              <a:gd name="connsiteX5" fmla="*/ 564 w 1771"/>
              <a:gd name="connsiteY5" fmla="*/ 701 h 865"/>
              <a:gd name="connsiteX6" fmla="*/ 624 w 1771"/>
              <a:gd name="connsiteY6" fmla="*/ 653 h 865"/>
              <a:gd name="connsiteX7" fmla="*/ 748 w 1771"/>
              <a:gd name="connsiteY7" fmla="*/ 617 h 865"/>
              <a:gd name="connsiteX8" fmla="*/ 908 w 1771"/>
              <a:gd name="connsiteY8" fmla="*/ 641 h 865"/>
              <a:gd name="connsiteX9" fmla="*/ 1020 w 1771"/>
              <a:gd name="connsiteY9" fmla="*/ 653 h 865"/>
              <a:gd name="connsiteX10" fmla="*/ 1168 w 1771"/>
              <a:gd name="connsiteY10" fmla="*/ 657 h 865"/>
              <a:gd name="connsiteX11" fmla="*/ 1260 w 1771"/>
              <a:gd name="connsiteY11" fmla="*/ 613 h 865"/>
              <a:gd name="connsiteX12" fmla="*/ 1360 w 1771"/>
              <a:gd name="connsiteY12" fmla="*/ 597 h 865"/>
              <a:gd name="connsiteX13" fmla="*/ 1432 w 1771"/>
              <a:gd name="connsiteY13" fmla="*/ 557 h 865"/>
              <a:gd name="connsiteX14" fmla="*/ 1432 w 1771"/>
              <a:gd name="connsiteY14" fmla="*/ 529 h 865"/>
              <a:gd name="connsiteX15" fmla="*/ 1436 w 1771"/>
              <a:gd name="connsiteY15" fmla="*/ 493 h 865"/>
              <a:gd name="connsiteX16" fmla="*/ 1584 w 1771"/>
              <a:gd name="connsiteY16" fmla="*/ 497 h 865"/>
              <a:gd name="connsiteX17" fmla="*/ 1716 w 1771"/>
              <a:gd name="connsiteY17" fmla="*/ 493 h 865"/>
              <a:gd name="connsiteX18" fmla="*/ 1604 w 1771"/>
              <a:gd name="connsiteY18" fmla="*/ 457 h 865"/>
              <a:gd name="connsiteX19" fmla="*/ 1488 w 1771"/>
              <a:gd name="connsiteY19" fmla="*/ 421 h 865"/>
              <a:gd name="connsiteX20" fmla="*/ 1396 w 1771"/>
              <a:gd name="connsiteY20" fmla="*/ 393 h 865"/>
              <a:gd name="connsiteX21" fmla="*/ 1348 w 1771"/>
              <a:gd name="connsiteY21" fmla="*/ 353 h 865"/>
              <a:gd name="connsiteX22" fmla="*/ 1444 w 1771"/>
              <a:gd name="connsiteY22" fmla="*/ 321 h 865"/>
              <a:gd name="connsiteX23" fmla="*/ 1564 w 1771"/>
              <a:gd name="connsiteY23" fmla="*/ 317 h 865"/>
              <a:gd name="connsiteX24" fmla="*/ 1620 w 1771"/>
              <a:gd name="connsiteY24" fmla="*/ 313 h 865"/>
              <a:gd name="connsiteX25" fmla="*/ 1660 w 1771"/>
              <a:gd name="connsiteY25" fmla="*/ 305 h 865"/>
              <a:gd name="connsiteX26" fmla="*/ 1652 w 1771"/>
              <a:gd name="connsiteY26" fmla="*/ 265 h 865"/>
              <a:gd name="connsiteX27" fmla="*/ 1704 w 1771"/>
              <a:gd name="connsiteY27" fmla="*/ 253 h 865"/>
              <a:gd name="connsiteX28" fmla="*/ 1668 w 1771"/>
              <a:gd name="connsiteY28" fmla="*/ 221 h 865"/>
              <a:gd name="connsiteX29" fmla="*/ 1616 w 1771"/>
              <a:gd name="connsiteY29" fmla="*/ 197 h 865"/>
              <a:gd name="connsiteX30" fmla="*/ 1728 w 1771"/>
              <a:gd name="connsiteY30" fmla="*/ 185 h 865"/>
              <a:gd name="connsiteX31" fmla="*/ 1760 w 1771"/>
              <a:gd name="connsiteY31" fmla="*/ 169 h 865"/>
              <a:gd name="connsiteX32" fmla="*/ 1660 w 1771"/>
              <a:gd name="connsiteY32" fmla="*/ 141 h 865"/>
              <a:gd name="connsiteX33" fmla="*/ 1528 w 1771"/>
              <a:gd name="connsiteY33" fmla="*/ 133 h 865"/>
              <a:gd name="connsiteX34" fmla="*/ 1488 w 1771"/>
              <a:gd name="connsiteY34" fmla="*/ 105 h 865"/>
              <a:gd name="connsiteX35" fmla="*/ 1652 w 1771"/>
              <a:gd name="connsiteY35" fmla="*/ 89 h 865"/>
              <a:gd name="connsiteX36" fmla="*/ 1680 w 1771"/>
              <a:gd name="connsiteY36" fmla="*/ 37 h 865"/>
              <a:gd name="connsiteX37" fmla="*/ 1728 w 1771"/>
              <a:gd name="connsiteY37" fmla="*/ 5 h 865"/>
              <a:gd name="connsiteX38" fmla="*/ 1560 w 1771"/>
              <a:gd name="connsiteY38" fmla="*/ 9 h 865"/>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488 w 1771"/>
              <a:gd name="connsiteY34" fmla="*/ 96 h 856"/>
              <a:gd name="connsiteX35" fmla="*/ 1652 w 1771"/>
              <a:gd name="connsiteY35" fmla="*/ 80 h 856"/>
              <a:gd name="connsiteX36" fmla="*/ 1680 w 1771"/>
              <a:gd name="connsiteY36" fmla="*/ 28 h 856"/>
              <a:gd name="connsiteX37" fmla="*/ 1560 w 1771"/>
              <a:gd name="connsiteY37"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488 w 1771"/>
              <a:gd name="connsiteY34" fmla="*/ 96 h 856"/>
              <a:gd name="connsiteX35" fmla="*/ 1652 w 1771"/>
              <a:gd name="connsiteY35" fmla="*/ 80 h 856"/>
              <a:gd name="connsiteX36" fmla="*/ 1560 w 1771"/>
              <a:gd name="connsiteY36"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652 w 1771"/>
              <a:gd name="connsiteY34" fmla="*/ 80 h 856"/>
              <a:gd name="connsiteX35" fmla="*/ 1560 w 1771"/>
              <a:gd name="connsiteY35"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560 w 1771"/>
              <a:gd name="connsiteY34"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60 w 1771"/>
              <a:gd name="connsiteY33" fmla="*/ 0 h 856"/>
              <a:gd name="connsiteX0" fmla="*/ 0 w 1771"/>
              <a:gd name="connsiteY0" fmla="*/ 716 h 724"/>
              <a:gd name="connsiteX1" fmla="*/ 48 w 1771"/>
              <a:gd name="connsiteY1" fmla="*/ 716 h 724"/>
              <a:gd name="connsiteX2" fmla="*/ 144 w 1771"/>
              <a:gd name="connsiteY2" fmla="*/ 668 h 724"/>
              <a:gd name="connsiteX3" fmla="*/ 304 w 1771"/>
              <a:gd name="connsiteY3" fmla="*/ 652 h 724"/>
              <a:gd name="connsiteX4" fmla="*/ 420 w 1771"/>
              <a:gd name="connsiteY4" fmla="*/ 616 h 724"/>
              <a:gd name="connsiteX5" fmla="*/ 564 w 1771"/>
              <a:gd name="connsiteY5" fmla="*/ 560 h 724"/>
              <a:gd name="connsiteX6" fmla="*/ 624 w 1771"/>
              <a:gd name="connsiteY6" fmla="*/ 512 h 724"/>
              <a:gd name="connsiteX7" fmla="*/ 748 w 1771"/>
              <a:gd name="connsiteY7" fmla="*/ 476 h 724"/>
              <a:gd name="connsiteX8" fmla="*/ 908 w 1771"/>
              <a:gd name="connsiteY8" fmla="*/ 500 h 724"/>
              <a:gd name="connsiteX9" fmla="*/ 1020 w 1771"/>
              <a:gd name="connsiteY9" fmla="*/ 512 h 724"/>
              <a:gd name="connsiteX10" fmla="*/ 1168 w 1771"/>
              <a:gd name="connsiteY10" fmla="*/ 516 h 724"/>
              <a:gd name="connsiteX11" fmla="*/ 1260 w 1771"/>
              <a:gd name="connsiteY11" fmla="*/ 472 h 724"/>
              <a:gd name="connsiteX12" fmla="*/ 1360 w 1771"/>
              <a:gd name="connsiteY12" fmla="*/ 456 h 724"/>
              <a:gd name="connsiteX13" fmla="*/ 1432 w 1771"/>
              <a:gd name="connsiteY13" fmla="*/ 416 h 724"/>
              <a:gd name="connsiteX14" fmla="*/ 1432 w 1771"/>
              <a:gd name="connsiteY14" fmla="*/ 388 h 724"/>
              <a:gd name="connsiteX15" fmla="*/ 1436 w 1771"/>
              <a:gd name="connsiteY15" fmla="*/ 352 h 724"/>
              <a:gd name="connsiteX16" fmla="*/ 1584 w 1771"/>
              <a:gd name="connsiteY16" fmla="*/ 356 h 724"/>
              <a:gd name="connsiteX17" fmla="*/ 1716 w 1771"/>
              <a:gd name="connsiteY17" fmla="*/ 352 h 724"/>
              <a:gd name="connsiteX18" fmla="*/ 1604 w 1771"/>
              <a:gd name="connsiteY18" fmla="*/ 316 h 724"/>
              <a:gd name="connsiteX19" fmla="*/ 1488 w 1771"/>
              <a:gd name="connsiteY19" fmla="*/ 280 h 724"/>
              <a:gd name="connsiteX20" fmla="*/ 1396 w 1771"/>
              <a:gd name="connsiteY20" fmla="*/ 252 h 724"/>
              <a:gd name="connsiteX21" fmla="*/ 1348 w 1771"/>
              <a:gd name="connsiteY21" fmla="*/ 212 h 724"/>
              <a:gd name="connsiteX22" fmla="*/ 1444 w 1771"/>
              <a:gd name="connsiteY22" fmla="*/ 180 h 724"/>
              <a:gd name="connsiteX23" fmla="*/ 1564 w 1771"/>
              <a:gd name="connsiteY23" fmla="*/ 176 h 724"/>
              <a:gd name="connsiteX24" fmla="*/ 1620 w 1771"/>
              <a:gd name="connsiteY24" fmla="*/ 172 h 724"/>
              <a:gd name="connsiteX25" fmla="*/ 1660 w 1771"/>
              <a:gd name="connsiteY25" fmla="*/ 164 h 724"/>
              <a:gd name="connsiteX26" fmla="*/ 1652 w 1771"/>
              <a:gd name="connsiteY26" fmla="*/ 124 h 724"/>
              <a:gd name="connsiteX27" fmla="*/ 1704 w 1771"/>
              <a:gd name="connsiteY27" fmla="*/ 112 h 724"/>
              <a:gd name="connsiteX28" fmla="*/ 1668 w 1771"/>
              <a:gd name="connsiteY28" fmla="*/ 80 h 724"/>
              <a:gd name="connsiteX29" fmla="*/ 1616 w 1771"/>
              <a:gd name="connsiteY29" fmla="*/ 56 h 724"/>
              <a:gd name="connsiteX30" fmla="*/ 1728 w 1771"/>
              <a:gd name="connsiteY30" fmla="*/ 44 h 724"/>
              <a:gd name="connsiteX31" fmla="*/ 1760 w 1771"/>
              <a:gd name="connsiteY31" fmla="*/ 28 h 724"/>
              <a:gd name="connsiteX32" fmla="*/ 1660 w 1771"/>
              <a:gd name="connsiteY32" fmla="*/ 0 h 724"/>
              <a:gd name="connsiteX0" fmla="*/ 0 w 1771"/>
              <a:gd name="connsiteY0" fmla="*/ 688 h 696"/>
              <a:gd name="connsiteX1" fmla="*/ 48 w 1771"/>
              <a:gd name="connsiteY1" fmla="*/ 688 h 696"/>
              <a:gd name="connsiteX2" fmla="*/ 144 w 1771"/>
              <a:gd name="connsiteY2" fmla="*/ 640 h 696"/>
              <a:gd name="connsiteX3" fmla="*/ 304 w 1771"/>
              <a:gd name="connsiteY3" fmla="*/ 624 h 696"/>
              <a:gd name="connsiteX4" fmla="*/ 420 w 1771"/>
              <a:gd name="connsiteY4" fmla="*/ 588 h 696"/>
              <a:gd name="connsiteX5" fmla="*/ 564 w 1771"/>
              <a:gd name="connsiteY5" fmla="*/ 532 h 696"/>
              <a:gd name="connsiteX6" fmla="*/ 624 w 1771"/>
              <a:gd name="connsiteY6" fmla="*/ 484 h 696"/>
              <a:gd name="connsiteX7" fmla="*/ 748 w 1771"/>
              <a:gd name="connsiteY7" fmla="*/ 448 h 696"/>
              <a:gd name="connsiteX8" fmla="*/ 908 w 1771"/>
              <a:gd name="connsiteY8" fmla="*/ 472 h 696"/>
              <a:gd name="connsiteX9" fmla="*/ 1020 w 1771"/>
              <a:gd name="connsiteY9" fmla="*/ 484 h 696"/>
              <a:gd name="connsiteX10" fmla="*/ 1168 w 1771"/>
              <a:gd name="connsiteY10" fmla="*/ 488 h 696"/>
              <a:gd name="connsiteX11" fmla="*/ 1260 w 1771"/>
              <a:gd name="connsiteY11" fmla="*/ 444 h 696"/>
              <a:gd name="connsiteX12" fmla="*/ 1360 w 1771"/>
              <a:gd name="connsiteY12" fmla="*/ 428 h 696"/>
              <a:gd name="connsiteX13" fmla="*/ 1432 w 1771"/>
              <a:gd name="connsiteY13" fmla="*/ 388 h 696"/>
              <a:gd name="connsiteX14" fmla="*/ 1432 w 1771"/>
              <a:gd name="connsiteY14" fmla="*/ 360 h 696"/>
              <a:gd name="connsiteX15" fmla="*/ 1436 w 1771"/>
              <a:gd name="connsiteY15" fmla="*/ 324 h 696"/>
              <a:gd name="connsiteX16" fmla="*/ 1584 w 1771"/>
              <a:gd name="connsiteY16" fmla="*/ 328 h 696"/>
              <a:gd name="connsiteX17" fmla="*/ 1716 w 1771"/>
              <a:gd name="connsiteY17" fmla="*/ 324 h 696"/>
              <a:gd name="connsiteX18" fmla="*/ 1604 w 1771"/>
              <a:gd name="connsiteY18" fmla="*/ 288 h 696"/>
              <a:gd name="connsiteX19" fmla="*/ 1488 w 1771"/>
              <a:gd name="connsiteY19" fmla="*/ 252 h 696"/>
              <a:gd name="connsiteX20" fmla="*/ 1396 w 1771"/>
              <a:gd name="connsiteY20" fmla="*/ 224 h 696"/>
              <a:gd name="connsiteX21" fmla="*/ 1348 w 1771"/>
              <a:gd name="connsiteY21" fmla="*/ 184 h 696"/>
              <a:gd name="connsiteX22" fmla="*/ 1444 w 1771"/>
              <a:gd name="connsiteY22" fmla="*/ 152 h 696"/>
              <a:gd name="connsiteX23" fmla="*/ 1564 w 1771"/>
              <a:gd name="connsiteY23" fmla="*/ 148 h 696"/>
              <a:gd name="connsiteX24" fmla="*/ 1620 w 1771"/>
              <a:gd name="connsiteY24" fmla="*/ 144 h 696"/>
              <a:gd name="connsiteX25" fmla="*/ 1660 w 1771"/>
              <a:gd name="connsiteY25" fmla="*/ 136 h 696"/>
              <a:gd name="connsiteX26" fmla="*/ 1652 w 1771"/>
              <a:gd name="connsiteY26" fmla="*/ 96 h 696"/>
              <a:gd name="connsiteX27" fmla="*/ 1704 w 1771"/>
              <a:gd name="connsiteY27" fmla="*/ 84 h 696"/>
              <a:gd name="connsiteX28" fmla="*/ 1668 w 1771"/>
              <a:gd name="connsiteY28" fmla="*/ 52 h 696"/>
              <a:gd name="connsiteX29" fmla="*/ 1616 w 1771"/>
              <a:gd name="connsiteY29" fmla="*/ 28 h 696"/>
              <a:gd name="connsiteX30" fmla="*/ 1728 w 1771"/>
              <a:gd name="connsiteY30" fmla="*/ 16 h 696"/>
              <a:gd name="connsiteX31" fmla="*/ 1760 w 1771"/>
              <a:gd name="connsiteY31"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704 w 1760"/>
              <a:gd name="connsiteY27" fmla="*/ 84 h 696"/>
              <a:gd name="connsiteX28" fmla="*/ 1668 w 1760"/>
              <a:gd name="connsiteY28" fmla="*/ 52 h 696"/>
              <a:gd name="connsiteX29" fmla="*/ 1616 w 1760"/>
              <a:gd name="connsiteY29" fmla="*/ 28 h 696"/>
              <a:gd name="connsiteX30" fmla="*/ 1760 w 1760"/>
              <a:gd name="connsiteY30"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704 w 1760"/>
              <a:gd name="connsiteY27" fmla="*/ 84 h 696"/>
              <a:gd name="connsiteX28" fmla="*/ 1616 w 1760"/>
              <a:gd name="connsiteY28" fmla="*/ 28 h 696"/>
              <a:gd name="connsiteX29" fmla="*/ 1760 w 1760"/>
              <a:gd name="connsiteY29"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616 w 1760"/>
              <a:gd name="connsiteY27" fmla="*/ 28 h 696"/>
              <a:gd name="connsiteX28" fmla="*/ 1760 w 1760"/>
              <a:gd name="connsiteY28"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16 w 1760"/>
              <a:gd name="connsiteY26" fmla="*/ 28 h 696"/>
              <a:gd name="connsiteX27" fmla="*/ 1760 w 1760"/>
              <a:gd name="connsiteY27"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16 w 1760"/>
              <a:gd name="connsiteY25" fmla="*/ 28 h 696"/>
              <a:gd name="connsiteX26" fmla="*/ 1760 w 1760"/>
              <a:gd name="connsiteY26"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16 w 1760"/>
              <a:gd name="connsiteY24" fmla="*/ 28 h 696"/>
              <a:gd name="connsiteX25" fmla="*/ 1760 w 1760"/>
              <a:gd name="connsiteY25"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616 w 1760"/>
              <a:gd name="connsiteY23" fmla="*/ 28 h 696"/>
              <a:gd name="connsiteX24" fmla="*/ 1760 w 1760"/>
              <a:gd name="connsiteY24"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616 w 1760"/>
              <a:gd name="connsiteY22" fmla="*/ 28 h 696"/>
              <a:gd name="connsiteX23" fmla="*/ 1760 w 1760"/>
              <a:gd name="connsiteY23"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616 w 1760"/>
              <a:gd name="connsiteY21" fmla="*/ 28 h 696"/>
              <a:gd name="connsiteX22" fmla="*/ 1760 w 1760"/>
              <a:gd name="connsiteY22"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760 w 1760"/>
              <a:gd name="connsiteY21" fmla="*/ 0 h 696"/>
              <a:gd name="connsiteX0" fmla="*/ 0 w 1719"/>
              <a:gd name="connsiteY0" fmla="*/ 464 h 472"/>
              <a:gd name="connsiteX1" fmla="*/ 48 w 1719"/>
              <a:gd name="connsiteY1" fmla="*/ 464 h 472"/>
              <a:gd name="connsiteX2" fmla="*/ 144 w 1719"/>
              <a:gd name="connsiteY2" fmla="*/ 416 h 472"/>
              <a:gd name="connsiteX3" fmla="*/ 304 w 1719"/>
              <a:gd name="connsiteY3" fmla="*/ 400 h 472"/>
              <a:gd name="connsiteX4" fmla="*/ 420 w 1719"/>
              <a:gd name="connsiteY4" fmla="*/ 364 h 472"/>
              <a:gd name="connsiteX5" fmla="*/ 564 w 1719"/>
              <a:gd name="connsiteY5" fmla="*/ 308 h 472"/>
              <a:gd name="connsiteX6" fmla="*/ 624 w 1719"/>
              <a:gd name="connsiteY6" fmla="*/ 260 h 472"/>
              <a:gd name="connsiteX7" fmla="*/ 748 w 1719"/>
              <a:gd name="connsiteY7" fmla="*/ 224 h 472"/>
              <a:gd name="connsiteX8" fmla="*/ 908 w 1719"/>
              <a:gd name="connsiteY8" fmla="*/ 248 h 472"/>
              <a:gd name="connsiteX9" fmla="*/ 1020 w 1719"/>
              <a:gd name="connsiteY9" fmla="*/ 260 h 472"/>
              <a:gd name="connsiteX10" fmla="*/ 1168 w 1719"/>
              <a:gd name="connsiteY10" fmla="*/ 264 h 472"/>
              <a:gd name="connsiteX11" fmla="*/ 1260 w 1719"/>
              <a:gd name="connsiteY11" fmla="*/ 220 h 472"/>
              <a:gd name="connsiteX12" fmla="*/ 1360 w 1719"/>
              <a:gd name="connsiteY12" fmla="*/ 204 h 472"/>
              <a:gd name="connsiteX13" fmla="*/ 1432 w 1719"/>
              <a:gd name="connsiteY13" fmla="*/ 164 h 472"/>
              <a:gd name="connsiteX14" fmla="*/ 1432 w 1719"/>
              <a:gd name="connsiteY14" fmla="*/ 136 h 472"/>
              <a:gd name="connsiteX15" fmla="*/ 1436 w 1719"/>
              <a:gd name="connsiteY15" fmla="*/ 100 h 472"/>
              <a:gd name="connsiteX16" fmla="*/ 1584 w 1719"/>
              <a:gd name="connsiteY16" fmla="*/ 104 h 472"/>
              <a:gd name="connsiteX17" fmla="*/ 1716 w 1719"/>
              <a:gd name="connsiteY17" fmla="*/ 100 h 472"/>
              <a:gd name="connsiteX18" fmla="*/ 1604 w 1719"/>
              <a:gd name="connsiteY18" fmla="*/ 64 h 472"/>
              <a:gd name="connsiteX19" fmla="*/ 1488 w 1719"/>
              <a:gd name="connsiteY19" fmla="*/ 28 h 472"/>
              <a:gd name="connsiteX20" fmla="*/ 1396 w 1719"/>
              <a:gd name="connsiteY20" fmla="*/ 0 h 472"/>
              <a:gd name="connsiteX0" fmla="*/ 0 w 1719"/>
              <a:gd name="connsiteY0" fmla="*/ 436 h 444"/>
              <a:gd name="connsiteX1" fmla="*/ 48 w 1719"/>
              <a:gd name="connsiteY1" fmla="*/ 436 h 444"/>
              <a:gd name="connsiteX2" fmla="*/ 144 w 1719"/>
              <a:gd name="connsiteY2" fmla="*/ 388 h 444"/>
              <a:gd name="connsiteX3" fmla="*/ 304 w 1719"/>
              <a:gd name="connsiteY3" fmla="*/ 372 h 444"/>
              <a:gd name="connsiteX4" fmla="*/ 420 w 1719"/>
              <a:gd name="connsiteY4" fmla="*/ 336 h 444"/>
              <a:gd name="connsiteX5" fmla="*/ 564 w 1719"/>
              <a:gd name="connsiteY5" fmla="*/ 280 h 444"/>
              <a:gd name="connsiteX6" fmla="*/ 624 w 1719"/>
              <a:gd name="connsiteY6" fmla="*/ 232 h 444"/>
              <a:gd name="connsiteX7" fmla="*/ 748 w 1719"/>
              <a:gd name="connsiteY7" fmla="*/ 196 h 444"/>
              <a:gd name="connsiteX8" fmla="*/ 908 w 1719"/>
              <a:gd name="connsiteY8" fmla="*/ 220 h 444"/>
              <a:gd name="connsiteX9" fmla="*/ 1020 w 1719"/>
              <a:gd name="connsiteY9" fmla="*/ 232 h 444"/>
              <a:gd name="connsiteX10" fmla="*/ 1168 w 1719"/>
              <a:gd name="connsiteY10" fmla="*/ 236 h 444"/>
              <a:gd name="connsiteX11" fmla="*/ 1260 w 1719"/>
              <a:gd name="connsiteY11" fmla="*/ 192 h 444"/>
              <a:gd name="connsiteX12" fmla="*/ 1360 w 1719"/>
              <a:gd name="connsiteY12" fmla="*/ 176 h 444"/>
              <a:gd name="connsiteX13" fmla="*/ 1432 w 1719"/>
              <a:gd name="connsiteY13" fmla="*/ 136 h 444"/>
              <a:gd name="connsiteX14" fmla="*/ 1432 w 1719"/>
              <a:gd name="connsiteY14" fmla="*/ 108 h 444"/>
              <a:gd name="connsiteX15" fmla="*/ 1436 w 1719"/>
              <a:gd name="connsiteY15" fmla="*/ 72 h 444"/>
              <a:gd name="connsiteX16" fmla="*/ 1584 w 1719"/>
              <a:gd name="connsiteY16" fmla="*/ 76 h 444"/>
              <a:gd name="connsiteX17" fmla="*/ 1716 w 1719"/>
              <a:gd name="connsiteY17" fmla="*/ 72 h 444"/>
              <a:gd name="connsiteX18" fmla="*/ 1604 w 1719"/>
              <a:gd name="connsiteY18" fmla="*/ 36 h 444"/>
              <a:gd name="connsiteX19" fmla="*/ 1488 w 1719"/>
              <a:gd name="connsiteY19" fmla="*/ 0 h 444"/>
              <a:gd name="connsiteX0" fmla="*/ 0 w 1719"/>
              <a:gd name="connsiteY0" fmla="*/ 400 h 408"/>
              <a:gd name="connsiteX1" fmla="*/ 48 w 1719"/>
              <a:gd name="connsiteY1" fmla="*/ 400 h 408"/>
              <a:gd name="connsiteX2" fmla="*/ 144 w 1719"/>
              <a:gd name="connsiteY2" fmla="*/ 352 h 408"/>
              <a:gd name="connsiteX3" fmla="*/ 304 w 1719"/>
              <a:gd name="connsiteY3" fmla="*/ 336 h 408"/>
              <a:gd name="connsiteX4" fmla="*/ 420 w 1719"/>
              <a:gd name="connsiteY4" fmla="*/ 300 h 408"/>
              <a:gd name="connsiteX5" fmla="*/ 564 w 1719"/>
              <a:gd name="connsiteY5" fmla="*/ 244 h 408"/>
              <a:gd name="connsiteX6" fmla="*/ 624 w 1719"/>
              <a:gd name="connsiteY6" fmla="*/ 196 h 408"/>
              <a:gd name="connsiteX7" fmla="*/ 748 w 1719"/>
              <a:gd name="connsiteY7" fmla="*/ 160 h 408"/>
              <a:gd name="connsiteX8" fmla="*/ 908 w 1719"/>
              <a:gd name="connsiteY8" fmla="*/ 184 h 408"/>
              <a:gd name="connsiteX9" fmla="*/ 1020 w 1719"/>
              <a:gd name="connsiteY9" fmla="*/ 196 h 408"/>
              <a:gd name="connsiteX10" fmla="*/ 1168 w 1719"/>
              <a:gd name="connsiteY10" fmla="*/ 200 h 408"/>
              <a:gd name="connsiteX11" fmla="*/ 1260 w 1719"/>
              <a:gd name="connsiteY11" fmla="*/ 156 h 408"/>
              <a:gd name="connsiteX12" fmla="*/ 1360 w 1719"/>
              <a:gd name="connsiteY12" fmla="*/ 140 h 408"/>
              <a:gd name="connsiteX13" fmla="*/ 1432 w 1719"/>
              <a:gd name="connsiteY13" fmla="*/ 100 h 408"/>
              <a:gd name="connsiteX14" fmla="*/ 1432 w 1719"/>
              <a:gd name="connsiteY14" fmla="*/ 72 h 408"/>
              <a:gd name="connsiteX15" fmla="*/ 1436 w 1719"/>
              <a:gd name="connsiteY15" fmla="*/ 36 h 408"/>
              <a:gd name="connsiteX16" fmla="*/ 1584 w 1719"/>
              <a:gd name="connsiteY16" fmla="*/ 40 h 408"/>
              <a:gd name="connsiteX17" fmla="*/ 1716 w 1719"/>
              <a:gd name="connsiteY17" fmla="*/ 36 h 408"/>
              <a:gd name="connsiteX18" fmla="*/ 1604 w 1719"/>
              <a:gd name="connsiteY18" fmla="*/ 0 h 408"/>
              <a:gd name="connsiteX0" fmla="*/ 0 w 1716"/>
              <a:gd name="connsiteY0" fmla="*/ 369 h 377"/>
              <a:gd name="connsiteX1" fmla="*/ 48 w 1716"/>
              <a:gd name="connsiteY1" fmla="*/ 369 h 377"/>
              <a:gd name="connsiteX2" fmla="*/ 144 w 1716"/>
              <a:gd name="connsiteY2" fmla="*/ 321 h 377"/>
              <a:gd name="connsiteX3" fmla="*/ 304 w 1716"/>
              <a:gd name="connsiteY3" fmla="*/ 305 h 377"/>
              <a:gd name="connsiteX4" fmla="*/ 420 w 1716"/>
              <a:gd name="connsiteY4" fmla="*/ 269 h 377"/>
              <a:gd name="connsiteX5" fmla="*/ 564 w 1716"/>
              <a:gd name="connsiteY5" fmla="*/ 213 h 377"/>
              <a:gd name="connsiteX6" fmla="*/ 624 w 1716"/>
              <a:gd name="connsiteY6" fmla="*/ 165 h 377"/>
              <a:gd name="connsiteX7" fmla="*/ 748 w 1716"/>
              <a:gd name="connsiteY7" fmla="*/ 129 h 377"/>
              <a:gd name="connsiteX8" fmla="*/ 908 w 1716"/>
              <a:gd name="connsiteY8" fmla="*/ 153 h 377"/>
              <a:gd name="connsiteX9" fmla="*/ 1020 w 1716"/>
              <a:gd name="connsiteY9" fmla="*/ 165 h 377"/>
              <a:gd name="connsiteX10" fmla="*/ 1168 w 1716"/>
              <a:gd name="connsiteY10" fmla="*/ 169 h 377"/>
              <a:gd name="connsiteX11" fmla="*/ 1260 w 1716"/>
              <a:gd name="connsiteY11" fmla="*/ 125 h 377"/>
              <a:gd name="connsiteX12" fmla="*/ 1360 w 1716"/>
              <a:gd name="connsiteY12" fmla="*/ 109 h 377"/>
              <a:gd name="connsiteX13" fmla="*/ 1432 w 1716"/>
              <a:gd name="connsiteY13" fmla="*/ 69 h 377"/>
              <a:gd name="connsiteX14" fmla="*/ 1432 w 1716"/>
              <a:gd name="connsiteY14" fmla="*/ 41 h 377"/>
              <a:gd name="connsiteX15" fmla="*/ 1436 w 1716"/>
              <a:gd name="connsiteY15" fmla="*/ 5 h 377"/>
              <a:gd name="connsiteX16" fmla="*/ 1584 w 1716"/>
              <a:gd name="connsiteY16" fmla="*/ 9 h 377"/>
              <a:gd name="connsiteX17" fmla="*/ 1716 w 1716"/>
              <a:gd name="connsiteY17" fmla="*/ 5 h 377"/>
              <a:gd name="connsiteX0" fmla="*/ 0 w 1584"/>
              <a:gd name="connsiteY0" fmla="*/ 369 h 377"/>
              <a:gd name="connsiteX1" fmla="*/ 48 w 1584"/>
              <a:gd name="connsiteY1" fmla="*/ 369 h 377"/>
              <a:gd name="connsiteX2" fmla="*/ 144 w 1584"/>
              <a:gd name="connsiteY2" fmla="*/ 321 h 377"/>
              <a:gd name="connsiteX3" fmla="*/ 304 w 1584"/>
              <a:gd name="connsiteY3" fmla="*/ 305 h 377"/>
              <a:gd name="connsiteX4" fmla="*/ 420 w 1584"/>
              <a:gd name="connsiteY4" fmla="*/ 269 h 377"/>
              <a:gd name="connsiteX5" fmla="*/ 564 w 1584"/>
              <a:gd name="connsiteY5" fmla="*/ 213 h 377"/>
              <a:gd name="connsiteX6" fmla="*/ 624 w 1584"/>
              <a:gd name="connsiteY6" fmla="*/ 165 h 377"/>
              <a:gd name="connsiteX7" fmla="*/ 748 w 1584"/>
              <a:gd name="connsiteY7" fmla="*/ 129 h 377"/>
              <a:gd name="connsiteX8" fmla="*/ 908 w 1584"/>
              <a:gd name="connsiteY8" fmla="*/ 153 h 377"/>
              <a:gd name="connsiteX9" fmla="*/ 1020 w 1584"/>
              <a:gd name="connsiteY9" fmla="*/ 165 h 377"/>
              <a:gd name="connsiteX10" fmla="*/ 1168 w 1584"/>
              <a:gd name="connsiteY10" fmla="*/ 169 h 377"/>
              <a:gd name="connsiteX11" fmla="*/ 1260 w 1584"/>
              <a:gd name="connsiteY11" fmla="*/ 125 h 377"/>
              <a:gd name="connsiteX12" fmla="*/ 1360 w 1584"/>
              <a:gd name="connsiteY12" fmla="*/ 109 h 377"/>
              <a:gd name="connsiteX13" fmla="*/ 1432 w 1584"/>
              <a:gd name="connsiteY13" fmla="*/ 69 h 377"/>
              <a:gd name="connsiteX14" fmla="*/ 1432 w 1584"/>
              <a:gd name="connsiteY14" fmla="*/ 41 h 377"/>
              <a:gd name="connsiteX15" fmla="*/ 1436 w 1584"/>
              <a:gd name="connsiteY15" fmla="*/ 5 h 377"/>
              <a:gd name="connsiteX16" fmla="*/ 1584 w 1584"/>
              <a:gd name="connsiteY16" fmla="*/ 9 h 377"/>
              <a:gd name="connsiteX0" fmla="*/ 0 w 1444"/>
              <a:gd name="connsiteY0" fmla="*/ 364 h 372"/>
              <a:gd name="connsiteX1" fmla="*/ 48 w 1444"/>
              <a:gd name="connsiteY1" fmla="*/ 364 h 372"/>
              <a:gd name="connsiteX2" fmla="*/ 144 w 1444"/>
              <a:gd name="connsiteY2" fmla="*/ 316 h 372"/>
              <a:gd name="connsiteX3" fmla="*/ 304 w 1444"/>
              <a:gd name="connsiteY3" fmla="*/ 300 h 372"/>
              <a:gd name="connsiteX4" fmla="*/ 420 w 1444"/>
              <a:gd name="connsiteY4" fmla="*/ 264 h 372"/>
              <a:gd name="connsiteX5" fmla="*/ 564 w 1444"/>
              <a:gd name="connsiteY5" fmla="*/ 208 h 372"/>
              <a:gd name="connsiteX6" fmla="*/ 624 w 1444"/>
              <a:gd name="connsiteY6" fmla="*/ 160 h 372"/>
              <a:gd name="connsiteX7" fmla="*/ 748 w 1444"/>
              <a:gd name="connsiteY7" fmla="*/ 124 h 372"/>
              <a:gd name="connsiteX8" fmla="*/ 908 w 1444"/>
              <a:gd name="connsiteY8" fmla="*/ 148 h 372"/>
              <a:gd name="connsiteX9" fmla="*/ 1020 w 1444"/>
              <a:gd name="connsiteY9" fmla="*/ 160 h 372"/>
              <a:gd name="connsiteX10" fmla="*/ 1168 w 1444"/>
              <a:gd name="connsiteY10" fmla="*/ 164 h 372"/>
              <a:gd name="connsiteX11" fmla="*/ 1260 w 1444"/>
              <a:gd name="connsiteY11" fmla="*/ 120 h 372"/>
              <a:gd name="connsiteX12" fmla="*/ 1360 w 1444"/>
              <a:gd name="connsiteY12" fmla="*/ 104 h 372"/>
              <a:gd name="connsiteX13" fmla="*/ 1432 w 1444"/>
              <a:gd name="connsiteY13" fmla="*/ 64 h 372"/>
              <a:gd name="connsiteX14" fmla="*/ 1432 w 1444"/>
              <a:gd name="connsiteY14" fmla="*/ 36 h 372"/>
              <a:gd name="connsiteX15" fmla="*/ 1436 w 1444"/>
              <a:gd name="connsiteY15" fmla="*/ 0 h 372"/>
              <a:gd name="connsiteX0" fmla="*/ 0 w 1444"/>
              <a:gd name="connsiteY0" fmla="*/ 328 h 336"/>
              <a:gd name="connsiteX1" fmla="*/ 48 w 1444"/>
              <a:gd name="connsiteY1" fmla="*/ 328 h 336"/>
              <a:gd name="connsiteX2" fmla="*/ 144 w 1444"/>
              <a:gd name="connsiteY2" fmla="*/ 280 h 336"/>
              <a:gd name="connsiteX3" fmla="*/ 304 w 1444"/>
              <a:gd name="connsiteY3" fmla="*/ 264 h 336"/>
              <a:gd name="connsiteX4" fmla="*/ 420 w 1444"/>
              <a:gd name="connsiteY4" fmla="*/ 228 h 336"/>
              <a:gd name="connsiteX5" fmla="*/ 564 w 1444"/>
              <a:gd name="connsiteY5" fmla="*/ 172 h 336"/>
              <a:gd name="connsiteX6" fmla="*/ 624 w 1444"/>
              <a:gd name="connsiteY6" fmla="*/ 124 h 336"/>
              <a:gd name="connsiteX7" fmla="*/ 748 w 1444"/>
              <a:gd name="connsiteY7" fmla="*/ 88 h 336"/>
              <a:gd name="connsiteX8" fmla="*/ 908 w 1444"/>
              <a:gd name="connsiteY8" fmla="*/ 112 h 336"/>
              <a:gd name="connsiteX9" fmla="*/ 1020 w 1444"/>
              <a:gd name="connsiteY9" fmla="*/ 124 h 336"/>
              <a:gd name="connsiteX10" fmla="*/ 1168 w 1444"/>
              <a:gd name="connsiteY10" fmla="*/ 128 h 336"/>
              <a:gd name="connsiteX11" fmla="*/ 1260 w 1444"/>
              <a:gd name="connsiteY11" fmla="*/ 84 h 336"/>
              <a:gd name="connsiteX12" fmla="*/ 1360 w 1444"/>
              <a:gd name="connsiteY12" fmla="*/ 68 h 336"/>
              <a:gd name="connsiteX13" fmla="*/ 1432 w 1444"/>
              <a:gd name="connsiteY13" fmla="*/ 28 h 336"/>
              <a:gd name="connsiteX14" fmla="*/ 1432 w 1444"/>
              <a:gd name="connsiteY14" fmla="*/ 0 h 336"/>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260 w 1432"/>
              <a:gd name="connsiteY11" fmla="*/ 56 h 308"/>
              <a:gd name="connsiteX12" fmla="*/ 1360 w 1432"/>
              <a:gd name="connsiteY12" fmla="*/ 40 h 308"/>
              <a:gd name="connsiteX13" fmla="*/ 1432 w 1432"/>
              <a:gd name="connsiteY13"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260 w 1432"/>
              <a:gd name="connsiteY11" fmla="*/ 56 h 308"/>
              <a:gd name="connsiteX12" fmla="*/ 1432 w 1432"/>
              <a:gd name="connsiteY12"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432 w 1432"/>
              <a:gd name="connsiteY11"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432 w 1432"/>
              <a:gd name="connsiteY10" fmla="*/ 0 h 308"/>
              <a:gd name="connsiteX0" fmla="*/ 0 w 1250"/>
              <a:gd name="connsiteY0" fmla="*/ 242 h 250"/>
              <a:gd name="connsiteX1" fmla="*/ 48 w 1250"/>
              <a:gd name="connsiteY1" fmla="*/ 242 h 250"/>
              <a:gd name="connsiteX2" fmla="*/ 144 w 1250"/>
              <a:gd name="connsiteY2" fmla="*/ 194 h 250"/>
              <a:gd name="connsiteX3" fmla="*/ 304 w 1250"/>
              <a:gd name="connsiteY3" fmla="*/ 178 h 250"/>
              <a:gd name="connsiteX4" fmla="*/ 420 w 1250"/>
              <a:gd name="connsiteY4" fmla="*/ 142 h 250"/>
              <a:gd name="connsiteX5" fmla="*/ 564 w 1250"/>
              <a:gd name="connsiteY5" fmla="*/ 86 h 250"/>
              <a:gd name="connsiteX6" fmla="*/ 624 w 1250"/>
              <a:gd name="connsiteY6" fmla="*/ 38 h 250"/>
              <a:gd name="connsiteX7" fmla="*/ 748 w 1250"/>
              <a:gd name="connsiteY7" fmla="*/ 2 h 250"/>
              <a:gd name="connsiteX8" fmla="*/ 908 w 1250"/>
              <a:gd name="connsiteY8" fmla="*/ 26 h 250"/>
              <a:gd name="connsiteX9" fmla="*/ 1020 w 1250"/>
              <a:gd name="connsiteY9" fmla="*/ 38 h 250"/>
              <a:gd name="connsiteX10" fmla="*/ 1250 w 1250"/>
              <a:gd name="connsiteY10" fmla="*/ 3 h 250"/>
              <a:gd name="connsiteX0" fmla="*/ 0 w 1020"/>
              <a:gd name="connsiteY0" fmla="*/ 242 h 250"/>
              <a:gd name="connsiteX1" fmla="*/ 48 w 1020"/>
              <a:gd name="connsiteY1" fmla="*/ 242 h 250"/>
              <a:gd name="connsiteX2" fmla="*/ 144 w 1020"/>
              <a:gd name="connsiteY2" fmla="*/ 194 h 250"/>
              <a:gd name="connsiteX3" fmla="*/ 304 w 1020"/>
              <a:gd name="connsiteY3" fmla="*/ 178 h 250"/>
              <a:gd name="connsiteX4" fmla="*/ 420 w 1020"/>
              <a:gd name="connsiteY4" fmla="*/ 142 h 250"/>
              <a:gd name="connsiteX5" fmla="*/ 564 w 1020"/>
              <a:gd name="connsiteY5" fmla="*/ 86 h 250"/>
              <a:gd name="connsiteX6" fmla="*/ 624 w 1020"/>
              <a:gd name="connsiteY6" fmla="*/ 38 h 250"/>
              <a:gd name="connsiteX7" fmla="*/ 748 w 1020"/>
              <a:gd name="connsiteY7" fmla="*/ 2 h 250"/>
              <a:gd name="connsiteX8" fmla="*/ 908 w 1020"/>
              <a:gd name="connsiteY8" fmla="*/ 26 h 250"/>
              <a:gd name="connsiteX9" fmla="*/ 1020 w 1020"/>
              <a:gd name="connsiteY9" fmla="*/ 38 h 250"/>
              <a:gd name="connsiteX0" fmla="*/ 0 w 908"/>
              <a:gd name="connsiteY0" fmla="*/ 242 h 250"/>
              <a:gd name="connsiteX1" fmla="*/ 48 w 908"/>
              <a:gd name="connsiteY1" fmla="*/ 242 h 250"/>
              <a:gd name="connsiteX2" fmla="*/ 144 w 908"/>
              <a:gd name="connsiteY2" fmla="*/ 194 h 250"/>
              <a:gd name="connsiteX3" fmla="*/ 304 w 908"/>
              <a:gd name="connsiteY3" fmla="*/ 178 h 250"/>
              <a:gd name="connsiteX4" fmla="*/ 420 w 908"/>
              <a:gd name="connsiteY4" fmla="*/ 142 h 250"/>
              <a:gd name="connsiteX5" fmla="*/ 564 w 908"/>
              <a:gd name="connsiteY5" fmla="*/ 86 h 250"/>
              <a:gd name="connsiteX6" fmla="*/ 624 w 908"/>
              <a:gd name="connsiteY6" fmla="*/ 38 h 250"/>
              <a:gd name="connsiteX7" fmla="*/ 748 w 908"/>
              <a:gd name="connsiteY7" fmla="*/ 2 h 250"/>
              <a:gd name="connsiteX8" fmla="*/ 908 w 908"/>
              <a:gd name="connsiteY8" fmla="*/ 26 h 250"/>
              <a:gd name="connsiteX0" fmla="*/ 0 w 748"/>
              <a:gd name="connsiteY0" fmla="*/ 240 h 248"/>
              <a:gd name="connsiteX1" fmla="*/ 48 w 748"/>
              <a:gd name="connsiteY1" fmla="*/ 240 h 248"/>
              <a:gd name="connsiteX2" fmla="*/ 144 w 748"/>
              <a:gd name="connsiteY2" fmla="*/ 192 h 248"/>
              <a:gd name="connsiteX3" fmla="*/ 304 w 748"/>
              <a:gd name="connsiteY3" fmla="*/ 176 h 248"/>
              <a:gd name="connsiteX4" fmla="*/ 420 w 748"/>
              <a:gd name="connsiteY4" fmla="*/ 140 h 248"/>
              <a:gd name="connsiteX5" fmla="*/ 564 w 748"/>
              <a:gd name="connsiteY5" fmla="*/ 84 h 248"/>
              <a:gd name="connsiteX6" fmla="*/ 624 w 748"/>
              <a:gd name="connsiteY6" fmla="*/ 36 h 248"/>
              <a:gd name="connsiteX7" fmla="*/ 748 w 748"/>
              <a:gd name="connsiteY7" fmla="*/ 0 h 248"/>
              <a:gd name="connsiteX0" fmla="*/ 0 w 624"/>
              <a:gd name="connsiteY0" fmla="*/ 204 h 212"/>
              <a:gd name="connsiteX1" fmla="*/ 48 w 624"/>
              <a:gd name="connsiteY1" fmla="*/ 204 h 212"/>
              <a:gd name="connsiteX2" fmla="*/ 144 w 624"/>
              <a:gd name="connsiteY2" fmla="*/ 156 h 212"/>
              <a:gd name="connsiteX3" fmla="*/ 304 w 624"/>
              <a:gd name="connsiteY3" fmla="*/ 140 h 212"/>
              <a:gd name="connsiteX4" fmla="*/ 420 w 624"/>
              <a:gd name="connsiteY4" fmla="*/ 104 h 212"/>
              <a:gd name="connsiteX5" fmla="*/ 564 w 624"/>
              <a:gd name="connsiteY5" fmla="*/ 48 h 212"/>
              <a:gd name="connsiteX6" fmla="*/ 624 w 624"/>
              <a:gd name="connsiteY6" fmla="*/ 0 h 212"/>
              <a:gd name="connsiteX0" fmla="*/ 0 w 564"/>
              <a:gd name="connsiteY0" fmla="*/ 156 h 164"/>
              <a:gd name="connsiteX1" fmla="*/ 48 w 564"/>
              <a:gd name="connsiteY1" fmla="*/ 156 h 164"/>
              <a:gd name="connsiteX2" fmla="*/ 144 w 564"/>
              <a:gd name="connsiteY2" fmla="*/ 108 h 164"/>
              <a:gd name="connsiteX3" fmla="*/ 304 w 564"/>
              <a:gd name="connsiteY3" fmla="*/ 92 h 164"/>
              <a:gd name="connsiteX4" fmla="*/ 420 w 564"/>
              <a:gd name="connsiteY4" fmla="*/ 56 h 164"/>
              <a:gd name="connsiteX5" fmla="*/ 564 w 564"/>
              <a:gd name="connsiteY5" fmla="*/ 0 h 164"/>
              <a:gd name="connsiteX0" fmla="*/ 0 w 420"/>
              <a:gd name="connsiteY0" fmla="*/ 100 h 108"/>
              <a:gd name="connsiteX1" fmla="*/ 48 w 420"/>
              <a:gd name="connsiteY1" fmla="*/ 100 h 108"/>
              <a:gd name="connsiteX2" fmla="*/ 144 w 420"/>
              <a:gd name="connsiteY2" fmla="*/ 52 h 108"/>
              <a:gd name="connsiteX3" fmla="*/ 304 w 420"/>
              <a:gd name="connsiteY3" fmla="*/ 36 h 108"/>
              <a:gd name="connsiteX4" fmla="*/ 420 w 420"/>
              <a:gd name="connsiteY4" fmla="*/ 0 h 108"/>
              <a:gd name="connsiteX0" fmla="*/ 0 w 420"/>
              <a:gd name="connsiteY0" fmla="*/ 100 h 100"/>
              <a:gd name="connsiteX1" fmla="*/ 144 w 420"/>
              <a:gd name="connsiteY1" fmla="*/ 52 h 100"/>
              <a:gd name="connsiteX2" fmla="*/ 304 w 420"/>
              <a:gd name="connsiteY2" fmla="*/ 36 h 100"/>
              <a:gd name="connsiteX3" fmla="*/ 420 w 420"/>
              <a:gd name="connsiteY3" fmla="*/ 0 h 100"/>
              <a:gd name="connsiteX0" fmla="*/ 0 w 420"/>
              <a:gd name="connsiteY0" fmla="*/ 100 h 101"/>
              <a:gd name="connsiteX1" fmla="*/ 71 w 420"/>
              <a:gd name="connsiteY1" fmla="*/ 93 h 101"/>
              <a:gd name="connsiteX2" fmla="*/ 144 w 420"/>
              <a:gd name="connsiteY2" fmla="*/ 52 h 101"/>
              <a:gd name="connsiteX3" fmla="*/ 304 w 420"/>
              <a:gd name="connsiteY3" fmla="*/ 36 h 101"/>
              <a:gd name="connsiteX4" fmla="*/ 420 w 420"/>
              <a:gd name="connsiteY4" fmla="*/ 0 h 101"/>
              <a:gd name="connsiteX0" fmla="*/ 0 w 564"/>
              <a:gd name="connsiteY0" fmla="*/ 150 h 151"/>
              <a:gd name="connsiteX1" fmla="*/ 71 w 564"/>
              <a:gd name="connsiteY1" fmla="*/ 143 h 151"/>
              <a:gd name="connsiteX2" fmla="*/ 144 w 564"/>
              <a:gd name="connsiteY2" fmla="*/ 102 h 151"/>
              <a:gd name="connsiteX3" fmla="*/ 304 w 564"/>
              <a:gd name="connsiteY3" fmla="*/ 86 h 151"/>
              <a:gd name="connsiteX4" fmla="*/ 564 w 564"/>
              <a:gd name="connsiteY4" fmla="*/ 0 h 151"/>
              <a:gd name="connsiteX0" fmla="*/ 0 w 715"/>
              <a:gd name="connsiteY0" fmla="*/ 68 h 69"/>
              <a:gd name="connsiteX1" fmla="*/ 71 w 715"/>
              <a:gd name="connsiteY1" fmla="*/ 61 h 69"/>
              <a:gd name="connsiteX2" fmla="*/ 144 w 715"/>
              <a:gd name="connsiteY2" fmla="*/ 20 h 69"/>
              <a:gd name="connsiteX3" fmla="*/ 304 w 715"/>
              <a:gd name="connsiteY3" fmla="*/ 4 h 69"/>
              <a:gd name="connsiteX4" fmla="*/ 715 w 715"/>
              <a:gd name="connsiteY4" fmla="*/ 42 h 69"/>
              <a:gd name="connsiteX0" fmla="*/ 0 w 715"/>
              <a:gd name="connsiteY0" fmla="*/ 129 h 130"/>
              <a:gd name="connsiteX1" fmla="*/ 71 w 715"/>
              <a:gd name="connsiteY1" fmla="*/ 122 h 130"/>
              <a:gd name="connsiteX2" fmla="*/ 144 w 715"/>
              <a:gd name="connsiteY2" fmla="*/ 81 h 130"/>
              <a:gd name="connsiteX3" fmla="*/ 304 w 715"/>
              <a:gd name="connsiteY3" fmla="*/ 65 h 130"/>
              <a:gd name="connsiteX4" fmla="*/ 501 w 715"/>
              <a:gd name="connsiteY4" fmla="*/ 6 h 130"/>
              <a:gd name="connsiteX5" fmla="*/ 715 w 715"/>
              <a:gd name="connsiteY5" fmla="*/ 103 h 130"/>
              <a:gd name="connsiteX0" fmla="*/ 0 w 715"/>
              <a:gd name="connsiteY0" fmla="*/ 133 h 134"/>
              <a:gd name="connsiteX1" fmla="*/ 71 w 715"/>
              <a:gd name="connsiteY1" fmla="*/ 126 h 134"/>
              <a:gd name="connsiteX2" fmla="*/ 144 w 715"/>
              <a:gd name="connsiteY2" fmla="*/ 85 h 134"/>
              <a:gd name="connsiteX3" fmla="*/ 304 w 715"/>
              <a:gd name="connsiteY3" fmla="*/ 69 h 134"/>
              <a:gd name="connsiteX4" fmla="*/ 501 w 715"/>
              <a:gd name="connsiteY4" fmla="*/ 10 h 134"/>
              <a:gd name="connsiteX5" fmla="*/ 504 w 715"/>
              <a:gd name="connsiteY5" fmla="*/ 129 h 134"/>
              <a:gd name="connsiteX6" fmla="*/ 715 w 715"/>
              <a:gd name="connsiteY6" fmla="*/ 107 h 134"/>
              <a:gd name="connsiteX0" fmla="*/ 0 w 715"/>
              <a:gd name="connsiteY0" fmla="*/ 133 h 134"/>
              <a:gd name="connsiteX1" fmla="*/ 71 w 715"/>
              <a:gd name="connsiteY1" fmla="*/ 126 h 134"/>
              <a:gd name="connsiteX2" fmla="*/ 144 w 715"/>
              <a:gd name="connsiteY2" fmla="*/ 85 h 134"/>
              <a:gd name="connsiteX3" fmla="*/ 304 w 715"/>
              <a:gd name="connsiteY3" fmla="*/ 69 h 134"/>
              <a:gd name="connsiteX4" fmla="*/ 501 w 715"/>
              <a:gd name="connsiteY4" fmla="*/ 10 h 134"/>
              <a:gd name="connsiteX5" fmla="*/ 504 w 715"/>
              <a:gd name="connsiteY5" fmla="*/ 129 h 134"/>
              <a:gd name="connsiteX6" fmla="*/ 584 w 715"/>
              <a:gd name="connsiteY6" fmla="*/ 102 h 134"/>
              <a:gd name="connsiteX7" fmla="*/ 715 w 715"/>
              <a:gd name="connsiteY7" fmla="*/ 107 h 134"/>
              <a:gd name="connsiteX0" fmla="*/ 0 w 715"/>
              <a:gd name="connsiteY0" fmla="*/ 136 h 153"/>
              <a:gd name="connsiteX1" fmla="*/ 71 w 715"/>
              <a:gd name="connsiteY1" fmla="*/ 129 h 153"/>
              <a:gd name="connsiteX2" fmla="*/ 144 w 715"/>
              <a:gd name="connsiteY2" fmla="*/ 88 h 153"/>
              <a:gd name="connsiteX3" fmla="*/ 304 w 715"/>
              <a:gd name="connsiteY3" fmla="*/ 72 h 153"/>
              <a:gd name="connsiteX4" fmla="*/ 501 w 715"/>
              <a:gd name="connsiteY4" fmla="*/ 13 h 153"/>
              <a:gd name="connsiteX5" fmla="*/ 512 w 715"/>
              <a:gd name="connsiteY5" fmla="*/ 153 h 153"/>
              <a:gd name="connsiteX6" fmla="*/ 584 w 715"/>
              <a:gd name="connsiteY6" fmla="*/ 105 h 153"/>
              <a:gd name="connsiteX7" fmla="*/ 715 w 715"/>
              <a:gd name="connsiteY7" fmla="*/ 110 h 153"/>
              <a:gd name="connsiteX0" fmla="*/ 0 w 1004"/>
              <a:gd name="connsiteY0" fmla="*/ 179 h 179"/>
              <a:gd name="connsiteX1" fmla="*/ 360 w 1004"/>
              <a:gd name="connsiteY1" fmla="*/ 129 h 179"/>
              <a:gd name="connsiteX2" fmla="*/ 433 w 1004"/>
              <a:gd name="connsiteY2" fmla="*/ 88 h 179"/>
              <a:gd name="connsiteX3" fmla="*/ 593 w 1004"/>
              <a:gd name="connsiteY3" fmla="*/ 72 h 179"/>
              <a:gd name="connsiteX4" fmla="*/ 790 w 1004"/>
              <a:gd name="connsiteY4" fmla="*/ 13 h 179"/>
              <a:gd name="connsiteX5" fmla="*/ 801 w 1004"/>
              <a:gd name="connsiteY5" fmla="*/ 153 h 179"/>
              <a:gd name="connsiteX6" fmla="*/ 873 w 1004"/>
              <a:gd name="connsiteY6" fmla="*/ 105 h 179"/>
              <a:gd name="connsiteX7" fmla="*/ 1004 w 1004"/>
              <a:gd name="connsiteY7" fmla="*/ 110 h 179"/>
              <a:gd name="connsiteX0" fmla="*/ 0 w 1004"/>
              <a:gd name="connsiteY0" fmla="*/ 179 h 179"/>
              <a:gd name="connsiteX1" fmla="*/ 433 w 1004"/>
              <a:gd name="connsiteY1" fmla="*/ 88 h 179"/>
              <a:gd name="connsiteX2" fmla="*/ 593 w 1004"/>
              <a:gd name="connsiteY2" fmla="*/ 72 h 179"/>
              <a:gd name="connsiteX3" fmla="*/ 790 w 1004"/>
              <a:gd name="connsiteY3" fmla="*/ 13 h 179"/>
              <a:gd name="connsiteX4" fmla="*/ 801 w 1004"/>
              <a:gd name="connsiteY4" fmla="*/ 153 h 179"/>
              <a:gd name="connsiteX5" fmla="*/ 873 w 1004"/>
              <a:gd name="connsiteY5" fmla="*/ 105 h 179"/>
              <a:gd name="connsiteX6" fmla="*/ 1004 w 1004"/>
              <a:gd name="connsiteY6" fmla="*/ 110 h 179"/>
              <a:gd name="connsiteX0" fmla="*/ 0 w 1004"/>
              <a:gd name="connsiteY0" fmla="*/ 179 h 179"/>
              <a:gd name="connsiteX1" fmla="*/ 346 w 1004"/>
              <a:gd name="connsiteY1" fmla="*/ 113 h 179"/>
              <a:gd name="connsiteX2" fmla="*/ 593 w 1004"/>
              <a:gd name="connsiteY2" fmla="*/ 72 h 179"/>
              <a:gd name="connsiteX3" fmla="*/ 790 w 1004"/>
              <a:gd name="connsiteY3" fmla="*/ 13 h 179"/>
              <a:gd name="connsiteX4" fmla="*/ 801 w 1004"/>
              <a:gd name="connsiteY4" fmla="*/ 153 h 179"/>
              <a:gd name="connsiteX5" fmla="*/ 873 w 1004"/>
              <a:gd name="connsiteY5" fmla="*/ 105 h 179"/>
              <a:gd name="connsiteX6" fmla="*/ 1004 w 1004"/>
              <a:gd name="connsiteY6" fmla="*/ 110 h 179"/>
              <a:gd name="connsiteX0" fmla="*/ 0 w 994"/>
              <a:gd name="connsiteY0" fmla="*/ 150 h 153"/>
              <a:gd name="connsiteX1" fmla="*/ 336 w 994"/>
              <a:gd name="connsiteY1" fmla="*/ 113 h 153"/>
              <a:gd name="connsiteX2" fmla="*/ 583 w 994"/>
              <a:gd name="connsiteY2" fmla="*/ 72 h 153"/>
              <a:gd name="connsiteX3" fmla="*/ 780 w 994"/>
              <a:gd name="connsiteY3" fmla="*/ 13 h 153"/>
              <a:gd name="connsiteX4" fmla="*/ 791 w 994"/>
              <a:gd name="connsiteY4" fmla="*/ 153 h 153"/>
              <a:gd name="connsiteX5" fmla="*/ 863 w 994"/>
              <a:gd name="connsiteY5" fmla="*/ 105 h 153"/>
              <a:gd name="connsiteX6" fmla="*/ 994 w 994"/>
              <a:gd name="connsiteY6" fmla="*/ 110 h 153"/>
              <a:gd name="connsiteX0" fmla="*/ 0 w 994"/>
              <a:gd name="connsiteY0" fmla="*/ 150 h 153"/>
              <a:gd name="connsiteX1" fmla="*/ 336 w 994"/>
              <a:gd name="connsiteY1" fmla="*/ 113 h 153"/>
              <a:gd name="connsiteX2" fmla="*/ 426 w 994"/>
              <a:gd name="connsiteY2" fmla="*/ 87 h 153"/>
              <a:gd name="connsiteX3" fmla="*/ 583 w 994"/>
              <a:gd name="connsiteY3" fmla="*/ 72 h 153"/>
              <a:gd name="connsiteX4" fmla="*/ 780 w 994"/>
              <a:gd name="connsiteY4" fmla="*/ 13 h 153"/>
              <a:gd name="connsiteX5" fmla="*/ 791 w 994"/>
              <a:gd name="connsiteY5" fmla="*/ 153 h 153"/>
              <a:gd name="connsiteX6" fmla="*/ 863 w 994"/>
              <a:gd name="connsiteY6" fmla="*/ 105 h 153"/>
              <a:gd name="connsiteX7" fmla="*/ 994 w 994"/>
              <a:gd name="connsiteY7" fmla="*/ 110 h 153"/>
              <a:gd name="connsiteX0" fmla="*/ 0 w 746"/>
              <a:gd name="connsiteY0" fmla="*/ 134 h 153"/>
              <a:gd name="connsiteX1" fmla="*/ 88 w 746"/>
              <a:gd name="connsiteY1" fmla="*/ 113 h 153"/>
              <a:gd name="connsiteX2" fmla="*/ 178 w 746"/>
              <a:gd name="connsiteY2" fmla="*/ 87 h 153"/>
              <a:gd name="connsiteX3" fmla="*/ 335 w 746"/>
              <a:gd name="connsiteY3" fmla="*/ 72 h 153"/>
              <a:gd name="connsiteX4" fmla="*/ 532 w 746"/>
              <a:gd name="connsiteY4" fmla="*/ 13 h 153"/>
              <a:gd name="connsiteX5" fmla="*/ 543 w 746"/>
              <a:gd name="connsiteY5" fmla="*/ 153 h 153"/>
              <a:gd name="connsiteX6" fmla="*/ 615 w 746"/>
              <a:gd name="connsiteY6" fmla="*/ 105 h 153"/>
              <a:gd name="connsiteX7" fmla="*/ 746 w 746"/>
              <a:gd name="connsiteY7" fmla="*/ 110 h 153"/>
              <a:gd name="connsiteX0" fmla="*/ 0 w 746"/>
              <a:gd name="connsiteY0" fmla="*/ 134 h 153"/>
              <a:gd name="connsiteX1" fmla="*/ 178 w 746"/>
              <a:gd name="connsiteY1" fmla="*/ 87 h 153"/>
              <a:gd name="connsiteX2" fmla="*/ 335 w 746"/>
              <a:gd name="connsiteY2" fmla="*/ 72 h 153"/>
              <a:gd name="connsiteX3" fmla="*/ 532 w 746"/>
              <a:gd name="connsiteY3" fmla="*/ 13 h 153"/>
              <a:gd name="connsiteX4" fmla="*/ 543 w 746"/>
              <a:gd name="connsiteY4" fmla="*/ 153 h 153"/>
              <a:gd name="connsiteX5" fmla="*/ 615 w 746"/>
              <a:gd name="connsiteY5" fmla="*/ 105 h 153"/>
              <a:gd name="connsiteX6" fmla="*/ 746 w 746"/>
              <a:gd name="connsiteY6" fmla="*/ 110 h 153"/>
              <a:gd name="connsiteX0" fmla="*/ 0 w 692"/>
              <a:gd name="connsiteY0" fmla="*/ 138 h 153"/>
              <a:gd name="connsiteX1" fmla="*/ 124 w 692"/>
              <a:gd name="connsiteY1" fmla="*/ 87 h 153"/>
              <a:gd name="connsiteX2" fmla="*/ 281 w 692"/>
              <a:gd name="connsiteY2" fmla="*/ 72 h 153"/>
              <a:gd name="connsiteX3" fmla="*/ 478 w 692"/>
              <a:gd name="connsiteY3" fmla="*/ 13 h 153"/>
              <a:gd name="connsiteX4" fmla="*/ 489 w 692"/>
              <a:gd name="connsiteY4" fmla="*/ 153 h 153"/>
              <a:gd name="connsiteX5" fmla="*/ 561 w 692"/>
              <a:gd name="connsiteY5" fmla="*/ 105 h 153"/>
              <a:gd name="connsiteX6" fmla="*/ 692 w 692"/>
              <a:gd name="connsiteY6" fmla="*/ 110 h 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2" h="153">
                <a:moveTo>
                  <a:pt x="0" y="138"/>
                </a:moveTo>
                <a:lnTo>
                  <a:pt x="124" y="87"/>
                </a:lnTo>
                <a:cubicBezTo>
                  <a:pt x="165" y="80"/>
                  <a:pt x="222" y="84"/>
                  <a:pt x="281" y="72"/>
                </a:cubicBezTo>
                <a:cubicBezTo>
                  <a:pt x="340" y="60"/>
                  <a:pt x="443" y="0"/>
                  <a:pt x="478" y="13"/>
                </a:cubicBezTo>
                <a:cubicBezTo>
                  <a:pt x="513" y="26"/>
                  <a:pt x="473" y="136"/>
                  <a:pt x="489" y="153"/>
                </a:cubicBezTo>
                <a:lnTo>
                  <a:pt x="561" y="105"/>
                </a:lnTo>
                <a:lnTo>
                  <a:pt x="692" y="110"/>
                </a:lnTo>
              </a:path>
            </a:pathLst>
          </a:custGeom>
          <a:noFill/>
          <a:ln w="57150" cap="flat" cmpd="sng">
            <a:solidFill>
              <a:srgbClr val="00CCFF"/>
            </a:solidFill>
            <a:prstDash val="solid"/>
            <a:round/>
            <a:headEnd type="triangle" w="med" len="med"/>
            <a:tailEnd type="none" w="med" len="med"/>
          </a:ln>
          <a:effectLst>
            <a:glow rad="101600">
              <a:srgbClr val="00B0F0">
                <a:alpha val="40000"/>
              </a:srgbClr>
            </a:glow>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32" name="Freeform 31"/>
          <p:cNvSpPr>
            <a:spLocks/>
          </p:cNvSpPr>
          <p:nvPr/>
        </p:nvSpPr>
        <p:spPr bwMode="invGray">
          <a:xfrm>
            <a:off x="3276600" y="4292600"/>
            <a:ext cx="622301" cy="127000"/>
          </a:xfrm>
          <a:custGeom>
            <a:avLst/>
            <a:gdLst>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36 w 1761"/>
              <a:gd name="connsiteY83" fmla="*/ 148 h 1648"/>
              <a:gd name="connsiteX84" fmla="*/ 508 w 1761"/>
              <a:gd name="connsiteY84" fmla="*/ 116 h 1648"/>
              <a:gd name="connsiteX85" fmla="*/ 516 w 1761"/>
              <a:gd name="connsiteY85" fmla="*/ 92 h 1648"/>
              <a:gd name="connsiteX86" fmla="*/ 492 w 1761"/>
              <a:gd name="connsiteY86" fmla="*/ 60 h 1648"/>
              <a:gd name="connsiteX87" fmla="*/ 436 w 1761"/>
              <a:gd name="connsiteY87" fmla="*/ 60 h 1648"/>
              <a:gd name="connsiteX88" fmla="*/ 448 w 1761"/>
              <a:gd name="connsiteY88" fmla="*/ 36 h 1648"/>
              <a:gd name="connsiteX89" fmla="*/ 404 w 1761"/>
              <a:gd name="connsiteY89" fmla="*/ 24 h 1648"/>
              <a:gd name="connsiteX90" fmla="*/ 384 w 1761"/>
              <a:gd name="connsiteY90"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36 w 1761"/>
              <a:gd name="connsiteY83" fmla="*/ 148 h 1648"/>
              <a:gd name="connsiteX84" fmla="*/ 508 w 1761"/>
              <a:gd name="connsiteY84" fmla="*/ 116 h 1648"/>
              <a:gd name="connsiteX85" fmla="*/ 492 w 1761"/>
              <a:gd name="connsiteY85" fmla="*/ 60 h 1648"/>
              <a:gd name="connsiteX86" fmla="*/ 436 w 1761"/>
              <a:gd name="connsiteY86" fmla="*/ 60 h 1648"/>
              <a:gd name="connsiteX87" fmla="*/ 448 w 1761"/>
              <a:gd name="connsiteY87" fmla="*/ 36 h 1648"/>
              <a:gd name="connsiteX88" fmla="*/ 404 w 1761"/>
              <a:gd name="connsiteY88" fmla="*/ 24 h 1648"/>
              <a:gd name="connsiteX89" fmla="*/ 384 w 1761"/>
              <a:gd name="connsiteY89"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08 w 1761"/>
              <a:gd name="connsiteY83" fmla="*/ 116 h 1648"/>
              <a:gd name="connsiteX84" fmla="*/ 492 w 1761"/>
              <a:gd name="connsiteY84" fmla="*/ 60 h 1648"/>
              <a:gd name="connsiteX85" fmla="*/ 436 w 1761"/>
              <a:gd name="connsiteY85" fmla="*/ 60 h 1648"/>
              <a:gd name="connsiteX86" fmla="*/ 448 w 1761"/>
              <a:gd name="connsiteY86" fmla="*/ 36 h 1648"/>
              <a:gd name="connsiteX87" fmla="*/ 404 w 1761"/>
              <a:gd name="connsiteY87" fmla="*/ 24 h 1648"/>
              <a:gd name="connsiteX88" fmla="*/ 384 w 1761"/>
              <a:gd name="connsiteY88"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36 w 1761"/>
              <a:gd name="connsiteY84" fmla="*/ 60 h 1648"/>
              <a:gd name="connsiteX85" fmla="*/ 448 w 1761"/>
              <a:gd name="connsiteY85" fmla="*/ 36 h 1648"/>
              <a:gd name="connsiteX86" fmla="*/ 404 w 1761"/>
              <a:gd name="connsiteY86" fmla="*/ 24 h 1648"/>
              <a:gd name="connsiteX87" fmla="*/ 384 w 1761"/>
              <a:gd name="connsiteY87"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36 w 1761"/>
              <a:gd name="connsiteY84" fmla="*/ 60 h 1648"/>
              <a:gd name="connsiteX85" fmla="*/ 404 w 1761"/>
              <a:gd name="connsiteY85" fmla="*/ 24 h 1648"/>
              <a:gd name="connsiteX86" fmla="*/ 384 w 1761"/>
              <a:gd name="connsiteY86"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04 w 1761"/>
              <a:gd name="connsiteY84" fmla="*/ 24 h 1648"/>
              <a:gd name="connsiteX85" fmla="*/ 384 w 1761"/>
              <a:gd name="connsiteY85" fmla="*/ 0 h 1648"/>
              <a:gd name="connsiteX0" fmla="*/ 0 w 1761"/>
              <a:gd name="connsiteY0" fmla="*/ 1616 h 1624"/>
              <a:gd name="connsiteX1" fmla="*/ 48 w 1761"/>
              <a:gd name="connsiteY1" fmla="*/ 1616 h 1624"/>
              <a:gd name="connsiteX2" fmla="*/ 144 w 1761"/>
              <a:gd name="connsiteY2" fmla="*/ 1568 h 1624"/>
              <a:gd name="connsiteX3" fmla="*/ 304 w 1761"/>
              <a:gd name="connsiteY3" fmla="*/ 1552 h 1624"/>
              <a:gd name="connsiteX4" fmla="*/ 420 w 1761"/>
              <a:gd name="connsiteY4" fmla="*/ 1516 h 1624"/>
              <a:gd name="connsiteX5" fmla="*/ 564 w 1761"/>
              <a:gd name="connsiteY5" fmla="*/ 1460 h 1624"/>
              <a:gd name="connsiteX6" fmla="*/ 624 w 1761"/>
              <a:gd name="connsiteY6" fmla="*/ 1412 h 1624"/>
              <a:gd name="connsiteX7" fmla="*/ 748 w 1761"/>
              <a:gd name="connsiteY7" fmla="*/ 1376 h 1624"/>
              <a:gd name="connsiteX8" fmla="*/ 908 w 1761"/>
              <a:gd name="connsiteY8" fmla="*/ 1400 h 1624"/>
              <a:gd name="connsiteX9" fmla="*/ 1020 w 1761"/>
              <a:gd name="connsiteY9" fmla="*/ 1412 h 1624"/>
              <a:gd name="connsiteX10" fmla="*/ 1168 w 1761"/>
              <a:gd name="connsiteY10" fmla="*/ 1416 h 1624"/>
              <a:gd name="connsiteX11" fmla="*/ 1260 w 1761"/>
              <a:gd name="connsiteY11" fmla="*/ 1372 h 1624"/>
              <a:gd name="connsiteX12" fmla="*/ 1360 w 1761"/>
              <a:gd name="connsiteY12" fmla="*/ 1356 h 1624"/>
              <a:gd name="connsiteX13" fmla="*/ 1432 w 1761"/>
              <a:gd name="connsiteY13" fmla="*/ 1316 h 1624"/>
              <a:gd name="connsiteX14" fmla="*/ 1432 w 1761"/>
              <a:gd name="connsiteY14" fmla="*/ 1288 h 1624"/>
              <a:gd name="connsiteX15" fmla="*/ 1436 w 1761"/>
              <a:gd name="connsiteY15" fmla="*/ 1252 h 1624"/>
              <a:gd name="connsiteX16" fmla="*/ 1584 w 1761"/>
              <a:gd name="connsiteY16" fmla="*/ 1256 h 1624"/>
              <a:gd name="connsiteX17" fmla="*/ 1716 w 1761"/>
              <a:gd name="connsiteY17" fmla="*/ 1252 h 1624"/>
              <a:gd name="connsiteX18" fmla="*/ 1604 w 1761"/>
              <a:gd name="connsiteY18" fmla="*/ 1216 h 1624"/>
              <a:gd name="connsiteX19" fmla="*/ 1488 w 1761"/>
              <a:gd name="connsiteY19" fmla="*/ 1180 h 1624"/>
              <a:gd name="connsiteX20" fmla="*/ 1396 w 1761"/>
              <a:gd name="connsiteY20" fmla="*/ 1152 h 1624"/>
              <a:gd name="connsiteX21" fmla="*/ 1348 w 1761"/>
              <a:gd name="connsiteY21" fmla="*/ 1112 h 1624"/>
              <a:gd name="connsiteX22" fmla="*/ 1444 w 1761"/>
              <a:gd name="connsiteY22" fmla="*/ 1080 h 1624"/>
              <a:gd name="connsiteX23" fmla="*/ 1564 w 1761"/>
              <a:gd name="connsiteY23" fmla="*/ 1076 h 1624"/>
              <a:gd name="connsiteX24" fmla="*/ 1620 w 1761"/>
              <a:gd name="connsiteY24" fmla="*/ 1072 h 1624"/>
              <a:gd name="connsiteX25" fmla="*/ 1660 w 1761"/>
              <a:gd name="connsiteY25" fmla="*/ 1064 h 1624"/>
              <a:gd name="connsiteX26" fmla="*/ 1652 w 1761"/>
              <a:gd name="connsiteY26" fmla="*/ 1024 h 1624"/>
              <a:gd name="connsiteX27" fmla="*/ 1704 w 1761"/>
              <a:gd name="connsiteY27" fmla="*/ 1012 h 1624"/>
              <a:gd name="connsiteX28" fmla="*/ 1668 w 1761"/>
              <a:gd name="connsiteY28" fmla="*/ 980 h 1624"/>
              <a:gd name="connsiteX29" fmla="*/ 1616 w 1761"/>
              <a:gd name="connsiteY29" fmla="*/ 956 h 1624"/>
              <a:gd name="connsiteX30" fmla="*/ 1728 w 1761"/>
              <a:gd name="connsiteY30" fmla="*/ 944 h 1624"/>
              <a:gd name="connsiteX31" fmla="*/ 1760 w 1761"/>
              <a:gd name="connsiteY31" fmla="*/ 928 h 1624"/>
              <a:gd name="connsiteX32" fmla="*/ 1724 w 1761"/>
              <a:gd name="connsiteY32" fmla="*/ 896 h 1624"/>
              <a:gd name="connsiteX33" fmla="*/ 1660 w 1761"/>
              <a:gd name="connsiteY33" fmla="*/ 900 h 1624"/>
              <a:gd name="connsiteX34" fmla="*/ 1600 w 1761"/>
              <a:gd name="connsiteY34" fmla="*/ 904 h 1624"/>
              <a:gd name="connsiteX35" fmla="*/ 1528 w 1761"/>
              <a:gd name="connsiteY35" fmla="*/ 892 h 1624"/>
              <a:gd name="connsiteX36" fmla="*/ 1488 w 1761"/>
              <a:gd name="connsiteY36" fmla="*/ 864 h 1624"/>
              <a:gd name="connsiteX37" fmla="*/ 1568 w 1761"/>
              <a:gd name="connsiteY37" fmla="*/ 836 h 1624"/>
              <a:gd name="connsiteX38" fmla="*/ 1652 w 1761"/>
              <a:gd name="connsiteY38" fmla="*/ 848 h 1624"/>
              <a:gd name="connsiteX39" fmla="*/ 1716 w 1761"/>
              <a:gd name="connsiteY39" fmla="*/ 820 h 1624"/>
              <a:gd name="connsiteX40" fmla="*/ 1680 w 1761"/>
              <a:gd name="connsiteY40" fmla="*/ 796 h 1624"/>
              <a:gd name="connsiteX41" fmla="*/ 1728 w 1761"/>
              <a:gd name="connsiteY41" fmla="*/ 764 h 1624"/>
              <a:gd name="connsiteX42" fmla="*/ 1668 w 1761"/>
              <a:gd name="connsiteY42" fmla="*/ 752 h 1624"/>
              <a:gd name="connsiteX43" fmla="*/ 1560 w 1761"/>
              <a:gd name="connsiteY43" fmla="*/ 768 h 1624"/>
              <a:gd name="connsiteX44" fmla="*/ 1512 w 1761"/>
              <a:gd name="connsiteY44" fmla="*/ 752 h 1624"/>
              <a:gd name="connsiteX45" fmla="*/ 1500 w 1761"/>
              <a:gd name="connsiteY45" fmla="*/ 724 h 1624"/>
              <a:gd name="connsiteX46" fmla="*/ 1424 w 1761"/>
              <a:gd name="connsiteY46" fmla="*/ 708 h 1624"/>
              <a:gd name="connsiteX47" fmla="*/ 1344 w 1761"/>
              <a:gd name="connsiteY47" fmla="*/ 708 h 1624"/>
              <a:gd name="connsiteX48" fmla="*/ 1260 w 1761"/>
              <a:gd name="connsiteY48" fmla="*/ 704 h 1624"/>
              <a:gd name="connsiteX49" fmla="*/ 1208 w 1761"/>
              <a:gd name="connsiteY49" fmla="*/ 680 h 1624"/>
              <a:gd name="connsiteX50" fmla="*/ 1204 w 1761"/>
              <a:gd name="connsiteY50" fmla="*/ 656 h 1624"/>
              <a:gd name="connsiteX51" fmla="*/ 1236 w 1761"/>
              <a:gd name="connsiteY51" fmla="*/ 628 h 1624"/>
              <a:gd name="connsiteX52" fmla="*/ 1208 w 1761"/>
              <a:gd name="connsiteY52" fmla="*/ 616 h 1624"/>
              <a:gd name="connsiteX53" fmla="*/ 1168 w 1761"/>
              <a:gd name="connsiteY53" fmla="*/ 620 h 1624"/>
              <a:gd name="connsiteX54" fmla="*/ 1128 w 1761"/>
              <a:gd name="connsiteY54" fmla="*/ 620 h 1624"/>
              <a:gd name="connsiteX55" fmla="*/ 1084 w 1761"/>
              <a:gd name="connsiteY55" fmla="*/ 624 h 1624"/>
              <a:gd name="connsiteX56" fmla="*/ 1052 w 1761"/>
              <a:gd name="connsiteY56" fmla="*/ 620 h 1624"/>
              <a:gd name="connsiteX57" fmla="*/ 984 w 1761"/>
              <a:gd name="connsiteY57" fmla="*/ 600 h 1624"/>
              <a:gd name="connsiteX58" fmla="*/ 916 w 1761"/>
              <a:gd name="connsiteY58" fmla="*/ 596 h 1624"/>
              <a:gd name="connsiteX59" fmla="*/ 832 w 1761"/>
              <a:gd name="connsiteY59" fmla="*/ 564 h 1624"/>
              <a:gd name="connsiteX60" fmla="*/ 804 w 1761"/>
              <a:gd name="connsiteY60" fmla="*/ 544 h 1624"/>
              <a:gd name="connsiteX61" fmla="*/ 752 w 1761"/>
              <a:gd name="connsiteY61" fmla="*/ 544 h 1624"/>
              <a:gd name="connsiteX62" fmla="*/ 688 w 1761"/>
              <a:gd name="connsiteY62" fmla="*/ 536 h 1624"/>
              <a:gd name="connsiteX63" fmla="*/ 644 w 1761"/>
              <a:gd name="connsiteY63" fmla="*/ 560 h 1624"/>
              <a:gd name="connsiteX64" fmla="*/ 532 w 1761"/>
              <a:gd name="connsiteY64" fmla="*/ 560 h 1624"/>
              <a:gd name="connsiteX65" fmla="*/ 440 w 1761"/>
              <a:gd name="connsiteY65" fmla="*/ 552 h 1624"/>
              <a:gd name="connsiteX66" fmla="*/ 356 w 1761"/>
              <a:gd name="connsiteY66" fmla="*/ 536 h 1624"/>
              <a:gd name="connsiteX67" fmla="*/ 296 w 1761"/>
              <a:gd name="connsiteY67" fmla="*/ 520 h 1624"/>
              <a:gd name="connsiteX68" fmla="*/ 304 w 1761"/>
              <a:gd name="connsiteY68" fmla="*/ 492 h 1624"/>
              <a:gd name="connsiteX69" fmla="*/ 348 w 1761"/>
              <a:gd name="connsiteY69" fmla="*/ 468 h 1624"/>
              <a:gd name="connsiteX70" fmla="*/ 292 w 1761"/>
              <a:gd name="connsiteY70" fmla="*/ 448 h 1624"/>
              <a:gd name="connsiteX71" fmla="*/ 232 w 1761"/>
              <a:gd name="connsiteY71" fmla="*/ 448 h 1624"/>
              <a:gd name="connsiteX72" fmla="*/ 168 w 1761"/>
              <a:gd name="connsiteY72" fmla="*/ 420 h 1624"/>
              <a:gd name="connsiteX73" fmla="*/ 140 w 1761"/>
              <a:gd name="connsiteY73" fmla="*/ 376 h 1624"/>
              <a:gd name="connsiteX74" fmla="*/ 200 w 1761"/>
              <a:gd name="connsiteY74" fmla="*/ 336 h 1624"/>
              <a:gd name="connsiteX75" fmla="*/ 264 w 1761"/>
              <a:gd name="connsiteY75" fmla="*/ 292 h 1624"/>
              <a:gd name="connsiteX76" fmla="*/ 304 w 1761"/>
              <a:gd name="connsiteY76" fmla="*/ 280 h 1624"/>
              <a:gd name="connsiteX77" fmla="*/ 360 w 1761"/>
              <a:gd name="connsiteY77" fmla="*/ 264 h 1624"/>
              <a:gd name="connsiteX78" fmla="*/ 416 w 1761"/>
              <a:gd name="connsiteY78" fmla="*/ 252 h 1624"/>
              <a:gd name="connsiteX79" fmla="*/ 464 w 1761"/>
              <a:gd name="connsiteY79" fmla="*/ 232 h 1624"/>
              <a:gd name="connsiteX80" fmla="*/ 508 w 1761"/>
              <a:gd name="connsiteY80" fmla="*/ 216 h 1624"/>
              <a:gd name="connsiteX81" fmla="*/ 556 w 1761"/>
              <a:gd name="connsiteY81" fmla="*/ 184 h 1624"/>
              <a:gd name="connsiteX82" fmla="*/ 532 w 1761"/>
              <a:gd name="connsiteY82" fmla="*/ 152 h 1624"/>
              <a:gd name="connsiteX83" fmla="*/ 492 w 1761"/>
              <a:gd name="connsiteY83" fmla="*/ 36 h 1624"/>
              <a:gd name="connsiteX84" fmla="*/ 404 w 1761"/>
              <a:gd name="connsiteY84" fmla="*/ 0 h 1624"/>
              <a:gd name="connsiteX0" fmla="*/ 0 w 1761"/>
              <a:gd name="connsiteY0" fmla="*/ 1580 h 1588"/>
              <a:gd name="connsiteX1" fmla="*/ 48 w 1761"/>
              <a:gd name="connsiteY1" fmla="*/ 1580 h 1588"/>
              <a:gd name="connsiteX2" fmla="*/ 144 w 1761"/>
              <a:gd name="connsiteY2" fmla="*/ 1532 h 1588"/>
              <a:gd name="connsiteX3" fmla="*/ 304 w 1761"/>
              <a:gd name="connsiteY3" fmla="*/ 1516 h 1588"/>
              <a:gd name="connsiteX4" fmla="*/ 420 w 1761"/>
              <a:gd name="connsiteY4" fmla="*/ 1480 h 1588"/>
              <a:gd name="connsiteX5" fmla="*/ 564 w 1761"/>
              <a:gd name="connsiteY5" fmla="*/ 1424 h 1588"/>
              <a:gd name="connsiteX6" fmla="*/ 624 w 1761"/>
              <a:gd name="connsiteY6" fmla="*/ 1376 h 1588"/>
              <a:gd name="connsiteX7" fmla="*/ 748 w 1761"/>
              <a:gd name="connsiteY7" fmla="*/ 1340 h 1588"/>
              <a:gd name="connsiteX8" fmla="*/ 908 w 1761"/>
              <a:gd name="connsiteY8" fmla="*/ 1364 h 1588"/>
              <a:gd name="connsiteX9" fmla="*/ 1020 w 1761"/>
              <a:gd name="connsiteY9" fmla="*/ 1376 h 1588"/>
              <a:gd name="connsiteX10" fmla="*/ 1168 w 1761"/>
              <a:gd name="connsiteY10" fmla="*/ 1380 h 1588"/>
              <a:gd name="connsiteX11" fmla="*/ 1260 w 1761"/>
              <a:gd name="connsiteY11" fmla="*/ 1336 h 1588"/>
              <a:gd name="connsiteX12" fmla="*/ 1360 w 1761"/>
              <a:gd name="connsiteY12" fmla="*/ 1320 h 1588"/>
              <a:gd name="connsiteX13" fmla="*/ 1432 w 1761"/>
              <a:gd name="connsiteY13" fmla="*/ 1280 h 1588"/>
              <a:gd name="connsiteX14" fmla="*/ 1432 w 1761"/>
              <a:gd name="connsiteY14" fmla="*/ 1252 h 1588"/>
              <a:gd name="connsiteX15" fmla="*/ 1436 w 1761"/>
              <a:gd name="connsiteY15" fmla="*/ 1216 h 1588"/>
              <a:gd name="connsiteX16" fmla="*/ 1584 w 1761"/>
              <a:gd name="connsiteY16" fmla="*/ 1220 h 1588"/>
              <a:gd name="connsiteX17" fmla="*/ 1716 w 1761"/>
              <a:gd name="connsiteY17" fmla="*/ 1216 h 1588"/>
              <a:gd name="connsiteX18" fmla="*/ 1604 w 1761"/>
              <a:gd name="connsiteY18" fmla="*/ 1180 h 1588"/>
              <a:gd name="connsiteX19" fmla="*/ 1488 w 1761"/>
              <a:gd name="connsiteY19" fmla="*/ 1144 h 1588"/>
              <a:gd name="connsiteX20" fmla="*/ 1396 w 1761"/>
              <a:gd name="connsiteY20" fmla="*/ 1116 h 1588"/>
              <a:gd name="connsiteX21" fmla="*/ 1348 w 1761"/>
              <a:gd name="connsiteY21" fmla="*/ 1076 h 1588"/>
              <a:gd name="connsiteX22" fmla="*/ 1444 w 1761"/>
              <a:gd name="connsiteY22" fmla="*/ 1044 h 1588"/>
              <a:gd name="connsiteX23" fmla="*/ 1564 w 1761"/>
              <a:gd name="connsiteY23" fmla="*/ 1040 h 1588"/>
              <a:gd name="connsiteX24" fmla="*/ 1620 w 1761"/>
              <a:gd name="connsiteY24" fmla="*/ 1036 h 1588"/>
              <a:gd name="connsiteX25" fmla="*/ 1660 w 1761"/>
              <a:gd name="connsiteY25" fmla="*/ 1028 h 1588"/>
              <a:gd name="connsiteX26" fmla="*/ 1652 w 1761"/>
              <a:gd name="connsiteY26" fmla="*/ 988 h 1588"/>
              <a:gd name="connsiteX27" fmla="*/ 1704 w 1761"/>
              <a:gd name="connsiteY27" fmla="*/ 976 h 1588"/>
              <a:gd name="connsiteX28" fmla="*/ 1668 w 1761"/>
              <a:gd name="connsiteY28" fmla="*/ 944 h 1588"/>
              <a:gd name="connsiteX29" fmla="*/ 1616 w 1761"/>
              <a:gd name="connsiteY29" fmla="*/ 920 h 1588"/>
              <a:gd name="connsiteX30" fmla="*/ 1728 w 1761"/>
              <a:gd name="connsiteY30" fmla="*/ 908 h 1588"/>
              <a:gd name="connsiteX31" fmla="*/ 1760 w 1761"/>
              <a:gd name="connsiteY31" fmla="*/ 892 h 1588"/>
              <a:gd name="connsiteX32" fmla="*/ 1724 w 1761"/>
              <a:gd name="connsiteY32" fmla="*/ 860 h 1588"/>
              <a:gd name="connsiteX33" fmla="*/ 1660 w 1761"/>
              <a:gd name="connsiteY33" fmla="*/ 864 h 1588"/>
              <a:gd name="connsiteX34" fmla="*/ 1600 w 1761"/>
              <a:gd name="connsiteY34" fmla="*/ 868 h 1588"/>
              <a:gd name="connsiteX35" fmla="*/ 1528 w 1761"/>
              <a:gd name="connsiteY35" fmla="*/ 856 h 1588"/>
              <a:gd name="connsiteX36" fmla="*/ 1488 w 1761"/>
              <a:gd name="connsiteY36" fmla="*/ 828 h 1588"/>
              <a:gd name="connsiteX37" fmla="*/ 1568 w 1761"/>
              <a:gd name="connsiteY37" fmla="*/ 800 h 1588"/>
              <a:gd name="connsiteX38" fmla="*/ 1652 w 1761"/>
              <a:gd name="connsiteY38" fmla="*/ 812 h 1588"/>
              <a:gd name="connsiteX39" fmla="*/ 1716 w 1761"/>
              <a:gd name="connsiteY39" fmla="*/ 784 h 1588"/>
              <a:gd name="connsiteX40" fmla="*/ 1680 w 1761"/>
              <a:gd name="connsiteY40" fmla="*/ 760 h 1588"/>
              <a:gd name="connsiteX41" fmla="*/ 1728 w 1761"/>
              <a:gd name="connsiteY41" fmla="*/ 728 h 1588"/>
              <a:gd name="connsiteX42" fmla="*/ 1668 w 1761"/>
              <a:gd name="connsiteY42" fmla="*/ 716 h 1588"/>
              <a:gd name="connsiteX43" fmla="*/ 1560 w 1761"/>
              <a:gd name="connsiteY43" fmla="*/ 732 h 1588"/>
              <a:gd name="connsiteX44" fmla="*/ 1512 w 1761"/>
              <a:gd name="connsiteY44" fmla="*/ 716 h 1588"/>
              <a:gd name="connsiteX45" fmla="*/ 1500 w 1761"/>
              <a:gd name="connsiteY45" fmla="*/ 688 h 1588"/>
              <a:gd name="connsiteX46" fmla="*/ 1424 w 1761"/>
              <a:gd name="connsiteY46" fmla="*/ 672 h 1588"/>
              <a:gd name="connsiteX47" fmla="*/ 1344 w 1761"/>
              <a:gd name="connsiteY47" fmla="*/ 672 h 1588"/>
              <a:gd name="connsiteX48" fmla="*/ 1260 w 1761"/>
              <a:gd name="connsiteY48" fmla="*/ 668 h 1588"/>
              <a:gd name="connsiteX49" fmla="*/ 1208 w 1761"/>
              <a:gd name="connsiteY49" fmla="*/ 644 h 1588"/>
              <a:gd name="connsiteX50" fmla="*/ 1204 w 1761"/>
              <a:gd name="connsiteY50" fmla="*/ 620 h 1588"/>
              <a:gd name="connsiteX51" fmla="*/ 1236 w 1761"/>
              <a:gd name="connsiteY51" fmla="*/ 592 h 1588"/>
              <a:gd name="connsiteX52" fmla="*/ 1208 w 1761"/>
              <a:gd name="connsiteY52" fmla="*/ 580 h 1588"/>
              <a:gd name="connsiteX53" fmla="*/ 1168 w 1761"/>
              <a:gd name="connsiteY53" fmla="*/ 584 h 1588"/>
              <a:gd name="connsiteX54" fmla="*/ 1128 w 1761"/>
              <a:gd name="connsiteY54" fmla="*/ 584 h 1588"/>
              <a:gd name="connsiteX55" fmla="*/ 1084 w 1761"/>
              <a:gd name="connsiteY55" fmla="*/ 588 h 1588"/>
              <a:gd name="connsiteX56" fmla="*/ 1052 w 1761"/>
              <a:gd name="connsiteY56" fmla="*/ 584 h 1588"/>
              <a:gd name="connsiteX57" fmla="*/ 984 w 1761"/>
              <a:gd name="connsiteY57" fmla="*/ 564 h 1588"/>
              <a:gd name="connsiteX58" fmla="*/ 916 w 1761"/>
              <a:gd name="connsiteY58" fmla="*/ 560 h 1588"/>
              <a:gd name="connsiteX59" fmla="*/ 832 w 1761"/>
              <a:gd name="connsiteY59" fmla="*/ 528 h 1588"/>
              <a:gd name="connsiteX60" fmla="*/ 804 w 1761"/>
              <a:gd name="connsiteY60" fmla="*/ 508 h 1588"/>
              <a:gd name="connsiteX61" fmla="*/ 752 w 1761"/>
              <a:gd name="connsiteY61" fmla="*/ 508 h 1588"/>
              <a:gd name="connsiteX62" fmla="*/ 688 w 1761"/>
              <a:gd name="connsiteY62" fmla="*/ 500 h 1588"/>
              <a:gd name="connsiteX63" fmla="*/ 644 w 1761"/>
              <a:gd name="connsiteY63" fmla="*/ 524 h 1588"/>
              <a:gd name="connsiteX64" fmla="*/ 532 w 1761"/>
              <a:gd name="connsiteY64" fmla="*/ 524 h 1588"/>
              <a:gd name="connsiteX65" fmla="*/ 440 w 1761"/>
              <a:gd name="connsiteY65" fmla="*/ 516 h 1588"/>
              <a:gd name="connsiteX66" fmla="*/ 356 w 1761"/>
              <a:gd name="connsiteY66" fmla="*/ 500 h 1588"/>
              <a:gd name="connsiteX67" fmla="*/ 296 w 1761"/>
              <a:gd name="connsiteY67" fmla="*/ 484 h 1588"/>
              <a:gd name="connsiteX68" fmla="*/ 304 w 1761"/>
              <a:gd name="connsiteY68" fmla="*/ 456 h 1588"/>
              <a:gd name="connsiteX69" fmla="*/ 348 w 1761"/>
              <a:gd name="connsiteY69" fmla="*/ 432 h 1588"/>
              <a:gd name="connsiteX70" fmla="*/ 292 w 1761"/>
              <a:gd name="connsiteY70" fmla="*/ 412 h 1588"/>
              <a:gd name="connsiteX71" fmla="*/ 232 w 1761"/>
              <a:gd name="connsiteY71" fmla="*/ 412 h 1588"/>
              <a:gd name="connsiteX72" fmla="*/ 168 w 1761"/>
              <a:gd name="connsiteY72" fmla="*/ 384 h 1588"/>
              <a:gd name="connsiteX73" fmla="*/ 140 w 1761"/>
              <a:gd name="connsiteY73" fmla="*/ 340 h 1588"/>
              <a:gd name="connsiteX74" fmla="*/ 200 w 1761"/>
              <a:gd name="connsiteY74" fmla="*/ 300 h 1588"/>
              <a:gd name="connsiteX75" fmla="*/ 264 w 1761"/>
              <a:gd name="connsiteY75" fmla="*/ 256 h 1588"/>
              <a:gd name="connsiteX76" fmla="*/ 304 w 1761"/>
              <a:gd name="connsiteY76" fmla="*/ 244 h 1588"/>
              <a:gd name="connsiteX77" fmla="*/ 360 w 1761"/>
              <a:gd name="connsiteY77" fmla="*/ 228 h 1588"/>
              <a:gd name="connsiteX78" fmla="*/ 416 w 1761"/>
              <a:gd name="connsiteY78" fmla="*/ 216 h 1588"/>
              <a:gd name="connsiteX79" fmla="*/ 464 w 1761"/>
              <a:gd name="connsiteY79" fmla="*/ 196 h 1588"/>
              <a:gd name="connsiteX80" fmla="*/ 508 w 1761"/>
              <a:gd name="connsiteY80" fmla="*/ 180 h 1588"/>
              <a:gd name="connsiteX81" fmla="*/ 556 w 1761"/>
              <a:gd name="connsiteY81" fmla="*/ 148 h 1588"/>
              <a:gd name="connsiteX82" fmla="*/ 532 w 1761"/>
              <a:gd name="connsiteY82" fmla="*/ 116 h 1588"/>
              <a:gd name="connsiteX83" fmla="*/ 492 w 1761"/>
              <a:gd name="connsiteY83" fmla="*/ 0 h 1588"/>
              <a:gd name="connsiteX0" fmla="*/ 0 w 1761"/>
              <a:gd name="connsiteY0" fmla="*/ 1464 h 1472"/>
              <a:gd name="connsiteX1" fmla="*/ 48 w 1761"/>
              <a:gd name="connsiteY1" fmla="*/ 1464 h 1472"/>
              <a:gd name="connsiteX2" fmla="*/ 144 w 1761"/>
              <a:gd name="connsiteY2" fmla="*/ 1416 h 1472"/>
              <a:gd name="connsiteX3" fmla="*/ 304 w 1761"/>
              <a:gd name="connsiteY3" fmla="*/ 1400 h 1472"/>
              <a:gd name="connsiteX4" fmla="*/ 420 w 1761"/>
              <a:gd name="connsiteY4" fmla="*/ 1364 h 1472"/>
              <a:gd name="connsiteX5" fmla="*/ 564 w 1761"/>
              <a:gd name="connsiteY5" fmla="*/ 1308 h 1472"/>
              <a:gd name="connsiteX6" fmla="*/ 624 w 1761"/>
              <a:gd name="connsiteY6" fmla="*/ 1260 h 1472"/>
              <a:gd name="connsiteX7" fmla="*/ 748 w 1761"/>
              <a:gd name="connsiteY7" fmla="*/ 1224 h 1472"/>
              <a:gd name="connsiteX8" fmla="*/ 908 w 1761"/>
              <a:gd name="connsiteY8" fmla="*/ 1248 h 1472"/>
              <a:gd name="connsiteX9" fmla="*/ 1020 w 1761"/>
              <a:gd name="connsiteY9" fmla="*/ 1260 h 1472"/>
              <a:gd name="connsiteX10" fmla="*/ 1168 w 1761"/>
              <a:gd name="connsiteY10" fmla="*/ 1264 h 1472"/>
              <a:gd name="connsiteX11" fmla="*/ 1260 w 1761"/>
              <a:gd name="connsiteY11" fmla="*/ 1220 h 1472"/>
              <a:gd name="connsiteX12" fmla="*/ 1360 w 1761"/>
              <a:gd name="connsiteY12" fmla="*/ 1204 h 1472"/>
              <a:gd name="connsiteX13" fmla="*/ 1432 w 1761"/>
              <a:gd name="connsiteY13" fmla="*/ 1164 h 1472"/>
              <a:gd name="connsiteX14" fmla="*/ 1432 w 1761"/>
              <a:gd name="connsiteY14" fmla="*/ 1136 h 1472"/>
              <a:gd name="connsiteX15" fmla="*/ 1436 w 1761"/>
              <a:gd name="connsiteY15" fmla="*/ 1100 h 1472"/>
              <a:gd name="connsiteX16" fmla="*/ 1584 w 1761"/>
              <a:gd name="connsiteY16" fmla="*/ 1104 h 1472"/>
              <a:gd name="connsiteX17" fmla="*/ 1716 w 1761"/>
              <a:gd name="connsiteY17" fmla="*/ 1100 h 1472"/>
              <a:gd name="connsiteX18" fmla="*/ 1604 w 1761"/>
              <a:gd name="connsiteY18" fmla="*/ 1064 h 1472"/>
              <a:gd name="connsiteX19" fmla="*/ 1488 w 1761"/>
              <a:gd name="connsiteY19" fmla="*/ 1028 h 1472"/>
              <a:gd name="connsiteX20" fmla="*/ 1396 w 1761"/>
              <a:gd name="connsiteY20" fmla="*/ 1000 h 1472"/>
              <a:gd name="connsiteX21" fmla="*/ 1348 w 1761"/>
              <a:gd name="connsiteY21" fmla="*/ 960 h 1472"/>
              <a:gd name="connsiteX22" fmla="*/ 1444 w 1761"/>
              <a:gd name="connsiteY22" fmla="*/ 928 h 1472"/>
              <a:gd name="connsiteX23" fmla="*/ 1564 w 1761"/>
              <a:gd name="connsiteY23" fmla="*/ 924 h 1472"/>
              <a:gd name="connsiteX24" fmla="*/ 1620 w 1761"/>
              <a:gd name="connsiteY24" fmla="*/ 920 h 1472"/>
              <a:gd name="connsiteX25" fmla="*/ 1660 w 1761"/>
              <a:gd name="connsiteY25" fmla="*/ 912 h 1472"/>
              <a:gd name="connsiteX26" fmla="*/ 1652 w 1761"/>
              <a:gd name="connsiteY26" fmla="*/ 872 h 1472"/>
              <a:gd name="connsiteX27" fmla="*/ 1704 w 1761"/>
              <a:gd name="connsiteY27" fmla="*/ 860 h 1472"/>
              <a:gd name="connsiteX28" fmla="*/ 1668 w 1761"/>
              <a:gd name="connsiteY28" fmla="*/ 828 h 1472"/>
              <a:gd name="connsiteX29" fmla="*/ 1616 w 1761"/>
              <a:gd name="connsiteY29" fmla="*/ 804 h 1472"/>
              <a:gd name="connsiteX30" fmla="*/ 1728 w 1761"/>
              <a:gd name="connsiteY30" fmla="*/ 792 h 1472"/>
              <a:gd name="connsiteX31" fmla="*/ 1760 w 1761"/>
              <a:gd name="connsiteY31" fmla="*/ 776 h 1472"/>
              <a:gd name="connsiteX32" fmla="*/ 1724 w 1761"/>
              <a:gd name="connsiteY32" fmla="*/ 744 h 1472"/>
              <a:gd name="connsiteX33" fmla="*/ 1660 w 1761"/>
              <a:gd name="connsiteY33" fmla="*/ 748 h 1472"/>
              <a:gd name="connsiteX34" fmla="*/ 1600 w 1761"/>
              <a:gd name="connsiteY34" fmla="*/ 752 h 1472"/>
              <a:gd name="connsiteX35" fmla="*/ 1528 w 1761"/>
              <a:gd name="connsiteY35" fmla="*/ 740 h 1472"/>
              <a:gd name="connsiteX36" fmla="*/ 1488 w 1761"/>
              <a:gd name="connsiteY36" fmla="*/ 712 h 1472"/>
              <a:gd name="connsiteX37" fmla="*/ 1568 w 1761"/>
              <a:gd name="connsiteY37" fmla="*/ 684 h 1472"/>
              <a:gd name="connsiteX38" fmla="*/ 1652 w 1761"/>
              <a:gd name="connsiteY38" fmla="*/ 696 h 1472"/>
              <a:gd name="connsiteX39" fmla="*/ 1716 w 1761"/>
              <a:gd name="connsiteY39" fmla="*/ 668 h 1472"/>
              <a:gd name="connsiteX40" fmla="*/ 1680 w 1761"/>
              <a:gd name="connsiteY40" fmla="*/ 644 h 1472"/>
              <a:gd name="connsiteX41" fmla="*/ 1728 w 1761"/>
              <a:gd name="connsiteY41" fmla="*/ 612 h 1472"/>
              <a:gd name="connsiteX42" fmla="*/ 1668 w 1761"/>
              <a:gd name="connsiteY42" fmla="*/ 600 h 1472"/>
              <a:gd name="connsiteX43" fmla="*/ 1560 w 1761"/>
              <a:gd name="connsiteY43" fmla="*/ 616 h 1472"/>
              <a:gd name="connsiteX44" fmla="*/ 1512 w 1761"/>
              <a:gd name="connsiteY44" fmla="*/ 600 h 1472"/>
              <a:gd name="connsiteX45" fmla="*/ 1500 w 1761"/>
              <a:gd name="connsiteY45" fmla="*/ 572 h 1472"/>
              <a:gd name="connsiteX46" fmla="*/ 1424 w 1761"/>
              <a:gd name="connsiteY46" fmla="*/ 556 h 1472"/>
              <a:gd name="connsiteX47" fmla="*/ 1344 w 1761"/>
              <a:gd name="connsiteY47" fmla="*/ 556 h 1472"/>
              <a:gd name="connsiteX48" fmla="*/ 1260 w 1761"/>
              <a:gd name="connsiteY48" fmla="*/ 552 h 1472"/>
              <a:gd name="connsiteX49" fmla="*/ 1208 w 1761"/>
              <a:gd name="connsiteY49" fmla="*/ 528 h 1472"/>
              <a:gd name="connsiteX50" fmla="*/ 1204 w 1761"/>
              <a:gd name="connsiteY50" fmla="*/ 504 h 1472"/>
              <a:gd name="connsiteX51" fmla="*/ 1236 w 1761"/>
              <a:gd name="connsiteY51" fmla="*/ 476 h 1472"/>
              <a:gd name="connsiteX52" fmla="*/ 1208 w 1761"/>
              <a:gd name="connsiteY52" fmla="*/ 464 h 1472"/>
              <a:gd name="connsiteX53" fmla="*/ 1168 w 1761"/>
              <a:gd name="connsiteY53" fmla="*/ 468 h 1472"/>
              <a:gd name="connsiteX54" fmla="*/ 1128 w 1761"/>
              <a:gd name="connsiteY54" fmla="*/ 468 h 1472"/>
              <a:gd name="connsiteX55" fmla="*/ 1084 w 1761"/>
              <a:gd name="connsiteY55" fmla="*/ 472 h 1472"/>
              <a:gd name="connsiteX56" fmla="*/ 1052 w 1761"/>
              <a:gd name="connsiteY56" fmla="*/ 468 h 1472"/>
              <a:gd name="connsiteX57" fmla="*/ 984 w 1761"/>
              <a:gd name="connsiteY57" fmla="*/ 448 h 1472"/>
              <a:gd name="connsiteX58" fmla="*/ 916 w 1761"/>
              <a:gd name="connsiteY58" fmla="*/ 444 h 1472"/>
              <a:gd name="connsiteX59" fmla="*/ 832 w 1761"/>
              <a:gd name="connsiteY59" fmla="*/ 412 h 1472"/>
              <a:gd name="connsiteX60" fmla="*/ 804 w 1761"/>
              <a:gd name="connsiteY60" fmla="*/ 392 h 1472"/>
              <a:gd name="connsiteX61" fmla="*/ 752 w 1761"/>
              <a:gd name="connsiteY61" fmla="*/ 392 h 1472"/>
              <a:gd name="connsiteX62" fmla="*/ 688 w 1761"/>
              <a:gd name="connsiteY62" fmla="*/ 384 h 1472"/>
              <a:gd name="connsiteX63" fmla="*/ 644 w 1761"/>
              <a:gd name="connsiteY63" fmla="*/ 408 h 1472"/>
              <a:gd name="connsiteX64" fmla="*/ 532 w 1761"/>
              <a:gd name="connsiteY64" fmla="*/ 408 h 1472"/>
              <a:gd name="connsiteX65" fmla="*/ 440 w 1761"/>
              <a:gd name="connsiteY65" fmla="*/ 400 h 1472"/>
              <a:gd name="connsiteX66" fmla="*/ 356 w 1761"/>
              <a:gd name="connsiteY66" fmla="*/ 384 h 1472"/>
              <a:gd name="connsiteX67" fmla="*/ 296 w 1761"/>
              <a:gd name="connsiteY67" fmla="*/ 368 h 1472"/>
              <a:gd name="connsiteX68" fmla="*/ 304 w 1761"/>
              <a:gd name="connsiteY68" fmla="*/ 340 h 1472"/>
              <a:gd name="connsiteX69" fmla="*/ 348 w 1761"/>
              <a:gd name="connsiteY69" fmla="*/ 316 h 1472"/>
              <a:gd name="connsiteX70" fmla="*/ 292 w 1761"/>
              <a:gd name="connsiteY70" fmla="*/ 296 h 1472"/>
              <a:gd name="connsiteX71" fmla="*/ 232 w 1761"/>
              <a:gd name="connsiteY71" fmla="*/ 296 h 1472"/>
              <a:gd name="connsiteX72" fmla="*/ 168 w 1761"/>
              <a:gd name="connsiteY72" fmla="*/ 268 h 1472"/>
              <a:gd name="connsiteX73" fmla="*/ 140 w 1761"/>
              <a:gd name="connsiteY73" fmla="*/ 224 h 1472"/>
              <a:gd name="connsiteX74" fmla="*/ 200 w 1761"/>
              <a:gd name="connsiteY74" fmla="*/ 184 h 1472"/>
              <a:gd name="connsiteX75" fmla="*/ 264 w 1761"/>
              <a:gd name="connsiteY75" fmla="*/ 140 h 1472"/>
              <a:gd name="connsiteX76" fmla="*/ 304 w 1761"/>
              <a:gd name="connsiteY76" fmla="*/ 128 h 1472"/>
              <a:gd name="connsiteX77" fmla="*/ 360 w 1761"/>
              <a:gd name="connsiteY77" fmla="*/ 112 h 1472"/>
              <a:gd name="connsiteX78" fmla="*/ 416 w 1761"/>
              <a:gd name="connsiteY78" fmla="*/ 100 h 1472"/>
              <a:gd name="connsiteX79" fmla="*/ 464 w 1761"/>
              <a:gd name="connsiteY79" fmla="*/ 80 h 1472"/>
              <a:gd name="connsiteX80" fmla="*/ 508 w 1761"/>
              <a:gd name="connsiteY80" fmla="*/ 64 h 1472"/>
              <a:gd name="connsiteX81" fmla="*/ 556 w 1761"/>
              <a:gd name="connsiteY81" fmla="*/ 32 h 1472"/>
              <a:gd name="connsiteX82" fmla="*/ 532 w 1761"/>
              <a:gd name="connsiteY82" fmla="*/ 0 h 1472"/>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16 w 1761"/>
              <a:gd name="connsiteY78" fmla="*/ 68 h 1440"/>
              <a:gd name="connsiteX79" fmla="*/ 464 w 1761"/>
              <a:gd name="connsiteY79" fmla="*/ 48 h 1440"/>
              <a:gd name="connsiteX80" fmla="*/ 508 w 1761"/>
              <a:gd name="connsiteY80" fmla="*/ 32 h 1440"/>
              <a:gd name="connsiteX81" fmla="*/ 556 w 1761"/>
              <a:gd name="connsiteY81"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16 w 1761"/>
              <a:gd name="connsiteY78" fmla="*/ 68 h 1440"/>
              <a:gd name="connsiteX79" fmla="*/ 464 w 1761"/>
              <a:gd name="connsiteY79" fmla="*/ 48 h 1440"/>
              <a:gd name="connsiteX80" fmla="*/ 556 w 1761"/>
              <a:gd name="connsiteY80"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64 w 1761"/>
              <a:gd name="connsiteY78" fmla="*/ 48 h 1440"/>
              <a:gd name="connsiteX79" fmla="*/ 556 w 1761"/>
              <a:gd name="connsiteY79"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464 w 1761"/>
              <a:gd name="connsiteY77" fmla="*/ 48 h 1440"/>
              <a:gd name="connsiteX78" fmla="*/ 556 w 1761"/>
              <a:gd name="connsiteY78"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464 w 1761"/>
              <a:gd name="connsiteY76" fmla="*/ 48 h 1440"/>
              <a:gd name="connsiteX77" fmla="*/ 556 w 1761"/>
              <a:gd name="connsiteY77"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464 w 1761"/>
              <a:gd name="connsiteY75" fmla="*/ 48 h 1440"/>
              <a:gd name="connsiteX76" fmla="*/ 556 w 1761"/>
              <a:gd name="connsiteY76"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464 w 1761"/>
              <a:gd name="connsiteY74" fmla="*/ 48 h 1440"/>
              <a:gd name="connsiteX75" fmla="*/ 556 w 1761"/>
              <a:gd name="connsiteY75"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464 w 1761"/>
              <a:gd name="connsiteY73" fmla="*/ 48 h 1440"/>
              <a:gd name="connsiteX74" fmla="*/ 556 w 1761"/>
              <a:gd name="connsiteY74"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556 w 1761"/>
              <a:gd name="connsiteY73" fmla="*/ 0 h 1440"/>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348 w 1761"/>
              <a:gd name="connsiteY69" fmla="*/ 48 h 1204"/>
              <a:gd name="connsiteX70" fmla="*/ 292 w 1761"/>
              <a:gd name="connsiteY70" fmla="*/ 28 h 1204"/>
              <a:gd name="connsiteX71" fmla="*/ 232 w 1761"/>
              <a:gd name="connsiteY71" fmla="*/ 28 h 1204"/>
              <a:gd name="connsiteX72" fmla="*/ 168 w 1761"/>
              <a:gd name="connsiteY72"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348 w 1761"/>
              <a:gd name="connsiteY69" fmla="*/ 48 h 1204"/>
              <a:gd name="connsiteX70" fmla="*/ 232 w 1761"/>
              <a:gd name="connsiteY70" fmla="*/ 28 h 1204"/>
              <a:gd name="connsiteX71" fmla="*/ 168 w 1761"/>
              <a:gd name="connsiteY71"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232 w 1761"/>
              <a:gd name="connsiteY69" fmla="*/ 28 h 1204"/>
              <a:gd name="connsiteX70" fmla="*/ 168 w 1761"/>
              <a:gd name="connsiteY70"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232 w 1761"/>
              <a:gd name="connsiteY68" fmla="*/ 28 h 1204"/>
              <a:gd name="connsiteX69" fmla="*/ 168 w 1761"/>
              <a:gd name="connsiteY69"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168 w 1761"/>
              <a:gd name="connsiteY68" fmla="*/ 0 h 1204"/>
              <a:gd name="connsiteX0" fmla="*/ 0 w 1761"/>
              <a:gd name="connsiteY0" fmla="*/ 1096 h 1104"/>
              <a:gd name="connsiteX1" fmla="*/ 48 w 1761"/>
              <a:gd name="connsiteY1" fmla="*/ 1096 h 1104"/>
              <a:gd name="connsiteX2" fmla="*/ 144 w 1761"/>
              <a:gd name="connsiteY2" fmla="*/ 1048 h 1104"/>
              <a:gd name="connsiteX3" fmla="*/ 304 w 1761"/>
              <a:gd name="connsiteY3" fmla="*/ 1032 h 1104"/>
              <a:gd name="connsiteX4" fmla="*/ 420 w 1761"/>
              <a:gd name="connsiteY4" fmla="*/ 996 h 1104"/>
              <a:gd name="connsiteX5" fmla="*/ 564 w 1761"/>
              <a:gd name="connsiteY5" fmla="*/ 940 h 1104"/>
              <a:gd name="connsiteX6" fmla="*/ 624 w 1761"/>
              <a:gd name="connsiteY6" fmla="*/ 892 h 1104"/>
              <a:gd name="connsiteX7" fmla="*/ 748 w 1761"/>
              <a:gd name="connsiteY7" fmla="*/ 856 h 1104"/>
              <a:gd name="connsiteX8" fmla="*/ 908 w 1761"/>
              <a:gd name="connsiteY8" fmla="*/ 880 h 1104"/>
              <a:gd name="connsiteX9" fmla="*/ 1020 w 1761"/>
              <a:gd name="connsiteY9" fmla="*/ 892 h 1104"/>
              <a:gd name="connsiteX10" fmla="*/ 1168 w 1761"/>
              <a:gd name="connsiteY10" fmla="*/ 896 h 1104"/>
              <a:gd name="connsiteX11" fmla="*/ 1260 w 1761"/>
              <a:gd name="connsiteY11" fmla="*/ 852 h 1104"/>
              <a:gd name="connsiteX12" fmla="*/ 1360 w 1761"/>
              <a:gd name="connsiteY12" fmla="*/ 836 h 1104"/>
              <a:gd name="connsiteX13" fmla="*/ 1432 w 1761"/>
              <a:gd name="connsiteY13" fmla="*/ 796 h 1104"/>
              <a:gd name="connsiteX14" fmla="*/ 1432 w 1761"/>
              <a:gd name="connsiteY14" fmla="*/ 768 h 1104"/>
              <a:gd name="connsiteX15" fmla="*/ 1436 w 1761"/>
              <a:gd name="connsiteY15" fmla="*/ 732 h 1104"/>
              <a:gd name="connsiteX16" fmla="*/ 1584 w 1761"/>
              <a:gd name="connsiteY16" fmla="*/ 736 h 1104"/>
              <a:gd name="connsiteX17" fmla="*/ 1716 w 1761"/>
              <a:gd name="connsiteY17" fmla="*/ 732 h 1104"/>
              <a:gd name="connsiteX18" fmla="*/ 1604 w 1761"/>
              <a:gd name="connsiteY18" fmla="*/ 696 h 1104"/>
              <a:gd name="connsiteX19" fmla="*/ 1488 w 1761"/>
              <a:gd name="connsiteY19" fmla="*/ 660 h 1104"/>
              <a:gd name="connsiteX20" fmla="*/ 1396 w 1761"/>
              <a:gd name="connsiteY20" fmla="*/ 632 h 1104"/>
              <a:gd name="connsiteX21" fmla="*/ 1348 w 1761"/>
              <a:gd name="connsiteY21" fmla="*/ 592 h 1104"/>
              <a:gd name="connsiteX22" fmla="*/ 1444 w 1761"/>
              <a:gd name="connsiteY22" fmla="*/ 560 h 1104"/>
              <a:gd name="connsiteX23" fmla="*/ 1564 w 1761"/>
              <a:gd name="connsiteY23" fmla="*/ 556 h 1104"/>
              <a:gd name="connsiteX24" fmla="*/ 1620 w 1761"/>
              <a:gd name="connsiteY24" fmla="*/ 552 h 1104"/>
              <a:gd name="connsiteX25" fmla="*/ 1660 w 1761"/>
              <a:gd name="connsiteY25" fmla="*/ 544 h 1104"/>
              <a:gd name="connsiteX26" fmla="*/ 1652 w 1761"/>
              <a:gd name="connsiteY26" fmla="*/ 504 h 1104"/>
              <a:gd name="connsiteX27" fmla="*/ 1704 w 1761"/>
              <a:gd name="connsiteY27" fmla="*/ 492 h 1104"/>
              <a:gd name="connsiteX28" fmla="*/ 1668 w 1761"/>
              <a:gd name="connsiteY28" fmla="*/ 460 h 1104"/>
              <a:gd name="connsiteX29" fmla="*/ 1616 w 1761"/>
              <a:gd name="connsiteY29" fmla="*/ 436 h 1104"/>
              <a:gd name="connsiteX30" fmla="*/ 1728 w 1761"/>
              <a:gd name="connsiteY30" fmla="*/ 424 h 1104"/>
              <a:gd name="connsiteX31" fmla="*/ 1760 w 1761"/>
              <a:gd name="connsiteY31" fmla="*/ 408 h 1104"/>
              <a:gd name="connsiteX32" fmla="*/ 1724 w 1761"/>
              <a:gd name="connsiteY32" fmla="*/ 376 h 1104"/>
              <a:gd name="connsiteX33" fmla="*/ 1660 w 1761"/>
              <a:gd name="connsiteY33" fmla="*/ 380 h 1104"/>
              <a:gd name="connsiteX34" fmla="*/ 1600 w 1761"/>
              <a:gd name="connsiteY34" fmla="*/ 384 h 1104"/>
              <a:gd name="connsiteX35" fmla="*/ 1528 w 1761"/>
              <a:gd name="connsiteY35" fmla="*/ 372 h 1104"/>
              <a:gd name="connsiteX36" fmla="*/ 1488 w 1761"/>
              <a:gd name="connsiteY36" fmla="*/ 344 h 1104"/>
              <a:gd name="connsiteX37" fmla="*/ 1568 w 1761"/>
              <a:gd name="connsiteY37" fmla="*/ 316 h 1104"/>
              <a:gd name="connsiteX38" fmla="*/ 1652 w 1761"/>
              <a:gd name="connsiteY38" fmla="*/ 328 h 1104"/>
              <a:gd name="connsiteX39" fmla="*/ 1716 w 1761"/>
              <a:gd name="connsiteY39" fmla="*/ 300 h 1104"/>
              <a:gd name="connsiteX40" fmla="*/ 1680 w 1761"/>
              <a:gd name="connsiteY40" fmla="*/ 276 h 1104"/>
              <a:gd name="connsiteX41" fmla="*/ 1728 w 1761"/>
              <a:gd name="connsiteY41" fmla="*/ 244 h 1104"/>
              <a:gd name="connsiteX42" fmla="*/ 1668 w 1761"/>
              <a:gd name="connsiteY42" fmla="*/ 232 h 1104"/>
              <a:gd name="connsiteX43" fmla="*/ 1560 w 1761"/>
              <a:gd name="connsiteY43" fmla="*/ 248 h 1104"/>
              <a:gd name="connsiteX44" fmla="*/ 1512 w 1761"/>
              <a:gd name="connsiteY44" fmla="*/ 232 h 1104"/>
              <a:gd name="connsiteX45" fmla="*/ 1500 w 1761"/>
              <a:gd name="connsiteY45" fmla="*/ 204 h 1104"/>
              <a:gd name="connsiteX46" fmla="*/ 1424 w 1761"/>
              <a:gd name="connsiteY46" fmla="*/ 188 h 1104"/>
              <a:gd name="connsiteX47" fmla="*/ 1344 w 1761"/>
              <a:gd name="connsiteY47" fmla="*/ 188 h 1104"/>
              <a:gd name="connsiteX48" fmla="*/ 1260 w 1761"/>
              <a:gd name="connsiteY48" fmla="*/ 184 h 1104"/>
              <a:gd name="connsiteX49" fmla="*/ 1208 w 1761"/>
              <a:gd name="connsiteY49" fmla="*/ 160 h 1104"/>
              <a:gd name="connsiteX50" fmla="*/ 1204 w 1761"/>
              <a:gd name="connsiteY50" fmla="*/ 136 h 1104"/>
              <a:gd name="connsiteX51" fmla="*/ 1236 w 1761"/>
              <a:gd name="connsiteY51" fmla="*/ 108 h 1104"/>
              <a:gd name="connsiteX52" fmla="*/ 1208 w 1761"/>
              <a:gd name="connsiteY52" fmla="*/ 96 h 1104"/>
              <a:gd name="connsiteX53" fmla="*/ 1168 w 1761"/>
              <a:gd name="connsiteY53" fmla="*/ 100 h 1104"/>
              <a:gd name="connsiteX54" fmla="*/ 1128 w 1761"/>
              <a:gd name="connsiteY54" fmla="*/ 100 h 1104"/>
              <a:gd name="connsiteX55" fmla="*/ 1084 w 1761"/>
              <a:gd name="connsiteY55" fmla="*/ 104 h 1104"/>
              <a:gd name="connsiteX56" fmla="*/ 1052 w 1761"/>
              <a:gd name="connsiteY56" fmla="*/ 100 h 1104"/>
              <a:gd name="connsiteX57" fmla="*/ 984 w 1761"/>
              <a:gd name="connsiteY57" fmla="*/ 80 h 1104"/>
              <a:gd name="connsiteX58" fmla="*/ 916 w 1761"/>
              <a:gd name="connsiteY58" fmla="*/ 76 h 1104"/>
              <a:gd name="connsiteX59" fmla="*/ 832 w 1761"/>
              <a:gd name="connsiteY59" fmla="*/ 44 h 1104"/>
              <a:gd name="connsiteX60" fmla="*/ 804 w 1761"/>
              <a:gd name="connsiteY60" fmla="*/ 24 h 1104"/>
              <a:gd name="connsiteX61" fmla="*/ 752 w 1761"/>
              <a:gd name="connsiteY61" fmla="*/ 24 h 1104"/>
              <a:gd name="connsiteX62" fmla="*/ 688 w 1761"/>
              <a:gd name="connsiteY62" fmla="*/ 16 h 1104"/>
              <a:gd name="connsiteX63" fmla="*/ 644 w 1761"/>
              <a:gd name="connsiteY63" fmla="*/ 40 h 1104"/>
              <a:gd name="connsiteX64" fmla="*/ 532 w 1761"/>
              <a:gd name="connsiteY64" fmla="*/ 40 h 1104"/>
              <a:gd name="connsiteX65" fmla="*/ 440 w 1761"/>
              <a:gd name="connsiteY65" fmla="*/ 32 h 1104"/>
              <a:gd name="connsiteX66" fmla="*/ 356 w 1761"/>
              <a:gd name="connsiteY66" fmla="*/ 16 h 1104"/>
              <a:gd name="connsiteX67" fmla="*/ 296 w 1761"/>
              <a:gd name="connsiteY67" fmla="*/ 0 h 1104"/>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65" fmla="*/ 440 w 1761"/>
              <a:gd name="connsiteY65" fmla="*/ 19 h 1091"/>
              <a:gd name="connsiteX66" fmla="*/ 356 w 1761"/>
              <a:gd name="connsiteY66" fmla="*/ 3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65" fmla="*/ 440 w 1761"/>
              <a:gd name="connsiteY65" fmla="*/ 19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0" fmla="*/ 0 w 1761"/>
              <a:gd name="connsiteY0" fmla="*/ 1075 h 1083"/>
              <a:gd name="connsiteX1" fmla="*/ 48 w 1761"/>
              <a:gd name="connsiteY1" fmla="*/ 1075 h 1083"/>
              <a:gd name="connsiteX2" fmla="*/ 144 w 1761"/>
              <a:gd name="connsiteY2" fmla="*/ 1027 h 1083"/>
              <a:gd name="connsiteX3" fmla="*/ 304 w 1761"/>
              <a:gd name="connsiteY3" fmla="*/ 1011 h 1083"/>
              <a:gd name="connsiteX4" fmla="*/ 420 w 1761"/>
              <a:gd name="connsiteY4" fmla="*/ 975 h 1083"/>
              <a:gd name="connsiteX5" fmla="*/ 564 w 1761"/>
              <a:gd name="connsiteY5" fmla="*/ 919 h 1083"/>
              <a:gd name="connsiteX6" fmla="*/ 624 w 1761"/>
              <a:gd name="connsiteY6" fmla="*/ 871 h 1083"/>
              <a:gd name="connsiteX7" fmla="*/ 748 w 1761"/>
              <a:gd name="connsiteY7" fmla="*/ 835 h 1083"/>
              <a:gd name="connsiteX8" fmla="*/ 908 w 1761"/>
              <a:gd name="connsiteY8" fmla="*/ 859 h 1083"/>
              <a:gd name="connsiteX9" fmla="*/ 1020 w 1761"/>
              <a:gd name="connsiteY9" fmla="*/ 871 h 1083"/>
              <a:gd name="connsiteX10" fmla="*/ 1168 w 1761"/>
              <a:gd name="connsiteY10" fmla="*/ 875 h 1083"/>
              <a:gd name="connsiteX11" fmla="*/ 1260 w 1761"/>
              <a:gd name="connsiteY11" fmla="*/ 831 h 1083"/>
              <a:gd name="connsiteX12" fmla="*/ 1360 w 1761"/>
              <a:gd name="connsiteY12" fmla="*/ 815 h 1083"/>
              <a:gd name="connsiteX13" fmla="*/ 1432 w 1761"/>
              <a:gd name="connsiteY13" fmla="*/ 775 h 1083"/>
              <a:gd name="connsiteX14" fmla="*/ 1432 w 1761"/>
              <a:gd name="connsiteY14" fmla="*/ 747 h 1083"/>
              <a:gd name="connsiteX15" fmla="*/ 1436 w 1761"/>
              <a:gd name="connsiteY15" fmla="*/ 711 h 1083"/>
              <a:gd name="connsiteX16" fmla="*/ 1584 w 1761"/>
              <a:gd name="connsiteY16" fmla="*/ 715 h 1083"/>
              <a:gd name="connsiteX17" fmla="*/ 1716 w 1761"/>
              <a:gd name="connsiteY17" fmla="*/ 711 h 1083"/>
              <a:gd name="connsiteX18" fmla="*/ 1604 w 1761"/>
              <a:gd name="connsiteY18" fmla="*/ 675 h 1083"/>
              <a:gd name="connsiteX19" fmla="*/ 1488 w 1761"/>
              <a:gd name="connsiteY19" fmla="*/ 639 h 1083"/>
              <a:gd name="connsiteX20" fmla="*/ 1396 w 1761"/>
              <a:gd name="connsiteY20" fmla="*/ 611 h 1083"/>
              <a:gd name="connsiteX21" fmla="*/ 1348 w 1761"/>
              <a:gd name="connsiteY21" fmla="*/ 571 h 1083"/>
              <a:gd name="connsiteX22" fmla="*/ 1444 w 1761"/>
              <a:gd name="connsiteY22" fmla="*/ 539 h 1083"/>
              <a:gd name="connsiteX23" fmla="*/ 1564 w 1761"/>
              <a:gd name="connsiteY23" fmla="*/ 535 h 1083"/>
              <a:gd name="connsiteX24" fmla="*/ 1620 w 1761"/>
              <a:gd name="connsiteY24" fmla="*/ 531 h 1083"/>
              <a:gd name="connsiteX25" fmla="*/ 1660 w 1761"/>
              <a:gd name="connsiteY25" fmla="*/ 523 h 1083"/>
              <a:gd name="connsiteX26" fmla="*/ 1652 w 1761"/>
              <a:gd name="connsiteY26" fmla="*/ 483 h 1083"/>
              <a:gd name="connsiteX27" fmla="*/ 1704 w 1761"/>
              <a:gd name="connsiteY27" fmla="*/ 471 h 1083"/>
              <a:gd name="connsiteX28" fmla="*/ 1668 w 1761"/>
              <a:gd name="connsiteY28" fmla="*/ 439 h 1083"/>
              <a:gd name="connsiteX29" fmla="*/ 1616 w 1761"/>
              <a:gd name="connsiteY29" fmla="*/ 415 h 1083"/>
              <a:gd name="connsiteX30" fmla="*/ 1728 w 1761"/>
              <a:gd name="connsiteY30" fmla="*/ 403 h 1083"/>
              <a:gd name="connsiteX31" fmla="*/ 1760 w 1761"/>
              <a:gd name="connsiteY31" fmla="*/ 387 h 1083"/>
              <a:gd name="connsiteX32" fmla="*/ 1724 w 1761"/>
              <a:gd name="connsiteY32" fmla="*/ 355 h 1083"/>
              <a:gd name="connsiteX33" fmla="*/ 1660 w 1761"/>
              <a:gd name="connsiteY33" fmla="*/ 359 h 1083"/>
              <a:gd name="connsiteX34" fmla="*/ 1600 w 1761"/>
              <a:gd name="connsiteY34" fmla="*/ 363 h 1083"/>
              <a:gd name="connsiteX35" fmla="*/ 1528 w 1761"/>
              <a:gd name="connsiteY35" fmla="*/ 351 h 1083"/>
              <a:gd name="connsiteX36" fmla="*/ 1488 w 1761"/>
              <a:gd name="connsiteY36" fmla="*/ 323 h 1083"/>
              <a:gd name="connsiteX37" fmla="*/ 1568 w 1761"/>
              <a:gd name="connsiteY37" fmla="*/ 295 h 1083"/>
              <a:gd name="connsiteX38" fmla="*/ 1652 w 1761"/>
              <a:gd name="connsiteY38" fmla="*/ 307 h 1083"/>
              <a:gd name="connsiteX39" fmla="*/ 1716 w 1761"/>
              <a:gd name="connsiteY39" fmla="*/ 279 h 1083"/>
              <a:gd name="connsiteX40" fmla="*/ 1680 w 1761"/>
              <a:gd name="connsiteY40" fmla="*/ 255 h 1083"/>
              <a:gd name="connsiteX41" fmla="*/ 1728 w 1761"/>
              <a:gd name="connsiteY41" fmla="*/ 223 h 1083"/>
              <a:gd name="connsiteX42" fmla="*/ 1668 w 1761"/>
              <a:gd name="connsiteY42" fmla="*/ 211 h 1083"/>
              <a:gd name="connsiteX43" fmla="*/ 1560 w 1761"/>
              <a:gd name="connsiteY43" fmla="*/ 227 h 1083"/>
              <a:gd name="connsiteX44" fmla="*/ 1512 w 1761"/>
              <a:gd name="connsiteY44" fmla="*/ 211 h 1083"/>
              <a:gd name="connsiteX45" fmla="*/ 1500 w 1761"/>
              <a:gd name="connsiteY45" fmla="*/ 183 h 1083"/>
              <a:gd name="connsiteX46" fmla="*/ 1424 w 1761"/>
              <a:gd name="connsiteY46" fmla="*/ 167 h 1083"/>
              <a:gd name="connsiteX47" fmla="*/ 1344 w 1761"/>
              <a:gd name="connsiteY47" fmla="*/ 167 h 1083"/>
              <a:gd name="connsiteX48" fmla="*/ 1260 w 1761"/>
              <a:gd name="connsiteY48" fmla="*/ 163 h 1083"/>
              <a:gd name="connsiteX49" fmla="*/ 1208 w 1761"/>
              <a:gd name="connsiteY49" fmla="*/ 139 h 1083"/>
              <a:gd name="connsiteX50" fmla="*/ 1204 w 1761"/>
              <a:gd name="connsiteY50" fmla="*/ 115 h 1083"/>
              <a:gd name="connsiteX51" fmla="*/ 1236 w 1761"/>
              <a:gd name="connsiteY51" fmla="*/ 87 h 1083"/>
              <a:gd name="connsiteX52" fmla="*/ 1208 w 1761"/>
              <a:gd name="connsiteY52" fmla="*/ 75 h 1083"/>
              <a:gd name="connsiteX53" fmla="*/ 1168 w 1761"/>
              <a:gd name="connsiteY53" fmla="*/ 79 h 1083"/>
              <a:gd name="connsiteX54" fmla="*/ 1128 w 1761"/>
              <a:gd name="connsiteY54" fmla="*/ 79 h 1083"/>
              <a:gd name="connsiteX55" fmla="*/ 1084 w 1761"/>
              <a:gd name="connsiteY55" fmla="*/ 83 h 1083"/>
              <a:gd name="connsiteX56" fmla="*/ 1052 w 1761"/>
              <a:gd name="connsiteY56" fmla="*/ 79 h 1083"/>
              <a:gd name="connsiteX57" fmla="*/ 984 w 1761"/>
              <a:gd name="connsiteY57" fmla="*/ 59 h 1083"/>
              <a:gd name="connsiteX58" fmla="*/ 916 w 1761"/>
              <a:gd name="connsiteY58" fmla="*/ 55 h 1083"/>
              <a:gd name="connsiteX59" fmla="*/ 832 w 1761"/>
              <a:gd name="connsiteY59" fmla="*/ 23 h 1083"/>
              <a:gd name="connsiteX60" fmla="*/ 804 w 1761"/>
              <a:gd name="connsiteY60" fmla="*/ 3 h 1083"/>
              <a:gd name="connsiteX61" fmla="*/ 752 w 1761"/>
              <a:gd name="connsiteY61" fmla="*/ 3 h 1083"/>
              <a:gd name="connsiteX0" fmla="*/ 0 w 1761"/>
              <a:gd name="connsiteY0" fmla="*/ 1072 h 1080"/>
              <a:gd name="connsiteX1" fmla="*/ 48 w 1761"/>
              <a:gd name="connsiteY1" fmla="*/ 1072 h 1080"/>
              <a:gd name="connsiteX2" fmla="*/ 144 w 1761"/>
              <a:gd name="connsiteY2" fmla="*/ 1024 h 1080"/>
              <a:gd name="connsiteX3" fmla="*/ 304 w 1761"/>
              <a:gd name="connsiteY3" fmla="*/ 1008 h 1080"/>
              <a:gd name="connsiteX4" fmla="*/ 420 w 1761"/>
              <a:gd name="connsiteY4" fmla="*/ 972 h 1080"/>
              <a:gd name="connsiteX5" fmla="*/ 564 w 1761"/>
              <a:gd name="connsiteY5" fmla="*/ 916 h 1080"/>
              <a:gd name="connsiteX6" fmla="*/ 624 w 1761"/>
              <a:gd name="connsiteY6" fmla="*/ 868 h 1080"/>
              <a:gd name="connsiteX7" fmla="*/ 748 w 1761"/>
              <a:gd name="connsiteY7" fmla="*/ 832 h 1080"/>
              <a:gd name="connsiteX8" fmla="*/ 908 w 1761"/>
              <a:gd name="connsiteY8" fmla="*/ 856 h 1080"/>
              <a:gd name="connsiteX9" fmla="*/ 1020 w 1761"/>
              <a:gd name="connsiteY9" fmla="*/ 868 h 1080"/>
              <a:gd name="connsiteX10" fmla="*/ 1168 w 1761"/>
              <a:gd name="connsiteY10" fmla="*/ 872 h 1080"/>
              <a:gd name="connsiteX11" fmla="*/ 1260 w 1761"/>
              <a:gd name="connsiteY11" fmla="*/ 828 h 1080"/>
              <a:gd name="connsiteX12" fmla="*/ 1360 w 1761"/>
              <a:gd name="connsiteY12" fmla="*/ 812 h 1080"/>
              <a:gd name="connsiteX13" fmla="*/ 1432 w 1761"/>
              <a:gd name="connsiteY13" fmla="*/ 772 h 1080"/>
              <a:gd name="connsiteX14" fmla="*/ 1432 w 1761"/>
              <a:gd name="connsiteY14" fmla="*/ 744 h 1080"/>
              <a:gd name="connsiteX15" fmla="*/ 1436 w 1761"/>
              <a:gd name="connsiteY15" fmla="*/ 708 h 1080"/>
              <a:gd name="connsiteX16" fmla="*/ 1584 w 1761"/>
              <a:gd name="connsiteY16" fmla="*/ 712 h 1080"/>
              <a:gd name="connsiteX17" fmla="*/ 1716 w 1761"/>
              <a:gd name="connsiteY17" fmla="*/ 708 h 1080"/>
              <a:gd name="connsiteX18" fmla="*/ 1604 w 1761"/>
              <a:gd name="connsiteY18" fmla="*/ 672 h 1080"/>
              <a:gd name="connsiteX19" fmla="*/ 1488 w 1761"/>
              <a:gd name="connsiteY19" fmla="*/ 636 h 1080"/>
              <a:gd name="connsiteX20" fmla="*/ 1396 w 1761"/>
              <a:gd name="connsiteY20" fmla="*/ 608 h 1080"/>
              <a:gd name="connsiteX21" fmla="*/ 1348 w 1761"/>
              <a:gd name="connsiteY21" fmla="*/ 568 h 1080"/>
              <a:gd name="connsiteX22" fmla="*/ 1444 w 1761"/>
              <a:gd name="connsiteY22" fmla="*/ 536 h 1080"/>
              <a:gd name="connsiteX23" fmla="*/ 1564 w 1761"/>
              <a:gd name="connsiteY23" fmla="*/ 532 h 1080"/>
              <a:gd name="connsiteX24" fmla="*/ 1620 w 1761"/>
              <a:gd name="connsiteY24" fmla="*/ 528 h 1080"/>
              <a:gd name="connsiteX25" fmla="*/ 1660 w 1761"/>
              <a:gd name="connsiteY25" fmla="*/ 520 h 1080"/>
              <a:gd name="connsiteX26" fmla="*/ 1652 w 1761"/>
              <a:gd name="connsiteY26" fmla="*/ 480 h 1080"/>
              <a:gd name="connsiteX27" fmla="*/ 1704 w 1761"/>
              <a:gd name="connsiteY27" fmla="*/ 468 h 1080"/>
              <a:gd name="connsiteX28" fmla="*/ 1668 w 1761"/>
              <a:gd name="connsiteY28" fmla="*/ 436 h 1080"/>
              <a:gd name="connsiteX29" fmla="*/ 1616 w 1761"/>
              <a:gd name="connsiteY29" fmla="*/ 412 h 1080"/>
              <a:gd name="connsiteX30" fmla="*/ 1728 w 1761"/>
              <a:gd name="connsiteY30" fmla="*/ 400 h 1080"/>
              <a:gd name="connsiteX31" fmla="*/ 1760 w 1761"/>
              <a:gd name="connsiteY31" fmla="*/ 384 h 1080"/>
              <a:gd name="connsiteX32" fmla="*/ 1724 w 1761"/>
              <a:gd name="connsiteY32" fmla="*/ 352 h 1080"/>
              <a:gd name="connsiteX33" fmla="*/ 1660 w 1761"/>
              <a:gd name="connsiteY33" fmla="*/ 356 h 1080"/>
              <a:gd name="connsiteX34" fmla="*/ 1600 w 1761"/>
              <a:gd name="connsiteY34" fmla="*/ 360 h 1080"/>
              <a:gd name="connsiteX35" fmla="*/ 1528 w 1761"/>
              <a:gd name="connsiteY35" fmla="*/ 348 h 1080"/>
              <a:gd name="connsiteX36" fmla="*/ 1488 w 1761"/>
              <a:gd name="connsiteY36" fmla="*/ 320 h 1080"/>
              <a:gd name="connsiteX37" fmla="*/ 1568 w 1761"/>
              <a:gd name="connsiteY37" fmla="*/ 292 h 1080"/>
              <a:gd name="connsiteX38" fmla="*/ 1652 w 1761"/>
              <a:gd name="connsiteY38" fmla="*/ 304 h 1080"/>
              <a:gd name="connsiteX39" fmla="*/ 1716 w 1761"/>
              <a:gd name="connsiteY39" fmla="*/ 276 h 1080"/>
              <a:gd name="connsiteX40" fmla="*/ 1680 w 1761"/>
              <a:gd name="connsiteY40" fmla="*/ 252 h 1080"/>
              <a:gd name="connsiteX41" fmla="*/ 1728 w 1761"/>
              <a:gd name="connsiteY41" fmla="*/ 220 h 1080"/>
              <a:gd name="connsiteX42" fmla="*/ 1668 w 1761"/>
              <a:gd name="connsiteY42" fmla="*/ 208 h 1080"/>
              <a:gd name="connsiteX43" fmla="*/ 1560 w 1761"/>
              <a:gd name="connsiteY43" fmla="*/ 224 h 1080"/>
              <a:gd name="connsiteX44" fmla="*/ 1512 w 1761"/>
              <a:gd name="connsiteY44" fmla="*/ 208 h 1080"/>
              <a:gd name="connsiteX45" fmla="*/ 1500 w 1761"/>
              <a:gd name="connsiteY45" fmla="*/ 180 h 1080"/>
              <a:gd name="connsiteX46" fmla="*/ 1424 w 1761"/>
              <a:gd name="connsiteY46" fmla="*/ 164 h 1080"/>
              <a:gd name="connsiteX47" fmla="*/ 1344 w 1761"/>
              <a:gd name="connsiteY47" fmla="*/ 164 h 1080"/>
              <a:gd name="connsiteX48" fmla="*/ 1260 w 1761"/>
              <a:gd name="connsiteY48" fmla="*/ 160 h 1080"/>
              <a:gd name="connsiteX49" fmla="*/ 1208 w 1761"/>
              <a:gd name="connsiteY49" fmla="*/ 136 h 1080"/>
              <a:gd name="connsiteX50" fmla="*/ 1204 w 1761"/>
              <a:gd name="connsiteY50" fmla="*/ 112 h 1080"/>
              <a:gd name="connsiteX51" fmla="*/ 1236 w 1761"/>
              <a:gd name="connsiteY51" fmla="*/ 84 h 1080"/>
              <a:gd name="connsiteX52" fmla="*/ 1208 w 1761"/>
              <a:gd name="connsiteY52" fmla="*/ 72 h 1080"/>
              <a:gd name="connsiteX53" fmla="*/ 1168 w 1761"/>
              <a:gd name="connsiteY53" fmla="*/ 76 h 1080"/>
              <a:gd name="connsiteX54" fmla="*/ 1128 w 1761"/>
              <a:gd name="connsiteY54" fmla="*/ 76 h 1080"/>
              <a:gd name="connsiteX55" fmla="*/ 1084 w 1761"/>
              <a:gd name="connsiteY55" fmla="*/ 80 h 1080"/>
              <a:gd name="connsiteX56" fmla="*/ 1052 w 1761"/>
              <a:gd name="connsiteY56" fmla="*/ 76 h 1080"/>
              <a:gd name="connsiteX57" fmla="*/ 984 w 1761"/>
              <a:gd name="connsiteY57" fmla="*/ 56 h 1080"/>
              <a:gd name="connsiteX58" fmla="*/ 916 w 1761"/>
              <a:gd name="connsiteY58" fmla="*/ 52 h 1080"/>
              <a:gd name="connsiteX59" fmla="*/ 832 w 1761"/>
              <a:gd name="connsiteY59" fmla="*/ 20 h 1080"/>
              <a:gd name="connsiteX60" fmla="*/ 804 w 1761"/>
              <a:gd name="connsiteY60" fmla="*/ 0 h 108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128 w 1761"/>
              <a:gd name="connsiteY54" fmla="*/ 56 h 1060"/>
              <a:gd name="connsiteX55" fmla="*/ 1084 w 1761"/>
              <a:gd name="connsiteY55" fmla="*/ 60 h 1060"/>
              <a:gd name="connsiteX56" fmla="*/ 1052 w 1761"/>
              <a:gd name="connsiteY56" fmla="*/ 56 h 1060"/>
              <a:gd name="connsiteX57" fmla="*/ 984 w 1761"/>
              <a:gd name="connsiteY57" fmla="*/ 36 h 1060"/>
              <a:gd name="connsiteX58" fmla="*/ 916 w 1761"/>
              <a:gd name="connsiteY58" fmla="*/ 32 h 1060"/>
              <a:gd name="connsiteX59" fmla="*/ 832 w 1761"/>
              <a:gd name="connsiteY59"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128 w 1761"/>
              <a:gd name="connsiteY54" fmla="*/ 56 h 1060"/>
              <a:gd name="connsiteX55" fmla="*/ 1052 w 1761"/>
              <a:gd name="connsiteY55" fmla="*/ 56 h 1060"/>
              <a:gd name="connsiteX56" fmla="*/ 984 w 1761"/>
              <a:gd name="connsiteY56" fmla="*/ 36 h 1060"/>
              <a:gd name="connsiteX57" fmla="*/ 916 w 1761"/>
              <a:gd name="connsiteY57" fmla="*/ 32 h 1060"/>
              <a:gd name="connsiteX58" fmla="*/ 832 w 1761"/>
              <a:gd name="connsiteY58"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052 w 1761"/>
              <a:gd name="connsiteY54" fmla="*/ 56 h 1060"/>
              <a:gd name="connsiteX55" fmla="*/ 984 w 1761"/>
              <a:gd name="connsiteY55" fmla="*/ 36 h 1060"/>
              <a:gd name="connsiteX56" fmla="*/ 916 w 1761"/>
              <a:gd name="connsiteY56" fmla="*/ 32 h 1060"/>
              <a:gd name="connsiteX57" fmla="*/ 832 w 1761"/>
              <a:gd name="connsiteY57"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052 w 1761"/>
              <a:gd name="connsiteY53" fmla="*/ 56 h 1060"/>
              <a:gd name="connsiteX54" fmla="*/ 984 w 1761"/>
              <a:gd name="connsiteY54" fmla="*/ 36 h 1060"/>
              <a:gd name="connsiteX55" fmla="*/ 916 w 1761"/>
              <a:gd name="connsiteY55" fmla="*/ 32 h 1060"/>
              <a:gd name="connsiteX56" fmla="*/ 832 w 1761"/>
              <a:gd name="connsiteY56"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08 w 1761"/>
              <a:gd name="connsiteY51" fmla="*/ 52 h 1060"/>
              <a:gd name="connsiteX52" fmla="*/ 1052 w 1761"/>
              <a:gd name="connsiteY52" fmla="*/ 56 h 1060"/>
              <a:gd name="connsiteX53" fmla="*/ 984 w 1761"/>
              <a:gd name="connsiteY53" fmla="*/ 36 h 1060"/>
              <a:gd name="connsiteX54" fmla="*/ 916 w 1761"/>
              <a:gd name="connsiteY54" fmla="*/ 32 h 1060"/>
              <a:gd name="connsiteX55" fmla="*/ 832 w 1761"/>
              <a:gd name="connsiteY55"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052 w 1761"/>
              <a:gd name="connsiteY51" fmla="*/ 56 h 1060"/>
              <a:gd name="connsiteX52" fmla="*/ 984 w 1761"/>
              <a:gd name="connsiteY52" fmla="*/ 36 h 1060"/>
              <a:gd name="connsiteX53" fmla="*/ 916 w 1761"/>
              <a:gd name="connsiteY53" fmla="*/ 32 h 1060"/>
              <a:gd name="connsiteX54" fmla="*/ 832 w 1761"/>
              <a:gd name="connsiteY54"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4 w 1761"/>
              <a:gd name="connsiteY49" fmla="*/ 92 h 1060"/>
              <a:gd name="connsiteX50" fmla="*/ 1052 w 1761"/>
              <a:gd name="connsiteY50" fmla="*/ 56 h 1060"/>
              <a:gd name="connsiteX51" fmla="*/ 984 w 1761"/>
              <a:gd name="connsiteY51" fmla="*/ 36 h 1060"/>
              <a:gd name="connsiteX52" fmla="*/ 916 w 1761"/>
              <a:gd name="connsiteY52" fmla="*/ 32 h 1060"/>
              <a:gd name="connsiteX53" fmla="*/ 832 w 1761"/>
              <a:gd name="connsiteY53"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052 w 1761"/>
              <a:gd name="connsiteY49" fmla="*/ 56 h 1060"/>
              <a:gd name="connsiteX50" fmla="*/ 984 w 1761"/>
              <a:gd name="connsiteY50" fmla="*/ 36 h 1060"/>
              <a:gd name="connsiteX51" fmla="*/ 916 w 1761"/>
              <a:gd name="connsiteY51" fmla="*/ 32 h 1060"/>
              <a:gd name="connsiteX52" fmla="*/ 832 w 1761"/>
              <a:gd name="connsiteY52"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052 w 1761"/>
              <a:gd name="connsiteY48" fmla="*/ 56 h 1060"/>
              <a:gd name="connsiteX49" fmla="*/ 984 w 1761"/>
              <a:gd name="connsiteY49" fmla="*/ 36 h 1060"/>
              <a:gd name="connsiteX50" fmla="*/ 916 w 1761"/>
              <a:gd name="connsiteY50" fmla="*/ 32 h 1060"/>
              <a:gd name="connsiteX51" fmla="*/ 832 w 1761"/>
              <a:gd name="connsiteY51"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984 w 1761"/>
              <a:gd name="connsiteY48" fmla="*/ 36 h 1060"/>
              <a:gd name="connsiteX49" fmla="*/ 916 w 1761"/>
              <a:gd name="connsiteY49" fmla="*/ 32 h 1060"/>
              <a:gd name="connsiteX50" fmla="*/ 832 w 1761"/>
              <a:gd name="connsiteY50"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916 w 1761"/>
              <a:gd name="connsiteY48" fmla="*/ 32 h 1060"/>
              <a:gd name="connsiteX49" fmla="*/ 832 w 1761"/>
              <a:gd name="connsiteY49"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832 w 1761"/>
              <a:gd name="connsiteY48" fmla="*/ 0 h 1060"/>
              <a:gd name="connsiteX0" fmla="*/ 0 w 1761"/>
              <a:gd name="connsiteY0" fmla="*/ 911 h 919"/>
              <a:gd name="connsiteX1" fmla="*/ 48 w 1761"/>
              <a:gd name="connsiteY1" fmla="*/ 911 h 919"/>
              <a:gd name="connsiteX2" fmla="*/ 144 w 1761"/>
              <a:gd name="connsiteY2" fmla="*/ 863 h 919"/>
              <a:gd name="connsiteX3" fmla="*/ 304 w 1761"/>
              <a:gd name="connsiteY3" fmla="*/ 847 h 919"/>
              <a:gd name="connsiteX4" fmla="*/ 420 w 1761"/>
              <a:gd name="connsiteY4" fmla="*/ 811 h 919"/>
              <a:gd name="connsiteX5" fmla="*/ 564 w 1761"/>
              <a:gd name="connsiteY5" fmla="*/ 755 h 919"/>
              <a:gd name="connsiteX6" fmla="*/ 624 w 1761"/>
              <a:gd name="connsiteY6" fmla="*/ 707 h 919"/>
              <a:gd name="connsiteX7" fmla="*/ 748 w 1761"/>
              <a:gd name="connsiteY7" fmla="*/ 671 h 919"/>
              <a:gd name="connsiteX8" fmla="*/ 908 w 1761"/>
              <a:gd name="connsiteY8" fmla="*/ 695 h 919"/>
              <a:gd name="connsiteX9" fmla="*/ 1020 w 1761"/>
              <a:gd name="connsiteY9" fmla="*/ 707 h 919"/>
              <a:gd name="connsiteX10" fmla="*/ 1168 w 1761"/>
              <a:gd name="connsiteY10" fmla="*/ 711 h 919"/>
              <a:gd name="connsiteX11" fmla="*/ 1260 w 1761"/>
              <a:gd name="connsiteY11" fmla="*/ 667 h 919"/>
              <a:gd name="connsiteX12" fmla="*/ 1360 w 1761"/>
              <a:gd name="connsiteY12" fmla="*/ 651 h 919"/>
              <a:gd name="connsiteX13" fmla="*/ 1432 w 1761"/>
              <a:gd name="connsiteY13" fmla="*/ 611 h 919"/>
              <a:gd name="connsiteX14" fmla="*/ 1432 w 1761"/>
              <a:gd name="connsiteY14" fmla="*/ 583 h 919"/>
              <a:gd name="connsiteX15" fmla="*/ 1436 w 1761"/>
              <a:gd name="connsiteY15" fmla="*/ 547 h 919"/>
              <a:gd name="connsiteX16" fmla="*/ 1584 w 1761"/>
              <a:gd name="connsiteY16" fmla="*/ 551 h 919"/>
              <a:gd name="connsiteX17" fmla="*/ 1716 w 1761"/>
              <a:gd name="connsiteY17" fmla="*/ 547 h 919"/>
              <a:gd name="connsiteX18" fmla="*/ 1604 w 1761"/>
              <a:gd name="connsiteY18" fmla="*/ 511 h 919"/>
              <a:gd name="connsiteX19" fmla="*/ 1488 w 1761"/>
              <a:gd name="connsiteY19" fmla="*/ 475 h 919"/>
              <a:gd name="connsiteX20" fmla="*/ 1396 w 1761"/>
              <a:gd name="connsiteY20" fmla="*/ 447 h 919"/>
              <a:gd name="connsiteX21" fmla="*/ 1348 w 1761"/>
              <a:gd name="connsiteY21" fmla="*/ 407 h 919"/>
              <a:gd name="connsiteX22" fmla="*/ 1444 w 1761"/>
              <a:gd name="connsiteY22" fmla="*/ 375 h 919"/>
              <a:gd name="connsiteX23" fmla="*/ 1564 w 1761"/>
              <a:gd name="connsiteY23" fmla="*/ 371 h 919"/>
              <a:gd name="connsiteX24" fmla="*/ 1620 w 1761"/>
              <a:gd name="connsiteY24" fmla="*/ 367 h 919"/>
              <a:gd name="connsiteX25" fmla="*/ 1660 w 1761"/>
              <a:gd name="connsiteY25" fmla="*/ 359 h 919"/>
              <a:gd name="connsiteX26" fmla="*/ 1652 w 1761"/>
              <a:gd name="connsiteY26" fmla="*/ 319 h 919"/>
              <a:gd name="connsiteX27" fmla="*/ 1704 w 1761"/>
              <a:gd name="connsiteY27" fmla="*/ 307 h 919"/>
              <a:gd name="connsiteX28" fmla="*/ 1668 w 1761"/>
              <a:gd name="connsiteY28" fmla="*/ 275 h 919"/>
              <a:gd name="connsiteX29" fmla="*/ 1616 w 1761"/>
              <a:gd name="connsiteY29" fmla="*/ 251 h 919"/>
              <a:gd name="connsiteX30" fmla="*/ 1728 w 1761"/>
              <a:gd name="connsiteY30" fmla="*/ 239 h 919"/>
              <a:gd name="connsiteX31" fmla="*/ 1760 w 1761"/>
              <a:gd name="connsiteY31" fmla="*/ 223 h 919"/>
              <a:gd name="connsiteX32" fmla="*/ 1724 w 1761"/>
              <a:gd name="connsiteY32" fmla="*/ 191 h 919"/>
              <a:gd name="connsiteX33" fmla="*/ 1660 w 1761"/>
              <a:gd name="connsiteY33" fmla="*/ 195 h 919"/>
              <a:gd name="connsiteX34" fmla="*/ 1600 w 1761"/>
              <a:gd name="connsiteY34" fmla="*/ 199 h 919"/>
              <a:gd name="connsiteX35" fmla="*/ 1528 w 1761"/>
              <a:gd name="connsiteY35" fmla="*/ 187 h 919"/>
              <a:gd name="connsiteX36" fmla="*/ 1488 w 1761"/>
              <a:gd name="connsiteY36" fmla="*/ 159 h 919"/>
              <a:gd name="connsiteX37" fmla="*/ 1568 w 1761"/>
              <a:gd name="connsiteY37" fmla="*/ 131 h 919"/>
              <a:gd name="connsiteX38" fmla="*/ 1652 w 1761"/>
              <a:gd name="connsiteY38" fmla="*/ 143 h 919"/>
              <a:gd name="connsiteX39" fmla="*/ 1716 w 1761"/>
              <a:gd name="connsiteY39" fmla="*/ 115 h 919"/>
              <a:gd name="connsiteX40" fmla="*/ 1680 w 1761"/>
              <a:gd name="connsiteY40" fmla="*/ 91 h 919"/>
              <a:gd name="connsiteX41" fmla="*/ 1728 w 1761"/>
              <a:gd name="connsiteY41" fmla="*/ 59 h 919"/>
              <a:gd name="connsiteX42" fmla="*/ 1668 w 1761"/>
              <a:gd name="connsiteY42" fmla="*/ 47 h 919"/>
              <a:gd name="connsiteX43" fmla="*/ 1560 w 1761"/>
              <a:gd name="connsiteY43" fmla="*/ 63 h 919"/>
              <a:gd name="connsiteX44" fmla="*/ 1512 w 1761"/>
              <a:gd name="connsiteY44" fmla="*/ 47 h 919"/>
              <a:gd name="connsiteX45" fmla="*/ 1500 w 1761"/>
              <a:gd name="connsiteY45" fmla="*/ 19 h 919"/>
              <a:gd name="connsiteX46" fmla="*/ 1424 w 1761"/>
              <a:gd name="connsiteY46" fmla="*/ 3 h 919"/>
              <a:gd name="connsiteX47" fmla="*/ 1344 w 1761"/>
              <a:gd name="connsiteY47" fmla="*/ 3 h 919"/>
              <a:gd name="connsiteX0" fmla="*/ 0 w 1761"/>
              <a:gd name="connsiteY0" fmla="*/ 908 h 916"/>
              <a:gd name="connsiteX1" fmla="*/ 48 w 1761"/>
              <a:gd name="connsiteY1" fmla="*/ 908 h 916"/>
              <a:gd name="connsiteX2" fmla="*/ 144 w 1761"/>
              <a:gd name="connsiteY2" fmla="*/ 860 h 916"/>
              <a:gd name="connsiteX3" fmla="*/ 304 w 1761"/>
              <a:gd name="connsiteY3" fmla="*/ 844 h 916"/>
              <a:gd name="connsiteX4" fmla="*/ 420 w 1761"/>
              <a:gd name="connsiteY4" fmla="*/ 808 h 916"/>
              <a:gd name="connsiteX5" fmla="*/ 564 w 1761"/>
              <a:gd name="connsiteY5" fmla="*/ 752 h 916"/>
              <a:gd name="connsiteX6" fmla="*/ 624 w 1761"/>
              <a:gd name="connsiteY6" fmla="*/ 704 h 916"/>
              <a:gd name="connsiteX7" fmla="*/ 748 w 1761"/>
              <a:gd name="connsiteY7" fmla="*/ 668 h 916"/>
              <a:gd name="connsiteX8" fmla="*/ 908 w 1761"/>
              <a:gd name="connsiteY8" fmla="*/ 692 h 916"/>
              <a:gd name="connsiteX9" fmla="*/ 1020 w 1761"/>
              <a:gd name="connsiteY9" fmla="*/ 704 h 916"/>
              <a:gd name="connsiteX10" fmla="*/ 1168 w 1761"/>
              <a:gd name="connsiteY10" fmla="*/ 708 h 916"/>
              <a:gd name="connsiteX11" fmla="*/ 1260 w 1761"/>
              <a:gd name="connsiteY11" fmla="*/ 664 h 916"/>
              <a:gd name="connsiteX12" fmla="*/ 1360 w 1761"/>
              <a:gd name="connsiteY12" fmla="*/ 648 h 916"/>
              <a:gd name="connsiteX13" fmla="*/ 1432 w 1761"/>
              <a:gd name="connsiteY13" fmla="*/ 608 h 916"/>
              <a:gd name="connsiteX14" fmla="*/ 1432 w 1761"/>
              <a:gd name="connsiteY14" fmla="*/ 580 h 916"/>
              <a:gd name="connsiteX15" fmla="*/ 1436 w 1761"/>
              <a:gd name="connsiteY15" fmla="*/ 544 h 916"/>
              <a:gd name="connsiteX16" fmla="*/ 1584 w 1761"/>
              <a:gd name="connsiteY16" fmla="*/ 548 h 916"/>
              <a:gd name="connsiteX17" fmla="*/ 1716 w 1761"/>
              <a:gd name="connsiteY17" fmla="*/ 544 h 916"/>
              <a:gd name="connsiteX18" fmla="*/ 1604 w 1761"/>
              <a:gd name="connsiteY18" fmla="*/ 508 h 916"/>
              <a:gd name="connsiteX19" fmla="*/ 1488 w 1761"/>
              <a:gd name="connsiteY19" fmla="*/ 472 h 916"/>
              <a:gd name="connsiteX20" fmla="*/ 1396 w 1761"/>
              <a:gd name="connsiteY20" fmla="*/ 444 h 916"/>
              <a:gd name="connsiteX21" fmla="*/ 1348 w 1761"/>
              <a:gd name="connsiteY21" fmla="*/ 404 h 916"/>
              <a:gd name="connsiteX22" fmla="*/ 1444 w 1761"/>
              <a:gd name="connsiteY22" fmla="*/ 372 h 916"/>
              <a:gd name="connsiteX23" fmla="*/ 1564 w 1761"/>
              <a:gd name="connsiteY23" fmla="*/ 368 h 916"/>
              <a:gd name="connsiteX24" fmla="*/ 1620 w 1761"/>
              <a:gd name="connsiteY24" fmla="*/ 364 h 916"/>
              <a:gd name="connsiteX25" fmla="*/ 1660 w 1761"/>
              <a:gd name="connsiteY25" fmla="*/ 356 h 916"/>
              <a:gd name="connsiteX26" fmla="*/ 1652 w 1761"/>
              <a:gd name="connsiteY26" fmla="*/ 316 h 916"/>
              <a:gd name="connsiteX27" fmla="*/ 1704 w 1761"/>
              <a:gd name="connsiteY27" fmla="*/ 304 h 916"/>
              <a:gd name="connsiteX28" fmla="*/ 1668 w 1761"/>
              <a:gd name="connsiteY28" fmla="*/ 272 h 916"/>
              <a:gd name="connsiteX29" fmla="*/ 1616 w 1761"/>
              <a:gd name="connsiteY29" fmla="*/ 248 h 916"/>
              <a:gd name="connsiteX30" fmla="*/ 1728 w 1761"/>
              <a:gd name="connsiteY30" fmla="*/ 236 h 916"/>
              <a:gd name="connsiteX31" fmla="*/ 1760 w 1761"/>
              <a:gd name="connsiteY31" fmla="*/ 220 h 916"/>
              <a:gd name="connsiteX32" fmla="*/ 1724 w 1761"/>
              <a:gd name="connsiteY32" fmla="*/ 188 h 916"/>
              <a:gd name="connsiteX33" fmla="*/ 1660 w 1761"/>
              <a:gd name="connsiteY33" fmla="*/ 192 h 916"/>
              <a:gd name="connsiteX34" fmla="*/ 1600 w 1761"/>
              <a:gd name="connsiteY34" fmla="*/ 196 h 916"/>
              <a:gd name="connsiteX35" fmla="*/ 1528 w 1761"/>
              <a:gd name="connsiteY35" fmla="*/ 184 h 916"/>
              <a:gd name="connsiteX36" fmla="*/ 1488 w 1761"/>
              <a:gd name="connsiteY36" fmla="*/ 156 h 916"/>
              <a:gd name="connsiteX37" fmla="*/ 1568 w 1761"/>
              <a:gd name="connsiteY37" fmla="*/ 128 h 916"/>
              <a:gd name="connsiteX38" fmla="*/ 1652 w 1761"/>
              <a:gd name="connsiteY38" fmla="*/ 140 h 916"/>
              <a:gd name="connsiteX39" fmla="*/ 1716 w 1761"/>
              <a:gd name="connsiteY39" fmla="*/ 112 h 916"/>
              <a:gd name="connsiteX40" fmla="*/ 1680 w 1761"/>
              <a:gd name="connsiteY40" fmla="*/ 88 h 916"/>
              <a:gd name="connsiteX41" fmla="*/ 1728 w 1761"/>
              <a:gd name="connsiteY41" fmla="*/ 56 h 916"/>
              <a:gd name="connsiteX42" fmla="*/ 1668 w 1761"/>
              <a:gd name="connsiteY42" fmla="*/ 44 h 916"/>
              <a:gd name="connsiteX43" fmla="*/ 1560 w 1761"/>
              <a:gd name="connsiteY43" fmla="*/ 60 h 916"/>
              <a:gd name="connsiteX44" fmla="*/ 1512 w 1761"/>
              <a:gd name="connsiteY44" fmla="*/ 44 h 916"/>
              <a:gd name="connsiteX45" fmla="*/ 1500 w 1761"/>
              <a:gd name="connsiteY45" fmla="*/ 16 h 916"/>
              <a:gd name="connsiteX46" fmla="*/ 1424 w 1761"/>
              <a:gd name="connsiteY46" fmla="*/ 0 h 916"/>
              <a:gd name="connsiteX0" fmla="*/ 0 w 1761"/>
              <a:gd name="connsiteY0" fmla="*/ 892 h 900"/>
              <a:gd name="connsiteX1" fmla="*/ 48 w 1761"/>
              <a:gd name="connsiteY1" fmla="*/ 892 h 900"/>
              <a:gd name="connsiteX2" fmla="*/ 144 w 1761"/>
              <a:gd name="connsiteY2" fmla="*/ 844 h 900"/>
              <a:gd name="connsiteX3" fmla="*/ 304 w 1761"/>
              <a:gd name="connsiteY3" fmla="*/ 828 h 900"/>
              <a:gd name="connsiteX4" fmla="*/ 420 w 1761"/>
              <a:gd name="connsiteY4" fmla="*/ 792 h 900"/>
              <a:gd name="connsiteX5" fmla="*/ 564 w 1761"/>
              <a:gd name="connsiteY5" fmla="*/ 736 h 900"/>
              <a:gd name="connsiteX6" fmla="*/ 624 w 1761"/>
              <a:gd name="connsiteY6" fmla="*/ 688 h 900"/>
              <a:gd name="connsiteX7" fmla="*/ 748 w 1761"/>
              <a:gd name="connsiteY7" fmla="*/ 652 h 900"/>
              <a:gd name="connsiteX8" fmla="*/ 908 w 1761"/>
              <a:gd name="connsiteY8" fmla="*/ 676 h 900"/>
              <a:gd name="connsiteX9" fmla="*/ 1020 w 1761"/>
              <a:gd name="connsiteY9" fmla="*/ 688 h 900"/>
              <a:gd name="connsiteX10" fmla="*/ 1168 w 1761"/>
              <a:gd name="connsiteY10" fmla="*/ 692 h 900"/>
              <a:gd name="connsiteX11" fmla="*/ 1260 w 1761"/>
              <a:gd name="connsiteY11" fmla="*/ 648 h 900"/>
              <a:gd name="connsiteX12" fmla="*/ 1360 w 1761"/>
              <a:gd name="connsiteY12" fmla="*/ 632 h 900"/>
              <a:gd name="connsiteX13" fmla="*/ 1432 w 1761"/>
              <a:gd name="connsiteY13" fmla="*/ 592 h 900"/>
              <a:gd name="connsiteX14" fmla="*/ 1432 w 1761"/>
              <a:gd name="connsiteY14" fmla="*/ 564 h 900"/>
              <a:gd name="connsiteX15" fmla="*/ 1436 w 1761"/>
              <a:gd name="connsiteY15" fmla="*/ 528 h 900"/>
              <a:gd name="connsiteX16" fmla="*/ 1584 w 1761"/>
              <a:gd name="connsiteY16" fmla="*/ 532 h 900"/>
              <a:gd name="connsiteX17" fmla="*/ 1716 w 1761"/>
              <a:gd name="connsiteY17" fmla="*/ 528 h 900"/>
              <a:gd name="connsiteX18" fmla="*/ 1604 w 1761"/>
              <a:gd name="connsiteY18" fmla="*/ 492 h 900"/>
              <a:gd name="connsiteX19" fmla="*/ 1488 w 1761"/>
              <a:gd name="connsiteY19" fmla="*/ 456 h 900"/>
              <a:gd name="connsiteX20" fmla="*/ 1396 w 1761"/>
              <a:gd name="connsiteY20" fmla="*/ 428 h 900"/>
              <a:gd name="connsiteX21" fmla="*/ 1348 w 1761"/>
              <a:gd name="connsiteY21" fmla="*/ 388 h 900"/>
              <a:gd name="connsiteX22" fmla="*/ 1444 w 1761"/>
              <a:gd name="connsiteY22" fmla="*/ 356 h 900"/>
              <a:gd name="connsiteX23" fmla="*/ 1564 w 1761"/>
              <a:gd name="connsiteY23" fmla="*/ 352 h 900"/>
              <a:gd name="connsiteX24" fmla="*/ 1620 w 1761"/>
              <a:gd name="connsiteY24" fmla="*/ 348 h 900"/>
              <a:gd name="connsiteX25" fmla="*/ 1660 w 1761"/>
              <a:gd name="connsiteY25" fmla="*/ 340 h 900"/>
              <a:gd name="connsiteX26" fmla="*/ 1652 w 1761"/>
              <a:gd name="connsiteY26" fmla="*/ 300 h 900"/>
              <a:gd name="connsiteX27" fmla="*/ 1704 w 1761"/>
              <a:gd name="connsiteY27" fmla="*/ 288 h 900"/>
              <a:gd name="connsiteX28" fmla="*/ 1668 w 1761"/>
              <a:gd name="connsiteY28" fmla="*/ 256 h 900"/>
              <a:gd name="connsiteX29" fmla="*/ 1616 w 1761"/>
              <a:gd name="connsiteY29" fmla="*/ 232 h 900"/>
              <a:gd name="connsiteX30" fmla="*/ 1728 w 1761"/>
              <a:gd name="connsiteY30" fmla="*/ 220 h 900"/>
              <a:gd name="connsiteX31" fmla="*/ 1760 w 1761"/>
              <a:gd name="connsiteY31" fmla="*/ 204 h 900"/>
              <a:gd name="connsiteX32" fmla="*/ 1724 w 1761"/>
              <a:gd name="connsiteY32" fmla="*/ 172 h 900"/>
              <a:gd name="connsiteX33" fmla="*/ 1660 w 1761"/>
              <a:gd name="connsiteY33" fmla="*/ 176 h 900"/>
              <a:gd name="connsiteX34" fmla="*/ 1600 w 1761"/>
              <a:gd name="connsiteY34" fmla="*/ 180 h 900"/>
              <a:gd name="connsiteX35" fmla="*/ 1528 w 1761"/>
              <a:gd name="connsiteY35" fmla="*/ 168 h 900"/>
              <a:gd name="connsiteX36" fmla="*/ 1488 w 1761"/>
              <a:gd name="connsiteY36" fmla="*/ 140 h 900"/>
              <a:gd name="connsiteX37" fmla="*/ 1568 w 1761"/>
              <a:gd name="connsiteY37" fmla="*/ 112 h 900"/>
              <a:gd name="connsiteX38" fmla="*/ 1652 w 1761"/>
              <a:gd name="connsiteY38" fmla="*/ 124 h 900"/>
              <a:gd name="connsiteX39" fmla="*/ 1716 w 1761"/>
              <a:gd name="connsiteY39" fmla="*/ 96 h 900"/>
              <a:gd name="connsiteX40" fmla="*/ 1680 w 1761"/>
              <a:gd name="connsiteY40" fmla="*/ 72 h 900"/>
              <a:gd name="connsiteX41" fmla="*/ 1728 w 1761"/>
              <a:gd name="connsiteY41" fmla="*/ 40 h 900"/>
              <a:gd name="connsiteX42" fmla="*/ 1668 w 1761"/>
              <a:gd name="connsiteY42" fmla="*/ 28 h 900"/>
              <a:gd name="connsiteX43" fmla="*/ 1560 w 1761"/>
              <a:gd name="connsiteY43" fmla="*/ 44 h 900"/>
              <a:gd name="connsiteX44" fmla="*/ 1512 w 1761"/>
              <a:gd name="connsiteY44" fmla="*/ 28 h 900"/>
              <a:gd name="connsiteX45" fmla="*/ 1500 w 1761"/>
              <a:gd name="connsiteY45" fmla="*/ 0 h 900"/>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568 w 1761"/>
              <a:gd name="connsiteY37" fmla="*/ 85 h 873"/>
              <a:gd name="connsiteX38" fmla="*/ 1652 w 1761"/>
              <a:gd name="connsiteY38" fmla="*/ 97 h 873"/>
              <a:gd name="connsiteX39" fmla="*/ 1716 w 1761"/>
              <a:gd name="connsiteY39" fmla="*/ 69 h 873"/>
              <a:gd name="connsiteX40" fmla="*/ 1680 w 1761"/>
              <a:gd name="connsiteY40" fmla="*/ 45 h 873"/>
              <a:gd name="connsiteX41" fmla="*/ 1728 w 1761"/>
              <a:gd name="connsiteY41" fmla="*/ 13 h 873"/>
              <a:gd name="connsiteX42" fmla="*/ 1668 w 1761"/>
              <a:gd name="connsiteY42" fmla="*/ 1 h 873"/>
              <a:gd name="connsiteX43" fmla="*/ 1560 w 1761"/>
              <a:gd name="connsiteY43" fmla="*/ 17 h 873"/>
              <a:gd name="connsiteX44" fmla="*/ 1512 w 1761"/>
              <a:gd name="connsiteY44" fmla="*/ 1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568 w 1761"/>
              <a:gd name="connsiteY37" fmla="*/ 85 h 873"/>
              <a:gd name="connsiteX38" fmla="*/ 1652 w 1761"/>
              <a:gd name="connsiteY38" fmla="*/ 97 h 873"/>
              <a:gd name="connsiteX39" fmla="*/ 1716 w 1761"/>
              <a:gd name="connsiteY39" fmla="*/ 69 h 873"/>
              <a:gd name="connsiteX40" fmla="*/ 1680 w 1761"/>
              <a:gd name="connsiteY40" fmla="*/ 45 h 873"/>
              <a:gd name="connsiteX41" fmla="*/ 1728 w 1761"/>
              <a:gd name="connsiteY41" fmla="*/ 13 h 873"/>
              <a:gd name="connsiteX42" fmla="*/ 1668 w 1761"/>
              <a:gd name="connsiteY42" fmla="*/ 1 h 873"/>
              <a:gd name="connsiteX43" fmla="*/ 1560 w 1761"/>
              <a:gd name="connsiteY43" fmla="*/ 17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652 w 1761"/>
              <a:gd name="connsiteY37" fmla="*/ 97 h 873"/>
              <a:gd name="connsiteX38" fmla="*/ 1716 w 1761"/>
              <a:gd name="connsiteY38" fmla="*/ 69 h 873"/>
              <a:gd name="connsiteX39" fmla="*/ 1680 w 1761"/>
              <a:gd name="connsiteY39" fmla="*/ 45 h 873"/>
              <a:gd name="connsiteX40" fmla="*/ 1728 w 1761"/>
              <a:gd name="connsiteY40" fmla="*/ 13 h 873"/>
              <a:gd name="connsiteX41" fmla="*/ 1668 w 1761"/>
              <a:gd name="connsiteY41" fmla="*/ 1 h 873"/>
              <a:gd name="connsiteX42" fmla="*/ 1560 w 1761"/>
              <a:gd name="connsiteY42" fmla="*/ 17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528 w 1761"/>
              <a:gd name="connsiteY34" fmla="*/ 141 h 873"/>
              <a:gd name="connsiteX35" fmla="*/ 1488 w 1761"/>
              <a:gd name="connsiteY35" fmla="*/ 113 h 873"/>
              <a:gd name="connsiteX36" fmla="*/ 1652 w 1761"/>
              <a:gd name="connsiteY36" fmla="*/ 97 h 873"/>
              <a:gd name="connsiteX37" fmla="*/ 1716 w 1761"/>
              <a:gd name="connsiteY37" fmla="*/ 69 h 873"/>
              <a:gd name="connsiteX38" fmla="*/ 1680 w 1761"/>
              <a:gd name="connsiteY38" fmla="*/ 45 h 873"/>
              <a:gd name="connsiteX39" fmla="*/ 1728 w 1761"/>
              <a:gd name="connsiteY39" fmla="*/ 13 h 873"/>
              <a:gd name="connsiteX40" fmla="*/ 1668 w 1761"/>
              <a:gd name="connsiteY40" fmla="*/ 1 h 873"/>
              <a:gd name="connsiteX41" fmla="*/ 1560 w 1761"/>
              <a:gd name="connsiteY41" fmla="*/ 17 h 873"/>
              <a:gd name="connsiteX0" fmla="*/ 0 w 1771"/>
              <a:gd name="connsiteY0" fmla="*/ 865 h 873"/>
              <a:gd name="connsiteX1" fmla="*/ 48 w 1771"/>
              <a:gd name="connsiteY1" fmla="*/ 865 h 873"/>
              <a:gd name="connsiteX2" fmla="*/ 144 w 1771"/>
              <a:gd name="connsiteY2" fmla="*/ 817 h 873"/>
              <a:gd name="connsiteX3" fmla="*/ 304 w 1771"/>
              <a:gd name="connsiteY3" fmla="*/ 801 h 873"/>
              <a:gd name="connsiteX4" fmla="*/ 420 w 1771"/>
              <a:gd name="connsiteY4" fmla="*/ 765 h 873"/>
              <a:gd name="connsiteX5" fmla="*/ 564 w 1771"/>
              <a:gd name="connsiteY5" fmla="*/ 709 h 873"/>
              <a:gd name="connsiteX6" fmla="*/ 624 w 1771"/>
              <a:gd name="connsiteY6" fmla="*/ 661 h 873"/>
              <a:gd name="connsiteX7" fmla="*/ 748 w 1771"/>
              <a:gd name="connsiteY7" fmla="*/ 625 h 873"/>
              <a:gd name="connsiteX8" fmla="*/ 908 w 1771"/>
              <a:gd name="connsiteY8" fmla="*/ 649 h 873"/>
              <a:gd name="connsiteX9" fmla="*/ 1020 w 1771"/>
              <a:gd name="connsiteY9" fmla="*/ 661 h 873"/>
              <a:gd name="connsiteX10" fmla="*/ 1168 w 1771"/>
              <a:gd name="connsiteY10" fmla="*/ 665 h 873"/>
              <a:gd name="connsiteX11" fmla="*/ 1260 w 1771"/>
              <a:gd name="connsiteY11" fmla="*/ 621 h 873"/>
              <a:gd name="connsiteX12" fmla="*/ 1360 w 1771"/>
              <a:gd name="connsiteY12" fmla="*/ 605 h 873"/>
              <a:gd name="connsiteX13" fmla="*/ 1432 w 1771"/>
              <a:gd name="connsiteY13" fmla="*/ 565 h 873"/>
              <a:gd name="connsiteX14" fmla="*/ 1432 w 1771"/>
              <a:gd name="connsiteY14" fmla="*/ 537 h 873"/>
              <a:gd name="connsiteX15" fmla="*/ 1436 w 1771"/>
              <a:gd name="connsiteY15" fmla="*/ 501 h 873"/>
              <a:gd name="connsiteX16" fmla="*/ 1584 w 1771"/>
              <a:gd name="connsiteY16" fmla="*/ 505 h 873"/>
              <a:gd name="connsiteX17" fmla="*/ 1716 w 1771"/>
              <a:gd name="connsiteY17" fmla="*/ 501 h 873"/>
              <a:gd name="connsiteX18" fmla="*/ 1604 w 1771"/>
              <a:gd name="connsiteY18" fmla="*/ 465 h 873"/>
              <a:gd name="connsiteX19" fmla="*/ 1488 w 1771"/>
              <a:gd name="connsiteY19" fmla="*/ 429 h 873"/>
              <a:gd name="connsiteX20" fmla="*/ 1396 w 1771"/>
              <a:gd name="connsiteY20" fmla="*/ 401 h 873"/>
              <a:gd name="connsiteX21" fmla="*/ 1348 w 1771"/>
              <a:gd name="connsiteY21" fmla="*/ 361 h 873"/>
              <a:gd name="connsiteX22" fmla="*/ 1444 w 1771"/>
              <a:gd name="connsiteY22" fmla="*/ 329 h 873"/>
              <a:gd name="connsiteX23" fmla="*/ 1564 w 1771"/>
              <a:gd name="connsiteY23" fmla="*/ 325 h 873"/>
              <a:gd name="connsiteX24" fmla="*/ 1620 w 1771"/>
              <a:gd name="connsiteY24" fmla="*/ 321 h 873"/>
              <a:gd name="connsiteX25" fmla="*/ 1660 w 1771"/>
              <a:gd name="connsiteY25" fmla="*/ 313 h 873"/>
              <a:gd name="connsiteX26" fmla="*/ 1652 w 1771"/>
              <a:gd name="connsiteY26" fmla="*/ 273 h 873"/>
              <a:gd name="connsiteX27" fmla="*/ 1704 w 1771"/>
              <a:gd name="connsiteY27" fmla="*/ 261 h 873"/>
              <a:gd name="connsiteX28" fmla="*/ 1668 w 1771"/>
              <a:gd name="connsiteY28" fmla="*/ 229 h 873"/>
              <a:gd name="connsiteX29" fmla="*/ 1616 w 1771"/>
              <a:gd name="connsiteY29" fmla="*/ 205 h 873"/>
              <a:gd name="connsiteX30" fmla="*/ 1728 w 1771"/>
              <a:gd name="connsiteY30" fmla="*/ 193 h 873"/>
              <a:gd name="connsiteX31" fmla="*/ 1760 w 1771"/>
              <a:gd name="connsiteY31" fmla="*/ 177 h 873"/>
              <a:gd name="connsiteX32" fmla="*/ 1660 w 1771"/>
              <a:gd name="connsiteY32" fmla="*/ 149 h 873"/>
              <a:gd name="connsiteX33" fmla="*/ 1528 w 1771"/>
              <a:gd name="connsiteY33" fmla="*/ 141 h 873"/>
              <a:gd name="connsiteX34" fmla="*/ 1488 w 1771"/>
              <a:gd name="connsiteY34" fmla="*/ 113 h 873"/>
              <a:gd name="connsiteX35" fmla="*/ 1652 w 1771"/>
              <a:gd name="connsiteY35" fmla="*/ 97 h 873"/>
              <a:gd name="connsiteX36" fmla="*/ 1716 w 1771"/>
              <a:gd name="connsiteY36" fmla="*/ 69 h 873"/>
              <a:gd name="connsiteX37" fmla="*/ 1680 w 1771"/>
              <a:gd name="connsiteY37" fmla="*/ 45 h 873"/>
              <a:gd name="connsiteX38" fmla="*/ 1728 w 1771"/>
              <a:gd name="connsiteY38" fmla="*/ 13 h 873"/>
              <a:gd name="connsiteX39" fmla="*/ 1668 w 1771"/>
              <a:gd name="connsiteY39" fmla="*/ 1 h 873"/>
              <a:gd name="connsiteX40" fmla="*/ 1560 w 1771"/>
              <a:gd name="connsiteY40" fmla="*/ 17 h 873"/>
              <a:gd name="connsiteX0" fmla="*/ 0 w 1771"/>
              <a:gd name="connsiteY0" fmla="*/ 865 h 873"/>
              <a:gd name="connsiteX1" fmla="*/ 48 w 1771"/>
              <a:gd name="connsiteY1" fmla="*/ 865 h 873"/>
              <a:gd name="connsiteX2" fmla="*/ 144 w 1771"/>
              <a:gd name="connsiteY2" fmla="*/ 817 h 873"/>
              <a:gd name="connsiteX3" fmla="*/ 304 w 1771"/>
              <a:gd name="connsiteY3" fmla="*/ 801 h 873"/>
              <a:gd name="connsiteX4" fmla="*/ 420 w 1771"/>
              <a:gd name="connsiteY4" fmla="*/ 765 h 873"/>
              <a:gd name="connsiteX5" fmla="*/ 564 w 1771"/>
              <a:gd name="connsiteY5" fmla="*/ 709 h 873"/>
              <a:gd name="connsiteX6" fmla="*/ 624 w 1771"/>
              <a:gd name="connsiteY6" fmla="*/ 661 h 873"/>
              <a:gd name="connsiteX7" fmla="*/ 748 w 1771"/>
              <a:gd name="connsiteY7" fmla="*/ 625 h 873"/>
              <a:gd name="connsiteX8" fmla="*/ 908 w 1771"/>
              <a:gd name="connsiteY8" fmla="*/ 649 h 873"/>
              <a:gd name="connsiteX9" fmla="*/ 1020 w 1771"/>
              <a:gd name="connsiteY9" fmla="*/ 661 h 873"/>
              <a:gd name="connsiteX10" fmla="*/ 1168 w 1771"/>
              <a:gd name="connsiteY10" fmla="*/ 665 h 873"/>
              <a:gd name="connsiteX11" fmla="*/ 1260 w 1771"/>
              <a:gd name="connsiteY11" fmla="*/ 621 h 873"/>
              <a:gd name="connsiteX12" fmla="*/ 1360 w 1771"/>
              <a:gd name="connsiteY12" fmla="*/ 605 h 873"/>
              <a:gd name="connsiteX13" fmla="*/ 1432 w 1771"/>
              <a:gd name="connsiteY13" fmla="*/ 565 h 873"/>
              <a:gd name="connsiteX14" fmla="*/ 1432 w 1771"/>
              <a:gd name="connsiteY14" fmla="*/ 537 h 873"/>
              <a:gd name="connsiteX15" fmla="*/ 1436 w 1771"/>
              <a:gd name="connsiteY15" fmla="*/ 501 h 873"/>
              <a:gd name="connsiteX16" fmla="*/ 1584 w 1771"/>
              <a:gd name="connsiteY16" fmla="*/ 505 h 873"/>
              <a:gd name="connsiteX17" fmla="*/ 1716 w 1771"/>
              <a:gd name="connsiteY17" fmla="*/ 501 h 873"/>
              <a:gd name="connsiteX18" fmla="*/ 1604 w 1771"/>
              <a:gd name="connsiteY18" fmla="*/ 465 h 873"/>
              <a:gd name="connsiteX19" fmla="*/ 1488 w 1771"/>
              <a:gd name="connsiteY19" fmla="*/ 429 h 873"/>
              <a:gd name="connsiteX20" fmla="*/ 1396 w 1771"/>
              <a:gd name="connsiteY20" fmla="*/ 401 h 873"/>
              <a:gd name="connsiteX21" fmla="*/ 1348 w 1771"/>
              <a:gd name="connsiteY21" fmla="*/ 361 h 873"/>
              <a:gd name="connsiteX22" fmla="*/ 1444 w 1771"/>
              <a:gd name="connsiteY22" fmla="*/ 329 h 873"/>
              <a:gd name="connsiteX23" fmla="*/ 1564 w 1771"/>
              <a:gd name="connsiteY23" fmla="*/ 325 h 873"/>
              <a:gd name="connsiteX24" fmla="*/ 1620 w 1771"/>
              <a:gd name="connsiteY24" fmla="*/ 321 h 873"/>
              <a:gd name="connsiteX25" fmla="*/ 1660 w 1771"/>
              <a:gd name="connsiteY25" fmla="*/ 313 h 873"/>
              <a:gd name="connsiteX26" fmla="*/ 1652 w 1771"/>
              <a:gd name="connsiteY26" fmla="*/ 273 h 873"/>
              <a:gd name="connsiteX27" fmla="*/ 1704 w 1771"/>
              <a:gd name="connsiteY27" fmla="*/ 261 h 873"/>
              <a:gd name="connsiteX28" fmla="*/ 1668 w 1771"/>
              <a:gd name="connsiteY28" fmla="*/ 229 h 873"/>
              <a:gd name="connsiteX29" fmla="*/ 1616 w 1771"/>
              <a:gd name="connsiteY29" fmla="*/ 205 h 873"/>
              <a:gd name="connsiteX30" fmla="*/ 1728 w 1771"/>
              <a:gd name="connsiteY30" fmla="*/ 193 h 873"/>
              <a:gd name="connsiteX31" fmla="*/ 1760 w 1771"/>
              <a:gd name="connsiteY31" fmla="*/ 177 h 873"/>
              <a:gd name="connsiteX32" fmla="*/ 1660 w 1771"/>
              <a:gd name="connsiteY32" fmla="*/ 149 h 873"/>
              <a:gd name="connsiteX33" fmla="*/ 1528 w 1771"/>
              <a:gd name="connsiteY33" fmla="*/ 141 h 873"/>
              <a:gd name="connsiteX34" fmla="*/ 1488 w 1771"/>
              <a:gd name="connsiteY34" fmla="*/ 113 h 873"/>
              <a:gd name="connsiteX35" fmla="*/ 1652 w 1771"/>
              <a:gd name="connsiteY35" fmla="*/ 97 h 873"/>
              <a:gd name="connsiteX36" fmla="*/ 1680 w 1771"/>
              <a:gd name="connsiteY36" fmla="*/ 45 h 873"/>
              <a:gd name="connsiteX37" fmla="*/ 1728 w 1771"/>
              <a:gd name="connsiteY37" fmla="*/ 13 h 873"/>
              <a:gd name="connsiteX38" fmla="*/ 1668 w 1771"/>
              <a:gd name="connsiteY38" fmla="*/ 1 h 873"/>
              <a:gd name="connsiteX39" fmla="*/ 1560 w 1771"/>
              <a:gd name="connsiteY39" fmla="*/ 17 h 873"/>
              <a:gd name="connsiteX0" fmla="*/ 0 w 1771"/>
              <a:gd name="connsiteY0" fmla="*/ 857 h 865"/>
              <a:gd name="connsiteX1" fmla="*/ 48 w 1771"/>
              <a:gd name="connsiteY1" fmla="*/ 857 h 865"/>
              <a:gd name="connsiteX2" fmla="*/ 144 w 1771"/>
              <a:gd name="connsiteY2" fmla="*/ 809 h 865"/>
              <a:gd name="connsiteX3" fmla="*/ 304 w 1771"/>
              <a:gd name="connsiteY3" fmla="*/ 793 h 865"/>
              <a:gd name="connsiteX4" fmla="*/ 420 w 1771"/>
              <a:gd name="connsiteY4" fmla="*/ 757 h 865"/>
              <a:gd name="connsiteX5" fmla="*/ 564 w 1771"/>
              <a:gd name="connsiteY5" fmla="*/ 701 h 865"/>
              <a:gd name="connsiteX6" fmla="*/ 624 w 1771"/>
              <a:gd name="connsiteY6" fmla="*/ 653 h 865"/>
              <a:gd name="connsiteX7" fmla="*/ 748 w 1771"/>
              <a:gd name="connsiteY7" fmla="*/ 617 h 865"/>
              <a:gd name="connsiteX8" fmla="*/ 908 w 1771"/>
              <a:gd name="connsiteY8" fmla="*/ 641 h 865"/>
              <a:gd name="connsiteX9" fmla="*/ 1020 w 1771"/>
              <a:gd name="connsiteY9" fmla="*/ 653 h 865"/>
              <a:gd name="connsiteX10" fmla="*/ 1168 w 1771"/>
              <a:gd name="connsiteY10" fmla="*/ 657 h 865"/>
              <a:gd name="connsiteX11" fmla="*/ 1260 w 1771"/>
              <a:gd name="connsiteY11" fmla="*/ 613 h 865"/>
              <a:gd name="connsiteX12" fmla="*/ 1360 w 1771"/>
              <a:gd name="connsiteY12" fmla="*/ 597 h 865"/>
              <a:gd name="connsiteX13" fmla="*/ 1432 w 1771"/>
              <a:gd name="connsiteY13" fmla="*/ 557 h 865"/>
              <a:gd name="connsiteX14" fmla="*/ 1432 w 1771"/>
              <a:gd name="connsiteY14" fmla="*/ 529 h 865"/>
              <a:gd name="connsiteX15" fmla="*/ 1436 w 1771"/>
              <a:gd name="connsiteY15" fmla="*/ 493 h 865"/>
              <a:gd name="connsiteX16" fmla="*/ 1584 w 1771"/>
              <a:gd name="connsiteY16" fmla="*/ 497 h 865"/>
              <a:gd name="connsiteX17" fmla="*/ 1716 w 1771"/>
              <a:gd name="connsiteY17" fmla="*/ 493 h 865"/>
              <a:gd name="connsiteX18" fmla="*/ 1604 w 1771"/>
              <a:gd name="connsiteY18" fmla="*/ 457 h 865"/>
              <a:gd name="connsiteX19" fmla="*/ 1488 w 1771"/>
              <a:gd name="connsiteY19" fmla="*/ 421 h 865"/>
              <a:gd name="connsiteX20" fmla="*/ 1396 w 1771"/>
              <a:gd name="connsiteY20" fmla="*/ 393 h 865"/>
              <a:gd name="connsiteX21" fmla="*/ 1348 w 1771"/>
              <a:gd name="connsiteY21" fmla="*/ 353 h 865"/>
              <a:gd name="connsiteX22" fmla="*/ 1444 w 1771"/>
              <a:gd name="connsiteY22" fmla="*/ 321 h 865"/>
              <a:gd name="connsiteX23" fmla="*/ 1564 w 1771"/>
              <a:gd name="connsiteY23" fmla="*/ 317 h 865"/>
              <a:gd name="connsiteX24" fmla="*/ 1620 w 1771"/>
              <a:gd name="connsiteY24" fmla="*/ 313 h 865"/>
              <a:gd name="connsiteX25" fmla="*/ 1660 w 1771"/>
              <a:gd name="connsiteY25" fmla="*/ 305 h 865"/>
              <a:gd name="connsiteX26" fmla="*/ 1652 w 1771"/>
              <a:gd name="connsiteY26" fmla="*/ 265 h 865"/>
              <a:gd name="connsiteX27" fmla="*/ 1704 w 1771"/>
              <a:gd name="connsiteY27" fmla="*/ 253 h 865"/>
              <a:gd name="connsiteX28" fmla="*/ 1668 w 1771"/>
              <a:gd name="connsiteY28" fmla="*/ 221 h 865"/>
              <a:gd name="connsiteX29" fmla="*/ 1616 w 1771"/>
              <a:gd name="connsiteY29" fmla="*/ 197 h 865"/>
              <a:gd name="connsiteX30" fmla="*/ 1728 w 1771"/>
              <a:gd name="connsiteY30" fmla="*/ 185 h 865"/>
              <a:gd name="connsiteX31" fmla="*/ 1760 w 1771"/>
              <a:gd name="connsiteY31" fmla="*/ 169 h 865"/>
              <a:gd name="connsiteX32" fmla="*/ 1660 w 1771"/>
              <a:gd name="connsiteY32" fmla="*/ 141 h 865"/>
              <a:gd name="connsiteX33" fmla="*/ 1528 w 1771"/>
              <a:gd name="connsiteY33" fmla="*/ 133 h 865"/>
              <a:gd name="connsiteX34" fmla="*/ 1488 w 1771"/>
              <a:gd name="connsiteY34" fmla="*/ 105 h 865"/>
              <a:gd name="connsiteX35" fmla="*/ 1652 w 1771"/>
              <a:gd name="connsiteY35" fmla="*/ 89 h 865"/>
              <a:gd name="connsiteX36" fmla="*/ 1680 w 1771"/>
              <a:gd name="connsiteY36" fmla="*/ 37 h 865"/>
              <a:gd name="connsiteX37" fmla="*/ 1728 w 1771"/>
              <a:gd name="connsiteY37" fmla="*/ 5 h 865"/>
              <a:gd name="connsiteX38" fmla="*/ 1560 w 1771"/>
              <a:gd name="connsiteY38" fmla="*/ 9 h 865"/>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488 w 1771"/>
              <a:gd name="connsiteY34" fmla="*/ 96 h 856"/>
              <a:gd name="connsiteX35" fmla="*/ 1652 w 1771"/>
              <a:gd name="connsiteY35" fmla="*/ 80 h 856"/>
              <a:gd name="connsiteX36" fmla="*/ 1680 w 1771"/>
              <a:gd name="connsiteY36" fmla="*/ 28 h 856"/>
              <a:gd name="connsiteX37" fmla="*/ 1560 w 1771"/>
              <a:gd name="connsiteY37"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488 w 1771"/>
              <a:gd name="connsiteY34" fmla="*/ 96 h 856"/>
              <a:gd name="connsiteX35" fmla="*/ 1652 w 1771"/>
              <a:gd name="connsiteY35" fmla="*/ 80 h 856"/>
              <a:gd name="connsiteX36" fmla="*/ 1560 w 1771"/>
              <a:gd name="connsiteY36"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652 w 1771"/>
              <a:gd name="connsiteY34" fmla="*/ 80 h 856"/>
              <a:gd name="connsiteX35" fmla="*/ 1560 w 1771"/>
              <a:gd name="connsiteY35"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560 w 1771"/>
              <a:gd name="connsiteY34"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60 w 1771"/>
              <a:gd name="connsiteY33" fmla="*/ 0 h 856"/>
              <a:gd name="connsiteX0" fmla="*/ 0 w 1771"/>
              <a:gd name="connsiteY0" fmla="*/ 716 h 724"/>
              <a:gd name="connsiteX1" fmla="*/ 48 w 1771"/>
              <a:gd name="connsiteY1" fmla="*/ 716 h 724"/>
              <a:gd name="connsiteX2" fmla="*/ 144 w 1771"/>
              <a:gd name="connsiteY2" fmla="*/ 668 h 724"/>
              <a:gd name="connsiteX3" fmla="*/ 304 w 1771"/>
              <a:gd name="connsiteY3" fmla="*/ 652 h 724"/>
              <a:gd name="connsiteX4" fmla="*/ 420 w 1771"/>
              <a:gd name="connsiteY4" fmla="*/ 616 h 724"/>
              <a:gd name="connsiteX5" fmla="*/ 564 w 1771"/>
              <a:gd name="connsiteY5" fmla="*/ 560 h 724"/>
              <a:gd name="connsiteX6" fmla="*/ 624 w 1771"/>
              <a:gd name="connsiteY6" fmla="*/ 512 h 724"/>
              <a:gd name="connsiteX7" fmla="*/ 748 w 1771"/>
              <a:gd name="connsiteY7" fmla="*/ 476 h 724"/>
              <a:gd name="connsiteX8" fmla="*/ 908 w 1771"/>
              <a:gd name="connsiteY8" fmla="*/ 500 h 724"/>
              <a:gd name="connsiteX9" fmla="*/ 1020 w 1771"/>
              <a:gd name="connsiteY9" fmla="*/ 512 h 724"/>
              <a:gd name="connsiteX10" fmla="*/ 1168 w 1771"/>
              <a:gd name="connsiteY10" fmla="*/ 516 h 724"/>
              <a:gd name="connsiteX11" fmla="*/ 1260 w 1771"/>
              <a:gd name="connsiteY11" fmla="*/ 472 h 724"/>
              <a:gd name="connsiteX12" fmla="*/ 1360 w 1771"/>
              <a:gd name="connsiteY12" fmla="*/ 456 h 724"/>
              <a:gd name="connsiteX13" fmla="*/ 1432 w 1771"/>
              <a:gd name="connsiteY13" fmla="*/ 416 h 724"/>
              <a:gd name="connsiteX14" fmla="*/ 1432 w 1771"/>
              <a:gd name="connsiteY14" fmla="*/ 388 h 724"/>
              <a:gd name="connsiteX15" fmla="*/ 1436 w 1771"/>
              <a:gd name="connsiteY15" fmla="*/ 352 h 724"/>
              <a:gd name="connsiteX16" fmla="*/ 1584 w 1771"/>
              <a:gd name="connsiteY16" fmla="*/ 356 h 724"/>
              <a:gd name="connsiteX17" fmla="*/ 1716 w 1771"/>
              <a:gd name="connsiteY17" fmla="*/ 352 h 724"/>
              <a:gd name="connsiteX18" fmla="*/ 1604 w 1771"/>
              <a:gd name="connsiteY18" fmla="*/ 316 h 724"/>
              <a:gd name="connsiteX19" fmla="*/ 1488 w 1771"/>
              <a:gd name="connsiteY19" fmla="*/ 280 h 724"/>
              <a:gd name="connsiteX20" fmla="*/ 1396 w 1771"/>
              <a:gd name="connsiteY20" fmla="*/ 252 h 724"/>
              <a:gd name="connsiteX21" fmla="*/ 1348 w 1771"/>
              <a:gd name="connsiteY21" fmla="*/ 212 h 724"/>
              <a:gd name="connsiteX22" fmla="*/ 1444 w 1771"/>
              <a:gd name="connsiteY22" fmla="*/ 180 h 724"/>
              <a:gd name="connsiteX23" fmla="*/ 1564 w 1771"/>
              <a:gd name="connsiteY23" fmla="*/ 176 h 724"/>
              <a:gd name="connsiteX24" fmla="*/ 1620 w 1771"/>
              <a:gd name="connsiteY24" fmla="*/ 172 h 724"/>
              <a:gd name="connsiteX25" fmla="*/ 1660 w 1771"/>
              <a:gd name="connsiteY25" fmla="*/ 164 h 724"/>
              <a:gd name="connsiteX26" fmla="*/ 1652 w 1771"/>
              <a:gd name="connsiteY26" fmla="*/ 124 h 724"/>
              <a:gd name="connsiteX27" fmla="*/ 1704 w 1771"/>
              <a:gd name="connsiteY27" fmla="*/ 112 h 724"/>
              <a:gd name="connsiteX28" fmla="*/ 1668 w 1771"/>
              <a:gd name="connsiteY28" fmla="*/ 80 h 724"/>
              <a:gd name="connsiteX29" fmla="*/ 1616 w 1771"/>
              <a:gd name="connsiteY29" fmla="*/ 56 h 724"/>
              <a:gd name="connsiteX30" fmla="*/ 1728 w 1771"/>
              <a:gd name="connsiteY30" fmla="*/ 44 h 724"/>
              <a:gd name="connsiteX31" fmla="*/ 1760 w 1771"/>
              <a:gd name="connsiteY31" fmla="*/ 28 h 724"/>
              <a:gd name="connsiteX32" fmla="*/ 1660 w 1771"/>
              <a:gd name="connsiteY32" fmla="*/ 0 h 724"/>
              <a:gd name="connsiteX0" fmla="*/ 0 w 1771"/>
              <a:gd name="connsiteY0" fmla="*/ 688 h 696"/>
              <a:gd name="connsiteX1" fmla="*/ 48 w 1771"/>
              <a:gd name="connsiteY1" fmla="*/ 688 h 696"/>
              <a:gd name="connsiteX2" fmla="*/ 144 w 1771"/>
              <a:gd name="connsiteY2" fmla="*/ 640 h 696"/>
              <a:gd name="connsiteX3" fmla="*/ 304 w 1771"/>
              <a:gd name="connsiteY3" fmla="*/ 624 h 696"/>
              <a:gd name="connsiteX4" fmla="*/ 420 w 1771"/>
              <a:gd name="connsiteY4" fmla="*/ 588 h 696"/>
              <a:gd name="connsiteX5" fmla="*/ 564 w 1771"/>
              <a:gd name="connsiteY5" fmla="*/ 532 h 696"/>
              <a:gd name="connsiteX6" fmla="*/ 624 w 1771"/>
              <a:gd name="connsiteY6" fmla="*/ 484 h 696"/>
              <a:gd name="connsiteX7" fmla="*/ 748 w 1771"/>
              <a:gd name="connsiteY7" fmla="*/ 448 h 696"/>
              <a:gd name="connsiteX8" fmla="*/ 908 w 1771"/>
              <a:gd name="connsiteY8" fmla="*/ 472 h 696"/>
              <a:gd name="connsiteX9" fmla="*/ 1020 w 1771"/>
              <a:gd name="connsiteY9" fmla="*/ 484 h 696"/>
              <a:gd name="connsiteX10" fmla="*/ 1168 w 1771"/>
              <a:gd name="connsiteY10" fmla="*/ 488 h 696"/>
              <a:gd name="connsiteX11" fmla="*/ 1260 w 1771"/>
              <a:gd name="connsiteY11" fmla="*/ 444 h 696"/>
              <a:gd name="connsiteX12" fmla="*/ 1360 w 1771"/>
              <a:gd name="connsiteY12" fmla="*/ 428 h 696"/>
              <a:gd name="connsiteX13" fmla="*/ 1432 w 1771"/>
              <a:gd name="connsiteY13" fmla="*/ 388 h 696"/>
              <a:gd name="connsiteX14" fmla="*/ 1432 w 1771"/>
              <a:gd name="connsiteY14" fmla="*/ 360 h 696"/>
              <a:gd name="connsiteX15" fmla="*/ 1436 w 1771"/>
              <a:gd name="connsiteY15" fmla="*/ 324 h 696"/>
              <a:gd name="connsiteX16" fmla="*/ 1584 w 1771"/>
              <a:gd name="connsiteY16" fmla="*/ 328 h 696"/>
              <a:gd name="connsiteX17" fmla="*/ 1716 w 1771"/>
              <a:gd name="connsiteY17" fmla="*/ 324 h 696"/>
              <a:gd name="connsiteX18" fmla="*/ 1604 w 1771"/>
              <a:gd name="connsiteY18" fmla="*/ 288 h 696"/>
              <a:gd name="connsiteX19" fmla="*/ 1488 w 1771"/>
              <a:gd name="connsiteY19" fmla="*/ 252 h 696"/>
              <a:gd name="connsiteX20" fmla="*/ 1396 w 1771"/>
              <a:gd name="connsiteY20" fmla="*/ 224 h 696"/>
              <a:gd name="connsiteX21" fmla="*/ 1348 w 1771"/>
              <a:gd name="connsiteY21" fmla="*/ 184 h 696"/>
              <a:gd name="connsiteX22" fmla="*/ 1444 w 1771"/>
              <a:gd name="connsiteY22" fmla="*/ 152 h 696"/>
              <a:gd name="connsiteX23" fmla="*/ 1564 w 1771"/>
              <a:gd name="connsiteY23" fmla="*/ 148 h 696"/>
              <a:gd name="connsiteX24" fmla="*/ 1620 w 1771"/>
              <a:gd name="connsiteY24" fmla="*/ 144 h 696"/>
              <a:gd name="connsiteX25" fmla="*/ 1660 w 1771"/>
              <a:gd name="connsiteY25" fmla="*/ 136 h 696"/>
              <a:gd name="connsiteX26" fmla="*/ 1652 w 1771"/>
              <a:gd name="connsiteY26" fmla="*/ 96 h 696"/>
              <a:gd name="connsiteX27" fmla="*/ 1704 w 1771"/>
              <a:gd name="connsiteY27" fmla="*/ 84 h 696"/>
              <a:gd name="connsiteX28" fmla="*/ 1668 w 1771"/>
              <a:gd name="connsiteY28" fmla="*/ 52 h 696"/>
              <a:gd name="connsiteX29" fmla="*/ 1616 w 1771"/>
              <a:gd name="connsiteY29" fmla="*/ 28 h 696"/>
              <a:gd name="connsiteX30" fmla="*/ 1728 w 1771"/>
              <a:gd name="connsiteY30" fmla="*/ 16 h 696"/>
              <a:gd name="connsiteX31" fmla="*/ 1760 w 1771"/>
              <a:gd name="connsiteY31"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704 w 1760"/>
              <a:gd name="connsiteY27" fmla="*/ 84 h 696"/>
              <a:gd name="connsiteX28" fmla="*/ 1668 w 1760"/>
              <a:gd name="connsiteY28" fmla="*/ 52 h 696"/>
              <a:gd name="connsiteX29" fmla="*/ 1616 w 1760"/>
              <a:gd name="connsiteY29" fmla="*/ 28 h 696"/>
              <a:gd name="connsiteX30" fmla="*/ 1760 w 1760"/>
              <a:gd name="connsiteY30"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704 w 1760"/>
              <a:gd name="connsiteY27" fmla="*/ 84 h 696"/>
              <a:gd name="connsiteX28" fmla="*/ 1616 w 1760"/>
              <a:gd name="connsiteY28" fmla="*/ 28 h 696"/>
              <a:gd name="connsiteX29" fmla="*/ 1760 w 1760"/>
              <a:gd name="connsiteY29"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616 w 1760"/>
              <a:gd name="connsiteY27" fmla="*/ 28 h 696"/>
              <a:gd name="connsiteX28" fmla="*/ 1760 w 1760"/>
              <a:gd name="connsiteY28"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16 w 1760"/>
              <a:gd name="connsiteY26" fmla="*/ 28 h 696"/>
              <a:gd name="connsiteX27" fmla="*/ 1760 w 1760"/>
              <a:gd name="connsiteY27"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16 w 1760"/>
              <a:gd name="connsiteY25" fmla="*/ 28 h 696"/>
              <a:gd name="connsiteX26" fmla="*/ 1760 w 1760"/>
              <a:gd name="connsiteY26"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16 w 1760"/>
              <a:gd name="connsiteY24" fmla="*/ 28 h 696"/>
              <a:gd name="connsiteX25" fmla="*/ 1760 w 1760"/>
              <a:gd name="connsiteY25"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616 w 1760"/>
              <a:gd name="connsiteY23" fmla="*/ 28 h 696"/>
              <a:gd name="connsiteX24" fmla="*/ 1760 w 1760"/>
              <a:gd name="connsiteY24"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616 w 1760"/>
              <a:gd name="connsiteY22" fmla="*/ 28 h 696"/>
              <a:gd name="connsiteX23" fmla="*/ 1760 w 1760"/>
              <a:gd name="connsiteY23"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616 w 1760"/>
              <a:gd name="connsiteY21" fmla="*/ 28 h 696"/>
              <a:gd name="connsiteX22" fmla="*/ 1760 w 1760"/>
              <a:gd name="connsiteY22"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760 w 1760"/>
              <a:gd name="connsiteY21" fmla="*/ 0 h 696"/>
              <a:gd name="connsiteX0" fmla="*/ 0 w 1719"/>
              <a:gd name="connsiteY0" fmla="*/ 464 h 472"/>
              <a:gd name="connsiteX1" fmla="*/ 48 w 1719"/>
              <a:gd name="connsiteY1" fmla="*/ 464 h 472"/>
              <a:gd name="connsiteX2" fmla="*/ 144 w 1719"/>
              <a:gd name="connsiteY2" fmla="*/ 416 h 472"/>
              <a:gd name="connsiteX3" fmla="*/ 304 w 1719"/>
              <a:gd name="connsiteY3" fmla="*/ 400 h 472"/>
              <a:gd name="connsiteX4" fmla="*/ 420 w 1719"/>
              <a:gd name="connsiteY4" fmla="*/ 364 h 472"/>
              <a:gd name="connsiteX5" fmla="*/ 564 w 1719"/>
              <a:gd name="connsiteY5" fmla="*/ 308 h 472"/>
              <a:gd name="connsiteX6" fmla="*/ 624 w 1719"/>
              <a:gd name="connsiteY6" fmla="*/ 260 h 472"/>
              <a:gd name="connsiteX7" fmla="*/ 748 w 1719"/>
              <a:gd name="connsiteY7" fmla="*/ 224 h 472"/>
              <a:gd name="connsiteX8" fmla="*/ 908 w 1719"/>
              <a:gd name="connsiteY8" fmla="*/ 248 h 472"/>
              <a:gd name="connsiteX9" fmla="*/ 1020 w 1719"/>
              <a:gd name="connsiteY9" fmla="*/ 260 h 472"/>
              <a:gd name="connsiteX10" fmla="*/ 1168 w 1719"/>
              <a:gd name="connsiteY10" fmla="*/ 264 h 472"/>
              <a:gd name="connsiteX11" fmla="*/ 1260 w 1719"/>
              <a:gd name="connsiteY11" fmla="*/ 220 h 472"/>
              <a:gd name="connsiteX12" fmla="*/ 1360 w 1719"/>
              <a:gd name="connsiteY12" fmla="*/ 204 h 472"/>
              <a:gd name="connsiteX13" fmla="*/ 1432 w 1719"/>
              <a:gd name="connsiteY13" fmla="*/ 164 h 472"/>
              <a:gd name="connsiteX14" fmla="*/ 1432 w 1719"/>
              <a:gd name="connsiteY14" fmla="*/ 136 h 472"/>
              <a:gd name="connsiteX15" fmla="*/ 1436 w 1719"/>
              <a:gd name="connsiteY15" fmla="*/ 100 h 472"/>
              <a:gd name="connsiteX16" fmla="*/ 1584 w 1719"/>
              <a:gd name="connsiteY16" fmla="*/ 104 h 472"/>
              <a:gd name="connsiteX17" fmla="*/ 1716 w 1719"/>
              <a:gd name="connsiteY17" fmla="*/ 100 h 472"/>
              <a:gd name="connsiteX18" fmla="*/ 1604 w 1719"/>
              <a:gd name="connsiteY18" fmla="*/ 64 h 472"/>
              <a:gd name="connsiteX19" fmla="*/ 1488 w 1719"/>
              <a:gd name="connsiteY19" fmla="*/ 28 h 472"/>
              <a:gd name="connsiteX20" fmla="*/ 1396 w 1719"/>
              <a:gd name="connsiteY20" fmla="*/ 0 h 472"/>
              <a:gd name="connsiteX0" fmla="*/ 0 w 1719"/>
              <a:gd name="connsiteY0" fmla="*/ 436 h 444"/>
              <a:gd name="connsiteX1" fmla="*/ 48 w 1719"/>
              <a:gd name="connsiteY1" fmla="*/ 436 h 444"/>
              <a:gd name="connsiteX2" fmla="*/ 144 w 1719"/>
              <a:gd name="connsiteY2" fmla="*/ 388 h 444"/>
              <a:gd name="connsiteX3" fmla="*/ 304 w 1719"/>
              <a:gd name="connsiteY3" fmla="*/ 372 h 444"/>
              <a:gd name="connsiteX4" fmla="*/ 420 w 1719"/>
              <a:gd name="connsiteY4" fmla="*/ 336 h 444"/>
              <a:gd name="connsiteX5" fmla="*/ 564 w 1719"/>
              <a:gd name="connsiteY5" fmla="*/ 280 h 444"/>
              <a:gd name="connsiteX6" fmla="*/ 624 w 1719"/>
              <a:gd name="connsiteY6" fmla="*/ 232 h 444"/>
              <a:gd name="connsiteX7" fmla="*/ 748 w 1719"/>
              <a:gd name="connsiteY7" fmla="*/ 196 h 444"/>
              <a:gd name="connsiteX8" fmla="*/ 908 w 1719"/>
              <a:gd name="connsiteY8" fmla="*/ 220 h 444"/>
              <a:gd name="connsiteX9" fmla="*/ 1020 w 1719"/>
              <a:gd name="connsiteY9" fmla="*/ 232 h 444"/>
              <a:gd name="connsiteX10" fmla="*/ 1168 w 1719"/>
              <a:gd name="connsiteY10" fmla="*/ 236 h 444"/>
              <a:gd name="connsiteX11" fmla="*/ 1260 w 1719"/>
              <a:gd name="connsiteY11" fmla="*/ 192 h 444"/>
              <a:gd name="connsiteX12" fmla="*/ 1360 w 1719"/>
              <a:gd name="connsiteY12" fmla="*/ 176 h 444"/>
              <a:gd name="connsiteX13" fmla="*/ 1432 w 1719"/>
              <a:gd name="connsiteY13" fmla="*/ 136 h 444"/>
              <a:gd name="connsiteX14" fmla="*/ 1432 w 1719"/>
              <a:gd name="connsiteY14" fmla="*/ 108 h 444"/>
              <a:gd name="connsiteX15" fmla="*/ 1436 w 1719"/>
              <a:gd name="connsiteY15" fmla="*/ 72 h 444"/>
              <a:gd name="connsiteX16" fmla="*/ 1584 w 1719"/>
              <a:gd name="connsiteY16" fmla="*/ 76 h 444"/>
              <a:gd name="connsiteX17" fmla="*/ 1716 w 1719"/>
              <a:gd name="connsiteY17" fmla="*/ 72 h 444"/>
              <a:gd name="connsiteX18" fmla="*/ 1604 w 1719"/>
              <a:gd name="connsiteY18" fmla="*/ 36 h 444"/>
              <a:gd name="connsiteX19" fmla="*/ 1488 w 1719"/>
              <a:gd name="connsiteY19" fmla="*/ 0 h 444"/>
              <a:gd name="connsiteX0" fmla="*/ 0 w 1719"/>
              <a:gd name="connsiteY0" fmla="*/ 400 h 408"/>
              <a:gd name="connsiteX1" fmla="*/ 48 w 1719"/>
              <a:gd name="connsiteY1" fmla="*/ 400 h 408"/>
              <a:gd name="connsiteX2" fmla="*/ 144 w 1719"/>
              <a:gd name="connsiteY2" fmla="*/ 352 h 408"/>
              <a:gd name="connsiteX3" fmla="*/ 304 w 1719"/>
              <a:gd name="connsiteY3" fmla="*/ 336 h 408"/>
              <a:gd name="connsiteX4" fmla="*/ 420 w 1719"/>
              <a:gd name="connsiteY4" fmla="*/ 300 h 408"/>
              <a:gd name="connsiteX5" fmla="*/ 564 w 1719"/>
              <a:gd name="connsiteY5" fmla="*/ 244 h 408"/>
              <a:gd name="connsiteX6" fmla="*/ 624 w 1719"/>
              <a:gd name="connsiteY6" fmla="*/ 196 h 408"/>
              <a:gd name="connsiteX7" fmla="*/ 748 w 1719"/>
              <a:gd name="connsiteY7" fmla="*/ 160 h 408"/>
              <a:gd name="connsiteX8" fmla="*/ 908 w 1719"/>
              <a:gd name="connsiteY8" fmla="*/ 184 h 408"/>
              <a:gd name="connsiteX9" fmla="*/ 1020 w 1719"/>
              <a:gd name="connsiteY9" fmla="*/ 196 h 408"/>
              <a:gd name="connsiteX10" fmla="*/ 1168 w 1719"/>
              <a:gd name="connsiteY10" fmla="*/ 200 h 408"/>
              <a:gd name="connsiteX11" fmla="*/ 1260 w 1719"/>
              <a:gd name="connsiteY11" fmla="*/ 156 h 408"/>
              <a:gd name="connsiteX12" fmla="*/ 1360 w 1719"/>
              <a:gd name="connsiteY12" fmla="*/ 140 h 408"/>
              <a:gd name="connsiteX13" fmla="*/ 1432 w 1719"/>
              <a:gd name="connsiteY13" fmla="*/ 100 h 408"/>
              <a:gd name="connsiteX14" fmla="*/ 1432 w 1719"/>
              <a:gd name="connsiteY14" fmla="*/ 72 h 408"/>
              <a:gd name="connsiteX15" fmla="*/ 1436 w 1719"/>
              <a:gd name="connsiteY15" fmla="*/ 36 h 408"/>
              <a:gd name="connsiteX16" fmla="*/ 1584 w 1719"/>
              <a:gd name="connsiteY16" fmla="*/ 40 h 408"/>
              <a:gd name="connsiteX17" fmla="*/ 1716 w 1719"/>
              <a:gd name="connsiteY17" fmla="*/ 36 h 408"/>
              <a:gd name="connsiteX18" fmla="*/ 1604 w 1719"/>
              <a:gd name="connsiteY18" fmla="*/ 0 h 408"/>
              <a:gd name="connsiteX0" fmla="*/ 0 w 1716"/>
              <a:gd name="connsiteY0" fmla="*/ 369 h 377"/>
              <a:gd name="connsiteX1" fmla="*/ 48 w 1716"/>
              <a:gd name="connsiteY1" fmla="*/ 369 h 377"/>
              <a:gd name="connsiteX2" fmla="*/ 144 w 1716"/>
              <a:gd name="connsiteY2" fmla="*/ 321 h 377"/>
              <a:gd name="connsiteX3" fmla="*/ 304 w 1716"/>
              <a:gd name="connsiteY3" fmla="*/ 305 h 377"/>
              <a:gd name="connsiteX4" fmla="*/ 420 w 1716"/>
              <a:gd name="connsiteY4" fmla="*/ 269 h 377"/>
              <a:gd name="connsiteX5" fmla="*/ 564 w 1716"/>
              <a:gd name="connsiteY5" fmla="*/ 213 h 377"/>
              <a:gd name="connsiteX6" fmla="*/ 624 w 1716"/>
              <a:gd name="connsiteY6" fmla="*/ 165 h 377"/>
              <a:gd name="connsiteX7" fmla="*/ 748 w 1716"/>
              <a:gd name="connsiteY7" fmla="*/ 129 h 377"/>
              <a:gd name="connsiteX8" fmla="*/ 908 w 1716"/>
              <a:gd name="connsiteY8" fmla="*/ 153 h 377"/>
              <a:gd name="connsiteX9" fmla="*/ 1020 w 1716"/>
              <a:gd name="connsiteY9" fmla="*/ 165 h 377"/>
              <a:gd name="connsiteX10" fmla="*/ 1168 w 1716"/>
              <a:gd name="connsiteY10" fmla="*/ 169 h 377"/>
              <a:gd name="connsiteX11" fmla="*/ 1260 w 1716"/>
              <a:gd name="connsiteY11" fmla="*/ 125 h 377"/>
              <a:gd name="connsiteX12" fmla="*/ 1360 w 1716"/>
              <a:gd name="connsiteY12" fmla="*/ 109 h 377"/>
              <a:gd name="connsiteX13" fmla="*/ 1432 w 1716"/>
              <a:gd name="connsiteY13" fmla="*/ 69 h 377"/>
              <a:gd name="connsiteX14" fmla="*/ 1432 w 1716"/>
              <a:gd name="connsiteY14" fmla="*/ 41 h 377"/>
              <a:gd name="connsiteX15" fmla="*/ 1436 w 1716"/>
              <a:gd name="connsiteY15" fmla="*/ 5 h 377"/>
              <a:gd name="connsiteX16" fmla="*/ 1584 w 1716"/>
              <a:gd name="connsiteY16" fmla="*/ 9 h 377"/>
              <a:gd name="connsiteX17" fmla="*/ 1716 w 1716"/>
              <a:gd name="connsiteY17" fmla="*/ 5 h 377"/>
              <a:gd name="connsiteX0" fmla="*/ 0 w 1584"/>
              <a:gd name="connsiteY0" fmla="*/ 369 h 377"/>
              <a:gd name="connsiteX1" fmla="*/ 48 w 1584"/>
              <a:gd name="connsiteY1" fmla="*/ 369 h 377"/>
              <a:gd name="connsiteX2" fmla="*/ 144 w 1584"/>
              <a:gd name="connsiteY2" fmla="*/ 321 h 377"/>
              <a:gd name="connsiteX3" fmla="*/ 304 w 1584"/>
              <a:gd name="connsiteY3" fmla="*/ 305 h 377"/>
              <a:gd name="connsiteX4" fmla="*/ 420 w 1584"/>
              <a:gd name="connsiteY4" fmla="*/ 269 h 377"/>
              <a:gd name="connsiteX5" fmla="*/ 564 w 1584"/>
              <a:gd name="connsiteY5" fmla="*/ 213 h 377"/>
              <a:gd name="connsiteX6" fmla="*/ 624 w 1584"/>
              <a:gd name="connsiteY6" fmla="*/ 165 h 377"/>
              <a:gd name="connsiteX7" fmla="*/ 748 w 1584"/>
              <a:gd name="connsiteY7" fmla="*/ 129 h 377"/>
              <a:gd name="connsiteX8" fmla="*/ 908 w 1584"/>
              <a:gd name="connsiteY8" fmla="*/ 153 h 377"/>
              <a:gd name="connsiteX9" fmla="*/ 1020 w 1584"/>
              <a:gd name="connsiteY9" fmla="*/ 165 h 377"/>
              <a:gd name="connsiteX10" fmla="*/ 1168 w 1584"/>
              <a:gd name="connsiteY10" fmla="*/ 169 h 377"/>
              <a:gd name="connsiteX11" fmla="*/ 1260 w 1584"/>
              <a:gd name="connsiteY11" fmla="*/ 125 h 377"/>
              <a:gd name="connsiteX12" fmla="*/ 1360 w 1584"/>
              <a:gd name="connsiteY12" fmla="*/ 109 h 377"/>
              <a:gd name="connsiteX13" fmla="*/ 1432 w 1584"/>
              <a:gd name="connsiteY13" fmla="*/ 69 h 377"/>
              <a:gd name="connsiteX14" fmla="*/ 1432 w 1584"/>
              <a:gd name="connsiteY14" fmla="*/ 41 h 377"/>
              <a:gd name="connsiteX15" fmla="*/ 1436 w 1584"/>
              <a:gd name="connsiteY15" fmla="*/ 5 h 377"/>
              <a:gd name="connsiteX16" fmla="*/ 1584 w 1584"/>
              <a:gd name="connsiteY16" fmla="*/ 9 h 377"/>
              <a:gd name="connsiteX0" fmla="*/ 0 w 1444"/>
              <a:gd name="connsiteY0" fmla="*/ 364 h 372"/>
              <a:gd name="connsiteX1" fmla="*/ 48 w 1444"/>
              <a:gd name="connsiteY1" fmla="*/ 364 h 372"/>
              <a:gd name="connsiteX2" fmla="*/ 144 w 1444"/>
              <a:gd name="connsiteY2" fmla="*/ 316 h 372"/>
              <a:gd name="connsiteX3" fmla="*/ 304 w 1444"/>
              <a:gd name="connsiteY3" fmla="*/ 300 h 372"/>
              <a:gd name="connsiteX4" fmla="*/ 420 w 1444"/>
              <a:gd name="connsiteY4" fmla="*/ 264 h 372"/>
              <a:gd name="connsiteX5" fmla="*/ 564 w 1444"/>
              <a:gd name="connsiteY5" fmla="*/ 208 h 372"/>
              <a:gd name="connsiteX6" fmla="*/ 624 w 1444"/>
              <a:gd name="connsiteY6" fmla="*/ 160 h 372"/>
              <a:gd name="connsiteX7" fmla="*/ 748 w 1444"/>
              <a:gd name="connsiteY7" fmla="*/ 124 h 372"/>
              <a:gd name="connsiteX8" fmla="*/ 908 w 1444"/>
              <a:gd name="connsiteY8" fmla="*/ 148 h 372"/>
              <a:gd name="connsiteX9" fmla="*/ 1020 w 1444"/>
              <a:gd name="connsiteY9" fmla="*/ 160 h 372"/>
              <a:gd name="connsiteX10" fmla="*/ 1168 w 1444"/>
              <a:gd name="connsiteY10" fmla="*/ 164 h 372"/>
              <a:gd name="connsiteX11" fmla="*/ 1260 w 1444"/>
              <a:gd name="connsiteY11" fmla="*/ 120 h 372"/>
              <a:gd name="connsiteX12" fmla="*/ 1360 w 1444"/>
              <a:gd name="connsiteY12" fmla="*/ 104 h 372"/>
              <a:gd name="connsiteX13" fmla="*/ 1432 w 1444"/>
              <a:gd name="connsiteY13" fmla="*/ 64 h 372"/>
              <a:gd name="connsiteX14" fmla="*/ 1432 w 1444"/>
              <a:gd name="connsiteY14" fmla="*/ 36 h 372"/>
              <a:gd name="connsiteX15" fmla="*/ 1436 w 1444"/>
              <a:gd name="connsiteY15" fmla="*/ 0 h 372"/>
              <a:gd name="connsiteX0" fmla="*/ 0 w 1444"/>
              <a:gd name="connsiteY0" fmla="*/ 328 h 336"/>
              <a:gd name="connsiteX1" fmla="*/ 48 w 1444"/>
              <a:gd name="connsiteY1" fmla="*/ 328 h 336"/>
              <a:gd name="connsiteX2" fmla="*/ 144 w 1444"/>
              <a:gd name="connsiteY2" fmla="*/ 280 h 336"/>
              <a:gd name="connsiteX3" fmla="*/ 304 w 1444"/>
              <a:gd name="connsiteY3" fmla="*/ 264 h 336"/>
              <a:gd name="connsiteX4" fmla="*/ 420 w 1444"/>
              <a:gd name="connsiteY4" fmla="*/ 228 h 336"/>
              <a:gd name="connsiteX5" fmla="*/ 564 w 1444"/>
              <a:gd name="connsiteY5" fmla="*/ 172 h 336"/>
              <a:gd name="connsiteX6" fmla="*/ 624 w 1444"/>
              <a:gd name="connsiteY6" fmla="*/ 124 h 336"/>
              <a:gd name="connsiteX7" fmla="*/ 748 w 1444"/>
              <a:gd name="connsiteY7" fmla="*/ 88 h 336"/>
              <a:gd name="connsiteX8" fmla="*/ 908 w 1444"/>
              <a:gd name="connsiteY8" fmla="*/ 112 h 336"/>
              <a:gd name="connsiteX9" fmla="*/ 1020 w 1444"/>
              <a:gd name="connsiteY9" fmla="*/ 124 h 336"/>
              <a:gd name="connsiteX10" fmla="*/ 1168 w 1444"/>
              <a:gd name="connsiteY10" fmla="*/ 128 h 336"/>
              <a:gd name="connsiteX11" fmla="*/ 1260 w 1444"/>
              <a:gd name="connsiteY11" fmla="*/ 84 h 336"/>
              <a:gd name="connsiteX12" fmla="*/ 1360 w 1444"/>
              <a:gd name="connsiteY12" fmla="*/ 68 h 336"/>
              <a:gd name="connsiteX13" fmla="*/ 1432 w 1444"/>
              <a:gd name="connsiteY13" fmla="*/ 28 h 336"/>
              <a:gd name="connsiteX14" fmla="*/ 1432 w 1444"/>
              <a:gd name="connsiteY14" fmla="*/ 0 h 336"/>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260 w 1432"/>
              <a:gd name="connsiteY11" fmla="*/ 56 h 308"/>
              <a:gd name="connsiteX12" fmla="*/ 1360 w 1432"/>
              <a:gd name="connsiteY12" fmla="*/ 40 h 308"/>
              <a:gd name="connsiteX13" fmla="*/ 1432 w 1432"/>
              <a:gd name="connsiteY13"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260 w 1432"/>
              <a:gd name="connsiteY11" fmla="*/ 56 h 308"/>
              <a:gd name="connsiteX12" fmla="*/ 1432 w 1432"/>
              <a:gd name="connsiteY12"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432 w 1432"/>
              <a:gd name="connsiteY11"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432 w 1432"/>
              <a:gd name="connsiteY10" fmla="*/ 0 h 308"/>
              <a:gd name="connsiteX0" fmla="*/ 0 w 1250"/>
              <a:gd name="connsiteY0" fmla="*/ 242 h 250"/>
              <a:gd name="connsiteX1" fmla="*/ 48 w 1250"/>
              <a:gd name="connsiteY1" fmla="*/ 242 h 250"/>
              <a:gd name="connsiteX2" fmla="*/ 144 w 1250"/>
              <a:gd name="connsiteY2" fmla="*/ 194 h 250"/>
              <a:gd name="connsiteX3" fmla="*/ 304 w 1250"/>
              <a:gd name="connsiteY3" fmla="*/ 178 h 250"/>
              <a:gd name="connsiteX4" fmla="*/ 420 w 1250"/>
              <a:gd name="connsiteY4" fmla="*/ 142 h 250"/>
              <a:gd name="connsiteX5" fmla="*/ 564 w 1250"/>
              <a:gd name="connsiteY5" fmla="*/ 86 h 250"/>
              <a:gd name="connsiteX6" fmla="*/ 624 w 1250"/>
              <a:gd name="connsiteY6" fmla="*/ 38 h 250"/>
              <a:gd name="connsiteX7" fmla="*/ 748 w 1250"/>
              <a:gd name="connsiteY7" fmla="*/ 2 h 250"/>
              <a:gd name="connsiteX8" fmla="*/ 908 w 1250"/>
              <a:gd name="connsiteY8" fmla="*/ 26 h 250"/>
              <a:gd name="connsiteX9" fmla="*/ 1020 w 1250"/>
              <a:gd name="connsiteY9" fmla="*/ 38 h 250"/>
              <a:gd name="connsiteX10" fmla="*/ 1250 w 1250"/>
              <a:gd name="connsiteY10" fmla="*/ 3 h 250"/>
              <a:gd name="connsiteX0" fmla="*/ 0 w 1020"/>
              <a:gd name="connsiteY0" fmla="*/ 242 h 250"/>
              <a:gd name="connsiteX1" fmla="*/ 48 w 1020"/>
              <a:gd name="connsiteY1" fmla="*/ 242 h 250"/>
              <a:gd name="connsiteX2" fmla="*/ 144 w 1020"/>
              <a:gd name="connsiteY2" fmla="*/ 194 h 250"/>
              <a:gd name="connsiteX3" fmla="*/ 304 w 1020"/>
              <a:gd name="connsiteY3" fmla="*/ 178 h 250"/>
              <a:gd name="connsiteX4" fmla="*/ 420 w 1020"/>
              <a:gd name="connsiteY4" fmla="*/ 142 h 250"/>
              <a:gd name="connsiteX5" fmla="*/ 564 w 1020"/>
              <a:gd name="connsiteY5" fmla="*/ 86 h 250"/>
              <a:gd name="connsiteX6" fmla="*/ 624 w 1020"/>
              <a:gd name="connsiteY6" fmla="*/ 38 h 250"/>
              <a:gd name="connsiteX7" fmla="*/ 748 w 1020"/>
              <a:gd name="connsiteY7" fmla="*/ 2 h 250"/>
              <a:gd name="connsiteX8" fmla="*/ 908 w 1020"/>
              <a:gd name="connsiteY8" fmla="*/ 26 h 250"/>
              <a:gd name="connsiteX9" fmla="*/ 1020 w 1020"/>
              <a:gd name="connsiteY9" fmla="*/ 38 h 250"/>
              <a:gd name="connsiteX0" fmla="*/ 0 w 908"/>
              <a:gd name="connsiteY0" fmla="*/ 242 h 250"/>
              <a:gd name="connsiteX1" fmla="*/ 48 w 908"/>
              <a:gd name="connsiteY1" fmla="*/ 242 h 250"/>
              <a:gd name="connsiteX2" fmla="*/ 144 w 908"/>
              <a:gd name="connsiteY2" fmla="*/ 194 h 250"/>
              <a:gd name="connsiteX3" fmla="*/ 304 w 908"/>
              <a:gd name="connsiteY3" fmla="*/ 178 h 250"/>
              <a:gd name="connsiteX4" fmla="*/ 420 w 908"/>
              <a:gd name="connsiteY4" fmla="*/ 142 h 250"/>
              <a:gd name="connsiteX5" fmla="*/ 564 w 908"/>
              <a:gd name="connsiteY5" fmla="*/ 86 h 250"/>
              <a:gd name="connsiteX6" fmla="*/ 624 w 908"/>
              <a:gd name="connsiteY6" fmla="*/ 38 h 250"/>
              <a:gd name="connsiteX7" fmla="*/ 748 w 908"/>
              <a:gd name="connsiteY7" fmla="*/ 2 h 250"/>
              <a:gd name="connsiteX8" fmla="*/ 908 w 908"/>
              <a:gd name="connsiteY8" fmla="*/ 26 h 250"/>
              <a:gd name="connsiteX0" fmla="*/ 0 w 748"/>
              <a:gd name="connsiteY0" fmla="*/ 240 h 248"/>
              <a:gd name="connsiteX1" fmla="*/ 48 w 748"/>
              <a:gd name="connsiteY1" fmla="*/ 240 h 248"/>
              <a:gd name="connsiteX2" fmla="*/ 144 w 748"/>
              <a:gd name="connsiteY2" fmla="*/ 192 h 248"/>
              <a:gd name="connsiteX3" fmla="*/ 304 w 748"/>
              <a:gd name="connsiteY3" fmla="*/ 176 h 248"/>
              <a:gd name="connsiteX4" fmla="*/ 420 w 748"/>
              <a:gd name="connsiteY4" fmla="*/ 140 h 248"/>
              <a:gd name="connsiteX5" fmla="*/ 564 w 748"/>
              <a:gd name="connsiteY5" fmla="*/ 84 h 248"/>
              <a:gd name="connsiteX6" fmla="*/ 624 w 748"/>
              <a:gd name="connsiteY6" fmla="*/ 36 h 248"/>
              <a:gd name="connsiteX7" fmla="*/ 748 w 748"/>
              <a:gd name="connsiteY7" fmla="*/ 0 h 248"/>
              <a:gd name="connsiteX0" fmla="*/ 0 w 624"/>
              <a:gd name="connsiteY0" fmla="*/ 204 h 212"/>
              <a:gd name="connsiteX1" fmla="*/ 48 w 624"/>
              <a:gd name="connsiteY1" fmla="*/ 204 h 212"/>
              <a:gd name="connsiteX2" fmla="*/ 144 w 624"/>
              <a:gd name="connsiteY2" fmla="*/ 156 h 212"/>
              <a:gd name="connsiteX3" fmla="*/ 304 w 624"/>
              <a:gd name="connsiteY3" fmla="*/ 140 h 212"/>
              <a:gd name="connsiteX4" fmla="*/ 420 w 624"/>
              <a:gd name="connsiteY4" fmla="*/ 104 h 212"/>
              <a:gd name="connsiteX5" fmla="*/ 564 w 624"/>
              <a:gd name="connsiteY5" fmla="*/ 48 h 212"/>
              <a:gd name="connsiteX6" fmla="*/ 624 w 624"/>
              <a:gd name="connsiteY6" fmla="*/ 0 h 212"/>
              <a:gd name="connsiteX0" fmla="*/ 0 w 564"/>
              <a:gd name="connsiteY0" fmla="*/ 156 h 164"/>
              <a:gd name="connsiteX1" fmla="*/ 48 w 564"/>
              <a:gd name="connsiteY1" fmla="*/ 156 h 164"/>
              <a:gd name="connsiteX2" fmla="*/ 144 w 564"/>
              <a:gd name="connsiteY2" fmla="*/ 108 h 164"/>
              <a:gd name="connsiteX3" fmla="*/ 304 w 564"/>
              <a:gd name="connsiteY3" fmla="*/ 92 h 164"/>
              <a:gd name="connsiteX4" fmla="*/ 420 w 564"/>
              <a:gd name="connsiteY4" fmla="*/ 56 h 164"/>
              <a:gd name="connsiteX5" fmla="*/ 564 w 564"/>
              <a:gd name="connsiteY5" fmla="*/ 0 h 164"/>
              <a:gd name="connsiteX0" fmla="*/ 0 w 420"/>
              <a:gd name="connsiteY0" fmla="*/ 100 h 108"/>
              <a:gd name="connsiteX1" fmla="*/ 48 w 420"/>
              <a:gd name="connsiteY1" fmla="*/ 100 h 108"/>
              <a:gd name="connsiteX2" fmla="*/ 144 w 420"/>
              <a:gd name="connsiteY2" fmla="*/ 52 h 108"/>
              <a:gd name="connsiteX3" fmla="*/ 304 w 420"/>
              <a:gd name="connsiteY3" fmla="*/ 36 h 108"/>
              <a:gd name="connsiteX4" fmla="*/ 420 w 420"/>
              <a:gd name="connsiteY4" fmla="*/ 0 h 108"/>
              <a:gd name="connsiteX0" fmla="*/ 0 w 420"/>
              <a:gd name="connsiteY0" fmla="*/ 100 h 100"/>
              <a:gd name="connsiteX1" fmla="*/ 144 w 420"/>
              <a:gd name="connsiteY1" fmla="*/ 52 h 100"/>
              <a:gd name="connsiteX2" fmla="*/ 304 w 420"/>
              <a:gd name="connsiteY2" fmla="*/ 36 h 100"/>
              <a:gd name="connsiteX3" fmla="*/ 420 w 420"/>
              <a:gd name="connsiteY3" fmla="*/ 0 h 100"/>
              <a:gd name="connsiteX0" fmla="*/ 0 w 420"/>
              <a:gd name="connsiteY0" fmla="*/ 100 h 101"/>
              <a:gd name="connsiteX1" fmla="*/ 71 w 420"/>
              <a:gd name="connsiteY1" fmla="*/ 93 h 101"/>
              <a:gd name="connsiteX2" fmla="*/ 144 w 420"/>
              <a:gd name="connsiteY2" fmla="*/ 52 h 101"/>
              <a:gd name="connsiteX3" fmla="*/ 304 w 420"/>
              <a:gd name="connsiteY3" fmla="*/ 36 h 101"/>
              <a:gd name="connsiteX4" fmla="*/ 420 w 420"/>
              <a:gd name="connsiteY4" fmla="*/ 0 h 101"/>
              <a:gd name="connsiteX0" fmla="*/ 0 w 564"/>
              <a:gd name="connsiteY0" fmla="*/ 150 h 151"/>
              <a:gd name="connsiteX1" fmla="*/ 71 w 564"/>
              <a:gd name="connsiteY1" fmla="*/ 143 h 151"/>
              <a:gd name="connsiteX2" fmla="*/ 144 w 564"/>
              <a:gd name="connsiteY2" fmla="*/ 102 h 151"/>
              <a:gd name="connsiteX3" fmla="*/ 304 w 564"/>
              <a:gd name="connsiteY3" fmla="*/ 86 h 151"/>
              <a:gd name="connsiteX4" fmla="*/ 564 w 564"/>
              <a:gd name="connsiteY4" fmla="*/ 0 h 151"/>
              <a:gd name="connsiteX0" fmla="*/ 0 w 715"/>
              <a:gd name="connsiteY0" fmla="*/ 68 h 69"/>
              <a:gd name="connsiteX1" fmla="*/ 71 w 715"/>
              <a:gd name="connsiteY1" fmla="*/ 61 h 69"/>
              <a:gd name="connsiteX2" fmla="*/ 144 w 715"/>
              <a:gd name="connsiteY2" fmla="*/ 20 h 69"/>
              <a:gd name="connsiteX3" fmla="*/ 304 w 715"/>
              <a:gd name="connsiteY3" fmla="*/ 4 h 69"/>
              <a:gd name="connsiteX4" fmla="*/ 715 w 715"/>
              <a:gd name="connsiteY4" fmla="*/ 42 h 69"/>
              <a:gd name="connsiteX0" fmla="*/ 0 w 715"/>
              <a:gd name="connsiteY0" fmla="*/ 129 h 130"/>
              <a:gd name="connsiteX1" fmla="*/ 71 w 715"/>
              <a:gd name="connsiteY1" fmla="*/ 122 h 130"/>
              <a:gd name="connsiteX2" fmla="*/ 144 w 715"/>
              <a:gd name="connsiteY2" fmla="*/ 81 h 130"/>
              <a:gd name="connsiteX3" fmla="*/ 304 w 715"/>
              <a:gd name="connsiteY3" fmla="*/ 65 h 130"/>
              <a:gd name="connsiteX4" fmla="*/ 501 w 715"/>
              <a:gd name="connsiteY4" fmla="*/ 6 h 130"/>
              <a:gd name="connsiteX5" fmla="*/ 715 w 715"/>
              <a:gd name="connsiteY5" fmla="*/ 103 h 130"/>
              <a:gd name="connsiteX0" fmla="*/ 0 w 715"/>
              <a:gd name="connsiteY0" fmla="*/ 133 h 134"/>
              <a:gd name="connsiteX1" fmla="*/ 71 w 715"/>
              <a:gd name="connsiteY1" fmla="*/ 126 h 134"/>
              <a:gd name="connsiteX2" fmla="*/ 144 w 715"/>
              <a:gd name="connsiteY2" fmla="*/ 85 h 134"/>
              <a:gd name="connsiteX3" fmla="*/ 304 w 715"/>
              <a:gd name="connsiteY3" fmla="*/ 69 h 134"/>
              <a:gd name="connsiteX4" fmla="*/ 501 w 715"/>
              <a:gd name="connsiteY4" fmla="*/ 10 h 134"/>
              <a:gd name="connsiteX5" fmla="*/ 504 w 715"/>
              <a:gd name="connsiteY5" fmla="*/ 129 h 134"/>
              <a:gd name="connsiteX6" fmla="*/ 715 w 715"/>
              <a:gd name="connsiteY6" fmla="*/ 107 h 134"/>
              <a:gd name="connsiteX0" fmla="*/ 0 w 715"/>
              <a:gd name="connsiteY0" fmla="*/ 133 h 134"/>
              <a:gd name="connsiteX1" fmla="*/ 71 w 715"/>
              <a:gd name="connsiteY1" fmla="*/ 126 h 134"/>
              <a:gd name="connsiteX2" fmla="*/ 144 w 715"/>
              <a:gd name="connsiteY2" fmla="*/ 85 h 134"/>
              <a:gd name="connsiteX3" fmla="*/ 304 w 715"/>
              <a:gd name="connsiteY3" fmla="*/ 69 h 134"/>
              <a:gd name="connsiteX4" fmla="*/ 501 w 715"/>
              <a:gd name="connsiteY4" fmla="*/ 10 h 134"/>
              <a:gd name="connsiteX5" fmla="*/ 504 w 715"/>
              <a:gd name="connsiteY5" fmla="*/ 129 h 134"/>
              <a:gd name="connsiteX6" fmla="*/ 584 w 715"/>
              <a:gd name="connsiteY6" fmla="*/ 102 h 134"/>
              <a:gd name="connsiteX7" fmla="*/ 715 w 715"/>
              <a:gd name="connsiteY7" fmla="*/ 107 h 134"/>
              <a:gd name="connsiteX0" fmla="*/ 0 w 715"/>
              <a:gd name="connsiteY0" fmla="*/ 136 h 153"/>
              <a:gd name="connsiteX1" fmla="*/ 71 w 715"/>
              <a:gd name="connsiteY1" fmla="*/ 129 h 153"/>
              <a:gd name="connsiteX2" fmla="*/ 144 w 715"/>
              <a:gd name="connsiteY2" fmla="*/ 88 h 153"/>
              <a:gd name="connsiteX3" fmla="*/ 304 w 715"/>
              <a:gd name="connsiteY3" fmla="*/ 72 h 153"/>
              <a:gd name="connsiteX4" fmla="*/ 501 w 715"/>
              <a:gd name="connsiteY4" fmla="*/ 13 h 153"/>
              <a:gd name="connsiteX5" fmla="*/ 512 w 715"/>
              <a:gd name="connsiteY5" fmla="*/ 153 h 153"/>
              <a:gd name="connsiteX6" fmla="*/ 584 w 715"/>
              <a:gd name="connsiteY6" fmla="*/ 105 h 153"/>
              <a:gd name="connsiteX7" fmla="*/ 715 w 715"/>
              <a:gd name="connsiteY7" fmla="*/ 110 h 153"/>
              <a:gd name="connsiteX0" fmla="*/ 0 w 1004"/>
              <a:gd name="connsiteY0" fmla="*/ 179 h 179"/>
              <a:gd name="connsiteX1" fmla="*/ 360 w 1004"/>
              <a:gd name="connsiteY1" fmla="*/ 129 h 179"/>
              <a:gd name="connsiteX2" fmla="*/ 433 w 1004"/>
              <a:gd name="connsiteY2" fmla="*/ 88 h 179"/>
              <a:gd name="connsiteX3" fmla="*/ 593 w 1004"/>
              <a:gd name="connsiteY3" fmla="*/ 72 h 179"/>
              <a:gd name="connsiteX4" fmla="*/ 790 w 1004"/>
              <a:gd name="connsiteY4" fmla="*/ 13 h 179"/>
              <a:gd name="connsiteX5" fmla="*/ 801 w 1004"/>
              <a:gd name="connsiteY5" fmla="*/ 153 h 179"/>
              <a:gd name="connsiteX6" fmla="*/ 873 w 1004"/>
              <a:gd name="connsiteY6" fmla="*/ 105 h 179"/>
              <a:gd name="connsiteX7" fmla="*/ 1004 w 1004"/>
              <a:gd name="connsiteY7" fmla="*/ 110 h 179"/>
              <a:gd name="connsiteX0" fmla="*/ 0 w 1004"/>
              <a:gd name="connsiteY0" fmla="*/ 179 h 179"/>
              <a:gd name="connsiteX1" fmla="*/ 433 w 1004"/>
              <a:gd name="connsiteY1" fmla="*/ 88 h 179"/>
              <a:gd name="connsiteX2" fmla="*/ 593 w 1004"/>
              <a:gd name="connsiteY2" fmla="*/ 72 h 179"/>
              <a:gd name="connsiteX3" fmla="*/ 790 w 1004"/>
              <a:gd name="connsiteY3" fmla="*/ 13 h 179"/>
              <a:gd name="connsiteX4" fmla="*/ 801 w 1004"/>
              <a:gd name="connsiteY4" fmla="*/ 153 h 179"/>
              <a:gd name="connsiteX5" fmla="*/ 873 w 1004"/>
              <a:gd name="connsiteY5" fmla="*/ 105 h 179"/>
              <a:gd name="connsiteX6" fmla="*/ 1004 w 1004"/>
              <a:gd name="connsiteY6" fmla="*/ 110 h 179"/>
              <a:gd name="connsiteX0" fmla="*/ 0 w 1004"/>
              <a:gd name="connsiteY0" fmla="*/ 179 h 179"/>
              <a:gd name="connsiteX1" fmla="*/ 346 w 1004"/>
              <a:gd name="connsiteY1" fmla="*/ 113 h 179"/>
              <a:gd name="connsiteX2" fmla="*/ 593 w 1004"/>
              <a:gd name="connsiteY2" fmla="*/ 72 h 179"/>
              <a:gd name="connsiteX3" fmla="*/ 790 w 1004"/>
              <a:gd name="connsiteY3" fmla="*/ 13 h 179"/>
              <a:gd name="connsiteX4" fmla="*/ 801 w 1004"/>
              <a:gd name="connsiteY4" fmla="*/ 153 h 179"/>
              <a:gd name="connsiteX5" fmla="*/ 873 w 1004"/>
              <a:gd name="connsiteY5" fmla="*/ 105 h 179"/>
              <a:gd name="connsiteX6" fmla="*/ 1004 w 1004"/>
              <a:gd name="connsiteY6" fmla="*/ 110 h 179"/>
              <a:gd name="connsiteX0" fmla="*/ 0 w 994"/>
              <a:gd name="connsiteY0" fmla="*/ 150 h 153"/>
              <a:gd name="connsiteX1" fmla="*/ 336 w 994"/>
              <a:gd name="connsiteY1" fmla="*/ 113 h 153"/>
              <a:gd name="connsiteX2" fmla="*/ 583 w 994"/>
              <a:gd name="connsiteY2" fmla="*/ 72 h 153"/>
              <a:gd name="connsiteX3" fmla="*/ 780 w 994"/>
              <a:gd name="connsiteY3" fmla="*/ 13 h 153"/>
              <a:gd name="connsiteX4" fmla="*/ 791 w 994"/>
              <a:gd name="connsiteY4" fmla="*/ 153 h 153"/>
              <a:gd name="connsiteX5" fmla="*/ 863 w 994"/>
              <a:gd name="connsiteY5" fmla="*/ 105 h 153"/>
              <a:gd name="connsiteX6" fmla="*/ 994 w 994"/>
              <a:gd name="connsiteY6" fmla="*/ 110 h 153"/>
              <a:gd name="connsiteX0" fmla="*/ 0 w 994"/>
              <a:gd name="connsiteY0" fmla="*/ 150 h 153"/>
              <a:gd name="connsiteX1" fmla="*/ 336 w 994"/>
              <a:gd name="connsiteY1" fmla="*/ 113 h 153"/>
              <a:gd name="connsiteX2" fmla="*/ 426 w 994"/>
              <a:gd name="connsiteY2" fmla="*/ 87 h 153"/>
              <a:gd name="connsiteX3" fmla="*/ 583 w 994"/>
              <a:gd name="connsiteY3" fmla="*/ 72 h 153"/>
              <a:gd name="connsiteX4" fmla="*/ 780 w 994"/>
              <a:gd name="connsiteY4" fmla="*/ 13 h 153"/>
              <a:gd name="connsiteX5" fmla="*/ 791 w 994"/>
              <a:gd name="connsiteY5" fmla="*/ 153 h 153"/>
              <a:gd name="connsiteX6" fmla="*/ 863 w 994"/>
              <a:gd name="connsiteY6" fmla="*/ 105 h 153"/>
              <a:gd name="connsiteX7" fmla="*/ 994 w 994"/>
              <a:gd name="connsiteY7" fmla="*/ 110 h 153"/>
              <a:gd name="connsiteX0" fmla="*/ 0 w 746"/>
              <a:gd name="connsiteY0" fmla="*/ 134 h 153"/>
              <a:gd name="connsiteX1" fmla="*/ 88 w 746"/>
              <a:gd name="connsiteY1" fmla="*/ 113 h 153"/>
              <a:gd name="connsiteX2" fmla="*/ 178 w 746"/>
              <a:gd name="connsiteY2" fmla="*/ 87 h 153"/>
              <a:gd name="connsiteX3" fmla="*/ 335 w 746"/>
              <a:gd name="connsiteY3" fmla="*/ 72 h 153"/>
              <a:gd name="connsiteX4" fmla="*/ 532 w 746"/>
              <a:gd name="connsiteY4" fmla="*/ 13 h 153"/>
              <a:gd name="connsiteX5" fmla="*/ 543 w 746"/>
              <a:gd name="connsiteY5" fmla="*/ 153 h 153"/>
              <a:gd name="connsiteX6" fmla="*/ 615 w 746"/>
              <a:gd name="connsiteY6" fmla="*/ 105 h 153"/>
              <a:gd name="connsiteX7" fmla="*/ 746 w 746"/>
              <a:gd name="connsiteY7" fmla="*/ 110 h 153"/>
              <a:gd name="connsiteX0" fmla="*/ 0 w 746"/>
              <a:gd name="connsiteY0" fmla="*/ 134 h 153"/>
              <a:gd name="connsiteX1" fmla="*/ 178 w 746"/>
              <a:gd name="connsiteY1" fmla="*/ 87 h 153"/>
              <a:gd name="connsiteX2" fmla="*/ 335 w 746"/>
              <a:gd name="connsiteY2" fmla="*/ 72 h 153"/>
              <a:gd name="connsiteX3" fmla="*/ 532 w 746"/>
              <a:gd name="connsiteY3" fmla="*/ 13 h 153"/>
              <a:gd name="connsiteX4" fmla="*/ 543 w 746"/>
              <a:gd name="connsiteY4" fmla="*/ 153 h 153"/>
              <a:gd name="connsiteX5" fmla="*/ 615 w 746"/>
              <a:gd name="connsiteY5" fmla="*/ 105 h 153"/>
              <a:gd name="connsiteX6" fmla="*/ 746 w 746"/>
              <a:gd name="connsiteY6" fmla="*/ 110 h 153"/>
              <a:gd name="connsiteX0" fmla="*/ 0 w 692"/>
              <a:gd name="connsiteY0" fmla="*/ 138 h 153"/>
              <a:gd name="connsiteX1" fmla="*/ 124 w 692"/>
              <a:gd name="connsiteY1" fmla="*/ 87 h 153"/>
              <a:gd name="connsiteX2" fmla="*/ 281 w 692"/>
              <a:gd name="connsiteY2" fmla="*/ 72 h 153"/>
              <a:gd name="connsiteX3" fmla="*/ 478 w 692"/>
              <a:gd name="connsiteY3" fmla="*/ 13 h 153"/>
              <a:gd name="connsiteX4" fmla="*/ 489 w 692"/>
              <a:gd name="connsiteY4" fmla="*/ 153 h 153"/>
              <a:gd name="connsiteX5" fmla="*/ 561 w 692"/>
              <a:gd name="connsiteY5" fmla="*/ 105 h 153"/>
              <a:gd name="connsiteX6" fmla="*/ 692 w 692"/>
              <a:gd name="connsiteY6" fmla="*/ 110 h 153"/>
              <a:gd name="connsiteX0" fmla="*/ 0 w 568"/>
              <a:gd name="connsiteY0" fmla="*/ 87 h 153"/>
              <a:gd name="connsiteX1" fmla="*/ 157 w 568"/>
              <a:gd name="connsiteY1" fmla="*/ 72 h 153"/>
              <a:gd name="connsiteX2" fmla="*/ 354 w 568"/>
              <a:gd name="connsiteY2" fmla="*/ 13 h 153"/>
              <a:gd name="connsiteX3" fmla="*/ 365 w 568"/>
              <a:gd name="connsiteY3" fmla="*/ 153 h 153"/>
              <a:gd name="connsiteX4" fmla="*/ 437 w 568"/>
              <a:gd name="connsiteY4" fmla="*/ 105 h 153"/>
              <a:gd name="connsiteX5" fmla="*/ 568 w 568"/>
              <a:gd name="connsiteY5" fmla="*/ 110 h 153"/>
              <a:gd name="connsiteX0" fmla="*/ 0 w 411"/>
              <a:gd name="connsiteY0" fmla="*/ 72 h 153"/>
              <a:gd name="connsiteX1" fmla="*/ 197 w 411"/>
              <a:gd name="connsiteY1" fmla="*/ 13 h 153"/>
              <a:gd name="connsiteX2" fmla="*/ 208 w 411"/>
              <a:gd name="connsiteY2" fmla="*/ 153 h 153"/>
              <a:gd name="connsiteX3" fmla="*/ 280 w 411"/>
              <a:gd name="connsiteY3" fmla="*/ 105 h 153"/>
              <a:gd name="connsiteX4" fmla="*/ 411 w 411"/>
              <a:gd name="connsiteY4" fmla="*/ 110 h 153"/>
              <a:gd name="connsiteX0" fmla="*/ 5 w 219"/>
              <a:gd name="connsiteY0" fmla="*/ 0 h 140"/>
              <a:gd name="connsiteX1" fmla="*/ 16 w 219"/>
              <a:gd name="connsiteY1" fmla="*/ 140 h 140"/>
              <a:gd name="connsiteX2" fmla="*/ 88 w 219"/>
              <a:gd name="connsiteY2" fmla="*/ 92 h 140"/>
              <a:gd name="connsiteX3" fmla="*/ 219 w 219"/>
              <a:gd name="connsiteY3" fmla="*/ 97 h 140"/>
              <a:gd name="connsiteX0" fmla="*/ 0 w 203"/>
              <a:gd name="connsiteY0" fmla="*/ 48 h 48"/>
              <a:gd name="connsiteX1" fmla="*/ 72 w 203"/>
              <a:gd name="connsiteY1" fmla="*/ 0 h 48"/>
              <a:gd name="connsiteX2" fmla="*/ 203 w 203"/>
              <a:gd name="connsiteY2" fmla="*/ 5 h 48"/>
              <a:gd name="connsiteX0" fmla="*/ 0 w 347"/>
              <a:gd name="connsiteY0" fmla="*/ 48 h 48"/>
              <a:gd name="connsiteX1" fmla="*/ 72 w 347"/>
              <a:gd name="connsiteY1" fmla="*/ 0 h 48"/>
              <a:gd name="connsiteX2" fmla="*/ 347 w 347"/>
              <a:gd name="connsiteY2" fmla="*/ 5 h 48"/>
              <a:gd name="connsiteX0" fmla="*/ 0 w 347"/>
              <a:gd name="connsiteY0" fmla="*/ 68 h 68"/>
              <a:gd name="connsiteX1" fmla="*/ 72 w 347"/>
              <a:gd name="connsiteY1" fmla="*/ 20 h 68"/>
              <a:gd name="connsiteX2" fmla="*/ 240 w 347"/>
              <a:gd name="connsiteY2" fmla="*/ 0 h 68"/>
              <a:gd name="connsiteX3" fmla="*/ 347 w 347"/>
              <a:gd name="connsiteY3" fmla="*/ 25 h 68"/>
              <a:gd name="connsiteX0" fmla="*/ 0 w 392"/>
              <a:gd name="connsiteY0" fmla="*/ 80 h 80"/>
              <a:gd name="connsiteX1" fmla="*/ 72 w 392"/>
              <a:gd name="connsiteY1" fmla="*/ 32 h 80"/>
              <a:gd name="connsiteX2" fmla="*/ 240 w 392"/>
              <a:gd name="connsiteY2" fmla="*/ 12 h 80"/>
              <a:gd name="connsiteX3" fmla="*/ 392 w 392"/>
              <a:gd name="connsiteY3" fmla="*/ 8 h 80"/>
            </a:gdLst>
            <a:ahLst/>
            <a:cxnLst>
              <a:cxn ang="0">
                <a:pos x="connsiteX0" y="connsiteY0"/>
              </a:cxn>
              <a:cxn ang="0">
                <a:pos x="connsiteX1" y="connsiteY1"/>
              </a:cxn>
              <a:cxn ang="0">
                <a:pos x="connsiteX2" y="connsiteY2"/>
              </a:cxn>
              <a:cxn ang="0">
                <a:pos x="connsiteX3" y="connsiteY3"/>
              </a:cxn>
            </a:cxnLst>
            <a:rect l="l" t="t" r="r" b="b"/>
            <a:pathLst>
              <a:path w="392" h="80">
                <a:moveTo>
                  <a:pt x="0" y="80"/>
                </a:moveTo>
                <a:lnTo>
                  <a:pt x="72" y="32"/>
                </a:lnTo>
                <a:lnTo>
                  <a:pt x="240" y="12"/>
                </a:lnTo>
                <a:cubicBezTo>
                  <a:pt x="276" y="20"/>
                  <a:pt x="356" y="0"/>
                  <a:pt x="392" y="8"/>
                </a:cubicBezTo>
              </a:path>
            </a:pathLst>
          </a:custGeom>
          <a:noFill/>
          <a:ln w="57150" cap="flat" cmpd="sng">
            <a:solidFill>
              <a:srgbClr val="00CCFF"/>
            </a:solidFill>
            <a:prstDash val="solid"/>
            <a:round/>
            <a:headEnd type="triangle" w="med" len="med"/>
            <a:tailEnd type="none" w="med" len="med"/>
          </a:ln>
          <a:effectLst>
            <a:glow rad="139700">
              <a:srgbClr val="1DC4FF">
                <a:alpha val="40000"/>
              </a:srgbClr>
            </a:glow>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2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defRPr/>
            </a:pPr>
            <a:r>
              <a:rPr lang="en-US" sz="3600" dirty="0">
                <a:solidFill>
                  <a:srgbClr val="FFFF00"/>
                </a:solidFill>
                <a:effectLst>
                  <a:outerShdw blurRad="60007" dist="310007" dir="7680000" sy="30000" kx="1300200" algn="ctr" rotWithShape="0">
                    <a:prstClr val="black">
                      <a:alpha val="32000"/>
                    </a:prstClr>
                  </a:outerShdw>
                </a:effectLst>
                <a:cs typeface="+mn-cs"/>
              </a:rPr>
              <a:t>Near-Term Physical Actions</a:t>
            </a:r>
            <a:r>
              <a:rPr lang="en-US" sz="3600" dirty="0">
                <a:effectLst>
                  <a:outerShdw blurRad="60007" dist="310007" dir="7680000" sy="30000" kx="1300200" algn="ctr" rotWithShape="0">
                    <a:prstClr val="black">
                      <a:alpha val="32000"/>
                    </a:prstClr>
                  </a:outerShdw>
                </a:effectLst>
                <a:cs typeface="+mn-cs"/>
              </a:rPr>
              <a:t/>
            </a:r>
            <a:br>
              <a:rPr lang="en-US" sz="3600" dirty="0">
                <a:effectLst>
                  <a:outerShdw blurRad="60007" dist="310007" dir="7680000" sy="30000" kx="1300200" algn="ctr" rotWithShape="0">
                    <a:prstClr val="black">
                      <a:alpha val="32000"/>
                    </a:prstClr>
                  </a:outerShdw>
                </a:effectLst>
                <a:cs typeface="+mn-cs"/>
              </a:rPr>
            </a:br>
            <a:r>
              <a:rPr lang="en-US" dirty="0">
                <a:solidFill>
                  <a:schemeClr val="bg1"/>
                </a:solidFill>
                <a:effectLst>
                  <a:outerShdw blurRad="60007" dist="310007" dir="7680000" sy="30000" kx="1300200" algn="ctr" rotWithShape="0">
                    <a:prstClr val="black">
                      <a:alpha val="32000"/>
                    </a:prstClr>
                  </a:outerShdw>
                </a:effectLst>
                <a:cs typeface="+mn-cs"/>
              </a:rPr>
              <a:t>Three-Mile Slough Gate Option </a:t>
            </a:r>
          </a:p>
        </p:txBody>
      </p:sp>
      <p:sp>
        <p:nvSpPr>
          <p:cNvPr id="19"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Sac River</a:t>
            </a:r>
          </a:p>
        </p:txBody>
      </p:sp>
      <p:grpSp>
        <p:nvGrpSpPr>
          <p:cNvPr id="4" name="Group 27"/>
          <p:cNvGrpSpPr>
            <a:grpSpLocks/>
          </p:cNvGrpSpPr>
          <p:nvPr/>
        </p:nvGrpSpPr>
        <p:grpSpPr bwMode="auto">
          <a:xfrm>
            <a:off x="1295400" y="5867400"/>
            <a:ext cx="2992438" cy="776288"/>
            <a:chOff x="1295400" y="5867400"/>
            <a:chExt cx="2992438" cy="776348"/>
          </a:xfrm>
        </p:grpSpPr>
        <p:sp>
          <p:nvSpPr>
            <p:cNvPr id="29"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a:solidFill>
                    <a:schemeClr val="bg1"/>
                  </a:solidFill>
                  <a:cs typeface="+mn-cs"/>
                </a:rPr>
                <a:t>SWP Pumps</a:t>
              </a:r>
            </a:p>
          </p:txBody>
        </p:sp>
        <p:sp>
          <p:nvSpPr>
            <p:cNvPr id="30"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a:solidFill>
                    <a:schemeClr val="bg1"/>
                  </a:solidFill>
                  <a:cs typeface="+mn-cs"/>
                </a:rPr>
                <a:t>CVP Pumps</a:t>
              </a:r>
            </a:p>
          </p:txBody>
        </p:sp>
        <p:sp>
          <p:nvSpPr>
            <p:cNvPr id="44066"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44067"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grpSp>
      <p:grpSp>
        <p:nvGrpSpPr>
          <p:cNvPr id="5" name="Group 39"/>
          <p:cNvGrpSpPr>
            <a:grpSpLocks/>
          </p:cNvGrpSpPr>
          <p:nvPr/>
        </p:nvGrpSpPr>
        <p:grpSpPr bwMode="auto">
          <a:xfrm>
            <a:off x="990600" y="3276600"/>
            <a:ext cx="1984375" cy="685800"/>
            <a:chOff x="990600" y="3276600"/>
            <a:chExt cx="1984510" cy="685800"/>
          </a:xfrm>
        </p:grpSpPr>
        <p:sp>
          <p:nvSpPr>
            <p:cNvPr id="37" name="Striped Right Arrow 36"/>
            <p:cNvSpPr/>
            <p:nvPr/>
          </p:nvSpPr>
          <p:spPr bwMode="invGray">
            <a:xfrm flipH="1">
              <a:off x="990600" y="3276600"/>
              <a:ext cx="1981335" cy="685800"/>
            </a:xfrm>
            <a:prstGeom prst="stripedRightArrow">
              <a:avLst>
                <a:gd name="adj1" fmla="val 61941"/>
                <a:gd name="adj2" fmla="val 50000"/>
              </a:avLst>
            </a:prstGeom>
            <a:gradFill rotWithShape="0">
              <a:gsLst>
                <a:gs pos="0">
                  <a:srgbClr val="003399">
                    <a:gamma/>
                    <a:shade val="15294"/>
                    <a:invGamma/>
                  </a:srgbClr>
                </a:gs>
                <a:gs pos="100000">
                  <a:srgbClr val="003399"/>
                </a:gs>
              </a:gsLst>
              <a:lin ang="5400000" scaled="1"/>
            </a:gra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dirty="0">
                <a:effectLst>
                  <a:outerShdw blurRad="38100" dist="38100" dir="2700000" algn="tl">
                    <a:srgbClr val="000000">
                      <a:alpha val="43137"/>
                    </a:srgbClr>
                  </a:outerShdw>
                </a:effectLst>
                <a:cs typeface="+mn-cs"/>
              </a:endParaRPr>
            </a:p>
          </p:txBody>
        </p:sp>
        <p:sp>
          <p:nvSpPr>
            <p:cNvPr id="36" name="Text Box 7"/>
            <p:cNvSpPr txBox="1">
              <a:spLocks noChangeArrowheads="1"/>
            </p:cNvSpPr>
            <p:nvPr/>
          </p:nvSpPr>
          <p:spPr bwMode="invGray">
            <a:xfrm flipH="1">
              <a:off x="1443069" y="3451225"/>
              <a:ext cx="1532041"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err="1">
                  <a:solidFill>
                    <a:schemeClr val="bg1"/>
                  </a:solidFill>
                  <a:cs typeface="+mn-cs"/>
                </a:rPr>
                <a:t>EbbTide</a:t>
              </a:r>
              <a:endParaRPr lang="en-US" sz="2000" dirty="0">
                <a:solidFill>
                  <a:schemeClr val="bg1"/>
                </a:solidFill>
                <a:cs typeface="+mn-cs"/>
              </a:endParaRPr>
            </a:p>
          </p:txBody>
        </p:sp>
      </p:grpSp>
      <p:sp>
        <p:nvSpPr>
          <p:cNvPr id="33" name="Freeform 47"/>
          <p:cNvSpPr>
            <a:spLocks/>
          </p:cNvSpPr>
          <p:nvPr/>
        </p:nvSpPr>
        <p:spPr bwMode="invGray">
          <a:xfrm>
            <a:off x="2235196" y="4418362"/>
            <a:ext cx="1054101" cy="161927"/>
          </a:xfrm>
          <a:custGeom>
            <a:avLst/>
            <a:gdLst>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36 w 1761"/>
              <a:gd name="connsiteY83" fmla="*/ 148 h 1648"/>
              <a:gd name="connsiteX84" fmla="*/ 508 w 1761"/>
              <a:gd name="connsiteY84" fmla="*/ 116 h 1648"/>
              <a:gd name="connsiteX85" fmla="*/ 516 w 1761"/>
              <a:gd name="connsiteY85" fmla="*/ 92 h 1648"/>
              <a:gd name="connsiteX86" fmla="*/ 492 w 1761"/>
              <a:gd name="connsiteY86" fmla="*/ 60 h 1648"/>
              <a:gd name="connsiteX87" fmla="*/ 436 w 1761"/>
              <a:gd name="connsiteY87" fmla="*/ 60 h 1648"/>
              <a:gd name="connsiteX88" fmla="*/ 448 w 1761"/>
              <a:gd name="connsiteY88" fmla="*/ 36 h 1648"/>
              <a:gd name="connsiteX89" fmla="*/ 404 w 1761"/>
              <a:gd name="connsiteY89" fmla="*/ 24 h 1648"/>
              <a:gd name="connsiteX90" fmla="*/ 384 w 1761"/>
              <a:gd name="connsiteY90"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36 w 1761"/>
              <a:gd name="connsiteY83" fmla="*/ 148 h 1648"/>
              <a:gd name="connsiteX84" fmla="*/ 508 w 1761"/>
              <a:gd name="connsiteY84" fmla="*/ 116 h 1648"/>
              <a:gd name="connsiteX85" fmla="*/ 492 w 1761"/>
              <a:gd name="connsiteY85" fmla="*/ 60 h 1648"/>
              <a:gd name="connsiteX86" fmla="*/ 436 w 1761"/>
              <a:gd name="connsiteY86" fmla="*/ 60 h 1648"/>
              <a:gd name="connsiteX87" fmla="*/ 448 w 1761"/>
              <a:gd name="connsiteY87" fmla="*/ 36 h 1648"/>
              <a:gd name="connsiteX88" fmla="*/ 404 w 1761"/>
              <a:gd name="connsiteY88" fmla="*/ 24 h 1648"/>
              <a:gd name="connsiteX89" fmla="*/ 384 w 1761"/>
              <a:gd name="connsiteY89"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08 w 1761"/>
              <a:gd name="connsiteY83" fmla="*/ 116 h 1648"/>
              <a:gd name="connsiteX84" fmla="*/ 492 w 1761"/>
              <a:gd name="connsiteY84" fmla="*/ 60 h 1648"/>
              <a:gd name="connsiteX85" fmla="*/ 436 w 1761"/>
              <a:gd name="connsiteY85" fmla="*/ 60 h 1648"/>
              <a:gd name="connsiteX86" fmla="*/ 448 w 1761"/>
              <a:gd name="connsiteY86" fmla="*/ 36 h 1648"/>
              <a:gd name="connsiteX87" fmla="*/ 404 w 1761"/>
              <a:gd name="connsiteY87" fmla="*/ 24 h 1648"/>
              <a:gd name="connsiteX88" fmla="*/ 384 w 1761"/>
              <a:gd name="connsiteY88"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36 w 1761"/>
              <a:gd name="connsiteY84" fmla="*/ 60 h 1648"/>
              <a:gd name="connsiteX85" fmla="*/ 448 w 1761"/>
              <a:gd name="connsiteY85" fmla="*/ 36 h 1648"/>
              <a:gd name="connsiteX86" fmla="*/ 404 w 1761"/>
              <a:gd name="connsiteY86" fmla="*/ 24 h 1648"/>
              <a:gd name="connsiteX87" fmla="*/ 384 w 1761"/>
              <a:gd name="connsiteY87"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36 w 1761"/>
              <a:gd name="connsiteY84" fmla="*/ 60 h 1648"/>
              <a:gd name="connsiteX85" fmla="*/ 404 w 1761"/>
              <a:gd name="connsiteY85" fmla="*/ 24 h 1648"/>
              <a:gd name="connsiteX86" fmla="*/ 384 w 1761"/>
              <a:gd name="connsiteY86"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04 w 1761"/>
              <a:gd name="connsiteY84" fmla="*/ 24 h 1648"/>
              <a:gd name="connsiteX85" fmla="*/ 384 w 1761"/>
              <a:gd name="connsiteY85" fmla="*/ 0 h 1648"/>
              <a:gd name="connsiteX0" fmla="*/ 0 w 1761"/>
              <a:gd name="connsiteY0" fmla="*/ 1616 h 1624"/>
              <a:gd name="connsiteX1" fmla="*/ 48 w 1761"/>
              <a:gd name="connsiteY1" fmla="*/ 1616 h 1624"/>
              <a:gd name="connsiteX2" fmla="*/ 144 w 1761"/>
              <a:gd name="connsiteY2" fmla="*/ 1568 h 1624"/>
              <a:gd name="connsiteX3" fmla="*/ 304 w 1761"/>
              <a:gd name="connsiteY3" fmla="*/ 1552 h 1624"/>
              <a:gd name="connsiteX4" fmla="*/ 420 w 1761"/>
              <a:gd name="connsiteY4" fmla="*/ 1516 h 1624"/>
              <a:gd name="connsiteX5" fmla="*/ 564 w 1761"/>
              <a:gd name="connsiteY5" fmla="*/ 1460 h 1624"/>
              <a:gd name="connsiteX6" fmla="*/ 624 w 1761"/>
              <a:gd name="connsiteY6" fmla="*/ 1412 h 1624"/>
              <a:gd name="connsiteX7" fmla="*/ 748 w 1761"/>
              <a:gd name="connsiteY7" fmla="*/ 1376 h 1624"/>
              <a:gd name="connsiteX8" fmla="*/ 908 w 1761"/>
              <a:gd name="connsiteY8" fmla="*/ 1400 h 1624"/>
              <a:gd name="connsiteX9" fmla="*/ 1020 w 1761"/>
              <a:gd name="connsiteY9" fmla="*/ 1412 h 1624"/>
              <a:gd name="connsiteX10" fmla="*/ 1168 w 1761"/>
              <a:gd name="connsiteY10" fmla="*/ 1416 h 1624"/>
              <a:gd name="connsiteX11" fmla="*/ 1260 w 1761"/>
              <a:gd name="connsiteY11" fmla="*/ 1372 h 1624"/>
              <a:gd name="connsiteX12" fmla="*/ 1360 w 1761"/>
              <a:gd name="connsiteY12" fmla="*/ 1356 h 1624"/>
              <a:gd name="connsiteX13" fmla="*/ 1432 w 1761"/>
              <a:gd name="connsiteY13" fmla="*/ 1316 h 1624"/>
              <a:gd name="connsiteX14" fmla="*/ 1432 w 1761"/>
              <a:gd name="connsiteY14" fmla="*/ 1288 h 1624"/>
              <a:gd name="connsiteX15" fmla="*/ 1436 w 1761"/>
              <a:gd name="connsiteY15" fmla="*/ 1252 h 1624"/>
              <a:gd name="connsiteX16" fmla="*/ 1584 w 1761"/>
              <a:gd name="connsiteY16" fmla="*/ 1256 h 1624"/>
              <a:gd name="connsiteX17" fmla="*/ 1716 w 1761"/>
              <a:gd name="connsiteY17" fmla="*/ 1252 h 1624"/>
              <a:gd name="connsiteX18" fmla="*/ 1604 w 1761"/>
              <a:gd name="connsiteY18" fmla="*/ 1216 h 1624"/>
              <a:gd name="connsiteX19" fmla="*/ 1488 w 1761"/>
              <a:gd name="connsiteY19" fmla="*/ 1180 h 1624"/>
              <a:gd name="connsiteX20" fmla="*/ 1396 w 1761"/>
              <a:gd name="connsiteY20" fmla="*/ 1152 h 1624"/>
              <a:gd name="connsiteX21" fmla="*/ 1348 w 1761"/>
              <a:gd name="connsiteY21" fmla="*/ 1112 h 1624"/>
              <a:gd name="connsiteX22" fmla="*/ 1444 w 1761"/>
              <a:gd name="connsiteY22" fmla="*/ 1080 h 1624"/>
              <a:gd name="connsiteX23" fmla="*/ 1564 w 1761"/>
              <a:gd name="connsiteY23" fmla="*/ 1076 h 1624"/>
              <a:gd name="connsiteX24" fmla="*/ 1620 w 1761"/>
              <a:gd name="connsiteY24" fmla="*/ 1072 h 1624"/>
              <a:gd name="connsiteX25" fmla="*/ 1660 w 1761"/>
              <a:gd name="connsiteY25" fmla="*/ 1064 h 1624"/>
              <a:gd name="connsiteX26" fmla="*/ 1652 w 1761"/>
              <a:gd name="connsiteY26" fmla="*/ 1024 h 1624"/>
              <a:gd name="connsiteX27" fmla="*/ 1704 w 1761"/>
              <a:gd name="connsiteY27" fmla="*/ 1012 h 1624"/>
              <a:gd name="connsiteX28" fmla="*/ 1668 w 1761"/>
              <a:gd name="connsiteY28" fmla="*/ 980 h 1624"/>
              <a:gd name="connsiteX29" fmla="*/ 1616 w 1761"/>
              <a:gd name="connsiteY29" fmla="*/ 956 h 1624"/>
              <a:gd name="connsiteX30" fmla="*/ 1728 w 1761"/>
              <a:gd name="connsiteY30" fmla="*/ 944 h 1624"/>
              <a:gd name="connsiteX31" fmla="*/ 1760 w 1761"/>
              <a:gd name="connsiteY31" fmla="*/ 928 h 1624"/>
              <a:gd name="connsiteX32" fmla="*/ 1724 w 1761"/>
              <a:gd name="connsiteY32" fmla="*/ 896 h 1624"/>
              <a:gd name="connsiteX33" fmla="*/ 1660 w 1761"/>
              <a:gd name="connsiteY33" fmla="*/ 900 h 1624"/>
              <a:gd name="connsiteX34" fmla="*/ 1600 w 1761"/>
              <a:gd name="connsiteY34" fmla="*/ 904 h 1624"/>
              <a:gd name="connsiteX35" fmla="*/ 1528 w 1761"/>
              <a:gd name="connsiteY35" fmla="*/ 892 h 1624"/>
              <a:gd name="connsiteX36" fmla="*/ 1488 w 1761"/>
              <a:gd name="connsiteY36" fmla="*/ 864 h 1624"/>
              <a:gd name="connsiteX37" fmla="*/ 1568 w 1761"/>
              <a:gd name="connsiteY37" fmla="*/ 836 h 1624"/>
              <a:gd name="connsiteX38" fmla="*/ 1652 w 1761"/>
              <a:gd name="connsiteY38" fmla="*/ 848 h 1624"/>
              <a:gd name="connsiteX39" fmla="*/ 1716 w 1761"/>
              <a:gd name="connsiteY39" fmla="*/ 820 h 1624"/>
              <a:gd name="connsiteX40" fmla="*/ 1680 w 1761"/>
              <a:gd name="connsiteY40" fmla="*/ 796 h 1624"/>
              <a:gd name="connsiteX41" fmla="*/ 1728 w 1761"/>
              <a:gd name="connsiteY41" fmla="*/ 764 h 1624"/>
              <a:gd name="connsiteX42" fmla="*/ 1668 w 1761"/>
              <a:gd name="connsiteY42" fmla="*/ 752 h 1624"/>
              <a:gd name="connsiteX43" fmla="*/ 1560 w 1761"/>
              <a:gd name="connsiteY43" fmla="*/ 768 h 1624"/>
              <a:gd name="connsiteX44" fmla="*/ 1512 w 1761"/>
              <a:gd name="connsiteY44" fmla="*/ 752 h 1624"/>
              <a:gd name="connsiteX45" fmla="*/ 1500 w 1761"/>
              <a:gd name="connsiteY45" fmla="*/ 724 h 1624"/>
              <a:gd name="connsiteX46" fmla="*/ 1424 w 1761"/>
              <a:gd name="connsiteY46" fmla="*/ 708 h 1624"/>
              <a:gd name="connsiteX47" fmla="*/ 1344 w 1761"/>
              <a:gd name="connsiteY47" fmla="*/ 708 h 1624"/>
              <a:gd name="connsiteX48" fmla="*/ 1260 w 1761"/>
              <a:gd name="connsiteY48" fmla="*/ 704 h 1624"/>
              <a:gd name="connsiteX49" fmla="*/ 1208 w 1761"/>
              <a:gd name="connsiteY49" fmla="*/ 680 h 1624"/>
              <a:gd name="connsiteX50" fmla="*/ 1204 w 1761"/>
              <a:gd name="connsiteY50" fmla="*/ 656 h 1624"/>
              <a:gd name="connsiteX51" fmla="*/ 1236 w 1761"/>
              <a:gd name="connsiteY51" fmla="*/ 628 h 1624"/>
              <a:gd name="connsiteX52" fmla="*/ 1208 w 1761"/>
              <a:gd name="connsiteY52" fmla="*/ 616 h 1624"/>
              <a:gd name="connsiteX53" fmla="*/ 1168 w 1761"/>
              <a:gd name="connsiteY53" fmla="*/ 620 h 1624"/>
              <a:gd name="connsiteX54" fmla="*/ 1128 w 1761"/>
              <a:gd name="connsiteY54" fmla="*/ 620 h 1624"/>
              <a:gd name="connsiteX55" fmla="*/ 1084 w 1761"/>
              <a:gd name="connsiteY55" fmla="*/ 624 h 1624"/>
              <a:gd name="connsiteX56" fmla="*/ 1052 w 1761"/>
              <a:gd name="connsiteY56" fmla="*/ 620 h 1624"/>
              <a:gd name="connsiteX57" fmla="*/ 984 w 1761"/>
              <a:gd name="connsiteY57" fmla="*/ 600 h 1624"/>
              <a:gd name="connsiteX58" fmla="*/ 916 w 1761"/>
              <a:gd name="connsiteY58" fmla="*/ 596 h 1624"/>
              <a:gd name="connsiteX59" fmla="*/ 832 w 1761"/>
              <a:gd name="connsiteY59" fmla="*/ 564 h 1624"/>
              <a:gd name="connsiteX60" fmla="*/ 804 w 1761"/>
              <a:gd name="connsiteY60" fmla="*/ 544 h 1624"/>
              <a:gd name="connsiteX61" fmla="*/ 752 w 1761"/>
              <a:gd name="connsiteY61" fmla="*/ 544 h 1624"/>
              <a:gd name="connsiteX62" fmla="*/ 688 w 1761"/>
              <a:gd name="connsiteY62" fmla="*/ 536 h 1624"/>
              <a:gd name="connsiteX63" fmla="*/ 644 w 1761"/>
              <a:gd name="connsiteY63" fmla="*/ 560 h 1624"/>
              <a:gd name="connsiteX64" fmla="*/ 532 w 1761"/>
              <a:gd name="connsiteY64" fmla="*/ 560 h 1624"/>
              <a:gd name="connsiteX65" fmla="*/ 440 w 1761"/>
              <a:gd name="connsiteY65" fmla="*/ 552 h 1624"/>
              <a:gd name="connsiteX66" fmla="*/ 356 w 1761"/>
              <a:gd name="connsiteY66" fmla="*/ 536 h 1624"/>
              <a:gd name="connsiteX67" fmla="*/ 296 w 1761"/>
              <a:gd name="connsiteY67" fmla="*/ 520 h 1624"/>
              <a:gd name="connsiteX68" fmla="*/ 304 w 1761"/>
              <a:gd name="connsiteY68" fmla="*/ 492 h 1624"/>
              <a:gd name="connsiteX69" fmla="*/ 348 w 1761"/>
              <a:gd name="connsiteY69" fmla="*/ 468 h 1624"/>
              <a:gd name="connsiteX70" fmla="*/ 292 w 1761"/>
              <a:gd name="connsiteY70" fmla="*/ 448 h 1624"/>
              <a:gd name="connsiteX71" fmla="*/ 232 w 1761"/>
              <a:gd name="connsiteY71" fmla="*/ 448 h 1624"/>
              <a:gd name="connsiteX72" fmla="*/ 168 w 1761"/>
              <a:gd name="connsiteY72" fmla="*/ 420 h 1624"/>
              <a:gd name="connsiteX73" fmla="*/ 140 w 1761"/>
              <a:gd name="connsiteY73" fmla="*/ 376 h 1624"/>
              <a:gd name="connsiteX74" fmla="*/ 200 w 1761"/>
              <a:gd name="connsiteY74" fmla="*/ 336 h 1624"/>
              <a:gd name="connsiteX75" fmla="*/ 264 w 1761"/>
              <a:gd name="connsiteY75" fmla="*/ 292 h 1624"/>
              <a:gd name="connsiteX76" fmla="*/ 304 w 1761"/>
              <a:gd name="connsiteY76" fmla="*/ 280 h 1624"/>
              <a:gd name="connsiteX77" fmla="*/ 360 w 1761"/>
              <a:gd name="connsiteY77" fmla="*/ 264 h 1624"/>
              <a:gd name="connsiteX78" fmla="*/ 416 w 1761"/>
              <a:gd name="connsiteY78" fmla="*/ 252 h 1624"/>
              <a:gd name="connsiteX79" fmla="*/ 464 w 1761"/>
              <a:gd name="connsiteY79" fmla="*/ 232 h 1624"/>
              <a:gd name="connsiteX80" fmla="*/ 508 w 1761"/>
              <a:gd name="connsiteY80" fmla="*/ 216 h 1624"/>
              <a:gd name="connsiteX81" fmla="*/ 556 w 1761"/>
              <a:gd name="connsiteY81" fmla="*/ 184 h 1624"/>
              <a:gd name="connsiteX82" fmla="*/ 532 w 1761"/>
              <a:gd name="connsiteY82" fmla="*/ 152 h 1624"/>
              <a:gd name="connsiteX83" fmla="*/ 492 w 1761"/>
              <a:gd name="connsiteY83" fmla="*/ 36 h 1624"/>
              <a:gd name="connsiteX84" fmla="*/ 404 w 1761"/>
              <a:gd name="connsiteY84" fmla="*/ 0 h 1624"/>
              <a:gd name="connsiteX0" fmla="*/ 0 w 1761"/>
              <a:gd name="connsiteY0" fmla="*/ 1580 h 1588"/>
              <a:gd name="connsiteX1" fmla="*/ 48 w 1761"/>
              <a:gd name="connsiteY1" fmla="*/ 1580 h 1588"/>
              <a:gd name="connsiteX2" fmla="*/ 144 w 1761"/>
              <a:gd name="connsiteY2" fmla="*/ 1532 h 1588"/>
              <a:gd name="connsiteX3" fmla="*/ 304 w 1761"/>
              <a:gd name="connsiteY3" fmla="*/ 1516 h 1588"/>
              <a:gd name="connsiteX4" fmla="*/ 420 w 1761"/>
              <a:gd name="connsiteY4" fmla="*/ 1480 h 1588"/>
              <a:gd name="connsiteX5" fmla="*/ 564 w 1761"/>
              <a:gd name="connsiteY5" fmla="*/ 1424 h 1588"/>
              <a:gd name="connsiteX6" fmla="*/ 624 w 1761"/>
              <a:gd name="connsiteY6" fmla="*/ 1376 h 1588"/>
              <a:gd name="connsiteX7" fmla="*/ 748 w 1761"/>
              <a:gd name="connsiteY7" fmla="*/ 1340 h 1588"/>
              <a:gd name="connsiteX8" fmla="*/ 908 w 1761"/>
              <a:gd name="connsiteY8" fmla="*/ 1364 h 1588"/>
              <a:gd name="connsiteX9" fmla="*/ 1020 w 1761"/>
              <a:gd name="connsiteY9" fmla="*/ 1376 h 1588"/>
              <a:gd name="connsiteX10" fmla="*/ 1168 w 1761"/>
              <a:gd name="connsiteY10" fmla="*/ 1380 h 1588"/>
              <a:gd name="connsiteX11" fmla="*/ 1260 w 1761"/>
              <a:gd name="connsiteY11" fmla="*/ 1336 h 1588"/>
              <a:gd name="connsiteX12" fmla="*/ 1360 w 1761"/>
              <a:gd name="connsiteY12" fmla="*/ 1320 h 1588"/>
              <a:gd name="connsiteX13" fmla="*/ 1432 w 1761"/>
              <a:gd name="connsiteY13" fmla="*/ 1280 h 1588"/>
              <a:gd name="connsiteX14" fmla="*/ 1432 w 1761"/>
              <a:gd name="connsiteY14" fmla="*/ 1252 h 1588"/>
              <a:gd name="connsiteX15" fmla="*/ 1436 w 1761"/>
              <a:gd name="connsiteY15" fmla="*/ 1216 h 1588"/>
              <a:gd name="connsiteX16" fmla="*/ 1584 w 1761"/>
              <a:gd name="connsiteY16" fmla="*/ 1220 h 1588"/>
              <a:gd name="connsiteX17" fmla="*/ 1716 w 1761"/>
              <a:gd name="connsiteY17" fmla="*/ 1216 h 1588"/>
              <a:gd name="connsiteX18" fmla="*/ 1604 w 1761"/>
              <a:gd name="connsiteY18" fmla="*/ 1180 h 1588"/>
              <a:gd name="connsiteX19" fmla="*/ 1488 w 1761"/>
              <a:gd name="connsiteY19" fmla="*/ 1144 h 1588"/>
              <a:gd name="connsiteX20" fmla="*/ 1396 w 1761"/>
              <a:gd name="connsiteY20" fmla="*/ 1116 h 1588"/>
              <a:gd name="connsiteX21" fmla="*/ 1348 w 1761"/>
              <a:gd name="connsiteY21" fmla="*/ 1076 h 1588"/>
              <a:gd name="connsiteX22" fmla="*/ 1444 w 1761"/>
              <a:gd name="connsiteY22" fmla="*/ 1044 h 1588"/>
              <a:gd name="connsiteX23" fmla="*/ 1564 w 1761"/>
              <a:gd name="connsiteY23" fmla="*/ 1040 h 1588"/>
              <a:gd name="connsiteX24" fmla="*/ 1620 w 1761"/>
              <a:gd name="connsiteY24" fmla="*/ 1036 h 1588"/>
              <a:gd name="connsiteX25" fmla="*/ 1660 w 1761"/>
              <a:gd name="connsiteY25" fmla="*/ 1028 h 1588"/>
              <a:gd name="connsiteX26" fmla="*/ 1652 w 1761"/>
              <a:gd name="connsiteY26" fmla="*/ 988 h 1588"/>
              <a:gd name="connsiteX27" fmla="*/ 1704 w 1761"/>
              <a:gd name="connsiteY27" fmla="*/ 976 h 1588"/>
              <a:gd name="connsiteX28" fmla="*/ 1668 w 1761"/>
              <a:gd name="connsiteY28" fmla="*/ 944 h 1588"/>
              <a:gd name="connsiteX29" fmla="*/ 1616 w 1761"/>
              <a:gd name="connsiteY29" fmla="*/ 920 h 1588"/>
              <a:gd name="connsiteX30" fmla="*/ 1728 w 1761"/>
              <a:gd name="connsiteY30" fmla="*/ 908 h 1588"/>
              <a:gd name="connsiteX31" fmla="*/ 1760 w 1761"/>
              <a:gd name="connsiteY31" fmla="*/ 892 h 1588"/>
              <a:gd name="connsiteX32" fmla="*/ 1724 w 1761"/>
              <a:gd name="connsiteY32" fmla="*/ 860 h 1588"/>
              <a:gd name="connsiteX33" fmla="*/ 1660 w 1761"/>
              <a:gd name="connsiteY33" fmla="*/ 864 h 1588"/>
              <a:gd name="connsiteX34" fmla="*/ 1600 w 1761"/>
              <a:gd name="connsiteY34" fmla="*/ 868 h 1588"/>
              <a:gd name="connsiteX35" fmla="*/ 1528 w 1761"/>
              <a:gd name="connsiteY35" fmla="*/ 856 h 1588"/>
              <a:gd name="connsiteX36" fmla="*/ 1488 w 1761"/>
              <a:gd name="connsiteY36" fmla="*/ 828 h 1588"/>
              <a:gd name="connsiteX37" fmla="*/ 1568 w 1761"/>
              <a:gd name="connsiteY37" fmla="*/ 800 h 1588"/>
              <a:gd name="connsiteX38" fmla="*/ 1652 w 1761"/>
              <a:gd name="connsiteY38" fmla="*/ 812 h 1588"/>
              <a:gd name="connsiteX39" fmla="*/ 1716 w 1761"/>
              <a:gd name="connsiteY39" fmla="*/ 784 h 1588"/>
              <a:gd name="connsiteX40" fmla="*/ 1680 w 1761"/>
              <a:gd name="connsiteY40" fmla="*/ 760 h 1588"/>
              <a:gd name="connsiteX41" fmla="*/ 1728 w 1761"/>
              <a:gd name="connsiteY41" fmla="*/ 728 h 1588"/>
              <a:gd name="connsiteX42" fmla="*/ 1668 w 1761"/>
              <a:gd name="connsiteY42" fmla="*/ 716 h 1588"/>
              <a:gd name="connsiteX43" fmla="*/ 1560 w 1761"/>
              <a:gd name="connsiteY43" fmla="*/ 732 h 1588"/>
              <a:gd name="connsiteX44" fmla="*/ 1512 w 1761"/>
              <a:gd name="connsiteY44" fmla="*/ 716 h 1588"/>
              <a:gd name="connsiteX45" fmla="*/ 1500 w 1761"/>
              <a:gd name="connsiteY45" fmla="*/ 688 h 1588"/>
              <a:gd name="connsiteX46" fmla="*/ 1424 w 1761"/>
              <a:gd name="connsiteY46" fmla="*/ 672 h 1588"/>
              <a:gd name="connsiteX47" fmla="*/ 1344 w 1761"/>
              <a:gd name="connsiteY47" fmla="*/ 672 h 1588"/>
              <a:gd name="connsiteX48" fmla="*/ 1260 w 1761"/>
              <a:gd name="connsiteY48" fmla="*/ 668 h 1588"/>
              <a:gd name="connsiteX49" fmla="*/ 1208 w 1761"/>
              <a:gd name="connsiteY49" fmla="*/ 644 h 1588"/>
              <a:gd name="connsiteX50" fmla="*/ 1204 w 1761"/>
              <a:gd name="connsiteY50" fmla="*/ 620 h 1588"/>
              <a:gd name="connsiteX51" fmla="*/ 1236 w 1761"/>
              <a:gd name="connsiteY51" fmla="*/ 592 h 1588"/>
              <a:gd name="connsiteX52" fmla="*/ 1208 w 1761"/>
              <a:gd name="connsiteY52" fmla="*/ 580 h 1588"/>
              <a:gd name="connsiteX53" fmla="*/ 1168 w 1761"/>
              <a:gd name="connsiteY53" fmla="*/ 584 h 1588"/>
              <a:gd name="connsiteX54" fmla="*/ 1128 w 1761"/>
              <a:gd name="connsiteY54" fmla="*/ 584 h 1588"/>
              <a:gd name="connsiteX55" fmla="*/ 1084 w 1761"/>
              <a:gd name="connsiteY55" fmla="*/ 588 h 1588"/>
              <a:gd name="connsiteX56" fmla="*/ 1052 w 1761"/>
              <a:gd name="connsiteY56" fmla="*/ 584 h 1588"/>
              <a:gd name="connsiteX57" fmla="*/ 984 w 1761"/>
              <a:gd name="connsiteY57" fmla="*/ 564 h 1588"/>
              <a:gd name="connsiteX58" fmla="*/ 916 w 1761"/>
              <a:gd name="connsiteY58" fmla="*/ 560 h 1588"/>
              <a:gd name="connsiteX59" fmla="*/ 832 w 1761"/>
              <a:gd name="connsiteY59" fmla="*/ 528 h 1588"/>
              <a:gd name="connsiteX60" fmla="*/ 804 w 1761"/>
              <a:gd name="connsiteY60" fmla="*/ 508 h 1588"/>
              <a:gd name="connsiteX61" fmla="*/ 752 w 1761"/>
              <a:gd name="connsiteY61" fmla="*/ 508 h 1588"/>
              <a:gd name="connsiteX62" fmla="*/ 688 w 1761"/>
              <a:gd name="connsiteY62" fmla="*/ 500 h 1588"/>
              <a:gd name="connsiteX63" fmla="*/ 644 w 1761"/>
              <a:gd name="connsiteY63" fmla="*/ 524 h 1588"/>
              <a:gd name="connsiteX64" fmla="*/ 532 w 1761"/>
              <a:gd name="connsiteY64" fmla="*/ 524 h 1588"/>
              <a:gd name="connsiteX65" fmla="*/ 440 w 1761"/>
              <a:gd name="connsiteY65" fmla="*/ 516 h 1588"/>
              <a:gd name="connsiteX66" fmla="*/ 356 w 1761"/>
              <a:gd name="connsiteY66" fmla="*/ 500 h 1588"/>
              <a:gd name="connsiteX67" fmla="*/ 296 w 1761"/>
              <a:gd name="connsiteY67" fmla="*/ 484 h 1588"/>
              <a:gd name="connsiteX68" fmla="*/ 304 w 1761"/>
              <a:gd name="connsiteY68" fmla="*/ 456 h 1588"/>
              <a:gd name="connsiteX69" fmla="*/ 348 w 1761"/>
              <a:gd name="connsiteY69" fmla="*/ 432 h 1588"/>
              <a:gd name="connsiteX70" fmla="*/ 292 w 1761"/>
              <a:gd name="connsiteY70" fmla="*/ 412 h 1588"/>
              <a:gd name="connsiteX71" fmla="*/ 232 w 1761"/>
              <a:gd name="connsiteY71" fmla="*/ 412 h 1588"/>
              <a:gd name="connsiteX72" fmla="*/ 168 w 1761"/>
              <a:gd name="connsiteY72" fmla="*/ 384 h 1588"/>
              <a:gd name="connsiteX73" fmla="*/ 140 w 1761"/>
              <a:gd name="connsiteY73" fmla="*/ 340 h 1588"/>
              <a:gd name="connsiteX74" fmla="*/ 200 w 1761"/>
              <a:gd name="connsiteY74" fmla="*/ 300 h 1588"/>
              <a:gd name="connsiteX75" fmla="*/ 264 w 1761"/>
              <a:gd name="connsiteY75" fmla="*/ 256 h 1588"/>
              <a:gd name="connsiteX76" fmla="*/ 304 w 1761"/>
              <a:gd name="connsiteY76" fmla="*/ 244 h 1588"/>
              <a:gd name="connsiteX77" fmla="*/ 360 w 1761"/>
              <a:gd name="connsiteY77" fmla="*/ 228 h 1588"/>
              <a:gd name="connsiteX78" fmla="*/ 416 w 1761"/>
              <a:gd name="connsiteY78" fmla="*/ 216 h 1588"/>
              <a:gd name="connsiteX79" fmla="*/ 464 w 1761"/>
              <a:gd name="connsiteY79" fmla="*/ 196 h 1588"/>
              <a:gd name="connsiteX80" fmla="*/ 508 w 1761"/>
              <a:gd name="connsiteY80" fmla="*/ 180 h 1588"/>
              <a:gd name="connsiteX81" fmla="*/ 556 w 1761"/>
              <a:gd name="connsiteY81" fmla="*/ 148 h 1588"/>
              <a:gd name="connsiteX82" fmla="*/ 532 w 1761"/>
              <a:gd name="connsiteY82" fmla="*/ 116 h 1588"/>
              <a:gd name="connsiteX83" fmla="*/ 492 w 1761"/>
              <a:gd name="connsiteY83" fmla="*/ 0 h 1588"/>
              <a:gd name="connsiteX0" fmla="*/ 0 w 1761"/>
              <a:gd name="connsiteY0" fmla="*/ 1464 h 1472"/>
              <a:gd name="connsiteX1" fmla="*/ 48 w 1761"/>
              <a:gd name="connsiteY1" fmla="*/ 1464 h 1472"/>
              <a:gd name="connsiteX2" fmla="*/ 144 w 1761"/>
              <a:gd name="connsiteY2" fmla="*/ 1416 h 1472"/>
              <a:gd name="connsiteX3" fmla="*/ 304 w 1761"/>
              <a:gd name="connsiteY3" fmla="*/ 1400 h 1472"/>
              <a:gd name="connsiteX4" fmla="*/ 420 w 1761"/>
              <a:gd name="connsiteY4" fmla="*/ 1364 h 1472"/>
              <a:gd name="connsiteX5" fmla="*/ 564 w 1761"/>
              <a:gd name="connsiteY5" fmla="*/ 1308 h 1472"/>
              <a:gd name="connsiteX6" fmla="*/ 624 w 1761"/>
              <a:gd name="connsiteY6" fmla="*/ 1260 h 1472"/>
              <a:gd name="connsiteX7" fmla="*/ 748 w 1761"/>
              <a:gd name="connsiteY7" fmla="*/ 1224 h 1472"/>
              <a:gd name="connsiteX8" fmla="*/ 908 w 1761"/>
              <a:gd name="connsiteY8" fmla="*/ 1248 h 1472"/>
              <a:gd name="connsiteX9" fmla="*/ 1020 w 1761"/>
              <a:gd name="connsiteY9" fmla="*/ 1260 h 1472"/>
              <a:gd name="connsiteX10" fmla="*/ 1168 w 1761"/>
              <a:gd name="connsiteY10" fmla="*/ 1264 h 1472"/>
              <a:gd name="connsiteX11" fmla="*/ 1260 w 1761"/>
              <a:gd name="connsiteY11" fmla="*/ 1220 h 1472"/>
              <a:gd name="connsiteX12" fmla="*/ 1360 w 1761"/>
              <a:gd name="connsiteY12" fmla="*/ 1204 h 1472"/>
              <a:gd name="connsiteX13" fmla="*/ 1432 w 1761"/>
              <a:gd name="connsiteY13" fmla="*/ 1164 h 1472"/>
              <a:gd name="connsiteX14" fmla="*/ 1432 w 1761"/>
              <a:gd name="connsiteY14" fmla="*/ 1136 h 1472"/>
              <a:gd name="connsiteX15" fmla="*/ 1436 w 1761"/>
              <a:gd name="connsiteY15" fmla="*/ 1100 h 1472"/>
              <a:gd name="connsiteX16" fmla="*/ 1584 w 1761"/>
              <a:gd name="connsiteY16" fmla="*/ 1104 h 1472"/>
              <a:gd name="connsiteX17" fmla="*/ 1716 w 1761"/>
              <a:gd name="connsiteY17" fmla="*/ 1100 h 1472"/>
              <a:gd name="connsiteX18" fmla="*/ 1604 w 1761"/>
              <a:gd name="connsiteY18" fmla="*/ 1064 h 1472"/>
              <a:gd name="connsiteX19" fmla="*/ 1488 w 1761"/>
              <a:gd name="connsiteY19" fmla="*/ 1028 h 1472"/>
              <a:gd name="connsiteX20" fmla="*/ 1396 w 1761"/>
              <a:gd name="connsiteY20" fmla="*/ 1000 h 1472"/>
              <a:gd name="connsiteX21" fmla="*/ 1348 w 1761"/>
              <a:gd name="connsiteY21" fmla="*/ 960 h 1472"/>
              <a:gd name="connsiteX22" fmla="*/ 1444 w 1761"/>
              <a:gd name="connsiteY22" fmla="*/ 928 h 1472"/>
              <a:gd name="connsiteX23" fmla="*/ 1564 w 1761"/>
              <a:gd name="connsiteY23" fmla="*/ 924 h 1472"/>
              <a:gd name="connsiteX24" fmla="*/ 1620 w 1761"/>
              <a:gd name="connsiteY24" fmla="*/ 920 h 1472"/>
              <a:gd name="connsiteX25" fmla="*/ 1660 w 1761"/>
              <a:gd name="connsiteY25" fmla="*/ 912 h 1472"/>
              <a:gd name="connsiteX26" fmla="*/ 1652 w 1761"/>
              <a:gd name="connsiteY26" fmla="*/ 872 h 1472"/>
              <a:gd name="connsiteX27" fmla="*/ 1704 w 1761"/>
              <a:gd name="connsiteY27" fmla="*/ 860 h 1472"/>
              <a:gd name="connsiteX28" fmla="*/ 1668 w 1761"/>
              <a:gd name="connsiteY28" fmla="*/ 828 h 1472"/>
              <a:gd name="connsiteX29" fmla="*/ 1616 w 1761"/>
              <a:gd name="connsiteY29" fmla="*/ 804 h 1472"/>
              <a:gd name="connsiteX30" fmla="*/ 1728 w 1761"/>
              <a:gd name="connsiteY30" fmla="*/ 792 h 1472"/>
              <a:gd name="connsiteX31" fmla="*/ 1760 w 1761"/>
              <a:gd name="connsiteY31" fmla="*/ 776 h 1472"/>
              <a:gd name="connsiteX32" fmla="*/ 1724 w 1761"/>
              <a:gd name="connsiteY32" fmla="*/ 744 h 1472"/>
              <a:gd name="connsiteX33" fmla="*/ 1660 w 1761"/>
              <a:gd name="connsiteY33" fmla="*/ 748 h 1472"/>
              <a:gd name="connsiteX34" fmla="*/ 1600 w 1761"/>
              <a:gd name="connsiteY34" fmla="*/ 752 h 1472"/>
              <a:gd name="connsiteX35" fmla="*/ 1528 w 1761"/>
              <a:gd name="connsiteY35" fmla="*/ 740 h 1472"/>
              <a:gd name="connsiteX36" fmla="*/ 1488 w 1761"/>
              <a:gd name="connsiteY36" fmla="*/ 712 h 1472"/>
              <a:gd name="connsiteX37" fmla="*/ 1568 w 1761"/>
              <a:gd name="connsiteY37" fmla="*/ 684 h 1472"/>
              <a:gd name="connsiteX38" fmla="*/ 1652 w 1761"/>
              <a:gd name="connsiteY38" fmla="*/ 696 h 1472"/>
              <a:gd name="connsiteX39" fmla="*/ 1716 w 1761"/>
              <a:gd name="connsiteY39" fmla="*/ 668 h 1472"/>
              <a:gd name="connsiteX40" fmla="*/ 1680 w 1761"/>
              <a:gd name="connsiteY40" fmla="*/ 644 h 1472"/>
              <a:gd name="connsiteX41" fmla="*/ 1728 w 1761"/>
              <a:gd name="connsiteY41" fmla="*/ 612 h 1472"/>
              <a:gd name="connsiteX42" fmla="*/ 1668 w 1761"/>
              <a:gd name="connsiteY42" fmla="*/ 600 h 1472"/>
              <a:gd name="connsiteX43" fmla="*/ 1560 w 1761"/>
              <a:gd name="connsiteY43" fmla="*/ 616 h 1472"/>
              <a:gd name="connsiteX44" fmla="*/ 1512 w 1761"/>
              <a:gd name="connsiteY44" fmla="*/ 600 h 1472"/>
              <a:gd name="connsiteX45" fmla="*/ 1500 w 1761"/>
              <a:gd name="connsiteY45" fmla="*/ 572 h 1472"/>
              <a:gd name="connsiteX46" fmla="*/ 1424 w 1761"/>
              <a:gd name="connsiteY46" fmla="*/ 556 h 1472"/>
              <a:gd name="connsiteX47" fmla="*/ 1344 w 1761"/>
              <a:gd name="connsiteY47" fmla="*/ 556 h 1472"/>
              <a:gd name="connsiteX48" fmla="*/ 1260 w 1761"/>
              <a:gd name="connsiteY48" fmla="*/ 552 h 1472"/>
              <a:gd name="connsiteX49" fmla="*/ 1208 w 1761"/>
              <a:gd name="connsiteY49" fmla="*/ 528 h 1472"/>
              <a:gd name="connsiteX50" fmla="*/ 1204 w 1761"/>
              <a:gd name="connsiteY50" fmla="*/ 504 h 1472"/>
              <a:gd name="connsiteX51" fmla="*/ 1236 w 1761"/>
              <a:gd name="connsiteY51" fmla="*/ 476 h 1472"/>
              <a:gd name="connsiteX52" fmla="*/ 1208 w 1761"/>
              <a:gd name="connsiteY52" fmla="*/ 464 h 1472"/>
              <a:gd name="connsiteX53" fmla="*/ 1168 w 1761"/>
              <a:gd name="connsiteY53" fmla="*/ 468 h 1472"/>
              <a:gd name="connsiteX54" fmla="*/ 1128 w 1761"/>
              <a:gd name="connsiteY54" fmla="*/ 468 h 1472"/>
              <a:gd name="connsiteX55" fmla="*/ 1084 w 1761"/>
              <a:gd name="connsiteY55" fmla="*/ 472 h 1472"/>
              <a:gd name="connsiteX56" fmla="*/ 1052 w 1761"/>
              <a:gd name="connsiteY56" fmla="*/ 468 h 1472"/>
              <a:gd name="connsiteX57" fmla="*/ 984 w 1761"/>
              <a:gd name="connsiteY57" fmla="*/ 448 h 1472"/>
              <a:gd name="connsiteX58" fmla="*/ 916 w 1761"/>
              <a:gd name="connsiteY58" fmla="*/ 444 h 1472"/>
              <a:gd name="connsiteX59" fmla="*/ 832 w 1761"/>
              <a:gd name="connsiteY59" fmla="*/ 412 h 1472"/>
              <a:gd name="connsiteX60" fmla="*/ 804 w 1761"/>
              <a:gd name="connsiteY60" fmla="*/ 392 h 1472"/>
              <a:gd name="connsiteX61" fmla="*/ 752 w 1761"/>
              <a:gd name="connsiteY61" fmla="*/ 392 h 1472"/>
              <a:gd name="connsiteX62" fmla="*/ 688 w 1761"/>
              <a:gd name="connsiteY62" fmla="*/ 384 h 1472"/>
              <a:gd name="connsiteX63" fmla="*/ 644 w 1761"/>
              <a:gd name="connsiteY63" fmla="*/ 408 h 1472"/>
              <a:gd name="connsiteX64" fmla="*/ 532 w 1761"/>
              <a:gd name="connsiteY64" fmla="*/ 408 h 1472"/>
              <a:gd name="connsiteX65" fmla="*/ 440 w 1761"/>
              <a:gd name="connsiteY65" fmla="*/ 400 h 1472"/>
              <a:gd name="connsiteX66" fmla="*/ 356 w 1761"/>
              <a:gd name="connsiteY66" fmla="*/ 384 h 1472"/>
              <a:gd name="connsiteX67" fmla="*/ 296 w 1761"/>
              <a:gd name="connsiteY67" fmla="*/ 368 h 1472"/>
              <a:gd name="connsiteX68" fmla="*/ 304 w 1761"/>
              <a:gd name="connsiteY68" fmla="*/ 340 h 1472"/>
              <a:gd name="connsiteX69" fmla="*/ 348 w 1761"/>
              <a:gd name="connsiteY69" fmla="*/ 316 h 1472"/>
              <a:gd name="connsiteX70" fmla="*/ 292 w 1761"/>
              <a:gd name="connsiteY70" fmla="*/ 296 h 1472"/>
              <a:gd name="connsiteX71" fmla="*/ 232 w 1761"/>
              <a:gd name="connsiteY71" fmla="*/ 296 h 1472"/>
              <a:gd name="connsiteX72" fmla="*/ 168 w 1761"/>
              <a:gd name="connsiteY72" fmla="*/ 268 h 1472"/>
              <a:gd name="connsiteX73" fmla="*/ 140 w 1761"/>
              <a:gd name="connsiteY73" fmla="*/ 224 h 1472"/>
              <a:gd name="connsiteX74" fmla="*/ 200 w 1761"/>
              <a:gd name="connsiteY74" fmla="*/ 184 h 1472"/>
              <a:gd name="connsiteX75" fmla="*/ 264 w 1761"/>
              <a:gd name="connsiteY75" fmla="*/ 140 h 1472"/>
              <a:gd name="connsiteX76" fmla="*/ 304 w 1761"/>
              <a:gd name="connsiteY76" fmla="*/ 128 h 1472"/>
              <a:gd name="connsiteX77" fmla="*/ 360 w 1761"/>
              <a:gd name="connsiteY77" fmla="*/ 112 h 1472"/>
              <a:gd name="connsiteX78" fmla="*/ 416 w 1761"/>
              <a:gd name="connsiteY78" fmla="*/ 100 h 1472"/>
              <a:gd name="connsiteX79" fmla="*/ 464 w 1761"/>
              <a:gd name="connsiteY79" fmla="*/ 80 h 1472"/>
              <a:gd name="connsiteX80" fmla="*/ 508 w 1761"/>
              <a:gd name="connsiteY80" fmla="*/ 64 h 1472"/>
              <a:gd name="connsiteX81" fmla="*/ 556 w 1761"/>
              <a:gd name="connsiteY81" fmla="*/ 32 h 1472"/>
              <a:gd name="connsiteX82" fmla="*/ 532 w 1761"/>
              <a:gd name="connsiteY82" fmla="*/ 0 h 1472"/>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16 w 1761"/>
              <a:gd name="connsiteY78" fmla="*/ 68 h 1440"/>
              <a:gd name="connsiteX79" fmla="*/ 464 w 1761"/>
              <a:gd name="connsiteY79" fmla="*/ 48 h 1440"/>
              <a:gd name="connsiteX80" fmla="*/ 508 w 1761"/>
              <a:gd name="connsiteY80" fmla="*/ 32 h 1440"/>
              <a:gd name="connsiteX81" fmla="*/ 556 w 1761"/>
              <a:gd name="connsiteY81"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16 w 1761"/>
              <a:gd name="connsiteY78" fmla="*/ 68 h 1440"/>
              <a:gd name="connsiteX79" fmla="*/ 464 w 1761"/>
              <a:gd name="connsiteY79" fmla="*/ 48 h 1440"/>
              <a:gd name="connsiteX80" fmla="*/ 556 w 1761"/>
              <a:gd name="connsiteY80"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64 w 1761"/>
              <a:gd name="connsiteY78" fmla="*/ 48 h 1440"/>
              <a:gd name="connsiteX79" fmla="*/ 556 w 1761"/>
              <a:gd name="connsiteY79"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464 w 1761"/>
              <a:gd name="connsiteY77" fmla="*/ 48 h 1440"/>
              <a:gd name="connsiteX78" fmla="*/ 556 w 1761"/>
              <a:gd name="connsiteY78"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464 w 1761"/>
              <a:gd name="connsiteY76" fmla="*/ 48 h 1440"/>
              <a:gd name="connsiteX77" fmla="*/ 556 w 1761"/>
              <a:gd name="connsiteY77"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464 w 1761"/>
              <a:gd name="connsiteY75" fmla="*/ 48 h 1440"/>
              <a:gd name="connsiteX76" fmla="*/ 556 w 1761"/>
              <a:gd name="connsiteY76"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464 w 1761"/>
              <a:gd name="connsiteY74" fmla="*/ 48 h 1440"/>
              <a:gd name="connsiteX75" fmla="*/ 556 w 1761"/>
              <a:gd name="connsiteY75"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464 w 1761"/>
              <a:gd name="connsiteY73" fmla="*/ 48 h 1440"/>
              <a:gd name="connsiteX74" fmla="*/ 556 w 1761"/>
              <a:gd name="connsiteY74"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556 w 1761"/>
              <a:gd name="connsiteY73" fmla="*/ 0 h 1440"/>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348 w 1761"/>
              <a:gd name="connsiteY69" fmla="*/ 48 h 1204"/>
              <a:gd name="connsiteX70" fmla="*/ 292 w 1761"/>
              <a:gd name="connsiteY70" fmla="*/ 28 h 1204"/>
              <a:gd name="connsiteX71" fmla="*/ 232 w 1761"/>
              <a:gd name="connsiteY71" fmla="*/ 28 h 1204"/>
              <a:gd name="connsiteX72" fmla="*/ 168 w 1761"/>
              <a:gd name="connsiteY72"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348 w 1761"/>
              <a:gd name="connsiteY69" fmla="*/ 48 h 1204"/>
              <a:gd name="connsiteX70" fmla="*/ 232 w 1761"/>
              <a:gd name="connsiteY70" fmla="*/ 28 h 1204"/>
              <a:gd name="connsiteX71" fmla="*/ 168 w 1761"/>
              <a:gd name="connsiteY71"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232 w 1761"/>
              <a:gd name="connsiteY69" fmla="*/ 28 h 1204"/>
              <a:gd name="connsiteX70" fmla="*/ 168 w 1761"/>
              <a:gd name="connsiteY70"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232 w 1761"/>
              <a:gd name="connsiteY68" fmla="*/ 28 h 1204"/>
              <a:gd name="connsiteX69" fmla="*/ 168 w 1761"/>
              <a:gd name="connsiteY69"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168 w 1761"/>
              <a:gd name="connsiteY68" fmla="*/ 0 h 1204"/>
              <a:gd name="connsiteX0" fmla="*/ 0 w 1761"/>
              <a:gd name="connsiteY0" fmla="*/ 1096 h 1104"/>
              <a:gd name="connsiteX1" fmla="*/ 48 w 1761"/>
              <a:gd name="connsiteY1" fmla="*/ 1096 h 1104"/>
              <a:gd name="connsiteX2" fmla="*/ 144 w 1761"/>
              <a:gd name="connsiteY2" fmla="*/ 1048 h 1104"/>
              <a:gd name="connsiteX3" fmla="*/ 304 w 1761"/>
              <a:gd name="connsiteY3" fmla="*/ 1032 h 1104"/>
              <a:gd name="connsiteX4" fmla="*/ 420 w 1761"/>
              <a:gd name="connsiteY4" fmla="*/ 996 h 1104"/>
              <a:gd name="connsiteX5" fmla="*/ 564 w 1761"/>
              <a:gd name="connsiteY5" fmla="*/ 940 h 1104"/>
              <a:gd name="connsiteX6" fmla="*/ 624 w 1761"/>
              <a:gd name="connsiteY6" fmla="*/ 892 h 1104"/>
              <a:gd name="connsiteX7" fmla="*/ 748 w 1761"/>
              <a:gd name="connsiteY7" fmla="*/ 856 h 1104"/>
              <a:gd name="connsiteX8" fmla="*/ 908 w 1761"/>
              <a:gd name="connsiteY8" fmla="*/ 880 h 1104"/>
              <a:gd name="connsiteX9" fmla="*/ 1020 w 1761"/>
              <a:gd name="connsiteY9" fmla="*/ 892 h 1104"/>
              <a:gd name="connsiteX10" fmla="*/ 1168 w 1761"/>
              <a:gd name="connsiteY10" fmla="*/ 896 h 1104"/>
              <a:gd name="connsiteX11" fmla="*/ 1260 w 1761"/>
              <a:gd name="connsiteY11" fmla="*/ 852 h 1104"/>
              <a:gd name="connsiteX12" fmla="*/ 1360 w 1761"/>
              <a:gd name="connsiteY12" fmla="*/ 836 h 1104"/>
              <a:gd name="connsiteX13" fmla="*/ 1432 w 1761"/>
              <a:gd name="connsiteY13" fmla="*/ 796 h 1104"/>
              <a:gd name="connsiteX14" fmla="*/ 1432 w 1761"/>
              <a:gd name="connsiteY14" fmla="*/ 768 h 1104"/>
              <a:gd name="connsiteX15" fmla="*/ 1436 w 1761"/>
              <a:gd name="connsiteY15" fmla="*/ 732 h 1104"/>
              <a:gd name="connsiteX16" fmla="*/ 1584 w 1761"/>
              <a:gd name="connsiteY16" fmla="*/ 736 h 1104"/>
              <a:gd name="connsiteX17" fmla="*/ 1716 w 1761"/>
              <a:gd name="connsiteY17" fmla="*/ 732 h 1104"/>
              <a:gd name="connsiteX18" fmla="*/ 1604 w 1761"/>
              <a:gd name="connsiteY18" fmla="*/ 696 h 1104"/>
              <a:gd name="connsiteX19" fmla="*/ 1488 w 1761"/>
              <a:gd name="connsiteY19" fmla="*/ 660 h 1104"/>
              <a:gd name="connsiteX20" fmla="*/ 1396 w 1761"/>
              <a:gd name="connsiteY20" fmla="*/ 632 h 1104"/>
              <a:gd name="connsiteX21" fmla="*/ 1348 w 1761"/>
              <a:gd name="connsiteY21" fmla="*/ 592 h 1104"/>
              <a:gd name="connsiteX22" fmla="*/ 1444 w 1761"/>
              <a:gd name="connsiteY22" fmla="*/ 560 h 1104"/>
              <a:gd name="connsiteX23" fmla="*/ 1564 w 1761"/>
              <a:gd name="connsiteY23" fmla="*/ 556 h 1104"/>
              <a:gd name="connsiteX24" fmla="*/ 1620 w 1761"/>
              <a:gd name="connsiteY24" fmla="*/ 552 h 1104"/>
              <a:gd name="connsiteX25" fmla="*/ 1660 w 1761"/>
              <a:gd name="connsiteY25" fmla="*/ 544 h 1104"/>
              <a:gd name="connsiteX26" fmla="*/ 1652 w 1761"/>
              <a:gd name="connsiteY26" fmla="*/ 504 h 1104"/>
              <a:gd name="connsiteX27" fmla="*/ 1704 w 1761"/>
              <a:gd name="connsiteY27" fmla="*/ 492 h 1104"/>
              <a:gd name="connsiteX28" fmla="*/ 1668 w 1761"/>
              <a:gd name="connsiteY28" fmla="*/ 460 h 1104"/>
              <a:gd name="connsiteX29" fmla="*/ 1616 w 1761"/>
              <a:gd name="connsiteY29" fmla="*/ 436 h 1104"/>
              <a:gd name="connsiteX30" fmla="*/ 1728 w 1761"/>
              <a:gd name="connsiteY30" fmla="*/ 424 h 1104"/>
              <a:gd name="connsiteX31" fmla="*/ 1760 w 1761"/>
              <a:gd name="connsiteY31" fmla="*/ 408 h 1104"/>
              <a:gd name="connsiteX32" fmla="*/ 1724 w 1761"/>
              <a:gd name="connsiteY32" fmla="*/ 376 h 1104"/>
              <a:gd name="connsiteX33" fmla="*/ 1660 w 1761"/>
              <a:gd name="connsiteY33" fmla="*/ 380 h 1104"/>
              <a:gd name="connsiteX34" fmla="*/ 1600 w 1761"/>
              <a:gd name="connsiteY34" fmla="*/ 384 h 1104"/>
              <a:gd name="connsiteX35" fmla="*/ 1528 w 1761"/>
              <a:gd name="connsiteY35" fmla="*/ 372 h 1104"/>
              <a:gd name="connsiteX36" fmla="*/ 1488 w 1761"/>
              <a:gd name="connsiteY36" fmla="*/ 344 h 1104"/>
              <a:gd name="connsiteX37" fmla="*/ 1568 w 1761"/>
              <a:gd name="connsiteY37" fmla="*/ 316 h 1104"/>
              <a:gd name="connsiteX38" fmla="*/ 1652 w 1761"/>
              <a:gd name="connsiteY38" fmla="*/ 328 h 1104"/>
              <a:gd name="connsiteX39" fmla="*/ 1716 w 1761"/>
              <a:gd name="connsiteY39" fmla="*/ 300 h 1104"/>
              <a:gd name="connsiteX40" fmla="*/ 1680 w 1761"/>
              <a:gd name="connsiteY40" fmla="*/ 276 h 1104"/>
              <a:gd name="connsiteX41" fmla="*/ 1728 w 1761"/>
              <a:gd name="connsiteY41" fmla="*/ 244 h 1104"/>
              <a:gd name="connsiteX42" fmla="*/ 1668 w 1761"/>
              <a:gd name="connsiteY42" fmla="*/ 232 h 1104"/>
              <a:gd name="connsiteX43" fmla="*/ 1560 w 1761"/>
              <a:gd name="connsiteY43" fmla="*/ 248 h 1104"/>
              <a:gd name="connsiteX44" fmla="*/ 1512 w 1761"/>
              <a:gd name="connsiteY44" fmla="*/ 232 h 1104"/>
              <a:gd name="connsiteX45" fmla="*/ 1500 w 1761"/>
              <a:gd name="connsiteY45" fmla="*/ 204 h 1104"/>
              <a:gd name="connsiteX46" fmla="*/ 1424 w 1761"/>
              <a:gd name="connsiteY46" fmla="*/ 188 h 1104"/>
              <a:gd name="connsiteX47" fmla="*/ 1344 w 1761"/>
              <a:gd name="connsiteY47" fmla="*/ 188 h 1104"/>
              <a:gd name="connsiteX48" fmla="*/ 1260 w 1761"/>
              <a:gd name="connsiteY48" fmla="*/ 184 h 1104"/>
              <a:gd name="connsiteX49" fmla="*/ 1208 w 1761"/>
              <a:gd name="connsiteY49" fmla="*/ 160 h 1104"/>
              <a:gd name="connsiteX50" fmla="*/ 1204 w 1761"/>
              <a:gd name="connsiteY50" fmla="*/ 136 h 1104"/>
              <a:gd name="connsiteX51" fmla="*/ 1236 w 1761"/>
              <a:gd name="connsiteY51" fmla="*/ 108 h 1104"/>
              <a:gd name="connsiteX52" fmla="*/ 1208 w 1761"/>
              <a:gd name="connsiteY52" fmla="*/ 96 h 1104"/>
              <a:gd name="connsiteX53" fmla="*/ 1168 w 1761"/>
              <a:gd name="connsiteY53" fmla="*/ 100 h 1104"/>
              <a:gd name="connsiteX54" fmla="*/ 1128 w 1761"/>
              <a:gd name="connsiteY54" fmla="*/ 100 h 1104"/>
              <a:gd name="connsiteX55" fmla="*/ 1084 w 1761"/>
              <a:gd name="connsiteY55" fmla="*/ 104 h 1104"/>
              <a:gd name="connsiteX56" fmla="*/ 1052 w 1761"/>
              <a:gd name="connsiteY56" fmla="*/ 100 h 1104"/>
              <a:gd name="connsiteX57" fmla="*/ 984 w 1761"/>
              <a:gd name="connsiteY57" fmla="*/ 80 h 1104"/>
              <a:gd name="connsiteX58" fmla="*/ 916 w 1761"/>
              <a:gd name="connsiteY58" fmla="*/ 76 h 1104"/>
              <a:gd name="connsiteX59" fmla="*/ 832 w 1761"/>
              <a:gd name="connsiteY59" fmla="*/ 44 h 1104"/>
              <a:gd name="connsiteX60" fmla="*/ 804 w 1761"/>
              <a:gd name="connsiteY60" fmla="*/ 24 h 1104"/>
              <a:gd name="connsiteX61" fmla="*/ 752 w 1761"/>
              <a:gd name="connsiteY61" fmla="*/ 24 h 1104"/>
              <a:gd name="connsiteX62" fmla="*/ 688 w 1761"/>
              <a:gd name="connsiteY62" fmla="*/ 16 h 1104"/>
              <a:gd name="connsiteX63" fmla="*/ 644 w 1761"/>
              <a:gd name="connsiteY63" fmla="*/ 40 h 1104"/>
              <a:gd name="connsiteX64" fmla="*/ 532 w 1761"/>
              <a:gd name="connsiteY64" fmla="*/ 40 h 1104"/>
              <a:gd name="connsiteX65" fmla="*/ 440 w 1761"/>
              <a:gd name="connsiteY65" fmla="*/ 32 h 1104"/>
              <a:gd name="connsiteX66" fmla="*/ 356 w 1761"/>
              <a:gd name="connsiteY66" fmla="*/ 16 h 1104"/>
              <a:gd name="connsiteX67" fmla="*/ 296 w 1761"/>
              <a:gd name="connsiteY67" fmla="*/ 0 h 1104"/>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65" fmla="*/ 440 w 1761"/>
              <a:gd name="connsiteY65" fmla="*/ 19 h 1091"/>
              <a:gd name="connsiteX66" fmla="*/ 356 w 1761"/>
              <a:gd name="connsiteY66" fmla="*/ 3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65" fmla="*/ 440 w 1761"/>
              <a:gd name="connsiteY65" fmla="*/ 19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0" fmla="*/ 0 w 1761"/>
              <a:gd name="connsiteY0" fmla="*/ 1075 h 1083"/>
              <a:gd name="connsiteX1" fmla="*/ 48 w 1761"/>
              <a:gd name="connsiteY1" fmla="*/ 1075 h 1083"/>
              <a:gd name="connsiteX2" fmla="*/ 144 w 1761"/>
              <a:gd name="connsiteY2" fmla="*/ 1027 h 1083"/>
              <a:gd name="connsiteX3" fmla="*/ 304 w 1761"/>
              <a:gd name="connsiteY3" fmla="*/ 1011 h 1083"/>
              <a:gd name="connsiteX4" fmla="*/ 420 w 1761"/>
              <a:gd name="connsiteY4" fmla="*/ 975 h 1083"/>
              <a:gd name="connsiteX5" fmla="*/ 564 w 1761"/>
              <a:gd name="connsiteY5" fmla="*/ 919 h 1083"/>
              <a:gd name="connsiteX6" fmla="*/ 624 w 1761"/>
              <a:gd name="connsiteY6" fmla="*/ 871 h 1083"/>
              <a:gd name="connsiteX7" fmla="*/ 748 w 1761"/>
              <a:gd name="connsiteY7" fmla="*/ 835 h 1083"/>
              <a:gd name="connsiteX8" fmla="*/ 908 w 1761"/>
              <a:gd name="connsiteY8" fmla="*/ 859 h 1083"/>
              <a:gd name="connsiteX9" fmla="*/ 1020 w 1761"/>
              <a:gd name="connsiteY9" fmla="*/ 871 h 1083"/>
              <a:gd name="connsiteX10" fmla="*/ 1168 w 1761"/>
              <a:gd name="connsiteY10" fmla="*/ 875 h 1083"/>
              <a:gd name="connsiteX11" fmla="*/ 1260 w 1761"/>
              <a:gd name="connsiteY11" fmla="*/ 831 h 1083"/>
              <a:gd name="connsiteX12" fmla="*/ 1360 w 1761"/>
              <a:gd name="connsiteY12" fmla="*/ 815 h 1083"/>
              <a:gd name="connsiteX13" fmla="*/ 1432 w 1761"/>
              <a:gd name="connsiteY13" fmla="*/ 775 h 1083"/>
              <a:gd name="connsiteX14" fmla="*/ 1432 w 1761"/>
              <a:gd name="connsiteY14" fmla="*/ 747 h 1083"/>
              <a:gd name="connsiteX15" fmla="*/ 1436 w 1761"/>
              <a:gd name="connsiteY15" fmla="*/ 711 h 1083"/>
              <a:gd name="connsiteX16" fmla="*/ 1584 w 1761"/>
              <a:gd name="connsiteY16" fmla="*/ 715 h 1083"/>
              <a:gd name="connsiteX17" fmla="*/ 1716 w 1761"/>
              <a:gd name="connsiteY17" fmla="*/ 711 h 1083"/>
              <a:gd name="connsiteX18" fmla="*/ 1604 w 1761"/>
              <a:gd name="connsiteY18" fmla="*/ 675 h 1083"/>
              <a:gd name="connsiteX19" fmla="*/ 1488 w 1761"/>
              <a:gd name="connsiteY19" fmla="*/ 639 h 1083"/>
              <a:gd name="connsiteX20" fmla="*/ 1396 w 1761"/>
              <a:gd name="connsiteY20" fmla="*/ 611 h 1083"/>
              <a:gd name="connsiteX21" fmla="*/ 1348 w 1761"/>
              <a:gd name="connsiteY21" fmla="*/ 571 h 1083"/>
              <a:gd name="connsiteX22" fmla="*/ 1444 w 1761"/>
              <a:gd name="connsiteY22" fmla="*/ 539 h 1083"/>
              <a:gd name="connsiteX23" fmla="*/ 1564 w 1761"/>
              <a:gd name="connsiteY23" fmla="*/ 535 h 1083"/>
              <a:gd name="connsiteX24" fmla="*/ 1620 w 1761"/>
              <a:gd name="connsiteY24" fmla="*/ 531 h 1083"/>
              <a:gd name="connsiteX25" fmla="*/ 1660 w 1761"/>
              <a:gd name="connsiteY25" fmla="*/ 523 h 1083"/>
              <a:gd name="connsiteX26" fmla="*/ 1652 w 1761"/>
              <a:gd name="connsiteY26" fmla="*/ 483 h 1083"/>
              <a:gd name="connsiteX27" fmla="*/ 1704 w 1761"/>
              <a:gd name="connsiteY27" fmla="*/ 471 h 1083"/>
              <a:gd name="connsiteX28" fmla="*/ 1668 w 1761"/>
              <a:gd name="connsiteY28" fmla="*/ 439 h 1083"/>
              <a:gd name="connsiteX29" fmla="*/ 1616 w 1761"/>
              <a:gd name="connsiteY29" fmla="*/ 415 h 1083"/>
              <a:gd name="connsiteX30" fmla="*/ 1728 w 1761"/>
              <a:gd name="connsiteY30" fmla="*/ 403 h 1083"/>
              <a:gd name="connsiteX31" fmla="*/ 1760 w 1761"/>
              <a:gd name="connsiteY31" fmla="*/ 387 h 1083"/>
              <a:gd name="connsiteX32" fmla="*/ 1724 w 1761"/>
              <a:gd name="connsiteY32" fmla="*/ 355 h 1083"/>
              <a:gd name="connsiteX33" fmla="*/ 1660 w 1761"/>
              <a:gd name="connsiteY33" fmla="*/ 359 h 1083"/>
              <a:gd name="connsiteX34" fmla="*/ 1600 w 1761"/>
              <a:gd name="connsiteY34" fmla="*/ 363 h 1083"/>
              <a:gd name="connsiteX35" fmla="*/ 1528 w 1761"/>
              <a:gd name="connsiteY35" fmla="*/ 351 h 1083"/>
              <a:gd name="connsiteX36" fmla="*/ 1488 w 1761"/>
              <a:gd name="connsiteY36" fmla="*/ 323 h 1083"/>
              <a:gd name="connsiteX37" fmla="*/ 1568 w 1761"/>
              <a:gd name="connsiteY37" fmla="*/ 295 h 1083"/>
              <a:gd name="connsiteX38" fmla="*/ 1652 w 1761"/>
              <a:gd name="connsiteY38" fmla="*/ 307 h 1083"/>
              <a:gd name="connsiteX39" fmla="*/ 1716 w 1761"/>
              <a:gd name="connsiteY39" fmla="*/ 279 h 1083"/>
              <a:gd name="connsiteX40" fmla="*/ 1680 w 1761"/>
              <a:gd name="connsiteY40" fmla="*/ 255 h 1083"/>
              <a:gd name="connsiteX41" fmla="*/ 1728 w 1761"/>
              <a:gd name="connsiteY41" fmla="*/ 223 h 1083"/>
              <a:gd name="connsiteX42" fmla="*/ 1668 w 1761"/>
              <a:gd name="connsiteY42" fmla="*/ 211 h 1083"/>
              <a:gd name="connsiteX43" fmla="*/ 1560 w 1761"/>
              <a:gd name="connsiteY43" fmla="*/ 227 h 1083"/>
              <a:gd name="connsiteX44" fmla="*/ 1512 w 1761"/>
              <a:gd name="connsiteY44" fmla="*/ 211 h 1083"/>
              <a:gd name="connsiteX45" fmla="*/ 1500 w 1761"/>
              <a:gd name="connsiteY45" fmla="*/ 183 h 1083"/>
              <a:gd name="connsiteX46" fmla="*/ 1424 w 1761"/>
              <a:gd name="connsiteY46" fmla="*/ 167 h 1083"/>
              <a:gd name="connsiteX47" fmla="*/ 1344 w 1761"/>
              <a:gd name="connsiteY47" fmla="*/ 167 h 1083"/>
              <a:gd name="connsiteX48" fmla="*/ 1260 w 1761"/>
              <a:gd name="connsiteY48" fmla="*/ 163 h 1083"/>
              <a:gd name="connsiteX49" fmla="*/ 1208 w 1761"/>
              <a:gd name="connsiteY49" fmla="*/ 139 h 1083"/>
              <a:gd name="connsiteX50" fmla="*/ 1204 w 1761"/>
              <a:gd name="connsiteY50" fmla="*/ 115 h 1083"/>
              <a:gd name="connsiteX51" fmla="*/ 1236 w 1761"/>
              <a:gd name="connsiteY51" fmla="*/ 87 h 1083"/>
              <a:gd name="connsiteX52" fmla="*/ 1208 w 1761"/>
              <a:gd name="connsiteY52" fmla="*/ 75 h 1083"/>
              <a:gd name="connsiteX53" fmla="*/ 1168 w 1761"/>
              <a:gd name="connsiteY53" fmla="*/ 79 h 1083"/>
              <a:gd name="connsiteX54" fmla="*/ 1128 w 1761"/>
              <a:gd name="connsiteY54" fmla="*/ 79 h 1083"/>
              <a:gd name="connsiteX55" fmla="*/ 1084 w 1761"/>
              <a:gd name="connsiteY55" fmla="*/ 83 h 1083"/>
              <a:gd name="connsiteX56" fmla="*/ 1052 w 1761"/>
              <a:gd name="connsiteY56" fmla="*/ 79 h 1083"/>
              <a:gd name="connsiteX57" fmla="*/ 984 w 1761"/>
              <a:gd name="connsiteY57" fmla="*/ 59 h 1083"/>
              <a:gd name="connsiteX58" fmla="*/ 916 w 1761"/>
              <a:gd name="connsiteY58" fmla="*/ 55 h 1083"/>
              <a:gd name="connsiteX59" fmla="*/ 832 w 1761"/>
              <a:gd name="connsiteY59" fmla="*/ 23 h 1083"/>
              <a:gd name="connsiteX60" fmla="*/ 804 w 1761"/>
              <a:gd name="connsiteY60" fmla="*/ 3 h 1083"/>
              <a:gd name="connsiteX61" fmla="*/ 752 w 1761"/>
              <a:gd name="connsiteY61" fmla="*/ 3 h 1083"/>
              <a:gd name="connsiteX0" fmla="*/ 0 w 1761"/>
              <a:gd name="connsiteY0" fmla="*/ 1072 h 1080"/>
              <a:gd name="connsiteX1" fmla="*/ 48 w 1761"/>
              <a:gd name="connsiteY1" fmla="*/ 1072 h 1080"/>
              <a:gd name="connsiteX2" fmla="*/ 144 w 1761"/>
              <a:gd name="connsiteY2" fmla="*/ 1024 h 1080"/>
              <a:gd name="connsiteX3" fmla="*/ 304 w 1761"/>
              <a:gd name="connsiteY3" fmla="*/ 1008 h 1080"/>
              <a:gd name="connsiteX4" fmla="*/ 420 w 1761"/>
              <a:gd name="connsiteY4" fmla="*/ 972 h 1080"/>
              <a:gd name="connsiteX5" fmla="*/ 564 w 1761"/>
              <a:gd name="connsiteY5" fmla="*/ 916 h 1080"/>
              <a:gd name="connsiteX6" fmla="*/ 624 w 1761"/>
              <a:gd name="connsiteY6" fmla="*/ 868 h 1080"/>
              <a:gd name="connsiteX7" fmla="*/ 748 w 1761"/>
              <a:gd name="connsiteY7" fmla="*/ 832 h 1080"/>
              <a:gd name="connsiteX8" fmla="*/ 908 w 1761"/>
              <a:gd name="connsiteY8" fmla="*/ 856 h 1080"/>
              <a:gd name="connsiteX9" fmla="*/ 1020 w 1761"/>
              <a:gd name="connsiteY9" fmla="*/ 868 h 1080"/>
              <a:gd name="connsiteX10" fmla="*/ 1168 w 1761"/>
              <a:gd name="connsiteY10" fmla="*/ 872 h 1080"/>
              <a:gd name="connsiteX11" fmla="*/ 1260 w 1761"/>
              <a:gd name="connsiteY11" fmla="*/ 828 h 1080"/>
              <a:gd name="connsiteX12" fmla="*/ 1360 w 1761"/>
              <a:gd name="connsiteY12" fmla="*/ 812 h 1080"/>
              <a:gd name="connsiteX13" fmla="*/ 1432 w 1761"/>
              <a:gd name="connsiteY13" fmla="*/ 772 h 1080"/>
              <a:gd name="connsiteX14" fmla="*/ 1432 w 1761"/>
              <a:gd name="connsiteY14" fmla="*/ 744 h 1080"/>
              <a:gd name="connsiteX15" fmla="*/ 1436 w 1761"/>
              <a:gd name="connsiteY15" fmla="*/ 708 h 1080"/>
              <a:gd name="connsiteX16" fmla="*/ 1584 w 1761"/>
              <a:gd name="connsiteY16" fmla="*/ 712 h 1080"/>
              <a:gd name="connsiteX17" fmla="*/ 1716 w 1761"/>
              <a:gd name="connsiteY17" fmla="*/ 708 h 1080"/>
              <a:gd name="connsiteX18" fmla="*/ 1604 w 1761"/>
              <a:gd name="connsiteY18" fmla="*/ 672 h 1080"/>
              <a:gd name="connsiteX19" fmla="*/ 1488 w 1761"/>
              <a:gd name="connsiteY19" fmla="*/ 636 h 1080"/>
              <a:gd name="connsiteX20" fmla="*/ 1396 w 1761"/>
              <a:gd name="connsiteY20" fmla="*/ 608 h 1080"/>
              <a:gd name="connsiteX21" fmla="*/ 1348 w 1761"/>
              <a:gd name="connsiteY21" fmla="*/ 568 h 1080"/>
              <a:gd name="connsiteX22" fmla="*/ 1444 w 1761"/>
              <a:gd name="connsiteY22" fmla="*/ 536 h 1080"/>
              <a:gd name="connsiteX23" fmla="*/ 1564 w 1761"/>
              <a:gd name="connsiteY23" fmla="*/ 532 h 1080"/>
              <a:gd name="connsiteX24" fmla="*/ 1620 w 1761"/>
              <a:gd name="connsiteY24" fmla="*/ 528 h 1080"/>
              <a:gd name="connsiteX25" fmla="*/ 1660 w 1761"/>
              <a:gd name="connsiteY25" fmla="*/ 520 h 1080"/>
              <a:gd name="connsiteX26" fmla="*/ 1652 w 1761"/>
              <a:gd name="connsiteY26" fmla="*/ 480 h 1080"/>
              <a:gd name="connsiteX27" fmla="*/ 1704 w 1761"/>
              <a:gd name="connsiteY27" fmla="*/ 468 h 1080"/>
              <a:gd name="connsiteX28" fmla="*/ 1668 w 1761"/>
              <a:gd name="connsiteY28" fmla="*/ 436 h 1080"/>
              <a:gd name="connsiteX29" fmla="*/ 1616 w 1761"/>
              <a:gd name="connsiteY29" fmla="*/ 412 h 1080"/>
              <a:gd name="connsiteX30" fmla="*/ 1728 w 1761"/>
              <a:gd name="connsiteY30" fmla="*/ 400 h 1080"/>
              <a:gd name="connsiteX31" fmla="*/ 1760 w 1761"/>
              <a:gd name="connsiteY31" fmla="*/ 384 h 1080"/>
              <a:gd name="connsiteX32" fmla="*/ 1724 w 1761"/>
              <a:gd name="connsiteY32" fmla="*/ 352 h 1080"/>
              <a:gd name="connsiteX33" fmla="*/ 1660 w 1761"/>
              <a:gd name="connsiteY33" fmla="*/ 356 h 1080"/>
              <a:gd name="connsiteX34" fmla="*/ 1600 w 1761"/>
              <a:gd name="connsiteY34" fmla="*/ 360 h 1080"/>
              <a:gd name="connsiteX35" fmla="*/ 1528 w 1761"/>
              <a:gd name="connsiteY35" fmla="*/ 348 h 1080"/>
              <a:gd name="connsiteX36" fmla="*/ 1488 w 1761"/>
              <a:gd name="connsiteY36" fmla="*/ 320 h 1080"/>
              <a:gd name="connsiteX37" fmla="*/ 1568 w 1761"/>
              <a:gd name="connsiteY37" fmla="*/ 292 h 1080"/>
              <a:gd name="connsiteX38" fmla="*/ 1652 w 1761"/>
              <a:gd name="connsiteY38" fmla="*/ 304 h 1080"/>
              <a:gd name="connsiteX39" fmla="*/ 1716 w 1761"/>
              <a:gd name="connsiteY39" fmla="*/ 276 h 1080"/>
              <a:gd name="connsiteX40" fmla="*/ 1680 w 1761"/>
              <a:gd name="connsiteY40" fmla="*/ 252 h 1080"/>
              <a:gd name="connsiteX41" fmla="*/ 1728 w 1761"/>
              <a:gd name="connsiteY41" fmla="*/ 220 h 1080"/>
              <a:gd name="connsiteX42" fmla="*/ 1668 w 1761"/>
              <a:gd name="connsiteY42" fmla="*/ 208 h 1080"/>
              <a:gd name="connsiteX43" fmla="*/ 1560 w 1761"/>
              <a:gd name="connsiteY43" fmla="*/ 224 h 1080"/>
              <a:gd name="connsiteX44" fmla="*/ 1512 w 1761"/>
              <a:gd name="connsiteY44" fmla="*/ 208 h 1080"/>
              <a:gd name="connsiteX45" fmla="*/ 1500 w 1761"/>
              <a:gd name="connsiteY45" fmla="*/ 180 h 1080"/>
              <a:gd name="connsiteX46" fmla="*/ 1424 w 1761"/>
              <a:gd name="connsiteY46" fmla="*/ 164 h 1080"/>
              <a:gd name="connsiteX47" fmla="*/ 1344 w 1761"/>
              <a:gd name="connsiteY47" fmla="*/ 164 h 1080"/>
              <a:gd name="connsiteX48" fmla="*/ 1260 w 1761"/>
              <a:gd name="connsiteY48" fmla="*/ 160 h 1080"/>
              <a:gd name="connsiteX49" fmla="*/ 1208 w 1761"/>
              <a:gd name="connsiteY49" fmla="*/ 136 h 1080"/>
              <a:gd name="connsiteX50" fmla="*/ 1204 w 1761"/>
              <a:gd name="connsiteY50" fmla="*/ 112 h 1080"/>
              <a:gd name="connsiteX51" fmla="*/ 1236 w 1761"/>
              <a:gd name="connsiteY51" fmla="*/ 84 h 1080"/>
              <a:gd name="connsiteX52" fmla="*/ 1208 w 1761"/>
              <a:gd name="connsiteY52" fmla="*/ 72 h 1080"/>
              <a:gd name="connsiteX53" fmla="*/ 1168 w 1761"/>
              <a:gd name="connsiteY53" fmla="*/ 76 h 1080"/>
              <a:gd name="connsiteX54" fmla="*/ 1128 w 1761"/>
              <a:gd name="connsiteY54" fmla="*/ 76 h 1080"/>
              <a:gd name="connsiteX55" fmla="*/ 1084 w 1761"/>
              <a:gd name="connsiteY55" fmla="*/ 80 h 1080"/>
              <a:gd name="connsiteX56" fmla="*/ 1052 w 1761"/>
              <a:gd name="connsiteY56" fmla="*/ 76 h 1080"/>
              <a:gd name="connsiteX57" fmla="*/ 984 w 1761"/>
              <a:gd name="connsiteY57" fmla="*/ 56 h 1080"/>
              <a:gd name="connsiteX58" fmla="*/ 916 w 1761"/>
              <a:gd name="connsiteY58" fmla="*/ 52 h 1080"/>
              <a:gd name="connsiteX59" fmla="*/ 832 w 1761"/>
              <a:gd name="connsiteY59" fmla="*/ 20 h 1080"/>
              <a:gd name="connsiteX60" fmla="*/ 804 w 1761"/>
              <a:gd name="connsiteY60" fmla="*/ 0 h 108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128 w 1761"/>
              <a:gd name="connsiteY54" fmla="*/ 56 h 1060"/>
              <a:gd name="connsiteX55" fmla="*/ 1084 w 1761"/>
              <a:gd name="connsiteY55" fmla="*/ 60 h 1060"/>
              <a:gd name="connsiteX56" fmla="*/ 1052 w 1761"/>
              <a:gd name="connsiteY56" fmla="*/ 56 h 1060"/>
              <a:gd name="connsiteX57" fmla="*/ 984 w 1761"/>
              <a:gd name="connsiteY57" fmla="*/ 36 h 1060"/>
              <a:gd name="connsiteX58" fmla="*/ 916 w 1761"/>
              <a:gd name="connsiteY58" fmla="*/ 32 h 1060"/>
              <a:gd name="connsiteX59" fmla="*/ 832 w 1761"/>
              <a:gd name="connsiteY59"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128 w 1761"/>
              <a:gd name="connsiteY54" fmla="*/ 56 h 1060"/>
              <a:gd name="connsiteX55" fmla="*/ 1052 w 1761"/>
              <a:gd name="connsiteY55" fmla="*/ 56 h 1060"/>
              <a:gd name="connsiteX56" fmla="*/ 984 w 1761"/>
              <a:gd name="connsiteY56" fmla="*/ 36 h 1060"/>
              <a:gd name="connsiteX57" fmla="*/ 916 w 1761"/>
              <a:gd name="connsiteY57" fmla="*/ 32 h 1060"/>
              <a:gd name="connsiteX58" fmla="*/ 832 w 1761"/>
              <a:gd name="connsiteY58"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052 w 1761"/>
              <a:gd name="connsiteY54" fmla="*/ 56 h 1060"/>
              <a:gd name="connsiteX55" fmla="*/ 984 w 1761"/>
              <a:gd name="connsiteY55" fmla="*/ 36 h 1060"/>
              <a:gd name="connsiteX56" fmla="*/ 916 w 1761"/>
              <a:gd name="connsiteY56" fmla="*/ 32 h 1060"/>
              <a:gd name="connsiteX57" fmla="*/ 832 w 1761"/>
              <a:gd name="connsiteY57"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052 w 1761"/>
              <a:gd name="connsiteY53" fmla="*/ 56 h 1060"/>
              <a:gd name="connsiteX54" fmla="*/ 984 w 1761"/>
              <a:gd name="connsiteY54" fmla="*/ 36 h 1060"/>
              <a:gd name="connsiteX55" fmla="*/ 916 w 1761"/>
              <a:gd name="connsiteY55" fmla="*/ 32 h 1060"/>
              <a:gd name="connsiteX56" fmla="*/ 832 w 1761"/>
              <a:gd name="connsiteY56"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08 w 1761"/>
              <a:gd name="connsiteY51" fmla="*/ 52 h 1060"/>
              <a:gd name="connsiteX52" fmla="*/ 1052 w 1761"/>
              <a:gd name="connsiteY52" fmla="*/ 56 h 1060"/>
              <a:gd name="connsiteX53" fmla="*/ 984 w 1761"/>
              <a:gd name="connsiteY53" fmla="*/ 36 h 1060"/>
              <a:gd name="connsiteX54" fmla="*/ 916 w 1761"/>
              <a:gd name="connsiteY54" fmla="*/ 32 h 1060"/>
              <a:gd name="connsiteX55" fmla="*/ 832 w 1761"/>
              <a:gd name="connsiteY55"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052 w 1761"/>
              <a:gd name="connsiteY51" fmla="*/ 56 h 1060"/>
              <a:gd name="connsiteX52" fmla="*/ 984 w 1761"/>
              <a:gd name="connsiteY52" fmla="*/ 36 h 1060"/>
              <a:gd name="connsiteX53" fmla="*/ 916 w 1761"/>
              <a:gd name="connsiteY53" fmla="*/ 32 h 1060"/>
              <a:gd name="connsiteX54" fmla="*/ 832 w 1761"/>
              <a:gd name="connsiteY54"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4 w 1761"/>
              <a:gd name="connsiteY49" fmla="*/ 92 h 1060"/>
              <a:gd name="connsiteX50" fmla="*/ 1052 w 1761"/>
              <a:gd name="connsiteY50" fmla="*/ 56 h 1060"/>
              <a:gd name="connsiteX51" fmla="*/ 984 w 1761"/>
              <a:gd name="connsiteY51" fmla="*/ 36 h 1060"/>
              <a:gd name="connsiteX52" fmla="*/ 916 w 1761"/>
              <a:gd name="connsiteY52" fmla="*/ 32 h 1060"/>
              <a:gd name="connsiteX53" fmla="*/ 832 w 1761"/>
              <a:gd name="connsiteY53"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052 w 1761"/>
              <a:gd name="connsiteY49" fmla="*/ 56 h 1060"/>
              <a:gd name="connsiteX50" fmla="*/ 984 w 1761"/>
              <a:gd name="connsiteY50" fmla="*/ 36 h 1060"/>
              <a:gd name="connsiteX51" fmla="*/ 916 w 1761"/>
              <a:gd name="connsiteY51" fmla="*/ 32 h 1060"/>
              <a:gd name="connsiteX52" fmla="*/ 832 w 1761"/>
              <a:gd name="connsiteY52"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052 w 1761"/>
              <a:gd name="connsiteY48" fmla="*/ 56 h 1060"/>
              <a:gd name="connsiteX49" fmla="*/ 984 w 1761"/>
              <a:gd name="connsiteY49" fmla="*/ 36 h 1060"/>
              <a:gd name="connsiteX50" fmla="*/ 916 w 1761"/>
              <a:gd name="connsiteY50" fmla="*/ 32 h 1060"/>
              <a:gd name="connsiteX51" fmla="*/ 832 w 1761"/>
              <a:gd name="connsiteY51"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984 w 1761"/>
              <a:gd name="connsiteY48" fmla="*/ 36 h 1060"/>
              <a:gd name="connsiteX49" fmla="*/ 916 w 1761"/>
              <a:gd name="connsiteY49" fmla="*/ 32 h 1060"/>
              <a:gd name="connsiteX50" fmla="*/ 832 w 1761"/>
              <a:gd name="connsiteY50"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916 w 1761"/>
              <a:gd name="connsiteY48" fmla="*/ 32 h 1060"/>
              <a:gd name="connsiteX49" fmla="*/ 832 w 1761"/>
              <a:gd name="connsiteY49"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832 w 1761"/>
              <a:gd name="connsiteY48" fmla="*/ 0 h 1060"/>
              <a:gd name="connsiteX0" fmla="*/ 0 w 1761"/>
              <a:gd name="connsiteY0" fmla="*/ 911 h 919"/>
              <a:gd name="connsiteX1" fmla="*/ 48 w 1761"/>
              <a:gd name="connsiteY1" fmla="*/ 911 h 919"/>
              <a:gd name="connsiteX2" fmla="*/ 144 w 1761"/>
              <a:gd name="connsiteY2" fmla="*/ 863 h 919"/>
              <a:gd name="connsiteX3" fmla="*/ 304 w 1761"/>
              <a:gd name="connsiteY3" fmla="*/ 847 h 919"/>
              <a:gd name="connsiteX4" fmla="*/ 420 w 1761"/>
              <a:gd name="connsiteY4" fmla="*/ 811 h 919"/>
              <a:gd name="connsiteX5" fmla="*/ 564 w 1761"/>
              <a:gd name="connsiteY5" fmla="*/ 755 h 919"/>
              <a:gd name="connsiteX6" fmla="*/ 624 w 1761"/>
              <a:gd name="connsiteY6" fmla="*/ 707 h 919"/>
              <a:gd name="connsiteX7" fmla="*/ 748 w 1761"/>
              <a:gd name="connsiteY7" fmla="*/ 671 h 919"/>
              <a:gd name="connsiteX8" fmla="*/ 908 w 1761"/>
              <a:gd name="connsiteY8" fmla="*/ 695 h 919"/>
              <a:gd name="connsiteX9" fmla="*/ 1020 w 1761"/>
              <a:gd name="connsiteY9" fmla="*/ 707 h 919"/>
              <a:gd name="connsiteX10" fmla="*/ 1168 w 1761"/>
              <a:gd name="connsiteY10" fmla="*/ 711 h 919"/>
              <a:gd name="connsiteX11" fmla="*/ 1260 w 1761"/>
              <a:gd name="connsiteY11" fmla="*/ 667 h 919"/>
              <a:gd name="connsiteX12" fmla="*/ 1360 w 1761"/>
              <a:gd name="connsiteY12" fmla="*/ 651 h 919"/>
              <a:gd name="connsiteX13" fmla="*/ 1432 w 1761"/>
              <a:gd name="connsiteY13" fmla="*/ 611 h 919"/>
              <a:gd name="connsiteX14" fmla="*/ 1432 w 1761"/>
              <a:gd name="connsiteY14" fmla="*/ 583 h 919"/>
              <a:gd name="connsiteX15" fmla="*/ 1436 w 1761"/>
              <a:gd name="connsiteY15" fmla="*/ 547 h 919"/>
              <a:gd name="connsiteX16" fmla="*/ 1584 w 1761"/>
              <a:gd name="connsiteY16" fmla="*/ 551 h 919"/>
              <a:gd name="connsiteX17" fmla="*/ 1716 w 1761"/>
              <a:gd name="connsiteY17" fmla="*/ 547 h 919"/>
              <a:gd name="connsiteX18" fmla="*/ 1604 w 1761"/>
              <a:gd name="connsiteY18" fmla="*/ 511 h 919"/>
              <a:gd name="connsiteX19" fmla="*/ 1488 w 1761"/>
              <a:gd name="connsiteY19" fmla="*/ 475 h 919"/>
              <a:gd name="connsiteX20" fmla="*/ 1396 w 1761"/>
              <a:gd name="connsiteY20" fmla="*/ 447 h 919"/>
              <a:gd name="connsiteX21" fmla="*/ 1348 w 1761"/>
              <a:gd name="connsiteY21" fmla="*/ 407 h 919"/>
              <a:gd name="connsiteX22" fmla="*/ 1444 w 1761"/>
              <a:gd name="connsiteY22" fmla="*/ 375 h 919"/>
              <a:gd name="connsiteX23" fmla="*/ 1564 w 1761"/>
              <a:gd name="connsiteY23" fmla="*/ 371 h 919"/>
              <a:gd name="connsiteX24" fmla="*/ 1620 w 1761"/>
              <a:gd name="connsiteY24" fmla="*/ 367 h 919"/>
              <a:gd name="connsiteX25" fmla="*/ 1660 w 1761"/>
              <a:gd name="connsiteY25" fmla="*/ 359 h 919"/>
              <a:gd name="connsiteX26" fmla="*/ 1652 w 1761"/>
              <a:gd name="connsiteY26" fmla="*/ 319 h 919"/>
              <a:gd name="connsiteX27" fmla="*/ 1704 w 1761"/>
              <a:gd name="connsiteY27" fmla="*/ 307 h 919"/>
              <a:gd name="connsiteX28" fmla="*/ 1668 w 1761"/>
              <a:gd name="connsiteY28" fmla="*/ 275 h 919"/>
              <a:gd name="connsiteX29" fmla="*/ 1616 w 1761"/>
              <a:gd name="connsiteY29" fmla="*/ 251 h 919"/>
              <a:gd name="connsiteX30" fmla="*/ 1728 w 1761"/>
              <a:gd name="connsiteY30" fmla="*/ 239 h 919"/>
              <a:gd name="connsiteX31" fmla="*/ 1760 w 1761"/>
              <a:gd name="connsiteY31" fmla="*/ 223 h 919"/>
              <a:gd name="connsiteX32" fmla="*/ 1724 w 1761"/>
              <a:gd name="connsiteY32" fmla="*/ 191 h 919"/>
              <a:gd name="connsiteX33" fmla="*/ 1660 w 1761"/>
              <a:gd name="connsiteY33" fmla="*/ 195 h 919"/>
              <a:gd name="connsiteX34" fmla="*/ 1600 w 1761"/>
              <a:gd name="connsiteY34" fmla="*/ 199 h 919"/>
              <a:gd name="connsiteX35" fmla="*/ 1528 w 1761"/>
              <a:gd name="connsiteY35" fmla="*/ 187 h 919"/>
              <a:gd name="connsiteX36" fmla="*/ 1488 w 1761"/>
              <a:gd name="connsiteY36" fmla="*/ 159 h 919"/>
              <a:gd name="connsiteX37" fmla="*/ 1568 w 1761"/>
              <a:gd name="connsiteY37" fmla="*/ 131 h 919"/>
              <a:gd name="connsiteX38" fmla="*/ 1652 w 1761"/>
              <a:gd name="connsiteY38" fmla="*/ 143 h 919"/>
              <a:gd name="connsiteX39" fmla="*/ 1716 w 1761"/>
              <a:gd name="connsiteY39" fmla="*/ 115 h 919"/>
              <a:gd name="connsiteX40" fmla="*/ 1680 w 1761"/>
              <a:gd name="connsiteY40" fmla="*/ 91 h 919"/>
              <a:gd name="connsiteX41" fmla="*/ 1728 w 1761"/>
              <a:gd name="connsiteY41" fmla="*/ 59 h 919"/>
              <a:gd name="connsiteX42" fmla="*/ 1668 w 1761"/>
              <a:gd name="connsiteY42" fmla="*/ 47 h 919"/>
              <a:gd name="connsiteX43" fmla="*/ 1560 w 1761"/>
              <a:gd name="connsiteY43" fmla="*/ 63 h 919"/>
              <a:gd name="connsiteX44" fmla="*/ 1512 w 1761"/>
              <a:gd name="connsiteY44" fmla="*/ 47 h 919"/>
              <a:gd name="connsiteX45" fmla="*/ 1500 w 1761"/>
              <a:gd name="connsiteY45" fmla="*/ 19 h 919"/>
              <a:gd name="connsiteX46" fmla="*/ 1424 w 1761"/>
              <a:gd name="connsiteY46" fmla="*/ 3 h 919"/>
              <a:gd name="connsiteX47" fmla="*/ 1344 w 1761"/>
              <a:gd name="connsiteY47" fmla="*/ 3 h 919"/>
              <a:gd name="connsiteX0" fmla="*/ 0 w 1761"/>
              <a:gd name="connsiteY0" fmla="*/ 908 h 916"/>
              <a:gd name="connsiteX1" fmla="*/ 48 w 1761"/>
              <a:gd name="connsiteY1" fmla="*/ 908 h 916"/>
              <a:gd name="connsiteX2" fmla="*/ 144 w 1761"/>
              <a:gd name="connsiteY2" fmla="*/ 860 h 916"/>
              <a:gd name="connsiteX3" fmla="*/ 304 w 1761"/>
              <a:gd name="connsiteY3" fmla="*/ 844 h 916"/>
              <a:gd name="connsiteX4" fmla="*/ 420 w 1761"/>
              <a:gd name="connsiteY4" fmla="*/ 808 h 916"/>
              <a:gd name="connsiteX5" fmla="*/ 564 w 1761"/>
              <a:gd name="connsiteY5" fmla="*/ 752 h 916"/>
              <a:gd name="connsiteX6" fmla="*/ 624 w 1761"/>
              <a:gd name="connsiteY6" fmla="*/ 704 h 916"/>
              <a:gd name="connsiteX7" fmla="*/ 748 w 1761"/>
              <a:gd name="connsiteY7" fmla="*/ 668 h 916"/>
              <a:gd name="connsiteX8" fmla="*/ 908 w 1761"/>
              <a:gd name="connsiteY8" fmla="*/ 692 h 916"/>
              <a:gd name="connsiteX9" fmla="*/ 1020 w 1761"/>
              <a:gd name="connsiteY9" fmla="*/ 704 h 916"/>
              <a:gd name="connsiteX10" fmla="*/ 1168 w 1761"/>
              <a:gd name="connsiteY10" fmla="*/ 708 h 916"/>
              <a:gd name="connsiteX11" fmla="*/ 1260 w 1761"/>
              <a:gd name="connsiteY11" fmla="*/ 664 h 916"/>
              <a:gd name="connsiteX12" fmla="*/ 1360 w 1761"/>
              <a:gd name="connsiteY12" fmla="*/ 648 h 916"/>
              <a:gd name="connsiteX13" fmla="*/ 1432 w 1761"/>
              <a:gd name="connsiteY13" fmla="*/ 608 h 916"/>
              <a:gd name="connsiteX14" fmla="*/ 1432 w 1761"/>
              <a:gd name="connsiteY14" fmla="*/ 580 h 916"/>
              <a:gd name="connsiteX15" fmla="*/ 1436 w 1761"/>
              <a:gd name="connsiteY15" fmla="*/ 544 h 916"/>
              <a:gd name="connsiteX16" fmla="*/ 1584 w 1761"/>
              <a:gd name="connsiteY16" fmla="*/ 548 h 916"/>
              <a:gd name="connsiteX17" fmla="*/ 1716 w 1761"/>
              <a:gd name="connsiteY17" fmla="*/ 544 h 916"/>
              <a:gd name="connsiteX18" fmla="*/ 1604 w 1761"/>
              <a:gd name="connsiteY18" fmla="*/ 508 h 916"/>
              <a:gd name="connsiteX19" fmla="*/ 1488 w 1761"/>
              <a:gd name="connsiteY19" fmla="*/ 472 h 916"/>
              <a:gd name="connsiteX20" fmla="*/ 1396 w 1761"/>
              <a:gd name="connsiteY20" fmla="*/ 444 h 916"/>
              <a:gd name="connsiteX21" fmla="*/ 1348 w 1761"/>
              <a:gd name="connsiteY21" fmla="*/ 404 h 916"/>
              <a:gd name="connsiteX22" fmla="*/ 1444 w 1761"/>
              <a:gd name="connsiteY22" fmla="*/ 372 h 916"/>
              <a:gd name="connsiteX23" fmla="*/ 1564 w 1761"/>
              <a:gd name="connsiteY23" fmla="*/ 368 h 916"/>
              <a:gd name="connsiteX24" fmla="*/ 1620 w 1761"/>
              <a:gd name="connsiteY24" fmla="*/ 364 h 916"/>
              <a:gd name="connsiteX25" fmla="*/ 1660 w 1761"/>
              <a:gd name="connsiteY25" fmla="*/ 356 h 916"/>
              <a:gd name="connsiteX26" fmla="*/ 1652 w 1761"/>
              <a:gd name="connsiteY26" fmla="*/ 316 h 916"/>
              <a:gd name="connsiteX27" fmla="*/ 1704 w 1761"/>
              <a:gd name="connsiteY27" fmla="*/ 304 h 916"/>
              <a:gd name="connsiteX28" fmla="*/ 1668 w 1761"/>
              <a:gd name="connsiteY28" fmla="*/ 272 h 916"/>
              <a:gd name="connsiteX29" fmla="*/ 1616 w 1761"/>
              <a:gd name="connsiteY29" fmla="*/ 248 h 916"/>
              <a:gd name="connsiteX30" fmla="*/ 1728 w 1761"/>
              <a:gd name="connsiteY30" fmla="*/ 236 h 916"/>
              <a:gd name="connsiteX31" fmla="*/ 1760 w 1761"/>
              <a:gd name="connsiteY31" fmla="*/ 220 h 916"/>
              <a:gd name="connsiteX32" fmla="*/ 1724 w 1761"/>
              <a:gd name="connsiteY32" fmla="*/ 188 h 916"/>
              <a:gd name="connsiteX33" fmla="*/ 1660 w 1761"/>
              <a:gd name="connsiteY33" fmla="*/ 192 h 916"/>
              <a:gd name="connsiteX34" fmla="*/ 1600 w 1761"/>
              <a:gd name="connsiteY34" fmla="*/ 196 h 916"/>
              <a:gd name="connsiteX35" fmla="*/ 1528 w 1761"/>
              <a:gd name="connsiteY35" fmla="*/ 184 h 916"/>
              <a:gd name="connsiteX36" fmla="*/ 1488 w 1761"/>
              <a:gd name="connsiteY36" fmla="*/ 156 h 916"/>
              <a:gd name="connsiteX37" fmla="*/ 1568 w 1761"/>
              <a:gd name="connsiteY37" fmla="*/ 128 h 916"/>
              <a:gd name="connsiteX38" fmla="*/ 1652 w 1761"/>
              <a:gd name="connsiteY38" fmla="*/ 140 h 916"/>
              <a:gd name="connsiteX39" fmla="*/ 1716 w 1761"/>
              <a:gd name="connsiteY39" fmla="*/ 112 h 916"/>
              <a:gd name="connsiteX40" fmla="*/ 1680 w 1761"/>
              <a:gd name="connsiteY40" fmla="*/ 88 h 916"/>
              <a:gd name="connsiteX41" fmla="*/ 1728 w 1761"/>
              <a:gd name="connsiteY41" fmla="*/ 56 h 916"/>
              <a:gd name="connsiteX42" fmla="*/ 1668 w 1761"/>
              <a:gd name="connsiteY42" fmla="*/ 44 h 916"/>
              <a:gd name="connsiteX43" fmla="*/ 1560 w 1761"/>
              <a:gd name="connsiteY43" fmla="*/ 60 h 916"/>
              <a:gd name="connsiteX44" fmla="*/ 1512 w 1761"/>
              <a:gd name="connsiteY44" fmla="*/ 44 h 916"/>
              <a:gd name="connsiteX45" fmla="*/ 1500 w 1761"/>
              <a:gd name="connsiteY45" fmla="*/ 16 h 916"/>
              <a:gd name="connsiteX46" fmla="*/ 1424 w 1761"/>
              <a:gd name="connsiteY46" fmla="*/ 0 h 916"/>
              <a:gd name="connsiteX0" fmla="*/ 0 w 1761"/>
              <a:gd name="connsiteY0" fmla="*/ 892 h 900"/>
              <a:gd name="connsiteX1" fmla="*/ 48 w 1761"/>
              <a:gd name="connsiteY1" fmla="*/ 892 h 900"/>
              <a:gd name="connsiteX2" fmla="*/ 144 w 1761"/>
              <a:gd name="connsiteY2" fmla="*/ 844 h 900"/>
              <a:gd name="connsiteX3" fmla="*/ 304 w 1761"/>
              <a:gd name="connsiteY3" fmla="*/ 828 h 900"/>
              <a:gd name="connsiteX4" fmla="*/ 420 w 1761"/>
              <a:gd name="connsiteY4" fmla="*/ 792 h 900"/>
              <a:gd name="connsiteX5" fmla="*/ 564 w 1761"/>
              <a:gd name="connsiteY5" fmla="*/ 736 h 900"/>
              <a:gd name="connsiteX6" fmla="*/ 624 w 1761"/>
              <a:gd name="connsiteY6" fmla="*/ 688 h 900"/>
              <a:gd name="connsiteX7" fmla="*/ 748 w 1761"/>
              <a:gd name="connsiteY7" fmla="*/ 652 h 900"/>
              <a:gd name="connsiteX8" fmla="*/ 908 w 1761"/>
              <a:gd name="connsiteY8" fmla="*/ 676 h 900"/>
              <a:gd name="connsiteX9" fmla="*/ 1020 w 1761"/>
              <a:gd name="connsiteY9" fmla="*/ 688 h 900"/>
              <a:gd name="connsiteX10" fmla="*/ 1168 w 1761"/>
              <a:gd name="connsiteY10" fmla="*/ 692 h 900"/>
              <a:gd name="connsiteX11" fmla="*/ 1260 w 1761"/>
              <a:gd name="connsiteY11" fmla="*/ 648 h 900"/>
              <a:gd name="connsiteX12" fmla="*/ 1360 w 1761"/>
              <a:gd name="connsiteY12" fmla="*/ 632 h 900"/>
              <a:gd name="connsiteX13" fmla="*/ 1432 w 1761"/>
              <a:gd name="connsiteY13" fmla="*/ 592 h 900"/>
              <a:gd name="connsiteX14" fmla="*/ 1432 w 1761"/>
              <a:gd name="connsiteY14" fmla="*/ 564 h 900"/>
              <a:gd name="connsiteX15" fmla="*/ 1436 w 1761"/>
              <a:gd name="connsiteY15" fmla="*/ 528 h 900"/>
              <a:gd name="connsiteX16" fmla="*/ 1584 w 1761"/>
              <a:gd name="connsiteY16" fmla="*/ 532 h 900"/>
              <a:gd name="connsiteX17" fmla="*/ 1716 w 1761"/>
              <a:gd name="connsiteY17" fmla="*/ 528 h 900"/>
              <a:gd name="connsiteX18" fmla="*/ 1604 w 1761"/>
              <a:gd name="connsiteY18" fmla="*/ 492 h 900"/>
              <a:gd name="connsiteX19" fmla="*/ 1488 w 1761"/>
              <a:gd name="connsiteY19" fmla="*/ 456 h 900"/>
              <a:gd name="connsiteX20" fmla="*/ 1396 w 1761"/>
              <a:gd name="connsiteY20" fmla="*/ 428 h 900"/>
              <a:gd name="connsiteX21" fmla="*/ 1348 w 1761"/>
              <a:gd name="connsiteY21" fmla="*/ 388 h 900"/>
              <a:gd name="connsiteX22" fmla="*/ 1444 w 1761"/>
              <a:gd name="connsiteY22" fmla="*/ 356 h 900"/>
              <a:gd name="connsiteX23" fmla="*/ 1564 w 1761"/>
              <a:gd name="connsiteY23" fmla="*/ 352 h 900"/>
              <a:gd name="connsiteX24" fmla="*/ 1620 w 1761"/>
              <a:gd name="connsiteY24" fmla="*/ 348 h 900"/>
              <a:gd name="connsiteX25" fmla="*/ 1660 w 1761"/>
              <a:gd name="connsiteY25" fmla="*/ 340 h 900"/>
              <a:gd name="connsiteX26" fmla="*/ 1652 w 1761"/>
              <a:gd name="connsiteY26" fmla="*/ 300 h 900"/>
              <a:gd name="connsiteX27" fmla="*/ 1704 w 1761"/>
              <a:gd name="connsiteY27" fmla="*/ 288 h 900"/>
              <a:gd name="connsiteX28" fmla="*/ 1668 w 1761"/>
              <a:gd name="connsiteY28" fmla="*/ 256 h 900"/>
              <a:gd name="connsiteX29" fmla="*/ 1616 w 1761"/>
              <a:gd name="connsiteY29" fmla="*/ 232 h 900"/>
              <a:gd name="connsiteX30" fmla="*/ 1728 w 1761"/>
              <a:gd name="connsiteY30" fmla="*/ 220 h 900"/>
              <a:gd name="connsiteX31" fmla="*/ 1760 w 1761"/>
              <a:gd name="connsiteY31" fmla="*/ 204 h 900"/>
              <a:gd name="connsiteX32" fmla="*/ 1724 w 1761"/>
              <a:gd name="connsiteY32" fmla="*/ 172 h 900"/>
              <a:gd name="connsiteX33" fmla="*/ 1660 w 1761"/>
              <a:gd name="connsiteY33" fmla="*/ 176 h 900"/>
              <a:gd name="connsiteX34" fmla="*/ 1600 w 1761"/>
              <a:gd name="connsiteY34" fmla="*/ 180 h 900"/>
              <a:gd name="connsiteX35" fmla="*/ 1528 w 1761"/>
              <a:gd name="connsiteY35" fmla="*/ 168 h 900"/>
              <a:gd name="connsiteX36" fmla="*/ 1488 w 1761"/>
              <a:gd name="connsiteY36" fmla="*/ 140 h 900"/>
              <a:gd name="connsiteX37" fmla="*/ 1568 w 1761"/>
              <a:gd name="connsiteY37" fmla="*/ 112 h 900"/>
              <a:gd name="connsiteX38" fmla="*/ 1652 w 1761"/>
              <a:gd name="connsiteY38" fmla="*/ 124 h 900"/>
              <a:gd name="connsiteX39" fmla="*/ 1716 w 1761"/>
              <a:gd name="connsiteY39" fmla="*/ 96 h 900"/>
              <a:gd name="connsiteX40" fmla="*/ 1680 w 1761"/>
              <a:gd name="connsiteY40" fmla="*/ 72 h 900"/>
              <a:gd name="connsiteX41" fmla="*/ 1728 w 1761"/>
              <a:gd name="connsiteY41" fmla="*/ 40 h 900"/>
              <a:gd name="connsiteX42" fmla="*/ 1668 w 1761"/>
              <a:gd name="connsiteY42" fmla="*/ 28 h 900"/>
              <a:gd name="connsiteX43" fmla="*/ 1560 w 1761"/>
              <a:gd name="connsiteY43" fmla="*/ 44 h 900"/>
              <a:gd name="connsiteX44" fmla="*/ 1512 w 1761"/>
              <a:gd name="connsiteY44" fmla="*/ 28 h 900"/>
              <a:gd name="connsiteX45" fmla="*/ 1500 w 1761"/>
              <a:gd name="connsiteY45" fmla="*/ 0 h 900"/>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568 w 1761"/>
              <a:gd name="connsiteY37" fmla="*/ 85 h 873"/>
              <a:gd name="connsiteX38" fmla="*/ 1652 w 1761"/>
              <a:gd name="connsiteY38" fmla="*/ 97 h 873"/>
              <a:gd name="connsiteX39" fmla="*/ 1716 w 1761"/>
              <a:gd name="connsiteY39" fmla="*/ 69 h 873"/>
              <a:gd name="connsiteX40" fmla="*/ 1680 w 1761"/>
              <a:gd name="connsiteY40" fmla="*/ 45 h 873"/>
              <a:gd name="connsiteX41" fmla="*/ 1728 w 1761"/>
              <a:gd name="connsiteY41" fmla="*/ 13 h 873"/>
              <a:gd name="connsiteX42" fmla="*/ 1668 w 1761"/>
              <a:gd name="connsiteY42" fmla="*/ 1 h 873"/>
              <a:gd name="connsiteX43" fmla="*/ 1560 w 1761"/>
              <a:gd name="connsiteY43" fmla="*/ 17 h 873"/>
              <a:gd name="connsiteX44" fmla="*/ 1512 w 1761"/>
              <a:gd name="connsiteY44" fmla="*/ 1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568 w 1761"/>
              <a:gd name="connsiteY37" fmla="*/ 85 h 873"/>
              <a:gd name="connsiteX38" fmla="*/ 1652 w 1761"/>
              <a:gd name="connsiteY38" fmla="*/ 97 h 873"/>
              <a:gd name="connsiteX39" fmla="*/ 1716 w 1761"/>
              <a:gd name="connsiteY39" fmla="*/ 69 h 873"/>
              <a:gd name="connsiteX40" fmla="*/ 1680 w 1761"/>
              <a:gd name="connsiteY40" fmla="*/ 45 h 873"/>
              <a:gd name="connsiteX41" fmla="*/ 1728 w 1761"/>
              <a:gd name="connsiteY41" fmla="*/ 13 h 873"/>
              <a:gd name="connsiteX42" fmla="*/ 1668 w 1761"/>
              <a:gd name="connsiteY42" fmla="*/ 1 h 873"/>
              <a:gd name="connsiteX43" fmla="*/ 1560 w 1761"/>
              <a:gd name="connsiteY43" fmla="*/ 17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652 w 1761"/>
              <a:gd name="connsiteY37" fmla="*/ 97 h 873"/>
              <a:gd name="connsiteX38" fmla="*/ 1716 w 1761"/>
              <a:gd name="connsiteY38" fmla="*/ 69 h 873"/>
              <a:gd name="connsiteX39" fmla="*/ 1680 w 1761"/>
              <a:gd name="connsiteY39" fmla="*/ 45 h 873"/>
              <a:gd name="connsiteX40" fmla="*/ 1728 w 1761"/>
              <a:gd name="connsiteY40" fmla="*/ 13 h 873"/>
              <a:gd name="connsiteX41" fmla="*/ 1668 w 1761"/>
              <a:gd name="connsiteY41" fmla="*/ 1 h 873"/>
              <a:gd name="connsiteX42" fmla="*/ 1560 w 1761"/>
              <a:gd name="connsiteY42" fmla="*/ 17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528 w 1761"/>
              <a:gd name="connsiteY34" fmla="*/ 141 h 873"/>
              <a:gd name="connsiteX35" fmla="*/ 1488 w 1761"/>
              <a:gd name="connsiteY35" fmla="*/ 113 h 873"/>
              <a:gd name="connsiteX36" fmla="*/ 1652 w 1761"/>
              <a:gd name="connsiteY36" fmla="*/ 97 h 873"/>
              <a:gd name="connsiteX37" fmla="*/ 1716 w 1761"/>
              <a:gd name="connsiteY37" fmla="*/ 69 h 873"/>
              <a:gd name="connsiteX38" fmla="*/ 1680 w 1761"/>
              <a:gd name="connsiteY38" fmla="*/ 45 h 873"/>
              <a:gd name="connsiteX39" fmla="*/ 1728 w 1761"/>
              <a:gd name="connsiteY39" fmla="*/ 13 h 873"/>
              <a:gd name="connsiteX40" fmla="*/ 1668 w 1761"/>
              <a:gd name="connsiteY40" fmla="*/ 1 h 873"/>
              <a:gd name="connsiteX41" fmla="*/ 1560 w 1761"/>
              <a:gd name="connsiteY41" fmla="*/ 17 h 873"/>
              <a:gd name="connsiteX0" fmla="*/ 0 w 1771"/>
              <a:gd name="connsiteY0" fmla="*/ 865 h 873"/>
              <a:gd name="connsiteX1" fmla="*/ 48 w 1771"/>
              <a:gd name="connsiteY1" fmla="*/ 865 h 873"/>
              <a:gd name="connsiteX2" fmla="*/ 144 w 1771"/>
              <a:gd name="connsiteY2" fmla="*/ 817 h 873"/>
              <a:gd name="connsiteX3" fmla="*/ 304 w 1771"/>
              <a:gd name="connsiteY3" fmla="*/ 801 h 873"/>
              <a:gd name="connsiteX4" fmla="*/ 420 w 1771"/>
              <a:gd name="connsiteY4" fmla="*/ 765 h 873"/>
              <a:gd name="connsiteX5" fmla="*/ 564 w 1771"/>
              <a:gd name="connsiteY5" fmla="*/ 709 h 873"/>
              <a:gd name="connsiteX6" fmla="*/ 624 w 1771"/>
              <a:gd name="connsiteY6" fmla="*/ 661 h 873"/>
              <a:gd name="connsiteX7" fmla="*/ 748 w 1771"/>
              <a:gd name="connsiteY7" fmla="*/ 625 h 873"/>
              <a:gd name="connsiteX8" fmla="*/ 908 w 1771"/>
              <a:gd name="connsiteY8" fmla="*/ 649 h 873"/>
              <a:gd name="connsiteX9" fmla="*/ 1020 w 1771"/>
              <a:gd name="connsiteY9" fmla="*/ 661 h 873"/>
              <a:gd name="connsiteX10" fmla="*/ 1168 w 1771"/>
              <a:gd name="connsiteY10" fmla="*/ 665 h 873"/>
              <a:gd name="connsiteX11" fmla="*/ 1260 w 1771"/>
              <a:gd name="connsiteY11" fmla="*/ 621 h 873"/>
              <a:gd name="connsiteX12" fmla="*/ 1360 w 1771"/>
              <a:gd name="connsiteY12" fmla="*/ 605 h 873"/>
              <a:gd name="connsiteX13" fmla="*/ 1432 w 1771"/>
              <a:gd name="connsiteY13" fmla="*/ 565 h 873"/>
              <a:gd name="connsiteX14" fmla="*/ 1432 w 1771"/>
              <a:gd name="connsiteY14" fmla="*/ 537 h 873"/>
              <a:gd name="connsiteX15" fmla="*/ 1436 w 1771"/>
              <a:gd name="connsiteY15" fmla="*/ 501 h 873"/>
              <a:gd name="connsiteX16" fmla="*/ 1584 w 1771"/>
              <a:gd name="connsiteY16" fmla="*/ 505 h 873"/>
              <a:gd name="connsiteX17" fmla="*/ 1716 w 1771"/>
              <a:gd name="connsiteY17" fmla="*/ 501 h 873"/>
              <a:gd name="connsiteX18" fmla="*/ 1604 w 1771"/>
              <a:gd name="connsiteY18" fmla="*/ 465 h 873"/>
              <a:gd name="connsiteX19" fmla="*/ 1488 w 1771"/>
              <a:gd name="connsiteY19" fmla="*/ 429 h 873"/>
              <a:gd name="connsiteX20" fmla="*/ 1396 w 1771"/>
              <a:gd name="connsiteY20" fmla="*/ 401 h 873"/>
              <a:gd name="connsiteX21" fmla="*/ 1348 w 1771"/>
              <a:gd name="connsiteY21" fmla="*/ 361 h 873"/>
              <a:gd name="connsiteX22" fmla="*/ 1444 w 1771"/>
              <a:gd name="connsiteY22" fmla="*/ 329 h 873"/>
              <a:gd name="connsiteX23" fmla="*/ 1564 w 1771"/>
              <a:gd name="connsiteY23" fmla="*/ 325 h 873"/>
              <a:gd name="connsiteX24" fmla="*/ 1620 w 1771"/>
              <a:gd name="connsiteY24" fmla="*/ 321 h 873"/>
              <a:gd name="connsiteX25" fmla="*/ 1660 w 1771"/>
              <a:gd name="connsiteY25" fmla="*/ 313 h 873"/>
              <a:gd name="connsiteX26" fmla="*/ 1652 w 1771"/>
              <a:gd name="connsiteY26" fmla="*/ 273 h 873"/>
              <a:gd name="connsiteX27" fmla="*/ 1704 w 1771"/>
              <a:gd name="connsiteY27" fmla="*/ 261 h 873"/>
              <a:gd name="connsiteX28" fmla="*/ 1668 w 1771"/>
              <a:gd name="connsiteY28" fmla="*/ 229 h 873"/>
              <a:gd name="connsiteX29" fmla="*/ 1616 w 1771"/>
              <a:gd name="connsiteY29" fmla="*/ 205 h 873"/>
              <a:gd name="connsiteX30" fmla="*/ 1728 w 1771"/>
              <a:gd name="connsiteY30" fmla="*/ 193 h 873"/>
              <a:gd name="connsiteX31" fmla="*/ 1760 w 1771"/>
              <a:gd name="connsiteY31" fmla="*/ 177 h 873"/>
              <a:gd name="connsiteX32" fmla="*/ 1660 w 1771"/>
              <a:gd name="connsiteY32" fmla="*/ 149 h 873"/>
              <a:gd name="connsiteX33" fmla="*/ 1528 w 1771"/>
              <a:gd name="connsiteY33" fmla="*/ 141 h 873"/>
              <a:gd name="connsiteX34" fmla="*/ 1488 w 1771"/>
              <a:gd name="connsiteY34" fmla="*/ 113 h 873"/>
              <a:gd name="connsiteX35" fmla="*/ 1652 w 1771"/>
              <a:gd name="connsiteY35" fmla="*/ 97 h 873"/>
              <a:gd name="connsiteX36" fmla="*/ 1716 w 1771"/>
              <a:gd name="connsiteY36" fmla="*/ 69 h 873"/>
              <a:gd name="connsiteX37" fmla="*/ 1680 w 1771"/>
              <a:gd name="connsiteY37" fmla="*/ 45 h 873"/>
              <a:gd name="connsiteX38" fmla="*/ 1728 w 1771"/>
              <a:gd name="connsiteY38" fmla="*/ 13 h 873"/>
              <a:gd name="connsiteX39" fmla="*/ 1668 w 1771"/>
              <a:gd name="connsiteY39" fmla="*/ 1 h 873"/>
              <a:gd name="connsiteX40" fmla="*/ 1560 w 1771"/>
              <a:gd name="connsiteY40" fmla="*/ 17 h 873"/>
              <a:gd name="connsiteX0" fmla="*/ 0 w 1771"/>
              <a:gd name="connsiteY0" fmla="*/ 865 h 873"/>
              <a:gd name="connsiteX1" fmla="*/ 48 w 1771"/>
              <a:gd name="connsiteY1" fmla="*/ 865 h 873"/>
              <a:gd name="connsiteX2" fmla="*/ 144 w 1771"/>
              <a:gd name="connsiteY2" fmla="*/ 817 h 873"/>
              <a:gd name="connsiteX3" fmla="*/ 304 w 1771"/>
              <a:gd name="connsiteY3" fmla="*/ 801 h 873"/>
              <a:gd name="connsiteX4" fmla="*/ 420 w 1771"/>
              <a:gd name="connsiteY4" fmla="*/ 765 h 873"/>
              <a:gd name="connsiteX5" fmla="*/ 564 w 1771"/>
              <a:gd name="connsiteY5" fmla="*/ 709 h 873"/>
              <a:gd name="connsiteX6" fmla="*/ 624 w 1771"/>
              <a:gd name="connsiteY6" fmla="*/ 661 h 873"/>
              <a:gd name="connsiteX7" fmla="*/ 748 w 1771"/>
              <a:gd name="connsiteY7" fmla="*/ 625 h 873"/>
              <a:gd name="connsiteX8" fmla="*/ 908 w 1771"/>
              <a:gd name="connsiteY8" fmla="*/ 649 h 873"/>
              <a:gd name="connsiteX9" fmla="*/ 1020 w 1771"/>
              <a:gd name="connsiteY9" fmla="*/ 661 h 873"/>
              <a:gd name="connsiteX10" fmla="*/ 1168 w 1771"/>
              <a:gd name="connsiteY10" fmla="*/ 665 h 873"/>
              <a:gd name="connsiteX11" fmla="*/ 1260 w 1771"/>
              <a:gd name="connsiteY11" fmla="*/ 621 h 873"/>
              <a:gd name="connsiteX12" fmla="*/ 1360 w 1771"/>
              <a:gd name="connsiteY12" fmla="*/ 605 h 873"/>
              <a:gd name="connsiteX13" fmla="*/ 1432 w 1771"/>
              <a:gd name="connsiteY13" fmla="*/ 565 h 873"/>
              <a:gd name="connsiteX14" fmla="*/ 1432 w 1771"/>
              <a:gd name="connsiteY14" fmla="*/ 537 h 873"/>
              <a:gd name="connsiteX15" fmla="*/ 1436 w 1771"/>
              <a:gd name="connsiteY15" fmla="*/ 501 h 873"/>
              <a:gd name="connsiteX16" fmla="*/ 1584 w 1771"/>
              <a:gd name="connsiteY16" fmla="*/ 505 h 873"/>
              <a:gd name="connsiteX17" fmla="*/ 1716 w 1771"/>
              <a:gd name="connsiteY17" fmla="*/ 501 h 873"/>
              <a:gd name="connsiteX18" fmla="*/ 1604 w 1771"/>
              <a:gd name="connsiteY18" fmla="*/ 465 h 873"/>
              <a:gd name="connsiteX19" fmla="*/ 1488 w 1771"/>
              <a:gd name="connsiteY19" fmla="*/ 429 h 873"/>
              <a:gd name="connsiteX20" fmla="*/ 1396 w 1771"/>
              <a:gd name="connsiteY20" fmla="*/ 401 h 873"/>
              <a:gd name="connsiteX21" fmla="*/ 1348 w 1771"/>
              <a:gd name="connsiteY21" fmla="*/ 361 h 873"/>
              <a:gd name="connsiteX22" fmla="*/ 1444 w 1771"/>
              <a:gd name="connsiteY22" fmla="*/ 329 h 873"/>
              <a:gd name="connsiteX23" fmla="*/ 1564 w 1771"/>
              <a:gd name="connsiteY23" fmla="*/ 325 h 873"/>
              <a:gd name="connsiteX24" fmla="*/ 1620 w 1771"/>
              <a:gd name="connsiteY24" fmla="*/ 321 h 873"/>
              <a:gd name="connsiteX25" fmla="*/ 1660 w 1771"/>
              <a:gd name="connsiteY25" fmla="*/ 313 h 873"/>
              <a:gd name="connsiteX26" fmla="*/ 1652 w 1771"/>
              <a:gd name="connsiteY26" fmla="*/ 273 h 873"/>
              <a:gd name="connsiteX27" fmla="*/ 1704 w 1771"/>
              <a:gd name="connsiteY27" fmla="*/ 261 h 873"/>
              <a:gd name="connsiteX28" fmla="*/ 1668 w 1771"/>
              <a:gd name="connsiteY28" fmla="*/ 229 h 873"/>
              <a:gd name="connsiteX29" fmla="*/ 1616 w 1771"/>
              <a:gd name="connsiteY29" fmla="*/ 205 h 873"/>
              <a:gd name="connsiteX30" fmla="*/ 1728 w 1771"/>
              <a:gd name="connsiteY30" fmla="*/ 193 h 873"/>
              <a:gd name="connsiteX31" fmla="*/ 1760 w 1771"/>
              <a:gd name="connsiteY31" fmla="*/ 177 h 873"/>
              <a:gd name="connsiteX32" fmla="*/ 1660 w 1771"/>
              <a:gd name="connsiteY32" fmla="*/ 149 h 873"/>
              <a:gd name="connsiteX33" fmla="*/ 1528 w 1771"/>
              <a:gd name="connsiteY33" fmla="*/ 141 h 873"/>
              <a:gd name="connsiteX34" fmla="*/ 1488 w 1771"/>
              <a:gd name="connsiteY34" fmla="*/ 113 h 873"/>
              <a:gd name="connsiteX35" fmla="*/ 1652 w 1771"/>
              <a:gd name="connsiteY35" fmla="*/ 97 h 873"/>
              <a:gd name="connsiteX36" fmla="*/ 1680 w 1771"/>
              <a:gd name="connsiteY36" fmla="*/ 45 h 873"/>
              <a:gd name="connsiteX37" fmla="*/ 1728 w 1771"/>
              <a:gd name="connsiteY37" fmla="*/ 13 h 873"/>
              <a:gd name="connsiteX38" fmla="*/ 1668 w 1771"/>
              <a:gd name="connsiteY38" fmla="*/ 1 h 873"/>
              <a:gd name="connsiteX39" fmla="*/ 1560 w 1771"/>
              <a:gd name="connsiteY39" fmla="*/ 17 h 873"/>
              <a:gd name="connsiteX0" fmla="*/ 0 w 1771"/>
              <a:gd name="connsiteY0" fmla="*/ 857 h 865"/>
              <a:gd name="connsiteX1" fmla="*/ 48 w 1771"/>
              <a:gd name="connsiteY1" fmla="*/ 857 h 865"/>
              <a:gd name="connsiteX2" fmla="*/ 144 w 1771"/>
              <a:gd name="connsiteY2" fmla="*/ 809 h 865"/>
              <a:gd name="connsiteX3" fmla="*/ 304 w 1771"/>
              <a:gd name="connsiteY3" fmla="*/ 793 h 865"/>
              <a:gd name="connsiteX4" fmla="*/ 420 w 1771"/>
              <a:gd name="connsiteY4" fmla="*/ 757 h 865"/>
              <a:gd name="connsiteX5" fmla="*/ 564 w 1771"/>
              <a:gd name="connsiteY5" fmla="*/ 701 h 865"/>
              <a:gd name="connsiteX6" fmla="*/ 624 w 1771"/>
              <a:gd name="connsiteY6" fmla="*/ 653 h 865"/>
              <a:gd name="connsiteX7" fmla="*/ 748 w 1771"/>
              <a:gd name="connsiteY7" fmla="*/ 617 h 865"/>
              <a:gd name="connsiteX8" fmla="*/ 908 w 1771"/>
              <a:gd name="connsiteY8" fmla="*/ 641 h 865"/>
              <a:gd name="connsiteX9" fmla="*/ 1020 w 1771"/>
              <a:gd name="connsiteY9" fmla="*/ 653 h 865"/>
              <a:gd name="connsiteX10" fmla="*/ 1168 w 1771"/>
              <a:gd name="connsiteY10" fmla="*/ 657 h 865"/>
              <a:gd name="connsiteX11" fmla="*/ 1260 w 1771"/>
              <a:gd name="connsiteY11" fmla="*/ 613 h 865"/>
              <a:gd name="connsiteX12" fmla="*/ 1360 w 1771"/>
              <a:gd name="connsiteY12" fmla="*/ 597 h 865"/>
              <a:gd name="connsiteX13" fmla="*/ 1432 w 1771"/>
              <a:gd name="connsiteY13" fmla="*/ 557 h 865"/>
              <a:gd name="connsiteX14" fmla="*/ 1432 w 1771"/>
              <a:gd name="connsiteY14" fmla="*/ 529 h 865"/>
              <a:gd name="connsiteX15" fmla="*/ 1436 w 1771"/>
              <a:gd name="connsiteY15" fmla="*/ 493 h 865"/>
              <a:gd name="connsiteX16" fmla="*/ 1584 w 1771"/>
              <a:gd name="connsiteY16" fmla="*/ 497 h 865"/>
              <a:gd name="connsiteX17" fmla="*/ 1716 w 1771"/>
              <a:gd name="connsiteY17" fmla="*/ 493 h 865"/>
              <a:gd name="connsiteX18" fmla="*/ 1604 w 1771"/>
              <a:gd name="connsiteY18" fmla="*/ 457 h 865"/>
              <a:gd name="connsiteX19" fmla="*/ 1488 w 1771"/>
              <a:gd name="connsiteY19" fmla="*/ 421 h 865"/>
              <a:gd name="connsiteX20" fmla="*/ 1396 w 1771"/>
              <a:gd name="connsiteY20" fmla="*/ 393 h 865"/>
              <a:gd name="connsiteX21" fmla="*/ 1348 w 1771"/>
              <a:gd name="connsiteY21" fmla="*/ 353 h 865"/>
              <a:gd name="connsiteX22" fmla="*/ 1444 w 1771"/>
              <a:gd name="connsiteY22" fmla="*/ 321 h 865"/>
              <a:gd name="connsiteX23" fmla="*/ 1564 w 1771"/>
              <a:gd name="connsiteY23" fmla="*/ 317 h 865"/>
              <a:gd name="connsiteX24" fmla="*/ 1620 w 1771"/>
              <a:gd name="connsiteY24" fmla="*/ 313 h 865"/>
              <a:gd name="connsiteX25" fmla="*/ 1660 w 1771"/>
              <a:gd name="connsiteY25" fmla="*/ 305 h 865"/>
              <a:gd name="connsiteX26" fmla="*/ 1652 w 1771"/>
              <a:gd name="connsiteY26" fmla="*/ 265 h 865"/>
              <a:gd name="connsiteX27" fmla="*/ 1704 w 1771"/>
              <a:gd name="connsiteY27" fmla="*/ 253 h 865"/>
              <a:gd name="connsiteX28" fmla="*/ 1668 w 1771"/>
              <a:gd name="connsiteY28" fmla="*/ 221 h 865"/>
              <a:gd name="connsiteX29" fmla="*/ 1616 w 1771"/>
              <a:gd name="connsiteY29" fmla="*/ 197 h 865"/>
              <a:gd name="connsiteX30" fmla="*/ 1728 w 1771"/>
              <a:gd name="connsiteY30" fmla="*/ 185 h 865"/>
              <a:gd name="connsiteX31" fmla="*/ 1760 w 1771"/>
              <a:gd name="connsiteY31" fmla="*/ 169 h 865"/>
              <a:gd name="connsiteX32" fmla="*/ 1660 w 1771"/>
              <a:gd name="connsiteY32" fmla="*/ 141 h 865"/>
              <a:gd name="connsiteX33" fmla="*/ 1528 w 1771"/>
              <a:gd name="connsiteY33" fmla="*/ 133 h 865"/>
              <a:gd name="connsiteX34" fmla="*/ 1488 w 1771"/>
              <a:gd name="connsiteY34" fmla="*/ 105 h 865"/>
              <a:gd name="connsiteX35" fmla="*/ 1652 w 1771"/>
              <a:gd name="connsiteY35" fmla="*/ 89 h 865"/>
              <a:gd name="connsiteX36" fmla="*/ 1680 w 1771"/>
              <a:gd name="connsiteY36" fmla="*/ 37 h 865"/>
              <a:gd name="connsiteX37" fmla="*/ 1728 w 1771"/>
              <a:gd name="connsiteY37" fmla="*/ 5 h 865"/>
              <a:gd name="connsiteX38" fmla="*/ 1560 w 1771"/>
              <a:gd name="connsiteY38" fmla="*/ 9 h 865"/>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488 w 1771"/>
              <a:gd name="connsiteY34" fmla="*/ 96 h 856"/>
              <a:gd name="connsiteX35" fmla="*/ 1652 w 1771"/>
              <a:gd name="connsiteY35" fmla="*/ 80 h 856"/>
              <a:gd name="connsiteX36" fmla="*/ 1680 w 1771"/>
              <a:gd name="connsiteY36" fmla="*/ 28 h 856"/>
              <a:gd name="connsiteX37" fmla="*/ 1560 w 1771"/>
              <a:gd name="connsiteY37"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488 w 1771"/>
              <a:gd name="connsiteY34" fmla="*/ 96 h 856"/>
              <a:gd name="connsiteX35" fmla="*/ 1652 w 1771"/>
              <a:gd name="connsiteY35" fmla="*/ 80 h 856"/>
              <a:gd name="connsiteX36" fmla="*/ 1560 w 1771"/>
              <a:gd name="connsiteY36"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652 w 1771"/>
              <a:gd name="connsiteY34" fmla="*/ 80 h 856"/>
              <a:gd name="connsiteX35" fmla="*/ 1560 w 1771"/>
              <a:gd name="connsiteY35"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560 w 1771"/>
              <a:gd name="connsiteY34"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60 w 1771"/>
              <a:gd name="connsiteY33" fmla="*/ 0 h 856"/>
              <a:gd name="connsiteX0" fmla="*/ 0 w 1771"/>
              <a:gd name="connsiteY0" fmla="*/ 716 h 724"/>
              <a:gd name="connsiteX1" fmla="*/ 48 w 1771"/>
              <a:gd name="connsiteY1" fmla="*/ 716 h 724"/>
              <a:gd name="connsiteX2" fmla="*/ 144 w 1771"/>
              <a:gd name="connsiteY2" fmla="*/ 668 h 724"/>
              <a:gd name="connsiteX3" fmla="*/ 304 w 1771"/>
              <a:gd name="connsiteY3" fmla="*/ 652 h 724"/>
              <a:gd name="connsiteX4" fmla="*/ 420 w 1771"/>
              <a:gd name="connsiteY4" fmla="*/ 616 h 724"/>
              <a:gd name="connsiteX5" fmla="*/ 564 w 1771"/>
              <a:gd name="connsiteY5" fmla="*/ 560 h 724"/>
              <a:gd name="connsiteX6" fmla="*/ 624 w 1771"/>
              <a:gd name="connsiteY6" fmla="*/ 512 h 724"/>
              <a:gd name="connsiteX7" fmla="*/ 748 w 1771"/>
              <a:gd name="connsiteY7" fmla="*/ 476 h 724"/>
              <a:gd name="connsiteX8" fmla="*/ 908 w 1771"/>
              <a:gd name="connsiteY8" fmla="*/ 500 h 724"/>
              <a:gd name="connsiteX9" fmla="*/ 1020 w 1771"/>
              <a:gd name="connsiteY9" fmla="*/ 512 h 724"/>
              <a:gd name="connsiteX10" fmla="*/ 1168 w 1771"/>
              <a:gd name="connsiteY10" fmla="*/ 516 h 724"/>
              <a:gd name="connsiteX11" fmla="*/ 1260 w 1771"/>
              <a:gd name="connsiteY11" fmla="*/ 472 h 724"/>
              <a:gd name="connsiteX12" fmla="*/ 1360 w 1771"/>
              <a:gd name="connsiteY12" fmla="*/ 456 h 724"/>
              <a:gd name="connsiteX13" fmla="*/ 1432 w 1771"/>
              <a:gd name="connsiteY13" fmla="*/ 416 h 724"/>
              <a:gd name="connsiteX14" fmla="*/ 1432 w 1771"/>
              <a:gd name="connsiteY14" fmla="*/ 388 h 724"/>
              <a:gd name="connsiteX15" fmla="*/ 1436 w 1771"/>
              <a:gd name="connsiteY15" fmla="*/ 352 h 724"/>
              <a:gd name="connsiteX16" fmla="*/ 1584 w 1771"/>
              <a:gd name="connsiteY16" fmla="*/ 356 h 724"/>
              <a:gd name="connsiteX17" fmla="*/ 1716 w 1771"/>
              <a:gd name="connsiteY17" fmla="*/ 352 h 724"/>
              <a:gd name="connsiteX18" fmla="*/ 1604 w 1771"/>
              <a:gd name="connsiteY18" fmla="*/ 316 h 724"/>
              <a:gd name="connsiteX19" fmla="*/ 1488 w 1771"/>
              <a:gd name="connsiteY19" fmla="*/ 280 h 724"/>
              <a:gd name="connsiteX20" fmla="*/ 1396 w 1771"/>
              <a:gd name="connsiteY20" fmla="*/ 252 h 724"/>
              <a:gd name="connsiteX21" fmla="*/ 1348 w 1771"/>
              <a:gd name="connsiteY21" fmla="*/ 212 h 724"/>
              <a:gd name="connsiteX22" fmla="*/ 1444 w 1771"/>
              <a:gd name="connsiteY22" fmla="*/ 180 h 724"/>
              <a:gd name="connsiteX23" fmla="*/ 1564 w 1771"/>
              <a:gd name="connsiteY23" fmla="*/ 176 h 724"/>
              <a:gd name="connsiteX24" fmla="*/ 1620 w 1771"/>
              <a:gd name="connsiteY24" fmla="*/ 172 h 724"/>
              <a:gd name="connsiteX25" fmla="*/ 1660 w 1771"/>
              <a:gd name="connsiteY25" fmla="*/ 164 h 724"/>
              <a:gd name="connsiteX26" fmla="*/ 1652 w 1771"/>
              <a:gd name="connsiteY26" fmla="*/ 124 h 724"/>
              <a:gd name="connsiteX27" fmla="*/ 1704 w 1771"/>
              <a:gd name="connsiteY27" fmla="*/ 112 h 724"/>
              <a:gd name="connsiteX28" fmla="*/ 1668 w 1771"/>
              <a:gd name="connsiteY28" fmla="*/ 80 h 724"/>
              <a:gd name="connsiteX29" fmla="*/ 1616 w 1771"/>
              <a:gd name="connsiteY29" fmla="*/ 56 h 724"/>
              <a:gd name="connsiteX30" fmla="*/ 1728 w 1771"/>
              <a:gd name="connsiteY30" fmla="*/ 44 h 724"/>
              <a:gd name="connsiteX31" fmla="*/ 1760 w 1771"/>
              <a:gd name="connsiteY31" fmla="*/ 28 h 724"/>
              <a:gd name="connsiteX32" fmla="*/ 1660 w 1771"/>
              <a:gd name="connsiteY32" fmla="*/ 0 h 724"/>
              <a:gd name="connsiteX0" fmla="*/ 0 w 1771"/>
              <a:gd name="connsiteY0" fmla="*/ 688 h 696"/>
              <a:gd name="connsiteX1" fmla="*/ 48 w 1771"/>
              <a:gd name="connsiteY1" fmla="*/ 688 h 696"/>
              <a:gd name="connsiteX2" fmla="*/ 144 w 1771"/>
              <a:gd name="connsiteY2" fmla="*/ 640 h 696"/>
              <a:gd name="connsiteX3" fmla="*/ 304 w 1771"/>
              <a:gd name="connsiteY3" fmla="*/ 624 h 696"/>
              <a:gd name="connsiteX4" fmla="*/ 420 w 1771"/>
              <a:gd name="connsiteY4" fmla="*/ 588 h 696"/>
              <a:gd name="connsiteX5" fmla="*/ 564 w 1771"/>
              <a:gd name="connsiteY5" fmla="*/ 532 h 696"/>
              <a:gd name="connsiteX6" fmla="*/ 624 w 1771"/>
              <a:gd name="connsiteY6" fmla="*/ 484 h 696"/>
              <a:gd name="connsiteX7" fmla="*/ 748 w 1771"/>
              <a:gd name="connsiteY7" fmla="*/ 448 h 696"/>
              <a:gd name="connsiteX8" fmla="*/ 908 w 1771"/>
              <a:gd name="connsiteY8" fmla="*/ 472 h 696"/>
              <a:gd name="connsiteX9" fmla="*/ 1020 w 1771"/>
              <a:gd name="connsiteY9" fmla="*/ 484 h 696"/>
              <a:gd name="connsiteX10" fmla="*/ 1168 w 1771"/>
              <a:gd name="connsiteY10" fmla="*/ 488 h 696"/>
              <a:gd name="connsiteX11" fmla="*/ 1260 w 1771"/>
              <a:gd name="connsiteY11" fmla="*/ 444 h 696"/>
              <a:gd name="connsiteX12" fmla="*/ 1360 w 1771"/>
              <a:gd name="connsiteY12" fmla="*/ 428 h 696"/>
              <a:gd name="connsiteX13" fmla="*/ 1432 w 1771"/>
              <a:gd name="connsiteY13" fmla="*/ 388 h 696"/>
              <a:gd name="connsiteX14" fmla="*/ 1432 w 1771"/>
              <a:gd name="connsiteY14" fmla="*/ 360 h 696"/>
              <a:gd name="connsiteX15" fmla="*/ 1436 w 1771"/>
              <a:gd name="connsiteY15" fmla="*/ 324 h 696"/>
              <a:gd name="connsiteX16" fmla="*/ 1584 w 1771"/>
              <a:gd name="connsiteY16" fmla="*/ 328 h 696"/>
              <a:gd name="connsiteX17" fmla="*/ 1716 w 1771"/>
              <a:gd name="connsiteY17" fmla="*/ 324 h 696"/>
              <a:gd name="connsiteX18" fmla="*/ 1604 w 1771"/>
              <a:gd name="connsiteY18" fmla="*/ 288 h 696"/>
              <a:gd name="connsiteX19" fmla="*/ 1488 w 1771"/>
              <a:gd name="connsiteY19" fmla="*/ 252 h 696"/>
              <a:gd name="connsiteX20" fmla="*/ 1396 w 1771"/>
              <a:gd name="connsiteY20" fmla="*/ 224 h 696"/>
              <a:gd name="connsiteX21" fmla="*/ 1348 w 1771"/>
              <a:gd name="connsiteY21" fmla="*/ 184 h 696"/>
              <a:gd name="connsiteX22" fmla="*/ 1444 w 1771"/>
              <a:gd name="connsiteY22" fmla="*/ 152 h 696"/>
              <a:gd name="connsiteX23" fmla="*/ 1564 w 1771"/>
              <a:gd name="connsiteY23" fmla="*/ 148 h 696"/>
              <a:gd name="connsiteX24" fmla="*/ 1620 w 1771"/>
              <a:gd name="connsiteY24" fmla="*/ 144 h 696"/>
              <a:gd name="connsiteX25" fmla="*/ 1660 w 1771"/>
              <a:gd name="connsiteY25" fmla="*/ 136 h 696"/>
              <a:gd name="connsiteX26" fmla="*/ 1652 w 1771"/>
              <a:gd name="connsiteY26" fmla="*/ 96 h 696"/>
              <a:gd name="connsiteX27" fmla="*/ 1704 w 1771"/>
              <a:gd name="connsiteY27" fmla="*/ 84 h 696"/>
              <a:gd name="connsiteX28" fmla="*/ 1668 w 1771"/>
              <a:gd name="connsiteY28" fmla="*/ 52 h 696"/>
              <a:gd name="connsiteX29" fmla="*/ 1616 w 1771"/>
              <a:gd name="connsiteY29" fmla="*/ 28 h 696"/>
              <a:gd name="connsiteX30" fmla="*/ 1728 w 1771"/>
              <a:gd name="connsiteY30" fmla="*/ 16 h 696"/>
              <a:gd name="connsiteX31" fmla="*/ 1760 w 1771"/>
              <a:gd name="connsiteY31"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704 w 1760"/>
              <a:gd name="connsiteY27" fmla="*/ 84 h 696"/>
              <a:gd name="connsiteX28" fmla="*/ 1668 w 1760"/>
              <a:gd name="connsiteY28" fmla="*/ 52 h 696"/>
              <a:gd name="connsiteX29" fmla="*/ 1616 w 1760"/>
              <a:gd name="connsiteY29" fmla="*/ 28 h 696"/>
              <a:gd name="connsiteX30" fmla="*/ 1760 w 1760"/>
              <a:gd name="connsiteY30"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704 w 1760"/>
              <a:gd name="connsiteY27" fmla="*/ 84 h 696"/>
              <a:gd name="connsiteX28" fmla="*/ 1616 w 1760"/>
              <a:gd name="connsiteY28" fmla="*/ 28 h 696"/>
              <a:gd name="connsiteX29" fmla="*/ 1760 w 1760"/>
              <a:gd name="connsiteY29"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616 w 1760"/>
              <a:gd name="connsiteY27" fmla="*/ 28 h 696"/>
              <a:gd name="connsiteX28" fmla="*/ 1760 w 1760"/>
              <a:gd name="connsiteY28"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16 w 1760"/>
              <a:gd name="connsiteY26" fmla="*/ 28 h 696"/>
              <a:gd name="connsiteX27" fmla="*/ 1760 w 1760"/>
              <a:gd name="connsiteY27"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16 w 1760"/>
              <a:gd name="connsiteY25" fmla="*/ 28 h 696"/>
              <a:gd name="connsiteX26" fmla="*/ 1760 w 1760"/>
              <a:gd name="connsiteY26"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16 w 1760"/>
              <a:gd name="connsiteY24" fmla="*/ 28 h 696"/>
              <a:gd name="connsiteX25" fmla="*/ 1760 w 1760"/>
              <a:gd name="connsiteY25"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616 w 1760"/>
              <a:gd name="connsiteY23" fmla="*/ 28 h 696"/>
              <a:gd name="connsiteX24" fmla="*/ 1760 w 1760"/>
              <a:gd name="connsiteY24"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616 w 1760"/>
              <a:gd name="connsiteY22" fmla="*/ 28 h 696"/>
              <a:gd name="connsiteX23" fmla="*/ 1760 w 1760"/>
              <a:gd name="connsiteY23"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616 w 1760"/>
              <a:gd name="connsiteY21" fmla="*/ 28 h 696"/>
              <a:gd name="connsiteX22" fmla="*/ 1760 w 1760"/>
              <a:gd name="connsiteY22"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760 w 1760"/>
              <a:gd name="connsiteY21" fmla="*/ 0 h 696"/>
              <a:gd name="connsiteX0" fmla="*/ 0 w 1719"/>
              <a:gd name="connsiteY0" fmla="*/ 464 h 472"/>
              <a:gd name="connsiteX1" fmla="*/ 48 w 1719"/>
              <a:gd name="connsiteY1" fmla="*/ 464 h 472"/>
              <a:gd name="connsiteX2" fmla="*/ 144 w 1719"/>
              <a:gd name="connsiteY2" fmla="*/ 416 h 472"/>
              <a:gd name="connsiteX3" fmla="*/ 304 w 1719"/>
              <a:gd name="connsiteY3" fmla="*/ 400 h 472"/>
              <a:gd name="connsiteX4" fmla="*/ 420 w 1719"/>
              <a:gd name="connsiteY4" fmla="*/ 364 h 472"/>
              <a:gd name="connsiteX5" fmla="*/ 564 w 1719"/>
              <a:gd name="connsiteY5" fmla="*/ 308 h 472"/>
              <a:gd name="connsiteX6" fmla="*/ 624 w 1719"/>
              <a:gd name="connsiteY6" fmla="*/ 260 h 472"/>
              <a:gd name="connsiteX7" fmla="*/ 748 w 1719"/>
              <a:gd name="connsiteY7" fmla="*/ 224 h 472"/>
              <a:gd name="connsiteX8" fmla="*/ 908 w 1719"/>
              <a:gd name="connsiteY8" fmla="*/ 248 h 472"/>
              <a:gd name="connsiteX9" fmla="*/ 1020 w 1719"/>
              <a:gd name="connsiteY9" fmla="*/ 260 h 472"/>
              <a:gd name="connsiteX10" fmla="*/ 1168 w 1719"/>
              <a:gd name="connsiteY10" fmla="*/ 264 h 472"/>
              <a:gd name="connsiteX11" fmla="*/ 1260 w 1719"/>
              <a:gd name="connsiteY11" fmla="*/ 220 h 472"/>
              <a:gd name="connsiteX12" fmla="*/ 1360 w 1719"/>
              <a:gd name="connsiteY12" fmla="*/ 204 h 472"/>
              <a:gd name="connsiteX13" fmla="*/ 1432 w 1719"/>
              <a:gd name="connsiteY13" fmla="*/ 164 h 472"/>
              <a:gd name="connsiteX14" fmla="*/ 1432 w 1719"/>
              <a:gd name="connsiteY14" fmla="*/ 136 h 472"/>
              <a:gd name="connsiteX15" fmla="*/ 1436 w 1719"/>
              <a:gd name="connsiteY15" fmla="*/ 100 h 472"/>
              <a:gd name="connsiteX16" fmla="*/ 1584 w 1719"/>
              <a:gd name="connsiteY16" fmla="*/ 104 h 472"/>
              <a:gd name="connsiteX17" fmla="*/ 1716 w 1719"/>
              <a:gd name="connsiteY17" fmla="*/ 100 h 472"/>
              <a:gd name="connsiteX18" fmla="*/ 1604 w 1719"/>
              <a:gd name="connsiteY18" fmla="*/ 64 h 472"/>
              <a:gd name="connsiteX19" fmla="*/ 1488 w 1719"/>
              <a:gd name="connsiteY19" fmla="*/ 28 h 472"/>
              <a:gd name="connsiteX20" fmla="*/ 1396 w 1719"/>
              <a:gd name="connsiteY20" fmla="*/ 0 h 472"/>
              <a:gd name="connsiteX0" fmla="*/ 0 w 1719"/>
              <a:gd name="connsiteY0" fmla="*/ 436 h 444"/>
              <a:gd name="connsiteX1" fmla="*/ 48 w 1719"/>
              <a:gd name="connsiteY1" fmla="*/ 436 h 444"/>
              <a:gd name="connsiteX2" fmla="*/ 144 w 1719"/>
              <a:gd name="connsiteY2" fmla="*/ 388 h 444"/>
              <a:gd name="connsiteX3" fmla="*/ 304 w 1719"/>
              <a:gd name="connsiteY3" fmla="*/ 372 h 444"/>
              <a:gd name="connsiteX4" fmla="*/ 420 w 1719"/>
              <a:gd name="connsiteY4" fmla="*/ 336 h 444"/>
              <a:gd name="connsiteX5" fmla="*/ 564 w 1719"/>
              <a:gd name="connsiteY5" fmla="*/ 280 h 444"/>
              <a:gd name="connsiteX6" fmla="*/ 624 w 1719"/>
              <a:gd name="connsiteY6" fmla="*/ 232 h 444"/>
              <a:gd name="connsiteX7" fmla="*/ 748 w 1719"/>
              <a:gd name="connsiteY7" fmla="*/ 196 h 444"/>
              <a:gd name="connsiteX8" fmla="*/ 908 w 1719"/>
              <a:gd name="connsiteY8" fmla="*/ 220 h 444"/>
              <a:gd name="connsiteX9" fmla="*/ 1020 w 1719"/>
              <a:gd name="connsiteY9" fmla="*/ 232 h 444"/>
              <a:gd name="connsiteX10" fmla="*/ 1168 w 1719"/>
              <a:gd name="connsiteY10" fmla="*/ 236 h 444"/>
              <a:gd name="connsiteX11" fmla="*/ 1260 w 1719"/>
              <a:gd name="connsiteY11" fmla="*/ 192 h 444"/>
              <a:gd name="connsiteX12" fmla="*/ 1360 w 1719"/>
              <a:gd name="connsiteY12" fmla="*/ 176 h 444"/>
              <a:gd name="connsiteX13" fmla="*/ 1432 w 1719"/>
              <a:gd name="connsiteY13" fmla="*/ 136 h 444"/>
              <a:gd name="connsiteX14" fmla="*/ 1432 w 1719"/>
              <a:gd name="connsiteY14" fmla="*/ 108 h 444"/>
              <a:gd name="connsiteX15" fmla="*/ 1436 w 1719"/>
              <a:gd name="connsiteY15" fmla="*/ 72 h 444"/>
              <a:gd name="connsiteX16" fmla="*/ 1584 w 1719"/>
              <a:gd name="connsiteY16" fmla="*/ 76 h 444"/>
              <a:gd name="connsiteX17" fmla="*/ 1716 w 1719"/>
              <a:gd name="connsiteY17" fmla="*/ 72 h 444"/>
              <a:gd name="connsiteX18" fmla="*/ 1604 w 1719"/>
              <a:gd name="connsiteY18" fmla="*/ 36 h 444"/>
              <a:gd name="connsiteX19" fmla="*/ 1488 w 1719"/>
              <a:gd name="connsiteY19" fmla="*/ 0 h 444"/>
              <a:gd name="connsiteX0" fmla="*/ 0 w 1719"/>
              <a:gd name="connsiteY0" fmla="*/ 400 h 408"/>
              <a:gd name="connsiteX1" fmla="*/ 48 w 1719"/>
              <a:gd name="connsiteY1" fmla="*/ 400 h 408"/>
              <a:gd name="connsiteX2" fmla="*/ 144 w 1719"/>
              <a:gd name="connsiteY2" fmla="*/ 352 h 408"/>
              <a:gd name="connsiteX3" fmla="*/ 304 w 1719"/>
              <a:gd name="connsiteY3" fmla="*/ 336 h 408"/>
              <a:gd name="connsiteX4" fmla="*/ 420 w 1719"/>
              <a:gd name="connsiteY4" fmla="*/ 300 h 408"/>
              <a:gd name="connsiteX5" fmla="*/ 564 w 1719"/>
              <a:gd name="connsiteY5" fmla="*/ 244 h 408"/>
              <a:gd name="connsiteX6" fmla="*/ 624 w 1719"/>
              <a:gd name="connsiteY6" fmla="*/ 196 h 408"/>
              <a:gd name="connsiteX7" fmla="*/ 748 w 1719"/>
              <a:gd name="connsiteY7" fmla="*/ 160 h 408"/>
              <a:gd name="connsiteX8" fmla="*/ 908 w 1719"/>
              <a:gd name="connsiteY8" fmla="*/ 184 h 408"/>
              <a:gd name="connsiteX9" fmla="*/ 1020 w 1719"/>
              <a:gd name="connsiteY9" fmla="*/ 196 h 408"/>
              <a:gd name="connsiteX10" fmla="*/ 1168 w 1719"/>
              <a:gd name="connsiteY10" fmla="*/ 200 h 408"/>
              <a:gd name="connsiteX11" fmla="*/ 1260 w 1719"/>
              <a:gd name="connsiteY11" fmla="*/ 156 h 408"/>
              <a:gd name="connsiteX12" fmla="*/ 1360 w 1719"/>
              <a:gd name="connsiteY12" fmla="*/ 140 h 408"/>
              <a:gd name="connsiteX13" fmla="*/ 1432 w 1719"/>
              <a:gd name="connsiteY13" fmla="*/ 100 h 408"/>
              <a:gd name="connsiteX14" fmla="*/ 1432 w 1719"/>
              <a:gd name="connsiteY14" fmla="*/ 72 h 408"/>
              <a:gd name="connsiteX15" fmla="*/ 1436 w 1719"/>
              <a:gd name="connsiteY15" fmla="*/ 36 h 408"/>
              <a:gd name="connsiteX16" fmla="*/ 1584 w 1719"/>
              <a:gd name="connsiteY16" fmla="*/ 40 h 408"/>
              <a:gd name="connsiteX17" fmla="*/ 1716 w 1719"/>
              <a:gd name="connsiteY17" fmla="*/ 36 h 408"/>
              <a:gd name="connsiteX18" fmla="*/ 1604 w 1719"/>
              <a:gd name="connsiteY18" fmla="*/ 0 h 408"/>
              <a:gd name="connsiteX0" fmla="*/ 0 w 1716"/>
              <a:gd name="connsiteY0" fmla="*/ 369 h 377"/>
              <a:gd name="connsiteX1" fmla="*/ 48 w 1716"/>
              <a:gd name="connsiteY1" fmla="*/ 369 h 377"/>
              <a:gd name="connsiteX2" fmla="*/ 144 w 1716"/>
              <a:gd name="connsiteY2" fmla="*/ 321 h 377"/>
              <a:gd name="connsiteX3" fmla="*/ 304 w 1716"/>
              <a:gd name="connsiteY3" fmla="*/ 305 h 377"/>
              <a:gd name="connsiteX4" fmla="*/ 420 w 1716"/>
              <a:gd name="connsiteY4" fmla="*/ 269 h 377"/>
              <a:gd name="connsiteX5" fmla="*/ 564 w 1716"/>
              <a:gd name="connsiteY5" fmla="*/ 213 h 377"/>
              <a:gd name="connsiteX6" fmla="*/ 624 w 1716"/>
              <a:gd name="connsiteY6" fmla="*/ 165 h 377"/>
              <a:gd name="connsiteX7" fmla="*/ 748 w 1716"/>
              <a:gd name="connsiteY7" fmla="*/ 129 h 377"/>
              <a:gd name="connsiteX8" fmla="*/ 908 w 1716"/>
              <a:gd name="connsiteY8" fmla="*/ 153 h 377"/>
              <a:gd name="connsiteX9" fmla="*/ 1020 w 1716"/>
              <a:gd name="connsiteY9" fmla="*/ 165 h 377"/>
              <a:gd name="connsiteX10" fmla="*/ 1168 w 1716"/>
              <a:gd name="connsiteY10" fmla="*/ 169 h 377"/>
              <a:gd name="connsiteX11" fmla="*/ 1260 w 1716"/>
              <a:gd name="connsiteY11" fmla="*/ 125 h 377"/>
              <a:gd name="connsiteX12" fmla="*/ 1360 w 1716"/>
              <a:gd name="connsiteY12" fmla="*/ 109 h 377"/>
              <a:gd name="connsiteX13" fmla="*/ 1432 w 1716"/>
              <a:gd name="connsiteY13" fmla="*/ 69 h 377"/>
              <a:gd name="connsiteX14" fmla="*/ 1432 w 1716"/>
              <a:gd name="connsiteY14" fmla="*/ 41 h 377"/>
              <a:gd name="connsiteX15" fmla="*/ 1436 w 1716"/>
              <a:gd name="connsiteY15" fmla="*/ 5 h 377"/>
              <a:gd name="connsiteX16" fmla="*/ 1584 w 1716"/>
              <a:gd name="connsiteY16" fmla="*/ 9 h 377"/>
              <a:gd name="connsiteX17" fmla="*/ 1716 w 1716"/>
              <a:gd name="connsiteY17" fmla="*/ 5 h 377"/>
              <a:gd name="connsiteX0" fmla="*/ 0 w 1584"/>
              <a:gd name="connsiteY0" fmla="*/ 369 h 377"/>
              <a:gd name="connsiteX1" fmla="*/ 48 w 1584"/>
              <a:gd name="connsiteY1" fmla="*/ 369 h 377"/>
              <a:gd name="connsiteX2" fmla="*/ 144 w 1584"/>
              <a:gd name="connsiteY2" fmla="*/ 321 h 377"/>
              <a:gd name="connsiteX3" fmla="*/ 304 w 1584"/>
              <a:gd name="connsiteY3" fmla="*/ 305 h 377"/>
              <a:gd name="connsiteX4" fmla="*/ 420 w 1584"/>
              <a:gd name="connsiteY4" fmla="*/ 269 h 377"/>
              <a:gd name="connsiteX5" fmla="*/ 564 w 1584"/>
              <a:gd name="connsiteY5" fmla="*/ 213 h 377"/>
              <a:gd name="connsiteX6" fmla="*/ 624 w 1584"/>
              <a:gd name="connsiteY6" fmla="*/ 165 h 377"/>
              <a:gd name="connsiteX7" fmla="*/ 748 w 1584"/>
              <a:gd name="connsiteY7" fmla="*/ 129 h 377"/>
              <a:gd name="connsiteX8" fmla="*/ 908 w 1584"/>
              <a:gd name="connsiteY8" fmla="*/ 153 h 377"/>
              <a:gd name="connsiteX9" fmla="*/ 1020 w 1584"/>
              <a:gd name="connsiteY9" fmla="*/ 165 h 377"/>
              <a:gd name="connsiteX10" fmla="*/ 1168 w 1584"/>
              <a:gd name="connsiteY10" fmla="*/ 169 h 377"/>
              <a:gd name="connsiteX11" fmla="*/ 1260 w 1584"/>
              <a:gd name="connsiteY11" fmla="*/ 125 h 377"/>
              <a:gd name="connsiteX12" fmla="*/ 1360 w 1584"/>
              <a:gd name="connsiteY12" fmla="*/ 109 h 377"/>
              <a:gd name="connsiteX13" fmla="*/ 1432 w 1584"/>
              <a:gd name="connsiteY13" fmla="*/ 69 h 377"/>
              <a:gd name="connsiteX14" fmla="*/ 1432 w 1584"/>
              <a:gd name="connsiteY14" fmla="*/ 41 h 377"/>
              <a:gd name="connsiteX15" fmla="*/ 1436 w 1584"/>
              <a:gd name="connsiteY15" fmla="*/ 5 h 377"/>
              <a:gd name="connsiteX16" fmla="*/ 1584 w 1584"/>
              <a:gd name="connsiteY16" fmla="*/ 9 h 377"/>
              <a:gd name="connsiteX0" fmla="*/ 0 w 1444"/>
              <a:gd name="connsiteY0" fmla="*/ 364 h 372"/>
              <a:gd name="connsiteX1" fmla="*/ 48 w 1444"/>
              <a:gd name="connsiteY1" fmla="*/ 364 h 372"/>
              <a:gd name="connsiteX2" fmla="*/ 144 w 1444"/>
              <a:gd name="connsiteY2" fmla="*/ 316 h 372"/>
              <a:gd name="connsiteX3" fmla="*/ 304 w 1444"/>
              <a:gd name="connsiteY3" fmla="*/ 300 h 372"/>
              <a:gd name="connsiteX4" fmla="*/ 420 w 1444"/>
              <a:gd name="connsiteY4" fmla="*/ 264 h 372"/>
              <a:gd name="connsiteX5" fmla="*/ 564 w 1444"/>
              <a:gd name="connsiteY5" fmla="*/ 208 h 372"/>
              <a:gd name="connsiteX6" fmla="*/ 624 w 1444"/>
              <a:gd name="connsiteY6" fmla="*/ 160 h 372"/>
              <a:gd name="connsiteX7" fmla="*/ 748 w 1444"/>
              <a:gd name="connsiteY7" fmla="*/ 124 h 372"/>
              <a:gd name="connsiteX8" fmla="*/ 908 w 1444"/>
              <a:gd name="connsiteY8" fmla="*/ 148 h 372"/>
              <a:gd name="connsiteX9" fmla="*/ 1020 w 1444"/>
              <a:gd name="connsiteY9" fmla="*/ 160 h 372"/>
              <a:gd name="connsiteX10" fmla="*/ 1168 w 1444"/>
              <a:gd name="connsiteY10" fmla="*/ 164 h 372"/>
              <a:gd name="connsiteX11" fmla="*/ 1260 w 1444"/>
              <a:gd name="connsiteY11" fmla="*/ 120 h 372"/>
              <a:gd name="connsiteX12" fmla="*/ 1360 w 1444"/>
              <a:gd name="connsiteY12" fmla="*/ 104 h 372"/>
              <a:gd name="connsiteX13" fmla="*/ 1432 w 1444"/>
              <a:gd name="connsiteY13" fmla="*/ 64 h 372"/>
              <a:gd name="connsiteX14" fmla="*/ 1432 w 1444"/>
              <a:gd name="connsiteY14" fmla="*/ 36 h 372"/>
              <a:gd name="connsiteX15" fmla="*/ 1436 w 1444"/>
              <a:gd name="connsiteY15" fmla="*/ 0 h 372"/>
              <a:gd name="connsiteX0" fmla="*/ 0 w 1444"/>
              <a:gd name="connsiteY0" fmla="*/ 328 h 336"/>
              <a:gd name="connsiteX1" fmla="*/ 48 w 1444"/>
              <a:gd name="connsiteY1" fmla="*/ 328 h 336"/>
              <a:gd name="connsiteX2" fmla="*/ 144 w 1444"/>
              <a:gd name="connsiteY2" fmla="*/ 280 h 336"/>
              <a:gd name="connsiteX3" fmla="*/ 304 w 1444"/>
              <a:gd name="connsiteY3" fmla="*/ 264 h 336"/>
              <a:gd name="connsiteX4" fmla="*/ 420 w 1444"/>
              <a:gd name="connsiteY4" fmla="*/ 228 h 336"/>
              <a:gd name="connsiteX5" fmla="*/ 564 w 1444"/>
              <a:gd name="connsiteY5" fmla="*/ 172 h 336"/>
              <a:gd name="connsiteX6" fmla="*/ 624 w 1444"/>
              <a:gd name="connsiteY6" fmla="*/ 124 h 336"/>
              <a:gd name="connsiteX7" fmla="*/ 748 w 1444"/>
              <a:gd name="connsiteY7" fmla="*/ 88 h 336"/>
              <a:gd name="connsiteX8" fmla="*/ 908 w 1444"/>
              <a:gd name="connsiteY8" fmla="*/ 112 h 336"/>
              <a:gd name="connsiteX9" fmla="*/ 1020 w 1444"/>
              <a:gd name="connsiteY9" fmla="*/ 124 h 336"/>
              <a:gd name="connsiteX10" fmla="*/ 1168 w 1444"/>
              <a:gd name="connsiteY10" fmla="*/ 128 h 336"/>
              <a:gd name="connsiteX11" fmla="*/ 1260 w 1444"/>
              <a:gd name="connsiteY11" fmla="*/ 84 h 336"/>
              <a:gd name="connsiteX12" fmla="*/ 1360 w 1444"/>
              <a:gd name="connsiteY12" fmla="*/ 68 h 336"/>
              <a:gd name="connsiteX13" fmla="*/ 1432 w 1444"/>
              <a:gd name="connsiteY13" fmla="*/ 28 h 336"/>
              <a:gd name="connsiteX14" fmla="*/ 1432 w 1444"/>
              <a:gd name="connsiteY14" fmla="*/ 0 h 336"/>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260 w 1432"/>
              <a:gd name="connsiteY11" fmla="*/ 56 h 308"/>
              <a:gd name="connsiteX12" fmla="*/ 1360 w 1432"/>
              <a:gd name="connsiteY12" fmla="*/ 40 h 308"/>
              <a:gd name="connsiteX13" fmla="*/ 1432 w 1432"/>
              <a:gd name="connsiteY13"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260 w 1432"/>
              <a:gd name="connsiteY11" fmla="*/ 56 h 308"/>
              <a:gd name="connsiteX12" fmla="*/ 1432 w 1432"/>
              <a:gd name="connsiteY12"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432 w 1432"/>
              <a:gd name="connsiteY11"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432 w 1432"/>
              <a:gd name="connsiteY10" fmla="*/ 0 h 308"/>
              <a:gd name="connsiteX0" fmla="*/ 0 w 1250"/>
              <a:gd name="connsiteY0" fmla="*/ 242 h 250"/>
              <a:gd name="connsiteX1" fmla="*/ 48 w 1250"/>
              <a:gd name="connsiteY1" fmla="*/ 242 h 250"/>
              <a:gd name="connsiteX2" fmla="*/ 144 w 1250"/>
              <a:gd name="connsiteY2" fmla="*/ 194 h 250"/>
              <a:gd name="connsiteX3" fmla="*/ 304 w 1250"/>
              <a:gd name="connsiteY3" fmla="*/ 178 h 250"/>
              <a:gd name="connsiteX4" fmla="*/ 420 w 1250"/>
              <a:gd name="connsiteY4" fmla="*/ 142 h 250"/>
              <a:gd name="connsiteX5" fmla="*/ 564 w 1250"/>
              <a:gd name="connsiteY5" fmla="*/ 86 h 250"/>
              <a:gd name="connsiteX6" fmla="*/ 624 w 1250"/>
              <a:gd name="connsiteY6" fmla="*/ 38 h 250"/>
              <a:gd name="connsiteX7" fmla="*/ 748 w 1250"/>
              <a:gd name="connsiteY7" fmla="*/ 2 h 250"/>
              <a:gd name="connsiteX8" fmla="*/ 908 w 1250"/>
              <a:gd name="connsiteY8" fmla="*/ 26 h 250"/>
              <a:gd name="connsiteX9" fmla="*/ 1020 w 1250"/>
              <a:gd name="connsiteY9" fmla="*/ 38 h 250"/>
              <a:gd name="connsiteX10" fmla="*/ 1250 w 1250"/>
              <a:gd name="connsiteY10" fmla="*/ 3 h 250"/>
              <a:gd name="connsiteX0" fmla="*/ 0 w 1020"/>
              <a:gd name="connsiteY0" fmla="*/ 242 h 250"/>
              <a:gd name="connsiteX1" fmla="*/ 48 w 1020"/>
              <a:gd name="connsiteY1" fmla="*/ 242 h 250"/>
              <a:gd name="connsiteX2" fmla="*/ 144 w 1020"/>
              <a:gd name="connsiteY2" fmla="*/ 194 h 250"/>
              <a:gd name="connsiteX3" fmla="*/ 304 w 1020"/>
              <a:gd name="connsiteY3" fmla="*/ 178 h 250"/>
              <a:gd name="connsiteX4" fmla="*/ 420 w 1020"/>
              <a:gd name="connsiteY4" fmla="*/ 142 h 250"/>
              <a:gd name="connsiteX5" fmla="*/ 564 w 1020"/>
              <a:gd name="connsiteY5" fmla="*/ 86 h 250"/>
              <a:gd name="connsiteX6" fmla="*/ 624 w 1020"/>
              <a:gd name="connsiteY6" fmla="*/ 38 h 250"/>
              <a:gd name="connsiteX7" fmla="*/ 748 w 1020"/>
              <a:gd name="connsiteY7" fmla="*/ 2 h 250"/>
              <a:gd name="connsiteX8" fmla="*/ 908 w 1020"/>
              <a:gd name="connsiteY8" fmla="*/ 26 h 250"/>
              <a:gd name="connsiteX9" fmla="*/ 1020 w 1020"/>
              <a:gd name="connsiteY9" fmla="*/ 38 h 250"/>
              <a:gd name="connsiteX0" fmla="*/ 0 w 908"/>
              <a:gd name="connsiteY0" fmla="*/ 242 h 250"/>
              <a:gd name="connsiteX1" fmla="*/ 48 w 908"/>
              <a:gd name="connsiteY1" fmla="*/ 242 h 250"/>
              <a:gd name="connsiteX2" fmla="*/ 144 w 908"/>
              <a:gd name="connsiteY2" fmla="*/ 194 h 250"/>
              <a:gd name="connsiteX3" fmla="*/ 304 w 908"/>
              <a:gd name="connsiteY3" fmla="*/ 178 h 250"/>
              <a:gd name="connsiteX4" fmla="*/ 420 w 908"/>
              <a:gd name="connsiteY4" fmla="*/ 142 h 250"/>
              <a:gd name="connsiteX5" fmla="*/ 564 w 908"/>
              <a:gd name="connsiteY5" fmla="*/ 86 h 250"/>
              <a:gd name="connsiteX6" fmla="*/ 624 w 908"/>
              <a:gd name="connsiteY6" fmla="*/ 38 h 250"/>
              <a:gd name="connsiteX7" fmla="*/ 748 w 908"/>
              <a:gd name="connsiteY7" fmla="*/ 2 h 250"/>
              <a:gd name="connsiteX8" fmla="*/ 908 w 908"/>
              <a:gd name="connsiteY8" fmla="*/ 26 h 250"/>
              <a:gd name="connsiteX0" fmla="*/ 0 w 748"/>
              <a:gd name="connsiteY0" fmla="*/ 240 h 248"/>
              <a:gd name="connsiteX1" fmla="*/ 48 w 748"/>
              <a:gd name="connsiteY1" fmla="*/ 240 h 248"/>
              <a:gd name="connsiteX2" fmla="*/ 144 w 748"/>
              <a:gd name="connsiteY2" fmla="*/ 192 h 248"/>
              <a:gd name="connsiteX3" fmla="*/ 304 w 748"/>
              <a:gd name="connsiteY3" fmla="*/ 176 h 248"/>
              <a:gd name="connsiteX4" fmla="*/ 420 w 748"/>
              <a:gd name="connsiteY4" fmla="*/ 140 h 248"/>
              <a:gd name="connsiteX5" fmla="*/ 564 w 748"/>
              <a:gd name="connsiteY5" fmla="*/ 84 h 248"/>
              <a:gd name="connsiteX6" fmla="*/ 624 w 748"/>
              <a:gd name="connsiteY6" fmla="*/ 36 h 248"/>
              <a:gd name="connsiteX7" fmla="*/ 748 w 748"/>
              <a:gd name="connsiteY7" fmla="*/ 0 h 248"/>
              <a:gd name="connsiteX0" fmla="*/ 0 w 624"/>
              <a:gd name="connsiteY0" fmla="*/ 204 h 212"/>
              <a:gd name="connsiteX1" fmla="*/ 48 w 624"/>
              <a:gd name="connsiteY1" fmla="*/ 204 h 212"/>
              <a:gd name="connsiteX2" fmla="*/ 144 w 624"/>
              <a:gd name="connsiteY2" fmla="*/ 156 h 212"/>
              <a:gd name="connsiteX3" fmla="*/ 304 w 624"/>
              <a:gd name="connsiteY3" fmla="*/ 140 h 212"/>
              <a:gd name="connsiteX4" fmla="*/ 420 w 624"/>
              <a:gd name="connsiteY4" fmla="*/ 104 h 212"/>
              <a:gd name="connsiteX5" fmla="*/ 564 w 624"/>
              <a:gd name="connsiteY5" fmla="*/ 48 h 212"/>
              <a:gd name="connsiteX6" fmla="*/ 624 w 624"/>
              <a:gd name="connsiteY6" fmla="*/ 0 h 212"/>
              <a:gd name="connsiteX0" fmla="*/ 0 w 564"/>
              <a:gd name="connsiteY0" fmla="*/ 156 h 164"/>
              <a:gd name="connsiteX1" fmla="*/ 48 w 564"/>
              <a:gd name="connsiteY1" fmla="*/ 156 h 164"/>
              <a:gd name="connsiteX2" fmla="*/ 144 w 564"/>
              <a:gd name="connsiteY2" fmla="*/ 108 h 164"/>
              <a:gd name="connsiteX3" fmla="*/ 304 w 564"/>
              <a:gd name="connsiteY3" fmla="*/ 92 h 164"/>
              <a:gd name="connsiteX4" fmla="*/ 420 w 564"/>
              <a:gd name="connsiteY4" fmla="*/ 56 h 164"/>
              <a:gd name="connsiteX5" fmla="*/ 564 w 564"/>
              <a:gd name="connsiteY5" fmla="*/ 0 h 164"/>
              <a:gd name="connsiteX0" fmla="*/ 0 w 420"/>
              <a:gd name="connsiteY0" fmla="*/ 100 h 108"/>
              <a:gd name="connsiteX1" fmla="*/ 48 w 420"/>
              <a:gd name="connsiteY1" fmla="*/ 100 h 108"/>
              <a:gd name="connsiteX2" fmla="*/ 144 w 420"/>
              <a:gd name="connsiteY2" fmla="*/ 52 h 108"/>
              <a:gd name="connsiteX3" fmla="*/ 304 w 420"/>
              <a:gd name="connsiteY3" fmla="*/ 36 h 108"/>
              <a:gd name="connsiteX4" fmla="*/ 420 w 420"/>
              <a:gd name="connsiteY4" fmla="*/ 0 h 108"/>
              <a:gd name="connsiteX0" fmla="*/ 0 w 420"/>
              <a:gd name="connsiteY0" fmla="*/ 100 h 100"/>
              <a:gd name="connsiteX1" fmla="*/ 144 w 420"/>
              <a:gd name="connsiteY1" fmla="*/ 52 h 100"/>
              <a:gd name="connsiteX2" fmla="*/ 304 w 420"/>
              <a:gd name="connsiteY2" fmla="*/ 36 h 100"/>
              <a:gd name="connsiteX3" fmla="*/ 420 w 420"/>
              <a:gd name="connsiteY3" fmla="*/ 0 h 100"/>
              <a:gd name="connsiteX0" fmla="*/ 0 w 420"/>
              <a:gd name="connsiteY0" fmla="*/ 100 h 101"/>
              <a:gd name="connsiteX1" fmla="*/ 71 w 420"/>
              <a:gd name="connsiteY1" fmla="*/ 93 h 101"/>
              <a:gd name="connsiteX2" fmla="*/ 144 w 420"/>
              <a:gd name="connsiteY2" fmla="*/ 52 h 101"/>
              <a:gd name="connsiteX3" fmla="*/ 304 w 420"/>
              <a:gd name="connsiteY3" fmla="*/ 36 h 101"/>
              <a:gd name="connsiteX4" fmla="*/ 420 w 420"/>
              <a:gd name="connsiteY4" fmla="*/ 0 h 101"/>
              <a:gd name="connsiteX0" fmla="*/ 0 w 564"/>
              <a:gd name="connsiteY0" fmla="*/ 150 h 151"/>
              <a:gd name="connsiteX1" fmla="*/ 71 w 564"/>
              <a:gd name="connsiteY1" fmla="*/ 143 h 151"/>
              <a:gd name="connsiteX2" fmla="*/ 144 w 564"/>
              <a:gd name="connsiteY2" fmla="*/ 102 h 151"/>
              <a:gd name="connsiteX3" fmla="*/ 304 w 564"/>
              <a:gd name="connsiteY3" fmla="*/ 86 h 151"/>
              <a:gd name="connsiteX4" fmla="*/ 564 w 564"/>
              <a:gd name="connsiteY4" fmla="*/ 0 h 151"/>
              <a:gd name="connsiteX0" fmla="*/ 0 w 715"/>
              <a:gd name="connsiteY0" fmla="*/ 68 h 69"/>
              <a:gd name="connsiteX1" fmla="*/ 71 w 715"/>
              <a:gd name="connsiteY1" fmla="*/ 61 h 69"/>
              <a:gd name="connsiteX2" fmla="*/ 144 w 715"/>
              <a:gd name="connsiteY2" fmla="*/ 20 h 69"/>
              <a:gd name="connsiteX3" fmla="*/ 304 w 715"/>
              <a:gd name="connsiteY3" fmla="*/ 4 h 69"/>
              <a:gd name="connsiteX4" fmla="*/ 715 w 715"/>
              <a:gd name="connsiteY4" fmla="*/ 42 h 69"/>
              <a:gd name="connsiteX0" fmla="*/ 0 w 715"/>
              <a:gd name="connsiteY0" fmla="*/ 129 h 130"/>
              <a:gd name="connsiteX1" fmla="*/ 71 w 715"/>
              <a:gd name="connsiteY1" fmla="*/ 122 h 130"/>
              <a:gd name="connsiteX2" fmla="*/ 144 w 715"/>
              <a:gd name="connsiteY2" fmla="*/ 81 h 130"/>
              <a:gd name="connsiteX3" fmla="*/ 304 w 715"/>
              <a:gd name="connsiteY3" fmla="*/ 65 h 130"/>
              <a:gd name="connsiteX4" fmla="*/ 501 w 715"/>
              <a:gd name="connsiteY4" fmla="*/ 6 h 130"/>
              <a:gd name="connsiteX5" fmla="*/ 715 w 715"/>
              <a:gd name="connsiteY5" fmla="*/ 103 h 130"/>
              <a:gd name="connsiteX0" fmla="*/ 0 w 715"/>
              <a:gd name="connsiteY0" fmla="*/ 133 h 134"/>
              <a:gd name="connsiteX1" fmla="*/ 71 w 715"/>
              <a:gd name="connsiteY1" fmla="*/ 126 h 134"/>
              <a:gd name="connsiteX2" fmla="*/ 144 w 715"/>
              <a:gd name="connsiteY2" fmla="*/ 85 h 134"/>
              <a:gd name="connsiteX3" fmla="*/ 304 w 715"/>
              <a:gd name="connsiteY3" fmla="*/ 69 h 134"/>
              <a:gd name="connsiteX4" fmla="*/ 501 w 715"/>
              <a:gd name="connsiteY4" fmla="*/ 10 h 134"/>
              <a:gd name="connsiteX5" fmla="*/ 504 w 715"/>
              <a:gd name="connsiteY5" fmla="*/ 129 h 134"/>
              <a:gd name="connsiteX6" fmla="*/ 715 w 715"/>
              <a:gd name="connsiteY6" fmla="*/ 107 h 134"/>
              <a:gd name="connsiteX0" fmla="*/ 0 w 715"/>
              <a:gd name="connsiteY0" fmla="*/ 133 h 134"/>
              <a:gd name="connsiteX1" fmla="*/ 71 w 715"/>
              <a:gd name="connsiteY1" fmla="*/ 126 h 134"/>
              <a:gd name="connsiteX2" fmla="*/ 144 w 715"/>
              <a:gd name="connsiteY2" fmla="*/ 85 h 134"/>
              <a:gd name="connsiteX3" fmla="*/ 304 w 715"/>
              <a:gd name="connsiteY3" fmla="*/ 69 h 134"/>
              <a:gd name="connsiteX4" fmla="*/ 501 w 715"/>
              <a:gd name="connsiteY4" fmla="*/ 10 h 134"/>
              <a:gd name="connsiteX5" fmla="*/ 504 w 715"/>
              <a:gd name="connsiteY5" fmla="*/ 129 h 134"/>
              <a:gd name="connsiteX6" fmla="*/ 584 w 715"/>
              <a:gd name="connsiteY6" fmla="*/ 102 h 134"/>
              <a:gd name="connsiteX7" fmla="*/ 715 w 715"/>
              <a:gd name="connsiteY7" fmla="*/ 107 h 134"/>
              <a:gd name="connsiteX0" fmla="*/ 0 w 715"/>
              <a:gd name="connsiteY0" fmla="*/ 136 h 153"/>
              <a:gd name="connsiteX1" fmla="*/ 71 w 715"/>
              <a:gd name="connsiteY1" fmla="*/ 129 h 153"/>
              <a:gd name="connsiteX2" fmla="*/ 144 w 715"/>
              <a:gd name="connsiteY2" fmla="*/ 88 h 153"/>
              <a:gd name="connsiteX3" fmla="*/ 304 w 715"/>
              <a:gd name="connsiteY3" fmla="*/ 72 h 153"/>
              <a:gd name="connsiteX4" fmla="*/ 501 w 715"/>
              <a:gd name="connsiteY4" fmla="*/ 13 h 153"/>
              <a:gd name="connsiteX5" fmla="*/ 512 w 715"/>
              <a:gd name="connsiteY5" fmla="*/ 153 h 153"/>
              <a:gd name="connsiteX6" fmla="*/ 584 w 715"/>
              <a:gd name="connsiteY6" fmla="*/ 105 h 153"/>
              <a:gd name="connsiteX7" fmla="*/ 715 w 715"/>
              <a:gd name="connsiteY7" fmla="*/ 110 h 153"/>
              <a:gd name="connsiteX0" fmla="*/ 0 w 715"/>
              <a:gd name="connsiteY0" fmla="*/ 136 h 153"/>
              <a:gd name="connsiteX1" fmla="*/ 71 w 715"/>
              <a:gd name="connsiteY1" fmla="*/ 129 h 153"/>
              <a:gd name="connsiteX2" fmla="*/ 144 w 715"/>
              <a:gd name="connsiteY2" fmla="*/ 88 h 153"/>
              <a:gd name="connsiteX3" fmla="*/ 304 w 715"/>
              <a:gd name="connsiteY3" fmla="*/ 72 h 153"/>
              <a:gd name="connsiteX4" fmla="*/ 501 w 715"/>
              <a:gd name="connsiteY4" fmla="*/ 13 h 153"/>
              <a:gd name="connsiteX5" fmla="*/ 512 w 715"/>
              <a:gd name="connsiteY5" fmla="*/ 153 h 153"/>
              <a:gd name="connsiteX6" fmla="*/ 715 w 715"/>
              <a:gd name="connsiteY6" fmla="*/ 110 h 153"/>
              <a:gd name="connsiteX0" fmla="*/ 0 w 715"/>
              <a:gd name="connsiteY0" fmla="*/ 129 h 130"/>
              <a:gd name="connsiteX1" fmla="*/ 71 w 715"/>
              <a:gd name="connsiteY1" fmla="*/ 122 h 130"/>
              <a:gd name="connsiteX2" fmla="*/ 144 w 715"/>
              <a:gd name="connsiteY2" fmla="*/ 81 h 130"/>
              <a:gd name="connsiteX3" fmla="*/ 304 w 715"/>
              <a:gd name="connsiteY3" fmla="*/ 65 h 130"/>
              <a:gd name="connsiteX4" fmla="*/ 501 w 715"/>
              <a:gd name="connsiteY4" fmla="*/ 6 h 130"/>
              <a:gd name="connsiteX5" fmla="*/ 715 w 715"/>
              <a:gd name="connsiteY5" fmla="*/ 103 h 130"/>
              <a:gd name="connsiteX0" fmla="*/ 0 w 986"/>
              <a:gd name="connsiteY0" fmla="*/ 234 h 235"/>
              <a:gd name="connsiteX1" fmla="*/ 71 w 986"/>
              <a:gd name="connsiteY1" fmla="*/ 227 h 235"/>
              <a:gd name="connsiteX2" fmla="*/ 144 w 986"/>
              <a:gd name="connsiteY2" fmla="*/ 186 h 235"/>
              <a:gd name="connsiteX3" fmla="*/ 304 w 986"/>
              <a:gd name="connsiteY3" fmla="*/ 170 h 235"/>
              <a:gd name="connsiteX4" fmla="*/ 501 w 986"/>
              <a:gd name="connsiteY4" fmla="*/ 111 h 235"/>
              <a:gd name="connsiteX5" fmla="*/ 986 w 986"/>
              <a:gd name="connsiteY5" fmla="*/ 20 h 235"/>
              <a:gd name="connsiteX0" fmla="*/ 0 w 986"/>
              <a:gd name="connsiteY0" fmla="*/ 249 h 250"/>
              <a:gd name="connsiteX1" fmla="*/ 71 w 986"/>
              <a:gd name="connsiteY1" fmla="*/ 242 h 250"/>
              <a:gd name="connsiteX2" fmla="*/ 144 w 986"/>
              <a:gd name="connsiteY2" fmla="*/ 201 h 250"/>
              <a:gd name="connsiteX3" fmla="*/ 304 w 986"/>
              <a:gd name="connsiteY3" fmla="*/ 185 h 250"/>
              <a:gd name="connsiteX4" fmla="*/ 501 w 986"/>
              <a:gd name="connsiteY4" fmla="*/ 126 h 250"/>
              <a:gd name="connsiteX5" fmla="*/ 710 w 986"/>
              <a:gd name="connsiteY5" fmla="*/ 15 h 250"/>
              <a:gd name="connsiteX6" fmla="*/ 986 w 986"/>
              <a:gd name="connsiteY6" fmla="*/ 35 h 250"/>
              <a:gd name="connsiteX0" fmla="*/ 0 w 986"/>
              <a:gd name="connsiteY0" fmla="*/ 249 h 253"/>
              <a:gd name="connsiteX1" fmla="*/ 71 w 986"/>
              <a:gd name="connsiteY1" fmla="*/ 242 h 253"/>
              <a:gd name="connsiteX2" fmla="*/ 304 w 986"/>
              <a:gd name="connsiteY2" fmla="*/ 185 h 253"/>
              <a:gd name="connsiteX3" fmla="*/ 501 w 986"/>
              <a:gd name="connsiteY3" fmla="*/ 126 h 253"/>
              <a:gd name="connsiteX4" fmla="*/ 710 w 986"/>
              <a:gd name="connsiteY4" fmla="*/ 15 h 253"/>
              <a:gd name="connsiteX5" fmla="*/ 986 w 986"/>
              <a:gd name="connsiteY5" fmla="*/ 35 h 253"/>
              <a:gd name="connsiteX0" fmla="*/ 0 w 986"/>
              <a:gd name="connsiteY0" fmla="*/ 249 h 249"/>
              <a:gd name="connsiteX1" fmla="*/ 304 w 986"/>
              <a:gd name="connsiteY1" fmla="*/ 185 h 249"/>
              <a:gd name="connsiteX2" fmla="*/ 501 w 986"/>
              <a:gd name="connsiteY2" fmla="*/ 126 h 249"/>
              <a:gd name="connsiteX3" fmla="*/ 710 w 986"/>
              <a:gd name="connsiteY3" fmla="*/ 15 h 249"/>
              <a:gd name="connsiteX4" fmla="*/ 986 w 986"/>
              <a:gd name="connsiteY4" fmla="*/ 35 h 249"/>
              <a:gd name="connsiteX0" fmla="*/ 0 w 986"/>
              <a:gd name="connsiteY0" fmla="*/ 249 h 249"/>
              <a:gd name="connsiteX1" fmla="*/ 501 w 986"/>
              <a:gd name="connsiteY1" fmla="*/ 126 h 249"/>
              <a:gd name="connsiteX2" fmla="*/ 710 w 986"/>
              <a:gd name="connsiteY2" fmla="*/ 15 h 249"/>
              <a:gd name="connsiteX3" fmla="*/ 986 w 986"/>
              <a:gd name="connsiteY3" fmla="*/ 35 h 249"/>
              <a:gd name="connsiteX0" fmla="*/ 0 w 986"/>
              <a:gd name="connsiteY0" fmla="*/ 249 h 249"/>
              <a:gd name="connsiteX1" fmla="*/ 535 w 986"/>
              <a:gd name="connsiteY1" fmla="*/ 150 h 249"/>
              <a:gd name="connsiteX2" fmla="*/ 501 w 986"/>
              <a:gd name="connsiteY2" fmla="*/ 126 h 249"/>
              <a:gd name="connsiteX3" fmla="*/ 710 w 986"/>
              <a:gd name="connsiteY3" fmla="*/ 15 h 249"/>
              <a:gd name="connsiteX4" fmla="*/ 986 w 986"/>
              <a:gd name="connsiteY4" fmla="*/ 35 h 249"/>
              <a:gd name="connsiteX0" fmla="*/ 0 w 986"/>
              <a:gd name="connsiteY0" fmla="*/ 249 h 249"/>
              <a:gd name="connsiteX1" fmla="*/ 489 w 986"/>
              <a:gd name="connsiteY1" fmla="*/ 218 h 249"/>
              <a:gd name="connsiteX2" fmla="*/ 535 w 986"/>
              <a:gd name="connsiteY2" fmla="*/ 150 h 249"/>
              <a:gd name="connsiteX3" fmla="*/ 501 w 986"/>
              <a:gd name="connsiteY3" fmla="*/ 126 h 249"/>
              <a:gd name="connsiteX4" fmla="*/ 710 w 986"/>
              <a:gd name="connsiteY4" fmla="*/ 15 h 249"/>
              <a:gd name="connsiteX5" fmla="*/ 986 w 986"/>
              <a:gd name="connsiteY5" fmla="*/ 35 h 249"/>
              <a:gd name="connsiteX0" fmla="*/ 0 w 986"/>
              <a:gd name="connsiteY0" fmla="*/ 249 h 303"/>
              <a:gd name="connsiteX1" fmla="*/ 506 w 986"/>
              <a:gd name="connsiteY1" fmla="*/ 287 h 303"/>
              <a:gd name="connsiteX2" fmla="*/ 535 w 986"/>
              <a:gd name="connsiteY2" fmla="*/ 150 h 303"/>
              <a:gd name="connsiteX3" fmla="*/ 501 w 986"/>
              <a:gd name="connsiteY3" fmla="*/ 126 h 303"/>
              <a:gd name="connsiteX4" fmla="*/ 710 w 986"/>
              <a:gd name="connsiteY4" fmla="*/ 15 h 303"/>
              <a:gd name="connsiteX5" fmla="*/ 986 w 986"/>
              <a:gd name="connsiteY5" fmla="*/ 35 h 303"/>
              <a:gd name="connsiteX0" fmla="*/ 0 w 1123"/>
              <a:gd name="connsiteY0" fmla="*/ 405 h 405"/>
              <a:gd name="connsiteX1" fmla="*/ 643 w 1123"/>
              <a:gd name="connsiteY1" fmla="*/ 287 h 405"/>
              <a:gd name="connsiteX2" fmla="*/ 672 w 1123"/>
              <a:gd name="connsiteY2" fmla="*/ 150 h 405"/>
              <a:gd name="connsiteX3" fmla="*/ 638 w 1123"/>
              <a:gd name="connsiteY3" fmla="*/ 126 h 405"/>
              <a:gd name="connsiteX4" fmla="*/ 847 w 1123"/>
              <a:gd name="connsiteY4" fmla="*/ 15 h 405"/>
              <a:gd name="connsiteX5" fmla="*/ 1123 w 1123"/>
              <a:gd name="connsiteY5" fmla="*/ 35 h 405"/>
              <a:gd name="connsiteX0" fmla="*/ 0 w 1123"/>
              <a:gd name="connsiteY0" fmla="*/ 405 h 405"/>
              <a:gd name="connsiteX1" fmla="*/ 643 w 1123"/>
              <a:gd name="connsiteY1" fmla="*/ 287 h 405"/>
              <a:gd name="connsiteX2" fmla="*/ 638 w 1123"/>
              <a:gd name="connsiteY2" fmla="*/ 240 h 405"/>
              <a:gd name="connsiteX3" fmla="*/ 638 w 1123"/>
              <a:gd name="connsiteY3" fmla="*/ 126 h 405"/>
              <a:gd name="connsiteX4" fmla="*/ 847 w 1123"/>
              <a:gd name="connsiteY4" fmla="*/ 15 h 405"/>
              <a:gd name="connsiteX5" fmla="*/ 1123 w 1123"/>
              <a:gd name="connsiteY5" fmla="*/ 35 h 405"/>
              <a:gd name="connsiteX0" fmla="*/ 0 w 1123"/>
              <a:gd name="connsiteY0" fmla="*/ 405 h 405"/>
              <a:gd name="connsiteX1" fmla="*/ 643 w 1123"/>
              <a:gd name="connsiteY1" fmla="*/ 287 h 405"/>
              <a:gd name="connsiteX2" fmla="*/ 638 w 1123"/>
              <a:gd name="connsiteY2" fmla="*/ 222 h 405"/>
              <a:gd name="connsiteX3" fmla="*/ 638 w 1123"/>
              <a:gd name="connsiteY3" fmla="*/ 126 h 405"/>
              <a:gd name="connsiteX4" fmla="*/ 847 w 1123"/>
              <a:gd name="connsiteY4" fmla="*/ 15 h 405"/>
              <a:gd name="connsiteX5" fmla="*/ 1123 w 1123"/>
              <a:gd name="connsiteY5" fmla="*/ 35 h 405"/>
              <a:gd name="connsiteX0" fmla="*/ 0 w 1123"/>
              <a:gd name="connsiteY0" fmla="*/ 405 h 405"/>
              <a:gd name="connsiteX1" fmla="*/ 390 w 1123"/>
              <a:gd name="connsiteY1" fmla="*/ 355 h 405"/>
              <a:gd name="connsiteX2" fmla="*/ 643 w 1123"/>
              <a:gd name="connsiteY2" fmla="*/ 287 h 405"/>
              <a:gd name="connsiteX3" fmla="*/ 638 w 1123"/>
              <a:gd name="connsiteY3" fmla="*/ 222 h 405"/>
              <a:gd name="connsiteX4" fmla="*/ 638 w 1123"/>
              <a:gd name="connsiteY4" fmla="*/ 126 h 405"/>
              <a:gd name="connsiteX5" fmla="*/ 847 w 1123"/>
              <a:gd name="connsiteY5" fmla="*/ 15 h 405"/>
              <a:gd name="connsiteX6" fmla="*/ 1123 w 1123"/>
              <a:gd name="connsiteY6" fmla="*/ 35 h 405"/>
              <a:gd name="connsiteX0" fmla="*/ 0 w 1123"/>
              <a:gd name="connsiteY0" fmla="*/ 405 h 405"/>
              <a:gd name="connsiteX1" fmla="*/ 390 w 1123"/>
              <a:gd name="connsiteY1" fmla="*/ 355 h 405"/>
              <a:gd name="connsiteX2" fmla="*/ 643 w 1123"/>
              <a:gd name="connsiteY2" fmla="*/ 287 h 405"/>
              <a:gd name="connsiteX3" fmla="*/ 616 w 1123"/>
              <a:gd name="connsiteY3" fmla="*/ 250 h 405"/>
              <a:gd name="connsiteX4" fmla="*/ 638 w 1123"/>
              <a:gd name="connsiteY4" fmla="*/ 222 h 405"/>
              <a:gd name="connsiteX5" fmla="*/ 638 w 1123"/>
              <a:gd name="connsiteY5" fmla="*/ 126 h 405"/>
              <a:gd name="connsiteX6" fmla="*/ 847 w 1123"/>
              <a:gd name="connsiteY6" fmla="*/ 15 h 405"/>
              <a:gd name="connsiteX7" fmla="*/ 1123 w 1123"/>
              <a:gd name="connsiteY7" fmla="*/ 35 h 405"/>
              <a:gd name="connsiteX0" fmla="*/ 0 w 1123"/>
              <a:gd name="connsiteY0" fmla="*/ 405 h 405"/>
              <a:gd name="connsiteX1" fmla="*/ 390 w 1123"/>
              <a:gd name="connsiteY1" fmla="*/ 355 h 405"/>
              <a:gd name="connsiteX2" fmla="*/ 643 w 1123"/>
              <a:gd name="connsiteY2" fmla="*/ 287 h 405"/>
              <a:gd name="connsiteX3" fmla="*/ 638 w 1123"/>
              <a:gd name="connsiteY3" fmla="*/ 222 h 405"/>
              <a:gd name="connsiteX4" fmla="*/ 638 w 1123"/>
              <a:gd name="connsiteY4" fmla="*/ 126 h 405"/>
              <a:gd name="connsiteX5" fmla="*/ 847 w 1123"/>
              <a:gd name="connsiteY5" fmla="*/ 15 h 405"/>
              <a:gd name="connsiteX6" fmla="*/ 1123 w 1123"/>
              <a:gd name="connsiteY6" fmla="*/ 35 h 405"/>
              <a:gd name="connsiteX0" fmla="*/ 0 w 1123"/>
              <a:gd name="connsiteY0" fmla="*/ 405 h 405"/>
              <a:gd name="connsiteX1" fmla="*/ 390 w 1123"/>
              <a:gd name="connsiteY1" fmla="*/ 355 h 405"/>
              <a:gd name="connsiteX2" fmla="*/ 651 w 1123"/>
              <a:gd name="connsiteY2" fmla="*/ 260 h 405"/>
              <a:gd name="connsiteX3" fmla="*/ 638 w 1123"/>
              <a:gd name="connsiteY3" fmla="*/ 222 h 405"/>
              <a:gd name="connsiteX4" fmla="*/ 638 w 1123"/>
              <a:gd name="connsiteY4" fmla="*/ 126 h 405"/>
              <a:gd name="connsiteX5" fmla="*/ 847 w 1123"/>
              <a:gd name="connsiteY5" fmla="*/ 15 h 405"/>
              <a:gd name="connsiteX6" fmla="*/ 1123 w 1123"/>
              <a:gd name="connsiteY6" fmla="*/ 35 h 405"/>
              <a:gd name="connsiteX0" fmla="*/ 0 w 1123"/>
              <a:gd name="connsiteY0" fmla="*/ 405 h 405"/>
              <a:gd name="connsiteX1" fmla="*/ 390 w 1123"/>
              <a:gd name="connsiteY1" fmla="*/ 355 h 405"/>
              <a:gd name="connsiteX2" fmla="*/ 651 w 1123"/>
              <a:gd name="connsiteY2" fmla="*/ 260 h 405"/>
              <a:gd name="connsiteX3" fmla="*/ 638 w 1123"/>
              <a:gd name="connsiteY3" fmla="*/ 222 h 405"/>
              <a:gd name="connsiteX4" fmla="*/ 670 w 1123"/>
              <a:gd name="connsiteY4" fmla="*/ 165 h 405"/>
              <a:gd name="connsiteX5" fmla="*/ 638 w 1123"/>
              <a:gd name="connsiteY5" fmla="*/ 126 h 405"/>
              <a:gd name="connsiteX6" fmla="*/ 847 w 1123"/>
              <a:gd name="connsiteY6" fmla="*/ 15 h 405"/>
              <a:gd name="connsiteX7" fmla="*/ 1123 w 1123"/>
              <a:gd name="connsiteY7" fmla="*/ 35 h 405"/>
              <a:gd name="connsiteX0" fmla="*/ 0 w 1358"/>
              <a:gd name="connsiteY0" fmla="*/ 423 h 423"/>
              <a:gd name="connsiteX1" fmla="*/ 625 w 1358"/>
              <a:gd name="connsiteY1" fmla="*/ 355 h 423"/>
              <a:gd name="connsiteX2" fmla="*/ 886 w 1358"/>
              <a:gd name="connsiteY2" fmla="*/ 260 h 423"/>
              <a:gd name="connsiteX3" fmla="*/ 873 w 1358"/>
              <a:gd name="connsiteY3" fmla="*/ 222 h 423"/>
              <a:gd name="connsiteX4" fmla="*/ 905 w 1358"/>
              <a:gd name="connsiteY4" fmla="*/ 165 h 423"/>
              <a:gd name="connsiteX5" fmla="*/ 873 w 1358"/>
              <a:gd name="connsiteY5" fmla="*/ 126 h 423"/>
              <a:gd name="connsiteX6" fmla="*/ 1082 w 1358"/>
              <a:gd name="connsiteY6" fmla="*/ 15 h 423"/>
              <a:gd name="connsiteX7" fmla="*/ 1358 w 1358"/>
              <a:gd name="connsiteY7" fmla="*/ 35 h 423"/>
              <a:gd name="connsiteX0" fmla="*/ 0 w 1358"/>
              <a:gd name="connsiteY0" fmla="*/ 423 h 423"/>
              <a:gd name="connsiteX1" fmla="*/ 403 w 1358"/>
              <a:gd name="connsiteY1" fmla="*/ 390 h 423"/>
              <a:gd name="connsiteX2" fmla="*/ 625 w 1358"/>
              <a:gd name="connsiteY2" fmla="*/ 355 h 423"/>
              <a:gd name="connsiteX3" fmla="*/ 886 w 1358"/>
              <a:gd name="connsiteY3" fmla="*/ 260 h 423"/>
              <a:gd name="connsiteX4" fmla="*/ 873 w 1358"/>
              <a:gd name="connsiteY4" fmla="*/ 222 h 423"/>
              <a:gd name="connsiteX5" fmla="*/ 905 w 1358"/>
              <a:gd name="connsiteY5" fmla="*/ 165 h 423"/>
              <a:gd name="connsiteX6" fmla="*/ 873 w 1358"/>
              <a:gd name="connsiteY6" fmla="*/ 126 h 423"/>
              <a:gd name="connsiteX7" fmla="*/ 1082 w 1358"/>
              <a:gd name="connsiteY7" fmla="*/ 15 h 423"/>
              <a:gd name="connsiteX8" fmla="*/ 1358 w 1358"/>
              <a:gd name="connsiteY8" fmla="*/ 35 h 423"/>
              <a:gd name="connsiteX0" fmla="*/ 0 w 1358"/>
              <a:gd name="connsiteY0" fmla="*/ 423 h 423"/>
              <a:gd name="connsiteX1" fmla="*/ 403 w 1358"/>
              <a:gd name="connsiteY1" fmla="*/ 390 h 423"/>
              <a:gd name="connsiteX2" fmla="*/ 619 w 1358"/>
              <a:gd name="connsiteY2" fmla="*/ 262 h 423"/>
              <a:gd name="connsiteX3" fmla="*/ 886 w 1358"/>
              <a:gd name="connsiteY3" fmla="*/ 260 h 423"/>
              <a:gd name="connsiteX4" fmla="*/ 873 w 1358"/>
              <a:gd name="connsiteY4" fmla="*/ 222 h 423"/>
              <a:gd name="connsiteX5" fmla="*/ 905 w 1358"/>
              <a:gd name="connsiteY5" fmla="*/ 165 h 423"/>
              <a:gd name="connsiteX6" fmla="*/ 873 w 1358"/>
              <a:gd name="connsiteY6" fmla="*/ 126 h 423"/>
              <a:gd name="connsiteX7" fmla="*/ 1082 w 1358"/>
              <a:gd name="connsiteY7" fmla="*/ 15 h 423"/>
              <a:gd name="connsiteX8" fmla="*/ 1358 w 1358"/>
              <a:gd name="connsiteY8" fmla="*/ 35 h 423"/>
              <a:gd name="connsiteX0" fmla="*/ 0 w 1358"/>
              <a:gd name="connsiteY0" fmla="*/ 423 h 423"/>
              <a:gd name="connsiteX1" fmla="*/ 403 w 1358"/>
              <a:gd name="connsiteY1" fmla="*/ 390 h 423"/>
              <a:gd name="connsiteX2" fmla="*/ 665 w 1358"/>
              <a:gd name="connsiteY2" fmla="*/ 375 h 423"/>
              <a:gd name="connsiteX3" fmla="*/ 886 w 1358"/>
              <a:gd name="connsiteY3" fmla="*/ 260 h 423"/>
              <a:gd name="connsiteX4" fmla="*/ 873 w 1358"/>
              <a:gd name="connsiteY4" fmla="*/ 222 h 423"/>
              <a:gd name="connsiteX5" fmla="*/ 905 w 1358"/>
              <a:gd name="connsiteY5" fmla="*/ 165 h 423"/>
              <a:gd name="connsiteX6" fmla="*/ 873 w 1358"/>
              <a:gd name="connsiteY6" fmla="*/ 126 h 423"/>
              <a:gd name="connsiteX7" fmla="*/ 1082 w 1358"/>
              <a:gd name="connsiteY7" fmla="*/ 15 h 423"/>
              <a:gd name="connsiteX8" fmla="*/ 1358 w 1358"/>
              <a:gd name="connsiteY8" fmla="*/ 35 h 423"/>
              <a:gd name="connsiteX0" fmla="*/ 0 w 1358"/>
              <a:gd name="connsiteY0" fmla="*/ 423 h 423"/>
              <a:gd name="connsiteX1" fmla="*/ 403 w 1358"/>
              <a:gd name="connsiteY1" fmla="*/ 390 h 423"/>
              <a:gd name="connsiteX2" fmla="*/ 665 w 1358"/>
              <a:gd name="connsiteY2" fmla="*/ 375 h 423"/>
              <a:gd name="connsiteX3" fmla="*/ 886 w 1358"/>
              <a:gd name="connsiteY3" fmla="*/ 260 h 423"/>
              <a:gd name="connsiteX4" fmla="*/ 873 w 1358"/>
              <a:gd name="connsiteY4" fmla="*/ 222 h 423"/>
              <a:gd name="connsiteX5" fmla="*/ 905 w 1358"/>
              <a:gd name="connsiteY5" fmla="*/ 165 h 423"/>
              <a:gd name="connsiteX6" fmla="*/ 873 w 1358"/>
              <a:gd name="connsiteY6" fmla="*/ 126 h 423"/>
              <a:gd name="connsiteX7" fmla="*/ 1082 w 1358"/>
              <a:gd name="connsiteY7" fmla="*/ 15 h 423"/>
              <a:gd name="connsiteX8" fmla="*/ 1358 w 1358"/>
              <a:gd name="connsiteY8" fmla="*/ 35 h 423"/>
              <a:gd name="connsiteX0" fmla="*/ 0 w 1206"/>
              <a:gd name="connsiteY0" fmla="*/ 406 h 406"/>
              <a:gd name="connsiteX1" fmla="*/ 251 w 1206"/>
              <a:gd name="connsiteY1" fmla="*/ 390 h 406"/>
              <a:gd name="connsiteX2" fmla="*/ 513 w 1206"/>
              <a:gd name="connsiteY2" fmla="*/ 375 h 406"/>
              <a:gd name="connsiteX3" fmla="*/ 734 w 1206"/>
              <a:gd name="connsiteY3" fmla="*/ 260 h 406"/>
              <a:gd name="connsiteX4" fmla="*/ 721 w 1206"/>
              <a:gd name="connsiteY4" fmla="*/ 222 h 406"/>
              <a:gd name="connsiteX5" fmla="*/ 753 w 1206"/>
              <a:gd name="connsiteY5" fmla="*/ 165 h 406"/>
              <a:gd name="connsiteX6" fmla="*/ 721 w 1206"/>
              <a:gd name="connsiteY6" fmla="*/ 126 h 406"/>
              <a:gd name="connsiteX7" fmla="*/ 930 w 1206"/>
              <a:gd name="connsiteY7" fmla="*/ 15 h 406"/>
              <a:gd name="connsiteX8" fmla="*/ 1206 w 1206"/>
              <a:gd name="connsiteY8" fmla="*/ 35 h 406"/>
              <a:gd name="connsiteX0" fmla="*/ 0 w 1136"/>
              <a:gd name="connsiteY0" fmla="*/ 406 h 406"/>
              <a:gd name="connsiteX1" fmla="*/ 181 w 1136"/>
              <a:gd name="connsiteY1" fmla="*/ 390 h 406"/>
              <a:gd name="connsiteX2" fmla="*/ 443 w 1136"/>
              <a:gd name="connsiteY2" fmla="*/ 375 h 406"/>
              <a:gd name="connsiteX3" fmla="*/ 664 w 1136"/>
              <a:gd name="connsiteY3" fmla="*/ 260 h 406"/>
              <a:gd name="connsiteX4" fmla="*/ 651 w 1136"/>
              <a:gd name="connsiteY4" fmla="*/ 222 h 406"/>
              <a:gd name="connsiteX5" fmla="*/ 683 w 1136"/>
              <a:gd name="connsiteY5" fmla="*/ 165 h 406"/>
              <a:gd name="connsiteX6" fmla="*/ 651 w 1136"/>
              <a:gd name="connsiteY6" fmla="*/ 126 h 406"/>
              <a:gd name="connsiteX7" fmla="*/ 860 w 1136"/>
              <a:gd name="connsiteY7" fmla="*/ 15 h 406"/>
              <a:gd name="connsiteX8" fmla="*/ 1136 w 1136"/>
              <a:gd name="connsiteY8" fmla="*/ 35 h 406"/>
              <a:gd name="connsiteX0" fmla="*/ 0 w 860"/>
              <a:gd name="connsiteY0" fmla="*/ 391 h 391"/>
              <a:gd name="connsiteX1" fmla="*/ 181 w 860"/>
              <a:gd name="connsiteY1" fmla="*/ 375 h 391"/>
              <a:gd name="connsiteX2" fmla="*/ 443 w 860"/>
              <a:gd name="connsiteY2" fmla="*/ 360 h 391"/>
              <a:gd name="connsiteX3" fmla="*/ 664 w 860"/>
              <a:gd name="connsiteY3" fmla="*/ 245 h 391"/>
              <a:gd name="connsiteX4" fmla="*/ 651 w 860"/>
              <a:gd name="connsiteY4" fmla="*/ 207 h 391"/>
              <a:gd name="connsiteX5" fmla="*/ 683 w 860"/>
              <a:gd name="connsiteY5" fmla="*/ 150 h 391"/>
              <a:gd name="connsiteX6" fmla="*/ 651 w 860"/>
              <a:gd name="connsiteY6" fmla="*/ 111 h 391"/>
              <a:gd name="connsiteX7" fmla="*/ 860 w 860"/>
              <a:gd name="connsiteY7" fmla="*/ 0 h 391"/>
              <a:gd name="connsiteX0" fmla="*/ 0 w 699"/>
              <a:gd name="connsiteY0" fmla="*/ 280 h 280"/>
              <a:gd name="connsiteX1" fmla="*/ 181 w 699"/>
              <a:gd name="connsiteY1" fmla="*/ 264 h 280"/>
              <a:gd name="connsiteX2" fmla="*/ 443 w 699"/>
              <a:gd name="connsiteY2" fmla="*/ 249 h 280"/>
              <a:gd name="connsiteX3" fmla="*/ 664 w 699"/>
              <a:gd name="connsiteY3" fmla="*/ 134 h 280"/>
              <a:gd name="connsiteX4" fmla="*/ 651 w 699"/>
              <a:gd name="connsiteY4" fmla="*/ 96 h 280"/>
              <a:gd name="connsiteX5" fmla="*/ 683 w 699"/>
              <a:gd name="connsiteY5" fmla="*/ 39 h 280"/>
              <a:gd name="connsiteX6" fmla="*/ 651 w 699"/>
              <a:gd name="connsiteY6" fmla="*/ 0 h 280"/>
              <a:gd name="connsiteX0" fmla="*/ 0 w 699"/>
              <a:gd name="connsiteY0" fmla="*/ 241 h 241"/>
              <a:gd name="connsiteX1" fmla="*/ 181 w 699"/>
              <a:gd name="connsiteY1" fmla="*/ 225 h 241"/>
              <a:gd name="connsiteX2" fmla="*/ 443 w 699"/>
              <a:gd name="connsiteY2" fmla="*/ 210 h 241"/>
              <a:gd name="connsiteX3" fmla="*/ 664 w 699"/>
              <a:gd name="connsiteY3" fmla="*/ 95 h 241"/>
              <a:gd name="connsiteX4" fmla="*/ 651 w 699"/>
              <a:gd name="connsiteY4" fmla="*/ 57 h 241"/>
              <a:gd name="connsiteX5" fmla="*/ 683 w 699"/>
              <a:gd name="connsiteY5" fmla="*/ 0 h 241"/>
              <a:gd name="connsiteX0" fmla="*/ 0 w 699"/>
              <a:gd name="connsiteY0" fmla="*/ 184 h 184"/>
              <a:gd name="connsiteX1" fmla="*/ 181 w 699"/>
              <a:gd name="connsiteY1" fmla="*/ 168 h 184"/>
              <a:gd name="connsiteX2" fmla="*/ 443 w 699"/>
              <a:gd name="connsiteY2" fmla="*/ 153 h 184"/>
              <a:gd name="connsiteX3" fmla="*/ 664 w 699"/>
              <a:gd name="connsiteY3" fmla="*/ 38 h 184"/>
              <a:gd name="connsiteX4" fmla="*/ 651 w 699"/>
              <a:gd name="connsiteY4" fmla="*/ 0 h 184"/>
              <a:gd name="connsiteX0" fmla="*/ 0 w 664"/>
              <a:gd name="connsiteY0" fmla="*/ 146 h 146"/>
              <a:gd name="connsiteX1" fmla="*/ 181 w 664"/>
              <a:gd name="connsiteY1" fmla="*/ 130 h 146"/>
              <a:gd name="connsiteX2" fmla="*/ 443 w 664"/>
              <a:gd name="connsiteY2" fmla="*/ 115 h 146"/>
              <a:gd name="connsiteX3" fmla="*/ 664 w 664"/>
              <a:gd name="connsiteY3" fmla="*/ 0 h 146"/>
              <a:gd name="connsiteX0" fmla="*/ 0 w 594"/>
              <a:gd name="connsiteY0" fmla="*/ 99 h 99"/>
              <a:gd name="connsiteX1" fmla="*/ 181 w 594"/>
              <a:gd name="connsiteY1" fmla="*/ 83 h 99"/>
              <a:gd name="connsiteX2" fmla="*/ 443 w 594"/>
              <a:gd name="connsiteY2" fmla="*/ 68 h 99"/>
              <a:gd name="connsiteX3" fmla="*/ 594 w 594"/>
              <a:gd name="connsiteY3" fmla="*/ 0 h 99"/>
              <a:gd name="connsiteX0" fmla="*/ 0 w 652"/>
              <a:gd name="connsiteY0" fmla="*/ 134 h 134"/>
              <a:gd name="connsiteX1" fmla="*/ 181 w 652"/>
              <a:gd name="connsiteY1" fmla="*/ 118 h 134"/>
              <a:gd name="connsiteX2" fmla="*/ 443 w 652"/>
              <a:gd name="connsiteY2" fmla="*/ 103 h 134"/>
              <a:gd name="connsiteX3" fmla="*/ 652 w 652"/>
              <a:gd name="connsiteY3" fmla="*/ 0 h 134"/>
              <a:gd name="connsiteX0" fmla="*/ 0 w 726"/>
              <a:gd name="connsiteY0" fmla="*/ 134 h 134"/>
              <a:gd name="connsiteX1" fmla="*/ 255 w 726"/>
              <a:gd name="connsiteY1" fmla="*/ 118 h 134"/>
              <a:gd name="connsiteX2" fmla="*/ 517 w 726"/>
              <a:gd name="connsiteY2" fmla="*/ 103 h 134"/>
              <a:gd name="connsiteX3" fmla="*/ 726 w 726"/>
              <a:gd name="connsiteY3" fmla="*/ 0 h 134"/>
              <a:gd name="connsiteX0" fmla="*/ 0 w 652"/>
              <a:gd name="connsiteY0" fmla="*/ 83 h 83"/>
              <a:gd name="connsiteX1" fmla="*/ 255 w 652"/>
              <a:gd name="connsiteY1" fmla="*/ 67 h 83"/>
              <a:gd name="connsiteX2" fmla="*/ 517 w 652"/>
              <a:gd name="connsiteY2" fmla="*/ 52 h 83"/>
              <a:gd name="connsiteX3" fmla="*/ 652 w 652"/>
              <a:gd name="connsiteY3" fmla="*/ 0 h 83"/>
              <a:gd name="connsiteX0" fmla="*/ 0 w 664"/>
              <a:gd name="connsiteY0" fmla="*/ 102 h 102"/>
              <a:gd name="connsiteX1" fmla="*/ 255 w 664"/>
              <a:gd name="connsiteY1" fmla="*/ 86 h 102"/>
              <a:gd name="connsiteX2" fmla="*/ 517 w 664"/>
              <a:gd name="connsiteY2" fmla="*/ 71 h 102"/>
              <a:gd name="connsiteX3" fmla="*/ 664 w 664"/>
              <a:gd name="connsiteY3" fmla="*/ 0 h 102"/>
            </a:gdLst>
            <a:ahLst/>
            <a:cxnLst>
              <a:cxn ang="0">
                <a:pos x="connsiteX0" y="connsiteY0"/>
              </a:cxn>
              <a:cxn ang="0">
                <a:pos x="connsiteX1" y="connsiteY1"/>
              </a:cxn>
              <a:cxn ang="0">
                <a:pos x="connsiteX2" y="connsiteY2"/>
              </a:cxn>
              <a:cxn ang="0">
                <a:pos x="connsiteX3" y="connsiteY3"/>
              </a:cxn>
            </a:cxnLst>
            <a:rect l="l" t="t" r="r" b="b"/>
            <a:pathLst>
              <a:path w="664" h="102">
                <a:moveTo>
                  <a:pt x="0" y="102"/>
                </a:moveTo>
                <a:cubicBezTo>
                  <a:pt x="60" y="97"/>
                  <a:pt x="169" y="91"/>
                  <a:pt x="255" y="86"/>
                </a:cubicBezTo>
                <a:lnTo>
                  <a:pt x="517" y="71"/>
                </a:lnTo>
                <a:cubicBezTo>
                  <a:pt x="643" y="35"/>
                  <a:pt x="629" y="26"/>
                  <a:pt x="664" y="0"/>
                </a:cubicBezTo>
              </a:path>
            </a:pathLst>
          </a:custGeom>
          <a:noFill/>
          <a:ln w="57150" cap="flat" cmpd="sng">
            <a:solidFill>
              <a:srgbClr val="00CCFF"/>
            </a:solidFill>
            <a:prstDash val="solid"/>
            <a:round/>
            <a:headEnd type="triangle" w="med" len="med"/>
            <a:tailEnd type="none" w="med" len="med"/>
          </a:ln>
          <a:effectLst>
            <a:glow rad="139700">
              <a:srgbClr val="1DC4FF">
                <a:alpha val="40000"/>
              </a:srgbClr>
            </a:glow>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9" name="Freeform 47"/>
          <p:cNvSpPr>
            <a:spLocks/>
          </p:cNvSpPr>
          <p:nvPr/>
        </p:nvSpPr>
        <p:spPr bwMode="invGray">
          <a:xfrm>
            <a:off x="2590716" y="3953043"/>
            <a:ext cx="1220788" cy="395290"/>
          </a:xfrm>
          <a:custGeom>
            <a:avLst/>
            <a:gdLst>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36 w 1761"/>
              <a:gd name="connsiteY83" fmla="*/ 148 h 1648"/>
              <a:gd name="connsiteX84" fmla="*/ 508 w 1761"/>
              <a:gd name="connsiteY84" fmla="*/ 116 h 1648"/>
              <a:gd name="connsiteX85" fmla="*/ 516 w 1761"/>
              <a:gd name="connsiteY85" fmla="*/ 92 h 1648"/>
              <a:gd name="connsiteX86" fmla="*/ 492 w 1761"/>
              <a:gd name="connsiteY86" fmla="*/ 60 h 1648"/>
              <a:gd name="connsiteX87" fmla="*/ 436 w 1761"/>
              <a:gd name="connsiteY87" fmla="*/ 60 h 1648"/>
              <a:gd name="connsiteX88" fmla="*/ 448 w 1761"/>
              <a:gd name="connsiteY88" fmla="*/ 36 h 1648"/>
              <a:gd name="connsiteX89" fmla="*/ 404 w 1761"/>
              <a:gd name="connsiteY89" fmla="*/ 24 h 1648"/>
              <a:gd name="connsiteX90" fmla="*/ 384 w 1761"/>
              <a:gd name="connsiteY90"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36 w 1761"/>
              <a:gd name="connsiteY83" fmla="*/ 148 h 1648"/>
              <a:gd name="connsiteX84" fmla="*/ 508 w 1761"/>
              <a:gd name="connsiteY84" fmla="*/ 116 h 1648"/>
              <a:gd name="connsiteX85" fmla="*/ 492 w 1761"/>
              <a:gd name="connsiteY85" fmla="*/ 60 h 1648"/>
              <a:gd name="connsiteX86" fmla="*/ 436 w 1761"/>
              <a:gd name="connsiteY86" fmla="*/ 60 h 1648"/>
              <a:gd name="connsiteX87" fmla="*/ 448 w 1761"/>
              <a:gd name="connsiteY87" fmla="*/ 36 h 1648"/>
              <a:gd name="connsiteX88" fmla="*/ 404 w 1761"/>
              <a:gd name="connsiteY88" fmla="*/ 24 h 1648"/>
              <a:gd name="connsiteX89" fmla="*/ 384 w 1761"/>
              <a:gd name="connsiteY89"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508 w 1761"/>
              <a:gd name="connsiteY83" fmla="*/ 116 h 1648"/>
              <a:gd name="connsiteX84" fmla="*/ 492 w 1761"/>
              <a:gd name="connsiteY84" fmla="*/ 60 h 1648"/>
              <a:gd name="connsiteX85" fmla="*/ 436 w 1761"/>
              <a:gd name="connsiteY85" fmla="*/ 60 h 1648"/>
              <a:gd name="connsiteX86" fmla="*/ 448 w 1761"/>
              <a:gd name="connsiteY86" fmla="*/ 36 h 1648"/>
              <a:gd name="connsiteX87" fmla="*/ 404 w 1761"/>
              <a:gd name="connsiteY87" fmla="*/ 24 h 1648"/>
              <a:gd name="connsiteX88" fmla="*/ 384 w 1761"/>
              <a:gd name="connsiteY88"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36 w 1761"/>
              <a:gd name="connsiteY84" fmla="*/ 60 h 1648"/>
              <a:gd name="connsiteX85" fmla="*/ 448 w 1761"/>
              <a:gd name="connsiteY85" fmla="*/ 36 h 1648"/>
              <a:gd name="connsiteX86" fmla="*/ 404 w 1761"/>
              <a:gd name="connsiteY86" fmla="*/ 24 h 1648"/>
              <a:gd name="connsiteX87" fmla="*/ 384 w 1761"/>
              <a:gd name="connsiteY87"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36 w 1761"/>
              <a:gd name="connsiteY84" fmla="*/ 60 h 1648"/>
              <a:gd name="connsiteX85" fmla="*/ 404 w 1761"/>
              <a:gd name="connsiteY85" fmla="*/ 24 h 1648"/>
              <a:gd name="connsiteX86" fmla="*/ 384 w 1761"/>
              <a:gd name="connsiteY86" fmla="*/ 0 h 1648"/>
              <a:gd name="connsiteX0" fmla="*/ 0 w 1761"/>
              <a:gd name="connsiteY0" fmla="*/ 1640 h 1648"/>
              <a:gd name="connsiteX1" fmla="*/ 48 w 1761"/>
              <a:gd name="connsiteY1" fmla="*/ 1640 h 1648"/>
              <a:gd name="connsiteX2" fmla="*/ 144 w 1761"/>
              <a:gd name="connsiteY2" fmla="*/ 1592 h 1648"/>
              <a:gd name="connsiteX3" fmla="*/ 304 w 1761"/>
              <a:gd name="connsiteY3" fmla="*/ 1576 h 1648"/>
              <a:gd name="connsiteX4" fmla="*/ 420 w 1761"/>
              <a:gd name="connsiteY4" fmla="*/ 1540 h 1648"/>
              <a:gd name="connsiteX5" fmla="*/ 564 w 1761"/>
              <a:gd name="connsiteY5" fmla="*/ 1484 h 1648"/>
              <a:gd name="connsiteX6" fmla="*/ 624 w 1761"/>
              <a:gd name="connsiteY6" fmla="*/ 1436 h 1648"/>
              <a:gd name="connsiteX7" fmla="*/ 748 w 1761"/>
              <a:gd name="connsiteY7" fmla="*/ 1400 h 1648"/>
              <a:gd name="connsiteX8" fmla="*/ 908 w 1761"/>
              <a:gd name="connsiteY8" fmla="*/ 1424 h 1648"/>
              <a:gd name="connsiteX9" fmla="*/ 1020 w 1761"/>
              <a:gd name="connsiteY9" fmla="*/ 1436 h 1648"/>
              <a:gd name="connsiteX10" fmla="*/ 1168 w 1761"/>
              <a:gd name="connsiteY10" fmla="*/ 1440 h 1648"/>
              <a:gd name="connsiteX11" fmla="*/ 1260 w 1761"/>
              <a:gd name="connsiteY11" fmla="*/ 1396 h 1648"/>
              <a:gd name="connsiteX12" fmla="*/ 1360 w 1761"/>
              <a:gd name="connsiteY12" fmla="*/ 1380 h 1648"/>
              <a:gd name="connsiteX13" fmla="*/ 1432 w 1761"/>
              <a:gd name="connsiteY13" fmla="*/ 1340 h 1648"/>
              <a:gd name="connsiteX14" fmla="*/ 1432 w 1761"/>
              <a:gd name="connsiteY14" fmla="*/ 1312 h 1648"/>
              <a:gd name="connsiteX15" fmla="*/ 1436 w 1761"/>
              <a:gd name="connsiteY15" fmla="*/ 1276 h 1648"/>
              <a:gd name="connsiteX16" fmla="*/ 1584 w 1761"/>
              <a:gd name="connsiteY16" fmla="*/ 1280 h 1648"/>
              <a:gd name="connsiteX17" fmla="*/ 1716 w 1761"/>
              <a:gd name="connsiteY17" fmla="*/ 1276 h 1648"/>
              <a:gd name="connsiteX18" fmla="*/ 1604 w 1761"/>
              <a:gd name="connsiteY18" fmla="*/ 1240 h 1648"/>
              <a:gd name="connsiteX19" fmla="*/ 1488 w 1761"/>
              <a:gd name="connsiteY19" fmla="*/ 1204 h 1648"/>
              <a:gd name="connsiteX20" fmla="*/ 1396 w 1761"/>
              <a:gd name="connsiteY20" fmla="*/ 1176 h 1648"/>
              <a:gd name="connsiteX21" fmla="*/ 1348 w 1761"/>
              <a:gd name="connsiteY21" fmla="*/ 1136 h 1648"/>
              <a:gd name="connsiteX22" fmla="*/ 1444 w 1761"/>
              <a:gd name="connsiteY22" fmla="*/ 1104 h 1648"/>
              <a:gd name="connsiteX23" fmla="*/ 1564 w 1761"/>
              <a:gd name="connsiteY23" fmla="*/ 1100 h 1648"/>
              <a:gd name="connsiteX24" fmla="*/ 1620 w 1761"/>
              <a:gd name="connsiteY24" fmla="*/ 1096 h 1648"/>
              <a:gd name="connsiteX25" fmla="*/ 1660 w 1761"/>
              <a:gd name="connsiteY25" fmla="*/ 1088 h 1648"/>
              <a:gd name="connsiteX26" fmla="*/ 1652 w 1761"/>
              <a:gd name="connsiteY26" fmla="*/ 1048 h 1648"/>
              <a:gd name="connsiteX27" fmla="*/ 1704 w 1761"/>
              <a:gd name="connsiteY27" fmla="*/ 1036 h 1648"/>
              <a:gd name="connsiteX28" fmla="*/ 1668 w 1761"/>
              <a:gd name="connsiteY28" fmla="*/ 1004 h 1648"/>
              <a:gd name="connsiteX29" fmla="*/ 1616 w 1761"/>
              <a:gd name="connsiteY29" fmla="*/ 980 h 1648"/>
              <a:gd name="connsiteX30" fmla="*/ 1728 w 1761"/>
              <a:gd name="connsiteY30" fmla="*/ 968 h 1648"/>
              <a:gd name="connsiteX31" fmla="*/ 1760 w 1761"/>
              <a:gd name="connsiteY31" fmla="*/ 952 h 1648"/>
              <a:gd name="connsiteX32" fmla="*/ 1724 w 1761"/>
              <a:gd name="connsiteY32" fmla="*/ 920 h 1648"/>
              <a:gd name="connsiteX33" fmla="*/ 1660 w 1761"/>
              <a:gd name="connsiteY33" fmla="*/ 924 h 1648"/>
              <a:gd name="connsiteX34" fmla="*/ 1600 w 1761"/>
              <a:gd name="connsiteY34" fmla="*/ 928 h 1648"/>
              <a:gd name="connsiteX35" fmla="*/ 1528 w 1761"/>
              <a:gd name="connsiteY35" fmla="*/ 916 h 1648"/>
              <a:gd name="connsiteX36" fmla="*/ 1488 w 1761"/>
              <a:gd name="connsiteY36" fmla="*/ 888 h 1648"/>
              <a:gd name="connsiteX37" fmla="*/ 1568 w 1761"/>
              <a:gd name="connsiteY37" fmla="*/ 860 h 1648"/>
              <a:gd name="connsiteX38" fmla="*/ 1652 w 1761"/>
              <a:gd name="connsiteY38" fmla="*/ 872 h 1648"/>
              <a:gd name="connsiteX39" fmla="*/ 1716 w 1761"/>
              <a:gd name="connsiteY39" fmla="*/ 844 h 1648"/>
              <a:gd name="connsiteX40" fmla="*/ 1680 w 1761"/>
              <a:gd name="connsiteY40" fmla="*/ 820 h 1648"/>
              <a:gd name="connsiteX41" fmla="*/ 1728 w 1761"/>
              <a:gd name="connsiteY41" fmla="*/ 788 h 1648"/>
              <a:gd name="connsiteX42" fmla="*/ 1668 w 1761"/>
              <a:gd name="connsiteY42" fmla="*/ 776 h 1648"/>
              <a:gd name="connsiteX43" fmla="*/ 1560 w 1761"/>
              <a:gd name="connsiteY43" fmla="*/ 792 h 1648"/>
              <a:gd name="connsiteX44" fmla="*/ 1512 w 1761"/>
              <a:gd name="connsiteY44" fmla="*/ 776 h 1648"/>
              <a:gd name="connsiteX45" fmla="*/ 1500 w 1761"/>
              <a:gd name="connsiteY45" fmla="*/ 748 h 1648"/>
              <a:gd name="connsiteX46" fmla="*/ 1424 w 1761"/>
              <a:gd name="connsiteY46" fmla="*/ 732 h 1648"/>
              <a:gd name="connsiteX47" fmla="*/ 1344 w 1761"/>
              <a:gd name="connsiteY47" fmla="*/ 732 h 1648"/>
              <a:gd name="connsiteX48" fmla="*/ 1260 w 1761"/>
              <a:gd name="connsiteY48" fmla="*/ 728 h 1648"/>
              <a:gd name="connsiteX49" fmla="*/ 1208 w 1761"/>
              <a:gd name="connsiteY49" fmla="*/ 704 h 1648"/>
              <a:gd name="connsiteX50" fmla="*/ 1204 w 1761"/>
              <a:gd name="connsiteY50" fmla="*/ 680 h 1648"/>
              <a:gd name="connsiteX51" fmla="*/ 1236 w 1761"/>
              <a:gd name="connsiteY51" fmla="*/ 652 h 1648"/>
              <a:gd name="connsiteX52" fmla="*/ 1208 w 1761"/>
              <a:gd name="connsiteY52" fmla="*/ 640 h 1648"/>
              <a:gd name="connsiteX53" fmla="*/ 1168 w 1761"/>
              <a:gd name="connsiteY53" fmla="*/ 644 h 1648"/>
              <a:gd name="connsiteX54" fmla="*/ 1128 w 1761"/>
              <a:gd name="connsiteY54" fmla="*/ 644 h 1648"/>
              <a:gd name="connsiteX55" fmla="*/ 1084 w 1761"/>
              <a:gd name="connsiteY55" fmla="*/ 648 h 1648"/>
              <a:gd name="connsiteX56" fmla="*/ 1052 w 1761"/>
              <a:gd name="connsiteY56" fmla="*/ 644 h 1648"/>
              <a:gd name="connsiteX57" fmla="*/ 984 w 1761"/>
              <a:gd name="connsiteY57" fmla="*/ 624 h 1648"/>
              <a:gd name="connsiteX58" fmla="*/ 916 w 1761"/>
              <a:gd name="connsiteY58" fmla="*/ 620 h 1648"/>
              <a:gd name="connsiteX59" fmla="*/ 832 w 1761"/>
              <a:gd name="connsiteY59" fmla="*/ 588 h 1648"/>
              <a:gd name="connsiteX60" fmla="*/ 804 w 1761"/>
              <a:gd name="connsiteY60" fmla="*/ 568 h 1648"/>
              <a:gd name="connsiteX61" fmla="*/ 752 w 1761"/>
              <a:gd name="connsiteY61" fmla="*/ 568 h 1648"/>
              <a:gd name="connsiteX62" fmla="*/ 688 w 1761"/>
              <a:gd name="connsiteY62" fmla="*/ 560 h 1648"/>
              <a:gd name="connsiteX63" fmla="*/ 644 w 1761"/>
              <a:gd name="connsiteY63" fmla="*/ 584 h 1648"/>
              <a:gd name="connsiteX64" fmla="*/ 532 w 1761"/>
              <a:gd name="connsiteY64" fmla="*/ 584 h 1648"/>
              <a:gd name="connsiteX65" fmla="*/ 440 w 1761"/>
              <a:gd name="connsiteY65" fmla="*/ 576 h 1648"/>
              <a:gd name="connsiteX66" fmla="*/ 356 w 1761"/>
              <a:gd name="connsiteY66" fmla="*/ 560 h 1648"/>
              <a:gd name="connsiteX67" fmla="*/ 296 w 1761"/>
              <a:gd name="connsiteY67" fmla="*/ 544 h 1648"/>
              <a:gd name="connsiteX68" fmla="*/ 304 w 1761"/>
              <a:gd name="connsiteY68" fmla="*/ 516 h 1648"/>
              <a:gd name="connsiteX69" fmla="*/ 348 w 1761"/>
              <a:gd name="connsiteY69" fmla="*/ 492 h 1648"/>
              <a:gd name="connsiteX70" fmla="*/ 292 w 1761"/>
              <a:gd name="connsiteY70" fmla="*/ 472 h 1648"/>
              <a:gd name="connsiteX71" fmla="*/ 232 w 1761"/>
              <a:gd name="connsiteY71" fmla="*/ 472 h 1648"/>
              <a:gd name="connsiteX72" fmla="*/ 168 w 1761"/>
              <a:gd name="connsiteY72" fmla="*/ 444 h 1648"/>
              <a:gd name="connsiteX73" fmla="*/ 140 w 1761"/>
              <a:gd name="connsiteY73" fmla="*/ 400 h 1648"/>
              <a:gd name="connsiteX74" fmla="*/ 200 w 1761"/>
              <a:gd name="connsiteY74" fmla="*/ 360 h 1648"/>
              <a:gd name="connsiteX75" fmla="*/ 264 w 1761"/>
              <a:gd name="connsiteY75" fmla="*/ 316 h 1648"/>
              <a:gd name="connsiteX76" fmla="*/ 304 w 1761"/>
              <a:gd name="connsiteY76" fmla="*/ 304 h 1648"/>
              <a:gd name="connsiteX77" fmla="*/ 360 w 1761"/>
              <a:gd name="connsiteY77" fmla="*/ 288 h 1648"/>
              <a:gd name="connsiteX78" fmla="*/ 416 w 1761"/>
              <a:gd name="connsiteY78" fmla="*/ 276 h 1648"/>
              <a:gd name="connsiteX79" fmla="*/ 464 w 1761"/>
              <a:gd name="connsiteY79" fmla="*/ 256 h 1648"/>
              <a:gd name="connsiteX80" fmla="*/ 508 w 1761"/>
              <a:gd name="connsiteY80" fmla="*/ 240 h 1648"/>
              <a:gd name="connsiteX81" fmla="*/ 556 w 1761"/>
              <a:gd name="connsiteY81" fmla="*/ 208 h 1648"/>
              <a:gd name="connsiteX82" fmla="*/ 532 w 1761"/>
              <a:gd name="connsiteY82" fmla="*/ 176 h 1648"/>
              <a:gd name="connsiteX83" fmla="*/ 492 w 1761"/>
              <a:gd name="connsiteY83" fmla="*/ 60 h 1648"/>
              <a:gd name="connsiteX84" fmla="*/ 404 w 1761"/>
              <a:gd name="connsiteY84" fmla="*/ 24 h 1648"/>
              <a:gd name="connsiteX85" fmla="*/ 384 w 1761"/>
              <a:gd name="connsiteY85" fmla="*/ 0 h 1648"/>
              <a:gd name="connsiteX0" fmla="*/ 0 w 1761"/>
              <a:gd name="connsiteY0" fmla="*/ 1616 h 1624"/>
              <a:gd name="connsiteX1" fmla="*/ 48 w 1761"/>
              <a:gd name="connsiteY1" fmla="*/ 1616 h 1624"/>
              <a:gd name="connsiteX2" fmla="*/ 144 w 1761"/>
              <a:gd name="connsiteY2" fmla="*/ 1568 h 1624"/>
              <a:gd name="connsiteX3" fmla="*/ 304 w 1761"/>
              <a:gd name="connsiteY3" fmla="*/ 1552 h 1624"/>
              <a:gd name="connsiteX4" fmla="*/ 420 w 1761"/>
              <a:gd name="connsiteY4" fmla="*/ 1516 h 1624"/>
              <a:gd name="connsiteX5" fmla="*/ 564 w 1761"/>
              <a:gd name="connsiteY5" fmla="*/ 1460 h 1624"/>
              <a:gd name="connsiteX6" fmla="*/ 624 w 1761"/>
              <a:gd name="connsiteY6" fmla="*/ 1412 h 1624"/>
              <a:gd name="connsiteX7" fmla="*/ 748 w 1761"/>
              <a:gd name="connsiteY7" fmla="*/ 1376 h 1624"/>
              <a:gd name="connsiteX8" fmla="*/ 908 w 1761"/>
              <a:gd name="connsiteY8" fmla="*/ 1400 h 1624"/>
              <a:gd name="connsiteX9" fmla="*/ 1020 w 1761"/>
              <a:gd name="connsiteY9" fmla="*/ 1412 h 1624"/>
              <a:gd name="connsiteX10" fmla="*/ 1168 w 1761"/>
              <a:gd name="connsiteY10" fmla="*/ 1416 h 1624"/>
              <a:gd name="connsiteX11" fmla="*/ 1260 w 1761"/>
              <a:gd name="connsiteY11" fmla="*/ 1372 h 1624"/>
              <a:gd name="connsiteX12" fmla="*/ 1360 w 1761"/>
              <a:gd name="connsiteY12" fmla="*/ 1356 h 1624"/>
              <a:gd name="connsiteX13" fmla="*/ 1432 w 1761"/>
              <a:gd name="connsiteY13" fmla="*/ 1316 h 1624"/>
              <a:gd name="connsiteX14" fmla="*/ 1432 w 1761"/>
              <a:gd name="connsiteY14" fmla="*/ 1288 h 1624"/>
              <a:gd name="connsiteX15" fmla="*/ 1436 w 1761"/>
              <a:gd name="connsiteY15" fmla="*/ 1252 h 1624"/>
              <a:gd name="connsiteX16" fmla="*/ 1584 w 1761"/>
              <a:gd name="connsiteY16" fmla="*/ 1256 h 1624"/>
              <a:gd name="connsiteX17" fmla="*/ 1716 w 1761"/>
              <a:gd name="connsiteY17" fmla="*/ 1252 h 1624"/>
              <a:gd name="connsiteX18" fmla="*/ 1604 w 1761"/>
              <a:gd name="connsiteY18" fmla="*/ 1216 h 1624"/>
              <a:gd name="connsiteX19" fmla="*/ 1488 w 1761"/>
              <a:gd name="connsiteY19" fmla="*/ 1180 h 1624"/>
              <a:gd name="connsiteX20" fmla="*/ 1396 w 1761"/>
              <a:gd name="connsiteY20" fmla="*/ 1152 h 1624"/>
              <a:gd name="connsiteX21" fmla="*/ 1348 w 1761"/>
              <a:gd name="connsiteY21" fmla="*/ 1112 h 1624"/>
              <a:gd name="connsiteX22" fmla="*/ 1444 w 1761"/>
              <a:gd name="connsiteY22" fmla="*/ 1080 h 1624"/>
              <a:gd name="connsiteX23" fmla="*/ 1564 w 1761"/>
              <a:gd name="connsiteY23" fmla="*/ 1076 h 1624"/>
              <a:gd name="connsiteX24" fmla="*/ 1620 w 1761"/>
              <a:gd name="connsiteY24" fmla="*/ 1072 h 1624"/>
              <a:gd name="connsiteX25" fmla="*/ 1660 w 1761"/>
              <a:gd name="connsiteY25" fmla="*/ 1064 h 1624"/>
              <a:gd name="connsiteX26" fmla="*/ 1652 w 1761"/>
              <a:gd name="connsiteY26" fmla="*/ 1024 h 1624"/>
              <a:gd name="connsiteX27" fmla="*/ 1704 w 1761"/>
              <a:gd name="connsiteY27" fmla="*/ 1012 h 1624"/>
              <a:gd name="connsiteX28" fmla="*/ 1668 w 1761"/>
              <a:gd name="connsiteY28" fmla="*/ 980 h 1624"/>
              <a:gd name="connsiteX29" fmla="*/ 1616 w 1761"/>
              <a:gd name="connsiteY29" fmla="*/ 956 h 1624"/>
              <a:gd name="connsiteX30" fmla="*/ 1728 w 1761"/>
              <a:gd name="connsiteY30" fmla="*/ 944 h 1624"/>
              <a:gd name="connsiteX31" fmla="*/ 1760 w 1761"/>
              <a:gd name="connsiteY31" fmla="*/ 928 h 1624"/>
              <a:gd name="connsiteX32" fmla="*/ 1724 w 1761"/>
              <a:gd name="connsiteY32" fmla="*/ 896 h 1624"/>
              <a:gd name="connsiteX33" fmla="*/ 1660 w 1761"/>
              <a:gd name="connsiteY33" fmla="*/ 900 h 1624"/>
              <a:gd name="connsiteX34" fmla="*/ 1600 w 1761"/>
              <a:gd name="connsiteY34" fmla="*/ 904 h 1624"/>
              <a:gd name="connsiteX35" fmla="*/ 1528 w 1761"/>
              <a:gd name="connsiteY35" fmla="*/ 892 h 1624"/>
              <a:gd name="connsiteX36" fmla="*/ 1488 w 1761"/>
              <a:gd name="connsiteY36" fmla="*/ 864 h 1624"/>
              <a:gd name="connsiteX37" fmla="*/ 1568 w 1761"/>
              <a:gd name="connsiteY37" fmla="*/ 836 h 1624"/>
              <a:gd name="connsiteX38" fmla="*/ 1652 w 1761"/>
              <a:gd name="connsiteY38" fmla="*/ 848 h 1624"/>
              <a:gd name="connsiteX39" fmla="*/ 1716 w 1761"/>
              <a:gd name="connsiteY39" fmla="*/ 820 h 1624"/>
              <a:gd name="connsiteX40" fmla="*/ 1680 w 1761"/>
              <a:gd name="connsiteY40" fmla="*/ 796 h 1624"/>
              <a:gd name="connsiteX41" fmla="*/ 1728 w 1761"/>
              <a:gd name="connsiteY41" fmla="*/ 764 h 1624"/>
              <a:gd name="connsiteX42" fmla="*/ 1668 w 1761"/>
              <a:gd name="connsiteY42" fmla="*/ 752 h 1624"/>
              <a:gd name="connsiteX43" fmla="*/ 1560 w 1761"/>
              <a:gd name="connsiteY43" fmla="*/ 768 h 1624"/>
              <a:gd name="connsiteX44" fmla="*/ 1512 w 1761"/>
              <a:gd name="connsiteY44" fmla="*/ 752 h 1624"/>
              <a:gd name="connsiteX45" fmla="*/ 1500 w 1761"/>
              <a:gd name="connsiteY45" fmla="*/ 724 h 1624"/>
              <a:gd name="connsiteX46" fmla="*/ 1424 w 1761"/>
              <a:gd name="connsiteY46" fmla="*/ 708 h 1624"/>
              <a:gd name="connsiteX47" fmla="*/ 1344 w 1761"/>
              <a:gd name="connsiteY47" fmla="*/ 708 h 1624"/>
              <a:gd name="connsiteX48" fmla="*/ 1260 w 1761"/>
              <a:gd name="connsiteY48" fmla="*/ 704 h 1624"/>
              <a:gd name="connsiteX49" fmla="*/ 1208 w 1761"/>
              <a:gd name="connsiteY49" fmla="*/ 680 h 1624"/>
              <a:gd name="connsiteX50" fmla="*/ 1204 w 1761"/>
              <a:gd name="connsiteY50" fmla="*/ 656 h 1624"/>
              <a:gd name="connsiteX51" fmla="*/ 1236 w 1761"/>
              <a:gd name="connsiteY51" fmla="*/ 628 h 1624"/>
              <a:gd name="connsiteX52" fmla="*/ 1208 w 1761"/>
              <a:gd name="connsiteY52" fmla="*/ 616 h 1624"/>
              <a:gd name="connsiteX53" fmla="*/ 1168 w 1761"/>
              <a:gd name="connsiteY53" fmla="*/ 620 h 1624"/>
              <a:gd name="connsiteX54" fmla="*/ 1128 w 1761"/>
              <a:gd name="connsiteY54" fmla="*/ 620 h 1624"/>
              <a:gd name="connsiteX55" fmla="*/ 1084 w 1761"/>
              <a:gd name="connsiteY55" fmla="*/ 624 h 1624"/>
              <a:gd name="connsiteX56" fmla="*/ 1052 w 1761"/>
              <a:gd name="connsiteY56" fmla="*/ 620 h 1624"/>
              <a:gd name="connsiteX57" fmla="*/ 984 w 1761"/>
              <a:gd name="connsiteY57" fmla="*/ 600 h 1624"/>
              <a:gd name="connsiteX58" fmla="*/ 916 w 1761"/>
              <a:gd name="connsiteY58" fmla="*/ 596 h 1624"/>
              <a:gd name="connsiteX59" fmla="*/ 832 w 1761"/>
              <a:gd name="connsiteY59" fmla="*/ 564 h 1624"/>
              <a:gd name="connsiteX60" fmla="*/ 804 w 1761"/>
              <a:gd name="connsiteY60" fmla="*/ 544 h 1624"/>
              <a:gd name="connsiteX61" fmla="*/ 752 w 1761"/>
              <a:gd name="connsiteY61" fmla="*/ 544 h 1624"/>
              <a:gd name="connsiteX62" fmla="*/ 688 w 1761"/>
              <a:gd name="connsiteY62" fmla="*/ 536 h 1624"/>
              <a:gd name="connsiteX63" fmla="*/ 644 w 1761"/>
              <a:gd name="connsiteY63" fmla="*/ 560 h 1624"/>
              <a:gd name="connsiteX64" fmla="*/ 532 w 1761"/>
              <a:gd name="connsiteY64" fmla="*/ 560 h 1624"/>
              <a:gd name="connsiteX65" fmla="*/ 440 w 1761"/>
              <a:gd name="connsiteY65" fmla="*/ 552 h 1624"/>
              <a:gd name="connsiteX66" fmla="*/ 356 w 1761"/>
              <a:gd name="connsiteY66" fmla="*/ 536 h 1624"/>
              <a:gd name="connsiteX67" fmla="*/ 296 w 1761"/>
              <a:gd name="connsiteY67" fmla="*/ 520 h 1624"/>
              <a:gd name="connsiteX68" fmla="*/ 304 w 1761"/>
              <a:gd name="connsiteY68" fmla="*/ 492 h 1624"/>
              <a:gd name="connsiteX69" fmla="*/ 348 w 1761"/>
              <a:gd name="connsiteY69" fmla="*/ 468 h 1624"/>
              <a:gd name="connsiteX70" fmla="*/ 292 w 1761"/>
              <a:gd name="connsiteY70" fmla="*/ 448 h 1624"/>
              <a:gd name="connsiteX71" fmla="*/ 232 w 1761"/>
              <a:gd name="connsiteY71" fmla="*/ 448 h 1624"/>
              <a:gd name="connsiteX72" fmla="*/ 168 w 1761"/>
              <a:gd name="connsiteY72" fmla="*/ 420 h 1624"/>
              <a:gd name="connsiteX73" fmla="*/ 140 w 1761"/>
              <a:gd name="connsiteY73" fmla="*/ 376 h 1624"/>
              <a:gd name="connsiteX74" fmla="*/ 200 w 1761"/>
              <a:gd name="connsiteY74" fmla="*/ 336 h 1624"/>
              <a:gd name="connsiteX75" fmla="*/ 264 w 1761"/>
              <a:gd name="connsiteY75" fmla="*/ 292 h 1624"/>
              <a:gd name="connsiteX76" fmla="*/ 304 w 1761"/>
              <a:gd name="connsiteY76" fmla="*/ 280 h 1624"/>
              <a:gd name="connsiteX77" fmla="*/ 360 w 1761"/>
              <a:gd name="connsiteY77" fmla="*/ 264 h 1624"/>
              <a:gd name="connsiteX78" fmla="*/ 416 w 1761"/>
              <a:gd name="connsiteY78" fmla="*/ 252 h 1624"/>
              <a:gd name="connsiteX79" fmla="*/ 464 w 1761"/>
              <a:gd name="connsiteY79" fmla="*/ 232 h 1624"/>
              <a:gd name="connsiteX80" fmla="*/ 508 w 1761"/>
              <a:gd name="connsiteY80" fmla="*/ 216 h 1624"/>
              <a:gd name="connsiteX81" fmla="*/ 556 w 1761"/>
              <a:gd name="connsiteY81" fmla="*/ 184 h 1624"/>
              <a:gd name="connsiteX82" fmla="*/ 532 w 1761"/>
              <a:gd name="connsiteY82" fmla="*/ 152 h 1624"/>
              <a:gd name="connsiteX83" fmla="*/ 492 w 1761"/>
              <a:gd name="connsiteY83" fmla="*/ 36 h 1624"/>
              <a:gd name="connsiteX84" fmla="*/ 404 w 1761"/>
              <a:gd name="connsiteY84" fmla="*/ 0 h 1624"/>
              <a:gd name="connsiteX0" fmla="*/ 0 w 1761"/>
              <a:gd name="connsiteY0" fmla="*/ 1580 h 1588"/>
              <a:gd name="connsiteX1" fmla="*/ 48 w 1761"/>
              <a:gd name="connsiteY1" fmla="*/ 1580 h 1588"/>
              <a:gd name="connsiteX2" fmla="*/ 144 w 1761"/>
              <a:gd name="connsiteY2" fmla="*/ 1532 h 1588"/>
              <a:gd name="connsiteX3" fmla="*/ 304 w 1761"/>
              <a:gd name="connsiteY3" fmla="*/ 1516 h 1588"/>
              <a:gd name="connsiteX4" fmla="*/ 420 w 1761"/>
              <a:gd name="connsiteY4" fmla="*/ 1480 h 1588"/>
              <a:gd name="connsiteX5" fmla="*/ 564 w 1761"/>
              <a:gd name="connsiteY5" fmla="*/ 1424 h 1588"/>
              <a:gd name="connsiteX6" fmla="*/ 624 w 1761"/>
              <a:gd name="connsiteY6" fmla="*/ 1376 h 1588"/>
              <a:gd name="connsiteX7" fmla="*/ 748 w 1761"/>
              <a:gd name="connsiteY7" fmla="*/ 1340 h 1588"/>
              <a:gd name="connsiteX8" fmla="*/ 908 w 1761"/>
              <a:gd name="connsiteY8" fmla="*/ 1364 h 1588"/>
              <a:gd name="connsiteX9" fmla="*/ 1020 w 1761"/>
              <a:gd name="connsiteY9" fmla="*/ 1376 h 1588"/>
              <a:gd name="connsiteX10" fmla="*/ 1168 w 1761"/>
              <a:gd name="connsiteY10" fmla="*/ 1380 h 1588"/>
              <a:gd name="connsiteX11" fmla="*/ 1260 w 1761"/>
              <a:gd name="connsiteY11" fmla="*/ 1336 h 1588"/>
              <a:gd name="connsiteX12" fmla="*/ 1360 w 1761"/>
              <a:gd name="connsiteY12" fmla="*/ 1320 h 1588"/>
              <a:gd name="connsiteX13" fmla="*/ 1432 w 1761"/>
              <a:gd name="connsiteY13" fmla="*/ 1280 h 1588"/>
              <a:gd name="connsiteX14" fmla="*/ 1432 w 1761"/>
              <a:gd name="connsiteY14" fmla="*/ 1252 h 1588"/>
              <a:gd name="connsiteX15" fmla="*/ 1436 w 1761"/>
              <a:gd name="connsiteY15" fmla="*/ 1216 h 1588"/>
              <a:gd name="connsiteX16" fmla="*/ 1584 w 1761"/>
              <a:gd name="connsiteY16" fmla="*/ 1220 h 1588"/>
              <a:gd name="connsiteX17" fmla="*/ 1716 w 1761"/>
              <a:gd name="connsiteY17" fmla="*/ 1216 h 1588"/>
              <a:gd name="connsiteX18" fmla="*/ 1604 w 1761"/>
              <a:gd name="connsiteY18" fmla="*/ 1180 h 1588"/>
              <a:gd name="connsiteX19" fmla="*/ 1488 w 1761"/>
              <a:gd name="connsiteY19" fmla="*/ 1144 h 1588"/>
              <a:gd name="connsiteX20" fmla="*/ 1396 w 1761"/>
              <a:gd name="connsiteY20" fmla="*/ 1116 h 1588"/>
              <a:gd name="connsiteX21" fmla="*/ 1348 w 1761"/>
              <a:gd name="connsiteY21" fmla="*/ 1076 h 1588"/>
              <a:gd name="connsiteX22" fmla="*/ 1444 w 1761"/>
              <a:gd name="connsiteY22" fmla="*/ 1044 h 1588"/>
              <a:gd name="connsiteX23" fmla="*/ 1564 w 1761"/>
              <a:gd name="connsiteY23" fmla="*/ 1040 h 1588"/>
              <a:gd name="connsiteX24" fmla="*/ 1620 w 1761"/>
              <a:gd name="connsiteY24" fmla="*/ 1036 h 1588"/>
              <a:gd name="connsiteX25" fmla="*/ 1660 w 1761"/>
              <a:gd name="connsiteY25" fmla="*/ 1028 h 1588"/>
              <a:gd name="connsiteX26" fmla="*/ 1652 w 1761"/>
              <a:gd name="connsiteY26" fmla="*/ 988 h 1588"/>
              <a:gd name="connsiteX27" fmla="*/ 1704 w 1761"/>
              <a:gd name="connsiteY27" fmla="*/ 976 h 1588"/>
              <a:gd name="connsiteX28" fmla="*/ 1668 w 1761"/>
              <a:gd name="connsiteY28" fmla="*/ 944 h 1588"/>
              <a:gd name="connsiteX29" fmla="*/ 1616 w 1761"/>
              <a:gd name="connsiteY29" fmla="*/ 920 h 1588"/>
              <a:gd name="connsiteX30" fmla="*/ 1728 w 1761"/>
              <a:gd name="connsiteY30" fmla="*/ 908 h 1588"/>
              <a:gd name="connsiteX31" fmla="*/ 1760 w 1761"/>
              <a:gd name="connsiteY31" fmla="*/ 892 h 1588"/>
              <a:gd name="connsiteX32" fmla="*/ 1724 w 1761"/>
              <a:gd name="connsiteY32" fmla="*/ 860 h 1588"/>
              <a:gd name="connsiteX33" fmla="*/ 1660 w 1761"/>
              <a:gd name="connsiteY33" fmla="*/ 864 h 1588"/>
              <a:gd name="connsiteX34" fmla="*/ 1600 w 1761"/>
              <a:gd name="connsiteY34" fmla="*/ 868 h 1588"/>
              <a:gd name="connsiteX35" fmla="*/ 1528 w 1761"/>
              <a:gd name="connsiteY35" fmla="*/ 856 h 1588"/>
              <a:gd name="connsiteX36" fmla="*/ 1488 w 1761"/>
              <a:gd name="connsiteY36" fmla="*/ 828 h 1588"/>
              <a:gd name="connsiteX37" fmla="*/ 1568 w 1761"/>
              <a:gd name="connsiteY37" fmla="*/ 800 h 1588"/>
              <a:gd name="connsiteX38" fmla="*/ 1652 w 1761"/>
              <a:gd name="connsiteY38" fmla="*/ 812 h 1588"/>
              <a:gd name="connsiteX39" fmla="*/ 1716 w 1761"/>
              <a:gd name="connsiteY39" fmla="*/ 784 h 1588"/>
              <a:gd name="connsiteX40" fmla="*/ 1680 w 1761"/>
              <a:gd name="connsiteY40" fmla="*/ 760 h 1588"/>
              <a:gd name="connsiteX41" fmla="*/ 1728 w 1761"/>
              <a:gd name="connsiteY41" fmla="*/ 728 h 1588"/>
              <a:gd name="connsiteX42" fmla="*/ 1668 w 1761"/>
              <a:gd name="connsiteY42" fmla="*/ 716 h 1588"/>
              <a:gd name="connsiteX43" fmla="*/ 1560 w 1761"/>
              <a:gd name="connsiteY43" fmla="*/ 732 h 1588"/>
              <a:gd name="connsiteX44" fmla="*/ 1512 w 1761"/>
              <a:gd name="connsiteY44" fmla="*/ 716 h 1588"/>
              <a:gd name="connsiteX45" fmla="*/ 1500 w 1761"/>
              <a:gd name="connsiteY45" fmla="*/ 688 h 1588"/>
              <a:gd name="connsiteX46" fmla="*/ 1424 w 1761"/>
              <a:gd name="connsiteY46" fmla="*/ 672 h 1588"/>
              <a:gd name="connsiteX47" fmla="*/ 1344 w 1761"/>
              <a:gd name="connsiteY47" fmla="*/ 672 h 1588"/>
              <a:gd name="connsiteX48" fmla="*/ 1260 w 1761"/>
              <a:gd name="connsiteY48" fmla="*/ 668 h 1588"/>
              <a:gd name="connsiteX49" fmla="*/ 1208 w 1761"/>
              <a:gd name="connsiteY49" fmla="*/ 644 h 1588"/>
              <a:gd name="connsiteX50" fmla="*/ 1204 w 1761"/>
              <a:gd name="connsiteY50" fmla="*/ 620 h 1588"/>
              <a:gd name="connsiteX51" fmla="*/ 1236 w 1761"/>
              <a:gd name="connsiteY51" fmla="*/ 592 h 1588"/>
              <a:gd name="connsiteX52" fmla="*/ 1208 w 1761"/>
              <a:gd name="connsiteY52" fmla="*/ 580 h 1588"/>
              <a:gd name="connsiteX53" fmla="*/ 1168 w 1761"/>
              <a:gd name="connsiteY53" fmla="*/ 584 h 1588"/>
              <a:gd name="connsiteX54" fmla="*/ 1128 w 1761"/>
              <a:gd name="connsiteY54" fmla="*/ 584 h 1588"/>
              <a:gd name="connsiteX55" fmla="*/ 1084 w 1761"/>
              <a:gd name="connsiteY55" fmla="*/ 588 h 1588"/>
              <a:gd name="connsiteX56" fmla="*/ 1052 w 1761"/>
              <a:gd name="connsiteY56" fmla="*/ 584 h 1588"/>
              <a:gd name="connsiteX57" fmla="*/ 984 w 1761"/>
              <a:gd name="connsiteY57" fmla="*/ 564 h 1588"/>
              <a:gd name="connsiteX58" fmla="*/ 916 w 1761"/>
              <a:gd name="connsiteY58" fmla="*/ 560 h 1588"/>
              <a:gd name="connsiteX59" fmla="*/ 832 w 1761"/>
              <a:gd name="connsiteY59" fmla="*/ 528 h 1588"/>
              <a:gd name="connsiteX60" fmla="*/ 804 w 1761"/>
              <a:gd name="connsiteY60" fmla="*/ 508 h 1588"/>
              <a:gd name="connsiteX61" fmla="*/ 752 w 1761"/>
              <a:gd name="connsiteY61" fmla="*/ 508 h 1588"/>
              <a:gd name="connsiteX62" fmla="*/ 688 w 1761"/>
              <a:gd name="connsiteY62" fmla="*/ 500 h 1588"/>
              <a:gd name="connsiteX63" fmla="*/ 644 w 1761"/>
              <a:gd name="connsiteY63" fmla="*/ 524 h 1588"/>
              <a:gd name="connsiteX64" fmla="*/ 532 w 1761"/>
              <a:gd name="connsiteY64" fmla="*/ 524 h 1588"/>
              <a:gd name="connsiteX65" fmla="*/ 440 w 1761"/>
              <a:gd name="connsiteY65" fmla="*/ 516 h 1588"/>
              <a:gd name="connsiteX66" fmla="*/ 356 w 1761"/>
              <a:gd name="connsiteY66" fmla="*/ 500 h 1588"/>
              <a:gd name="connsiteX67" fmla="*/ 296 w 1761"/>
              <a:gd name="connsiteY67" fmla="*/ 484 h 1588"/>
              <a:gd name="connsiteX68" fmla="*/ 304 w 1761"/>
              <a:gd name="connsiteY68" fmla="*/ 456 h 1588"/>
              <a:gd name="connsiteX69" fmla="*/ 348 w 1761"/>
              <a:gd name="connsiteY69" fmla="*/ 432 h 1588"/>
              <a:gd name="connsiteX70" fmla="*/ 292 w 1761"/>
              <a:gd name="connsiteY70" fmla="*/ 412 h 1588"/>
              <a:gd name="connsiteX71" fmla="*/ 232 w 1761"/>
              <a:gd name="connsiteY71" fmla="*/ 412 h 1588"/>
              <a:gd name="connsiteX72" fmla="*/ 168 w 1761"/>
              <a:gd name="connsiteY72" fmla="*/ 384 h 1588"/>
              <a:gd name="connsiteX73" fmla="*/ 140 w 1761"/>
              <a:gd name="connsiteY73" fmla="*/ 340 h 1588"/>
              <a:gd name="connsiteX74" fmla="*/ 200 w 1761"/>
              <a:gd name="connsiteY74" fmla="*/ 300 h 1588"/>
              <a:gd name="connsiteX75" fmla="*/ 264 w 1761"/>
              <a:gd name="connsiteY75" fmla="*/ 256 h 1588"/>
              <a:gd name="connsiteX76" fmla="*/ 304 w 1761"/>
              <a:gd name="connsiteY76" fmla="*/ 244 h 1588"/>
              <a:gd name="connsiteX77" fmla="*/ 360 w 1761"/>
              <a:gd name="connsiteY77" fmla="*/ 228 h 1588"/>
              <a:gd name="connsiteX78" fmla="*/ 416 w 1761"/>
              <a:gd name="connsiteY78" fmla="*/ 216 h 1588"/>
              <a:gd name="connsiteX79" fmla="*/ 464 w 1761"/>
              <a:gd name="connsiteY79" fmla="*/ 196 h 1588"/>
              <a:gd name="connsiteX80" fmla="*/ 508 w 1761"/>
              <a:gd name="connsiteY80" fmla="*/ 180 h 1588"/>
              <a:gd name="connsiteX81" fmla="*/ 556 w 1761"/>
              <a:gd name="connsiteY81" fmla="*/ 148 h 1588"/>
              <a:gd name="connsiteX82" fmla="*/ 532 w 1761"/>
              <a:gd name="connsiteY82" fmla="*/ 116 h 1588"/>
              <a:gd name="connsiteX83" fmla="*/ 492 w 1761"/>
              <a:gd name="connsiteY83" fmla="*/ 0 h 1588"/>
              <a:gd name="connsiteX0" fmla="*/ 0 w 1761"/>
              <a:gd name="connsiteY0" fmla="*/ 1464 h 1472"/>
              <a:gd name="connsiteX1" fmla="*/ 48 w 1761"/>
              <a:gd name="connsiteY1" fmla="*/ 1464 h 1472"/>
              <a:gd name="connsiteX2" fmla="*/ 144 w 1761"/>
              <a:gd name="connsiteY2" fmla="*/ 1416 h 1472"/>
              <a:gd name="connsiteX3" fmla="*/ 304 w 1761"/>
              <a:gd name="connsiteY3" fmla="*/ 1400 h 1472"/>
              <a:gd name="connsiteX4" fmla="*/ 420 w 1761"/>
              <a:gd name="connsiteY4" fmla="*/ 1364 h 1472"/>
              <a:gd name="connsiteX5" fmla="*/ 564 w 1761"/>
              <a:gd name="connsiteY5" fmla="*/ 1308 h 1472"/>
              <a:gd name="connsiteX6" fmla="*/ 624 w 1761"/>
              <a:gd name="connsiteY6" fmla="*/ 1260 h 1472"/>
              <a:gd name="connsiteX7" fmla="*/ 748 w 1761"/>
              <a:gd name="connsiteY7" fmla="*/ 1224 h 1472"/>
              <a:gd name="connsiteX8" fmla="*/ 908 w 1761"/>
              <a:gd name="connsiteY8" fmla="*/ 1248 h 1472"/>
              <a:gd name="connsiteX9" fmla="*/ 1020 w 1761"/>
              <a:gd name="connsiteY9" fmla="*/ 1260 h 1472"/>
              <a:gd name="connsiteX10" fmla="*/ 1168 w 1761"/>
              <a:gd name="connsiteY10" fmla="*/ 1264 h 1472"/>
              <a:gd name="connsiteX11" fmla="*/ 1260 w 1761"/>
              <a:gd name="connsiteY11" fmla="*/ 1220 h 1472"/>
              <a:gd name="connsiteX12" fmla="*/ 1360 w 1761"/>
              <a:gd name="connsiteY12" fmla="*/ 1204 h 1472"/>
              <a:gd name="connsiteX13" fmla="*/ 1432 w 1761"/>
              <a:gd name="connsiteY13" fmla="*/ 1164 h 1472"/>
              <a:gd name="connsiteX14" fmla="*/ 1432 w 1761"/>
              <a:gd name="connsiteY14" fmla="*/ 1136 h 1472"/>
              <a:gd name="connsiteX15" fmla="*/ 1436 w 1761"/>
              <a:gd name="connsiteY15" fmla="*/ 1100 h 1472"/>
              <a:gd name="connsiteX16" fmla="*/ 1584 w 1761"/>
              <a:gd name="connsiteY16" fmla="*/ 1104 h 1472"/>
              <a:gd name="connsiteX17" fmla="*/ 1716 w 1761"/>
              <a:gd name="connsiteY17" fmla="*/ 1100 h 1472"/>
              <a:gd name="connsiteX18" fmla="*/ 1604 w 1761"/>
              <a:gd name="connsiteY18" fmla="*/ 1064 h 1472"/>
              <a:gd name="connsiteX19" fmla="*/ 1488 w 1761"/>
              <a:gd name="connsiteY19" fmla="*/ 1028 h 1472"/>
              <a:gd name="connsiteX20" fmla="*/ 1396 w 1761"/>
              <a:gd name="connsiteY20" fmla="*/ 1000 h 1472"/>
              <a:gd name="connsiteX21" fmla="*/ 1348 w 1761"/>
              <a:gd name="connsiteY21" fmla="*/ 960 h 1472"/>
              <a:gd name="connsiteX22" fmla="*/ 1444 w 1761"/>
              <a:gd name="connsiteY22" fmla="*/ 928 h 1472"/>
              <a:gd name="connsiteX23" fmla="*/ 1564 w 1761"/>
              <a:gd name="connsiteY23" fmla="*/ 924 h 1472"/>
              <a:gd name="connsiteX24" fmla="*/ 1620 w 1761"/>
              <a:gd name="connsiteY24" fmla="*/ 920 h 1472"/>
              <a:gd name="connsiteX25" fmla="*/ 1660 w 1761"/>
              <a:gd name="connsiteY25" fmla="*/ 912 h 1472"/>
              <a:gd name="connsiteX26" fmla="*/ 1652 w 1761"/>
              <a:gd name="connsiteY26" fmla="*/ 872 h 1472"/>
              <a:gd name="connsiteX27" fmla="*/ 1704 w 1761"/>
              <a:gd name="connsiteY27" fmla="*/ 860 h 1472"/>
              <a:gd name="connsiteX28" fmla="*/ 1668 w 1761"/>
              <a:gd name="connsiteY28" fmla="*/ 828 h 1472"/>
              <a:gd name="connsiteX29" fmla="*/ 1616 w 1761"/>
              <a:gd name="connsiteY29" fmla="*/ 804 h 1472"/>
              <a:gd name="connsiteX30" fmla="*/ 1728 w 1761"/>
              <a:gd name="connsiteY30" fmla="*/ 792 h 1472"/>
              <a:gd name="connsiteX31" fmla="*/ 1760 w 1761"/>
              <a:gd name="connsiteY31" fmla="*/ 776 h 1472"/>
              <a:gd name="connsiteX32" fmla="*/ 1724 w 1761"/>
              <a:gd name="connsiteY32" fmla="*/ 744 h 1472"/>
              <a:gd name="connsiteX33" fmla="*/ 1660 w 1761"/>
              <a:gd name="connsiteY33" fmla="*/ 748 h 1472"/>
              <a:gd name="connsiteX34" fmla="*/ 1600 w 1761"/>
              <a:gd name="connsiteY34" fmla="*/ 752 h 1472"/>
              <a:gd name="connsiteX35" fmla="*/ 1528 w 1761"/>
              <a:gd name="connsiteY35" fmla="*/ 740 h 1472"/>
              <a:gd name="connsiteX36" fmla="*/ 1488 w 1761"/>
              <a:gd name="connsiteY36" fmla="*/ 712 h 1472"/>
              <a:gd name="connsiteX37" fmla="*/ 1568 w 1761"/>
              <a:gd name="connsiteY37" fmla="*/ 684 h 1472"/>
              <a:gd name="connsiteX38" fmla="*/ 1652 w 1761"/>
              <a:gd name="connsiteY38" fmla="*/ 696 h 1472"/>
              <a:gd name="connsiteX39" fmla="*/ 1716 w 1761"/>
              <a:gd name="connsiteY39" fmla="*/ 668 h 1472"/>
              <a:gd name="connsiteX40" fmla="*/ 1680 w 1761"/>
              <a:gd name="connsiteY40" fmla="*/ 644 h 1472"/>
              <a:gd name="connsiteX41" fmla="*/ 1728 w 1761"/>
              <a:gd name="connsiteY41" fmla="*/ 612 h 1472"/>
              <a:gd name="connsiteX42" fmla="*/ 1668 w 1761"/>
              <a:gd name="connsiteY42" fmla="*/ 600 h 1472"/>
              <a:gd name="connsiteX43" fmla="*/ 1560 w 1761"/>
              <a:gd name="connsiteY43" fmla="*/ 616 h 1472"/>
              <a:gd name="connsiteX44" fmla="*/ 1512 w 1761"/>
              <a:gd name="connsiteY44" fmla="*/ 600 h 1472"/>
              <a:gd name="connsiteX45" fmla="*/ 1500 w 1761"/>
              <a:gd name="connsiteY45" fmla="*/ 572 h 1472"/>
              <a:gd name="connsiteX46" fmla="*/ 1424 w 1761"/>
              <a:gd name="connsiteY46" fmla="*/ 556 h 1472"/>
              <a:gd name="connsiteX47" fmla="*/ 1344 w 1761"/>
              <a:gd name="connsiteY47" fmla="*/ 556 h 1472"/>
              <a:gd name="connsiteX48" fmla="*/ 1260 w 1761"/>
              <a:gd name="connsiteY48" fmla="*/ 552 h 1472"/>
              <a:gd name="connsiteX49" fmla="*/ 1208 w 1761"/>
              <a:gd name="connsiteY49" fmla="*/ 528 h 1472"/>
              <a:gd name="connsiteX50" fmla="*/ 1204 w 1761"/>
              <a:gd name="connsiteY50" fmla="*/ 504 h 1472"/>
              <a:gd name="connsiteX51" fmla="*/ 1236 w 1761"/>
              <a:gd name="connsiteY51" fmla="*/ 476 h 1472"/>
              <a:gd name="connsiteX52" fmla="*/ 1208 w 1761"/>
              <a:gd name="connsiteY52" fmla="*/ 464 h 1472"/>
              <a:gd name="connsiteX53" fmla="*/ 1168 w 1761"/>
              <a:gd name="connsiteY53" fmla="*/ 468 h 1472"/>
              <a:gd name="connsiteX54" fmla="*/ 1128 w 1761"/>
              <a:gd name="connsiteY54" fmla="*/ 468 h 1472"/>
              <a:gd name="connsiteX55" fmla="*/ 1084 w 1761"/>
              <a:gd name="connsiteY55" fmla="*/ 472 h 1472"/>
              <a:gd name="connsiteX56" fmla="*/ 1052 w 1761"/>
              <a:gd name="connsiteY56" fmla="*/ 468 h 1472"/>
              <a:gd name="connsiteX57" fmla="*/ 984 w 1761"/>
              <a:gd name="connsiteY57" fmla="*/ 448 h 1472"/>
              <a:gd name="connsiteX58" fmla="*/ 916 w 1761"/>
              <a:gd name="connsiteY58" fmla="*/ 444 h 1472"/>
              <a:gd name="connsiteX59" fmla="*/ 832 w 1761"/>
              <a:gd name="connsiteY59" fmla="*/ 412 h 1472"/>
              <a:gd name="connsiteX60" fmla="*/ 804 w 1761"/>
              <a:gd name="connsiteY60" fmla="*/ 392 h 1472"/>
              <a:gd name="connsiteX61" fmla="*/ 752 w 1761"/>
              <a:gd name="connsiteY61" fmla="*/ 392 h 1472"/>
              <a:gd name="connsiteX62" fmla="*/ 688 w 1761"/>
              <a:gd name="connsiteY62" fmla="*/ 384 h 1472"/>
              <a:gd name="connsiteX63" fmla="*/ 644 w 1761"/>
              <a:gd name="connsiteY63" fmla="*/ 408 h 1472"/>
              <a:gd name="connsiteX64" fmla="*/ 532 w 1761"/>
              <a:gd name="connsiteY64" fmla="*/ 408 h 1472"/>
              <a:gd name="connsiteX65" fmla="*/ 440 w 1761"/>
              <a:gd name="connsiteY65" fmla="*/ 400 h 1472"/>
              <a:gd name="connsiteX66" fmla="*/ 356 w 1761"/>
              <a:gd name="connsiteY66" fmla="*/ 384 h 1472"/>
              <a:gd name="connsiteX67" fmla="*/ 296 w 1761"/>
              <a:gd name="connsiteY67" fmla="*/ 368 h 1472"/>
              <a:gd name="connsiteX68" fmla="*/ 304 w 1761"/>
              <a:gd name="connsiteY68" fmla="*/ 340 h 1472"/>
              <a:gd name="connsiteX69" fmla="*/ 348 w 1761"/>
              <a:gd name="connsiteY69" fmla="*/ 316 h 1472"/>
              <a:gd name="connsiteX70" fmla="*/ 292 w 1761"/>
              <a:gd name="connsiteY70" fmla="*/ 296 h 1472"/>
              <a:gd name="connsiteX71" fmla="*/ 232 w 1761"/>
              <a:gd name="connsiteY71" fmla="*/ 296 h 1472"/>
              <a:gd name="connsiteX72" fmla="*/ 168 w 1761"/>
              <a:gd name="connsiteY72" fmla="*/ 268 h 1472"/>
              <a:gd name="connsiteX73" fmla="*/ 140 w 1761"/>
              <a:gd name="connsiteY73" fmla="*/ 224 h 1472"/>
              <a:gd name="connsiteX74" fmla="*/ 200 w 1761"/>
              <a:gd name="connsiteY74" fmla="*/ 184 h 1472"/>
              <a:gd name="connsiteX75" fmla="*/ 264 w 1761"/>
              <a:gd name="connsiteY75" fmla="*/ 140 h 1472"/>
              <a:gd name="connsiteX76" fmla="*/ 304 w 1761"/>
              <a:gd name="connsiteY76" fmla="*/ 128 h 1472"/>
              <a:gd name="connsiteX77" fmla="*/ 360 w 1761"/>
              <a:gd name="connsiteY77" fmla="*/ 112 h 1472"/>
              <a:gd name="connsiteX78" fmla="*/ 416 w 1761"/>
              <a:gd name="connsiteY78" fmla="*/ 100 h 1472"/>
              <a:gd name="connsiteX79" fmla="*/ 464 w 1761"/>
              <a:gd name="connsiteY79" fmla="*/ 80 h 1472"/>
              <a:gd name="connsiteX80" fmla="*/ 508 w 1761"/>
              <a:gd name="connsiteY80" fmla="*/ 64 h 1472"/>
              <a:gd name="connsiteX81" fmla="*/ 556 w 1761"/>
              <a:gd name="connsiteY81" fmla="*/ 32 h 1472"/>
              <a:gd name="connsiteX82" fmla="*/ 532 w 1761"/>
              <a:gd name="connsiteY82" fmla="*/ 0 h 1472"/>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16 w 1761"/>
              <a:gd name="connsiteY78" fmla="*/ 68 h 1440"/>
              <a:gd name="connsiteX79" fmla="*/ 464 w 1761"/>
              <a:gd name="connsiteY79" fmla="*/ 48 h 1440"/>
              <a:gd name="connsiteX80" fmla="*/ 508 w 1761"/>
              <a:gd name="connsiteY80" fmla="*/ 32 h 1440"/>
              <a:gd name="connsiteX81" fmla="*/ 556 w 1761"/>
              <a:gd name="connsiteY81"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16 w 1761"/>
              <a:gd name="connsiteY78" fmla="*/ 68 h 1440"/>
              <a:gd name="connsiteX79" fmla="*/ 464 w 1761"/>
              <a:gd name="connsiteY79" fmla="*/ 48 h 1440"/>
              <a:gd name="connsiteX80" fmla="*/ 556 w 1761"/>
              <a:gd name="connsiteY80"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360 w 1761"/>
              <a:gd name="connsiteY77" fmla="*/ 80 h 1440"/>
              <a:gd name="connsiteX78" fmla="*/ 464 w 1761"/>
              <a:gd name="connsiteY78" fmla="*/ 48 h 1440"/>
              <a:gd name="connsiteX79" fmla="*/ 556 w 1761"/>
              <a:gd name="connsiteY79"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304 w 1761"/>
              <a:gd name="connsiteY76" fmla="*/ 96 h 1440"/>
              <a:gd name="connsiteX77" fmla="*/ 464 w 1761"/>
              <a:gd name="connsiteY77" fmla="*/ 48 h 1440"/>
              <a:gd name="connsiteX78" fmla="*/ 556 w 1761"/>
              <a:gd name="connsiteY78"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264 w 1761"/>
              <a:gd name="connsiteY75" fmla="*/ 108 h 1440"/>
              <a:gd name="connsiteX76" fmla="*/ 464 w 1761"/>
              <a:gd name="connsiteY76" fmla="*/ 48 h 1440"/>
              <a:gd name="connsiteX77" fmla="*/ 556 w 1761"/>
              <a:gd name="connsiteY77"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200 w 1761"/>
              <a:gd name="connsiteY74" fmla="*/ 152 h 1440"/>
              <a:gd name="connsiteX75" fmla="*/ 464 w 1761"/>
              <a:gd name="connsiteY75" fmla="*/ 48 h 1440"/>
              <a:gd name="connsiteX76" fmla="*/ 556 w 1761"/>
              <a:gd name="connsiteY76"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140 w 1761"/>
              <a:gd name="connsiteY73" fmla="*/ 192 h 1440"/>
              <a:gd name="connsiteX74" fmla="*/ 464 w 1761"/>
              <a:gd name="connsiteY74" fmla="*/ 48 h 1440"/>
              <a:gd name="connsiteX75" fmla="*/ 556 w 1761"/>
              <a:gd name="connsiteY75"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464 w 1761"/>
              <a:gd name="connsiteY73" fmla="*/ 48 h 1440"/>
              <a:gd name="connsiteX74" fmla="*/ 556 w 1761"/>
              <a:gd name="connsiteY74" fmla="*/ 0 h 1440"/>
              <a:gd name="connsiteX0" fmla="*/ 0 w 1761"/>
              <a:gd name="connsiteY0" fmla="*/ 1432 h 1440"/>
              <a:gd name="connsiteX1" fmla="*/ 48 w 1761"/>
              <a:gd name="connsiteY1" fmla="*/ 1432 h 1440"/>
              <a:gd name="connsiteX2" fmla="*/ 144 w 1761"/>
              <a:gd name="connsiteY2" fmla="*/ 1384 h 1440"/>
              <a:gd name="connsiteX3" fmla="*/ 304 w 1761"/>
              <a:gd name="connsiteY3" fmla="*/ 1368 h 1440"/>
              <a:gd name="connsiteX4" fmla="*/ 420 w 1761"/>
              <a:gd name="connsiteY4" fmla="*/ 1332 h 1440"/>
              <a:gd name="connsiteX5" fmla="*/ 564 w 1761"/>
              <a:gd name="connsiteY5" fmla="*/ 1276 h 1440"/>
              <a:gd name="connsiteX6" fmla="*/ 624 w 1761"/>
              <a:gd name="connsiteY6" fmla="*/ 1228 h 1440"/>
              <a:gd name="connsiteX7" fmla="*/ 748 w 1761"/>
              <a:gd name="connsiteY7" fmla="*/ 1192 h 1440"/>
              <a:gd name="connsiteX8" fmla="*/ 908 w 1761"/>
              <a:gd name="connsiteY8" fmla="*/ 1216 h 1440"/>
              <a:gd name="connsiteX9" fmla="*/ 1020 w 1761"/>
              <a:gd name="connsiteY9" fmla="*/ 1228 h 1440"/>
              <a:gd name="connsiteX10" fmla="*/ 1168 w 1761"/>
              <a:gd name="connsiteY10" fmla="*/ 1232 h 1440"/>
              <a:gd name="connsiteX11" fmla="*/ 1260 w 1761"/>
              <a:gd name="connsiteY11" fmla="*/ 1188 h 1440"/>
              <a:gd name="connsiteX12" fmla="*/ 1360 w 1761"/>
              <a:gd name="connsiteY12" fmla="*/ 1172 h 1440"/>
              <a:gd name="connsiteX13" fmla="*/ 1432 w 1761"/>
              <a:gd name="connsiteY13" fmla="*/ 1132 h 1440"/>
              <a:gd name="connsiteX14" fmla="*/ 1432 w 1761"/>
              <a:gd name="connsiteY14" fmla="*/ 1104 h 1440"/>
              <a:gd name="connsiteX15" fmla="*/ 1436 w 1761"/>
              <a:gd name="connsiteY15" fmla="*/ 1068 h 1440"/>
              <a:gd name="connsiteX16" fmla="*/ 1584 w 1761"/>
              <a:gd name="connsiteY16" fmla="*/ 1072 h 1440"/>
              <a:gd name="connsiteX17" fmla="*/ 1716 w 1761"/>
              <a:gd name="connsiteY17" fmla="*/ 1068 h 1440"/>
              <a:gd name="connsiteX18" fmla="*/ 1604 w 1761"/>
              <a:gd name="connsiteY18" fmla="*/ 1032 h 1440"/>
              <a:gd name="connsiteX19" fmla="*/ 1488 w 1761"/>
              <a:gd name="connsiteY19" fmla="*/ 996 h 1440"/>
              <a:gd name="connsiteX20" fmla="*/ 1396 w 1761"/>
              <a:gd name="connsiteY20" fmla="*/ 968 h 1440"/>
              <a:gd name="connsiteX21" fmla="*/ 1348 w 1761"/>
              <a:gd name="connsiteY21" fmla="*/ 928 h 1440"/>
              <a:gd name="connsiteX22" fmla="*/ 1444 w 1761"/>
              <a:gd name="connsiteY22" fmla="*/ 896 h 1440"/>
              <a:gd name="connsiteX23" fmla="*/ 1564 w 1761"/>
              <a:gd name="connsiteY23" fmla="*/ 892 h 1440"/>
              <a:gd name="connsiteX24" fmla="*/ 1620 w 1761"/>
              <a:gd name="connsiteY24" fmla="*/ 888 h 1440"/>
              <a:gd name="connsiteX25" fmla="*/ 1660 w 1761"/>
              <a:gd name="connsiteY25" fmla="*/ 880 h 1440"/>
              <a:gd name="connsiteX26" fmla="*/ 1652 w 1761"/>
              <a:gd name="connsiteY26" fmla="*/ 840 h 1440"/>
              <a:gd name="connsiteX27" fmla="*/ 1704 w 1761"/>
              <a:gd name="connsiteY27" fmla="*/ 828 h 1440"/>
              <a:gd name="connsiteX28" fmla="*/ 1668 w 1761"/>
              <a:gd name="connsiteY28" fmla="*/ 796 h 1440"/>
              <a:gd name="connsiteX29" fmla="*/ 1616 w 1761"/>
              <a:gd name="connsiteY29" fmla="*/ 772 h 1440"/>
              <a:gd name="connsiteX30" fmla="*/ 1728 w 1761"/>
              <a:gd name="connsiteY30" fmla="*/ 760 h 1440"/>
              <a:gd name="connsiteX31" fmla="*/ 1760 w 1761"/>
              <a:gd name="connsiteY31" fmla="*/ 744 h 1440"/>
              <a:gd name="connsiteX32" fmla="*/ 1724 w 1761"/>
              <a:gd name="connsiteY32" fmla="*/ 712 h 1440"/>
              <a:gd name="connsiteX33" fmla="*/ 1660 w 1761"/>
              <a:gd name="connsiteY33" fmla="*/ 716 h 1440"/>
              <a:gd name="connsiteX34" fmla="*/ 1600 w 1761"/>
              <a:gd name="connsiteY34" fmla="*/ 720 h 1440"/>
              <a:gd name="connsiteX35" fmla="*/ 1528 w 1761"/>
              <a:gd name="connsiteY35" fmla="*/ 708 h 1440"/>
              <a:gd name="connsiteX36" fmla="*/ 1488 w 1761"/>
              <a:gd name="connsiteY36" fmla="*/ 680 h 1440"/>
              <a:gd name="connsiteX37" fmla="*/ 1568 w 1761"/>
              <a:gd name="connsiteY37" fmla="*/ 652 h 1440"/>
              <a:gd name="connsiteX38" fmla="*/ 1652 w 1761"/>
              <a:gd name="connsiteY38" fmla="*/ 664 h 1440"/>
              <a:gd name="connsiteX39" fmla="*/ 1716 w 1761"/>
              <a:gd name="connsiteY39" fmla="*/ 636 h 1440"/>
              <a:gd name="connsiteX40" fmla="*/ 1680 w 1761"/>
              <a:gd name="connsiteY40" fmla="*/ 612 h 1440"/>
              <a:gd name="connsiteX41" fmla="*/ 1728 w 1761"/>
              <a:gd name="connsiteY41" fmla="*/ 580 h 1440"/>
              <a:gd name="connsiteX42" fmla="*/ 1668 w 1761"/>
              <a:gd name="connsiteY42" fmla="*/ 568 h 1440"/>
              <a:gd name="connsiteX43" fmla="*/ 1560 w 1761"/>
              <a:gd name="connsiteY43" fmla="*/ 584 h 1440"/>
              <a:gd name="connsiteX44" fmla="*/ 1512 w 1761"/>
              <a:gd name="connsiteY44" fmla="*/ 568 h 1440"/>
              <a:gd name="connsiteX45" fmla="*/ 1500 w 1761"/>
              <a:gd name="connsiteY45" fmla="*/ 540 h 1440"/>
              <a:gd name="connsiteX46" fmla="*/ 1424 w 1761"/>
              <a:gd name="connsiteY46" fmla="*/ 524 h 1440"/>
              <a:gd name="connsiteX47" fmla="*/ 1344 w 1761"/>
              <a:gd name="connsiteY47" fmla="*/ 524 h 1440"/>
              <a:gd name="connsiteX48" fmla="*/ 1260 w 1761"/>
              <a:gd name="connsiteY48" fmla="*/ 520 h 1440"/>
              <a:gd name="connsiteX49" fmla="*/ 1208 w 1761"/>
              <a:gd name="connsiteY49" fmla="*/ 496 h 1440"/>
              <a:gd name="connsiteX50" fmla="*/ 1204 w 1761"/>
              <a:gd name="connsiteY50" fmla="*/ 472 h 1440"/>
              <a:gd name="connsiteX51" fmla="*/ 1236 w 1761"/>
              <a:gd name="connsiteY51" fmla="*/ 444 h 1440"/>
              <a:gd name="connsiteX52" fmla="*/ 1208 w 1761"/>
              <a:gd name="connsiteY52" fmla="*/ 432 h 1440"/>
              <a:gd name="connsiteX53" fmla="*/ 1168 w 1761"/>
              <a:gd name="connsiteY53" fmla="*/ 436 h 1440"/>
              <a:gd name="connsiteX54" fmla="*/ 1128 w 1761"/>
              <a:gd name="connsiteY54" fmla="*/ 436 h 1440"/>
              <a:gd name="connsiteX55" fmla="*/ 1084 w 1761"/>
              <a:gd name="connsiteY55" fmla="*/ 440 h 1440"/>
              <a:gd name="connsiteX56" fmla="*/ 1052 w 1761"/>
              <a:gd name="connsiteY56" fmla="*/ 436 h 1440"/>
              <a:gd name="connsiteX57" fmla="*/ 984 w 1761"/>
              <a:gd name="connsiteY57" fmla="*/ 416 h 1440"/>
              <a:gd name="connsiteX58" fmla="*/ 916 w 1761"/>
              <a:gd name="connsiteY58" fmla="*/ 412 h 1440"/>
              <a:gd name="connsiteX59" fmla="*/ 832 w 1761"/>
              <a:gd name="connsiteY59" fmla="*/ 380 h 1440"/>
              <a:gd name="connsiteX60" fmla="*/ 804 w 1761"/>
              <a:gd name="connsiteY60" fmla="*/ 360 h 1440"/>
              <a:gd name="connsiteX61" fmla="*/ 752 w 1761"/>
              <a:gd name="connsiteY61" fmla="*/ 360 h 1440"/>
              <a:gd name="connsiteX62" fmla="*/ 688 w 1761"/>
              <a:gd name="connsiteY62" fmla="*/ 352 h 1440"/>
              <a:gd name="connsiteX63" fmla="*/ 644 w 1761"/>
              <a:gd name="connsiteY63" fmla="*/ 376 h 1440"/>
              <a:gd name="connsiteX64" fmla="*/ 532 w 1761"/>
              <a:gd name="connsiteY64" fmla="*/ 376 h 1440"/>
              <a:gd name="connsiteX65" fmla="*/ 440 w 1761"/>
              <a:gd name="connsiteY65" fmla="*/ 368 h 1440"/>
              <a:gd name="connsiteX66" fmla="*/ 356 w 1761"/>
              <a:gd name="connsiteY66" fmla="*/ 352 h 1440"/>
              <a:gd name="connsiteX67" fmla="*/ 296 w 1761"/>
              <a:gd name="connsiteY67" fmla="*/ 336 h 1440"/>
              <a:gd name="connsiteX68" fmla="*/ 304 w 1761"/>
              <a:gd name="connsiteY68" fmla="*/ 308 h 1440"/>
              <a:gd name="connsiteX69" fmla="*/ 348 w 1761"/>
              <a:gd name="connsiteY69" fmla="*/ 284 h 1440"/>
              <a:gd name="connsiteX70" fmla="*/ 292 w 1761"/>
              <a:gd name="connsiteY70" fmla="*/ 264 h 1440"/>
              <a:gd name="connsiteX71" fmla="*/ 232 w 1761"/>
              <a:gd name="connsiteY71" fmla="*/ 264 h 1440"/>
              <a:gd name="connsiteX72" fmla="*/ 168 w 1761"/>
              <a:gd name="connsiteY72" fmla="*/ 236 h 1440"/>
              <a:gd name="connsiteX73" fmla="*/ 556 w 1761"/>
              <a:gd name="connsiteY73" fmla="*/ 0 h 1440"/>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348 w 1761"/>
              <a:gd name="connsiteY69" fmla="*/ 48 h 1204"/>
              <a:gd name="connsiteX70" fmla="*/ 292 w 1761"/>
              <a:gd name="connsiteY70" fmla="*/ 28 h 1204"/>
              <a:gd name="connsiteX71" fmla="*/ 232 w 1761"/>
              <a:gd name="connsiteY71" fmla="*/ 28 h 1204"/>
              <a:gd name="connsiteX72" fmla="*/ 168 w 1761"/>
              <a:gd name="connsiteY72"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348 w 1761"/>
              <a:gd name="connsiteY69" fmla="*/ 48 h 1204"/>
              <a:gd name="connsiteX70" fmla="*/ 232 w 1761"/>
              <a:gd name="connsiteY70" fmla="*/ 28 h 1204"/>
              <a:gd name="connsiteX71" fmla="*/ 168 w 1761"/>
              <a:gd name="connsiteY71"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304 w 1761"/>
              <a:gd name="connsiteY68" fmla="*/ 72 h 1204"/>
              <a:gd name="connsiteX69" fmla="*/ 232 w 1761"/>
              <a:gd name="connsiteY69" fmla="*/ 28 h 1204"/>
              <a:gd name="connsiteX70" fmla="*/ 168 w 1761"/>
              <a:gd name="connsiteY70"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232 w 1761"/>
              <a:gd name="connsiteY68" fmla="*/ 28 h 1204"/>
              <a:gd name="connsiteX69" fmla="*/ 168 w 1761"/>
              <a:gd name="connsiteY69" fmla="*/ 0 h 1204"/>
              <a:gd name="connsiteX0" fmla="*/ 0 w 1761"/>
              <a:gd name="connsiteY0" fmla="*/ 1196 h 1204"/>
              <a:gd name="connsiteX1" fmla="*/ 48 w 1761"/>
              <a:gd name="connsiteY1" fmla="*/ 1196 h 1204"/>
              <a:gd name="connsiteX2" fmla="*/ 144 w 1761"/>
              <a:gd name="connsiteY2" fmla="*/ 1148 h 1204"/>
              <a:gd name="connsiteX3" fmla="*/ 304 w 1761"/>
              <a:gd name="connsiteY3" fmla="*/ 1132 h 1204"/>
              <a:gd name="connsiteX4" fmla="*/ 420 w 1761"/>
              <a:gd name="connsiteY4" fmla="*/ 1096 h 1204"/>
              <a:gd name="connsiteX5" fmla="*/ 564 w 1761"/>
              <a:gd name="connsiteY5" fmla="*/ 1040 h 1204"/>
              <a:gd name="connsiteX6" fmla="*/ 624 w 1761"/>
              <a:gd name="connsiteY6" fmla="*/ 992 h 1204"/>
              <a:gd name="connsiteX7" fmla="*/ 748 w 1761"/>
              <a:gd name="connsiteY7" fmla="*/ 956 h 1204"/>
              <a:gd name="connsiteX8" fmla="*/ 908 w 1761"/>
              <a:gd name="connsiteY8" fmla="*/ 980 h 1204"/>
              <a:gd name="connsiteX9" fmla="*/ 1020 w 1761"/>
              <a:gd name="connsiteY9" fmla="*/ 992 h 1204"/>
              <a:gd name="connsiteX10" fmla="*/ 1168 w 1761"/>
              <a:gd name="connsiteY10" fmla="*/ 996 h 1204"/>
              <a:gd name="connsiteX11" fmla="*/ 1260 w 1761"/>
              <a:gd name="connsiteY11" fmla="*/ 952 h 1204"/>
              <a:gd name="connsiteX12" fmla="*/ 1360 w 1761"/>
              <a:gd name="connsiteY12" fmla="*/ 936 h 1204"/>
              <a:gd name="connsiteX13" fmla="*/ 1432 w 1761"/>
              <a:gd name="connsiteY13" fmla="*/ 896 h 1204"/>
              <a:gd name="connsiteX14" fmla="*/ 1432 w 1761"/>
              <a:gd name="connsiteY14" fmla="*/ 868 h 1204"/>
              <a:gd name="connsiteX15" fmla="*/ 1436 w 1761"/>
              <a:gd name="connsiteY15" fmla="*/ 832 h 1204"/>
              <a:gd name="connsiteX16" fmla="*/ 1584 w 1761"/>
              <a:gd name="connsiteY16" fmla="*/ 836 h 1204"/>
              <a:gd name="connsiteX17" fmla="*/ 1716 w 1761"/>
              <a:gd name="connsiteY17" fmla="*/ 832 h 1204"/>
              <a:gd name="connsiteX18" fmla="*/ 1604 w 1761"/>
              <a:gd name="connsiteY18" fmla="*/ 796 h 1204"/>
              <a:gd name="connsiteX19" fmla="*/ 1488 w 1761"/>
              <a:gd name="connsiteY19" fmla="*/ 760 h 1204"/>
              <a:gd name="connsiteX20" fmla="*/ 1396 w 1761"/>
              <a:gd name="connsiteY20" fmla="*/ 732 h 1204"/>
              <a:gd name="connsiteX21" fmla="*/ 1348 w 1761"/>
              <a:gd name="connsiteY21" fmla="*/ 692 h 1204"/>
              <a:gd name="connsiteX22" fmla="*/ 1444 w 1761"/>
              <a:gd name="connsiteY22" fmla="*/ 660 h 1204"/>
              <a:gd name="connsiteX23" fmla="*/ 1564 w 1761"/>
              <a:gd name="connsiteY23" fmla="*/ 656 h 1204"/>
              <a:gd name="connsiteX24" fmla="*/ 1620 w 1761"/>
              <a:gd name="connsiteY24" fmla="*/ 652 h 1204"/>
              <a:gd name="connsiteX25" fmla="*/ 1660 w 1761"/>
              <a:gd name="connsiteY25" fmla="*/ 644 h 1204"/>
              <a:gd name="connsiteX26" fmla="*/ 1652 w 1761"/>
              <a:gd name="connsiteY26" fmla="*/ 604 h 1204"/>
              <a:gd name="connsiteX27" fmla="*/ 1704 w 1761"/>
              <a:gd name="connsiteY27" fmla="*/ 592 h 1204"/>
              <a:gd name="connsiteX28" fmla="*/ 1668 w 1761"/>
              <a:gd name="connsiteY28" fmla="*/ 560 h 1204"/>
              <a:gd name="connsiteX29" fmla="*/ 1616 w 1761"/>
              <a:gd name="connsiteY29" fmla="*/ 536 h 1204"/>
              <a:gd name="connsiteX30" fmla="*/ 1728 w 1761"/>
              <a:gd name="connsiteY30" fmla="*/ 524 h 1204"/>
              <a:gd name="connsiteX31" fmla="*/ 1760 w 1761"/>
              <a:gd name="connsiteY31" fmla="*/ 508 h 1204"/>
              <a:gd name="connsiteX32" fmla="*/ 1724 w 1761"/>
              <a:gd name="connsiteY32" fmla="*/ 476 h 1204"/>
              <a:gd name="connsiteX33" fmla="*/ 1660 w 1761"/>
              <a:gd name="connsiteY33" fmla="*/ 480 h 1204"/>
              <a:gd name="connsiteX34" fmla="*/ 1600 w 1761"/>
              <a:gd name="connsiteY34" fmla="*/ 484 h 1204"/>
              <a:gd name="connsiteX35" fmla="*/ 1528 w 1761"/>
              <a:gd name="connsiteY35" fmla="*/ 472 h 1204"/>
              <a:gd name="connsiteX36" fmla="*/ 1488 w 1761"/>
              <a:gd name="connsiteY36" fmla="*/ 444 h 1204"/>
              <a:gd name="connsiteX37" fmla="*/ 1568 w 1761"/>
              <a:gd name="connsiteY37" fmla="*/ 416 h 1204"/>
              <a:gd name="connsiteX38" fmla="*/ 1652 w 1761"/>
              <a:gd name="connsiteY38" fmla="*/ 428 h 1204"/>
              <a:gd name="connsiteX39" fmla="*/ 1716 w 1761"/>
              <a:gd name="connsiteY39" fmla="*/ 400 h 1204"/>
              <a:gd name="connsiteX40" fmla="*/ 1680 w 1761"/>
              <a:gd name="connsiteY40" fmla="*/ 376 h 1204"/>
              <a:gd name="connsiteX41" fmla="*/ 1728 w 1761"/>
              <a:gd name="connsiteY41" fmla="*/ 344 h 1204"/>
              <a:gd name="connsiteX42" fmla="*/ 1668 w 1761"/>
              <a:gd name="connsiteY42" fmla="*/ 332 h 1204"/>
              <a:gd name="connsiteX43" fmla="*/ 1560 w 1761"/>
              <a:gd name="connsiteY43" fmla="*/ 348 h 1204"/>
              <a:gd name="connsiteX44" fmla="*/ 1512 w 1761"/>
              <a:gd name="connsiteY44" fmla="*/ 332 h 1204"/>
              <a:gd name="connsiteX45" fmla="*/ 1500 w 1761"/>
              <a:gd name="connsiteY45" fmla="*/ 304 h 1204"/>
              <a:gd name="connsiteX46" fmla="*/ 1424 w 1761"/>
              <a:gd name="connsiteY46" fmla="*/ 288 h 1204"/>
              <a:gd name="connsiteX47" fmla="*/ 1344 w 1761"/>
              <a:gd name="connsiteY47" fmla="*/ 288 h 1204"/>
              <a:gd name="connsiteX48" fmla="*/ 1260 w 1761"/>
              <a:gd name="connsiteY48" fmla="*/ 284 h 1204"/>
              <a:gd name="connsiteX49" fmla="*/ 1208 w 1761"/>
              <a:gd name="connsiteY49" fmla="*/ 260 h 1204"/>
              <a:gd name="connsiteX50" fmla="*/ 1204 w 1761"/>
              <a:gd name="connsiteY50" fmla="*/ 236 h 1204"/>
              <a:gd name="connsiteX51" fmla="*/ 1236 w 1761"/>
              <a:gd name="connsiteY51" fmla="*/ 208 h 1204"/>
              <a:gd name="connsiteX52" fmla="*/ 1208 w 1761"/>
              <a:gd name="connsiteY52" fmla="*/ 196 h 1204"/>
              <a:gd name="connsiteX53" fmla="*/ 1168 w 1761"/>
              <a:gd name="connsiteY53" fmla="*/ 200 h 1204"/>
              <a:gd name="connsiteX54" fmla="*/ 1128 w 1761"/>
              <a:gd name="connsiteY54" fmla="*/ 200 h 1204"/>
              <a:gd name="connsiteX55" fmla="*/ 1084 w 1761"/>
              <a:gd name="connsiteY55" fmla="*/ 204 h 1204"/>
              <a:gd name="connsiteX56" fmla="*/ 1052 w 1761"/>
              <a:gd name="connsiteY56" fmla="*/ 200 h 1204"/>
              <a:gd name="connsiteX57" fmla="*/ 984 w 1761"/>
              <a:gd name="connsiteY57" fmla="*/ 180 h 1204"/>
              <a:gd name="connsiteX58" fmla="*/ 916 w 1761"/>
              <a:gd name="connsiteY58" fmla="*/ 176 h 1204"/>
              <a:gd name="connsiteX59" fmla="*/ 832 w 1761"/>
              <a:gd name="connsiteY59" fmla="*/ 144 h 1204"/>
              <a:gd name="connsiteX60" fmla="*/ 804 w 1761"/>
              <a:gd name="connsiteY60" fmla="*/ 124 h 1204"/>
              <a:gd name="connsiteX61" fmla="*/ 752 w 1761"/>
              <a:gd name="connsiteY61" fmla="*/ 124 h 1204"/>
              <a:gd name="connsiteX62" fmla="*/ 688 w 1761"/>
              <a:gd name="connsiteY62" fmla="*/ 116 h 1204"/>
              <a:gd name="connsiteX63" fmla="*/ 644 w 1761"/>
              <a:gd name="connsiteY63" fmla="*/ 140 h 1204"/>
              <a:gd name="connsiteX64" fmla="*/ 532 w 1761"/>
              <a:gd name="connsiteY64" fmla="*/ 140 h 1204"/>
              <a:gd name="connsiteX65" fmla="*/ 440 w 1761"/>
              <a:gd name="connsiteY65" fmla="*/ 132 h 1204"/>
              <a:gd name="connsiteX66" fmla="*/ 356 w 1761"/>
              <a:gd name="connsiteY66" fmla="*/ 116 h 1204"/>
              <a:gd name="connsiteX67" fmla="*/ 296 w 1761"/>
              <a:gd name="connsiteY67" fmla="*/ 100 h 1204"/>
              <a:gd name="connsiteX68" fmla="*/ 168 w 1761"/>
              <a:gd name="connsiteY68" fmla="*/ 0 h 1204"/>
              <a:gd name="connsiteX0" fmla="*/ 0 w 1761"/>
              <a:gd name="connsiteY0" fmla="*/ 1096 h 1104"/>
              <a:gd name="connsiteX1" fmla="*/ 48 w 1761"/>
              <a:gd name="connsiteY1" fmla="*/ 1096 h 1104"/>
              <a:gd name="connsiteX2" fmla="*/ 144 w 1761"/>
              <a:gd name="connsiteY2" fmla="*/ 1048 h 1104"/>
              <a:gd name="connsiteX3" fmla="*/ 304 w 1761"/>
              <a:gd name="connsiteY3" fmla="*/ 1032 h 1104"/>
              <a:gd name="connsiteX4" fmla="*/ 420 w 1761"/>
              <a:gd name="connsiteY4" fmla="*/ 996 h 1104"/>
              <a:gd name="connsiteX5" fmla="*/ 564 w 1761"/>
              <a:gd name="connsiteY5" fmla="*/ 940 h 1104"/>
              <a:gd name="connsiteX6" fmla="*/ 624 w 1761"/>
              <a:gd name="connsiteY6" fmla="*/ 892 h 1104"/>
              <a:gd name="connsiteX7" fmla="*/ 748 w 1761"/>
              <a:gd name="connsiteY7" fmla="*/ 856 h 1104"/>
              <a:gd name="connsiteX8" fmla="*/ 908 w 1761"/>
              <a:gd name="connsiteY8" fmla="*/ 880 h 1104"/>
              <a:gd name="connsiteX9" fmla="*/ 1020 w 1761"/>
              <a:gd name="connsiteY9" fmla="*/ 892 h 1104"/>
              <a:gd name="connsiteX10" fmla="*/ 1168 w 1761"/>
              <a:gd name="connsiteY10" fmla="*/ 896 h 1104"/>
              <a:gd name="connsiteX11" fmla="*/ 1260 w 1761"/>
              <a:gd name="connsiteY11" fmla="*/ 852 h 1104"/>
              <a:gd name="connsiteX12" fmla="*/ 1360 w 1761"/>
              <a:gd name="connsiteY12" fmla="*/ 836 h 1104"/>
              <a:gd name="connsiteX13" fmla="*/ 1432 w 1761"/>
              <a:gd name="connsiteY13" fmla="*/ 796 h 1104"/>
              <a:gd name="connsiteX14" fmla="*/ 1432 w 1761"/>
              <a:gd name="connsiteY14" fmla="*/ 768 h 1104"/>
              <a:gd name="connsiteX15" fmla="*/ 1436 w 1761"/>
              <a:gd name="connsiteY15" fmla="*/ 732 h 1104"/>
              <a:gd name="connsiteX16" fmla="*/ 1584 w 1761"/>
              <a:gd name="connsiteY16" fmla="*/ 736 h 1104"/>
              <a:gd name="connsiteX17" fmla="*/ 1716 w 1761"/>
              <a:gd name="connsiteY17" fmla="*/ 732 h 1104"/>
              <a:gd name="connsiteX18" fmla="*/ 1604 w 1761"/>
              <a:gd name="connsiteY18" fmla="*/ 696 h 1104"/>
              <a:gd name="connsiteX19" fmla="*/ 1488 w 1761"/>
              <a:gd name="connsiteY19" fmla="*/ 660 h 1104"/>
              <a:gd name="connsiteX20" fmla="*/ 1396 w 1761"/>
              <a:gd name="connsiteY20" fmla="*/ 632 h 1104"/>
              <a:gd name="connsiteX21" fmla="*/ 1348 w 1761"/>
              <a:gd name="connsiteY21" fmla="*/ 592 h 1104"/>
              <a:gd name="connsiteX22" fmla="*/ 1444 w 1761"/>
              <a:gd name="connsiteY22" fmla="*/ 560 h 1104"/>
              <a:gd name="connsiteX23" fmla="*/ 1564 w 1761"/>
              <a:gd name="connsiteY23" fmla="*/ 556 h 1104"/>
              <a:gd name="connsiteX24" fmla="*/ 1620 w 1761"/>
              <a:gd name="connsiteY24" fmla="*/ 552 h 1104"/>
              <a:gd name="connsiteX25" fmla="*/ 1660 w 1761"/>
              <a:gd name="connsiteY25" fmla="*/ 544 h 1104"/>
              <a:gd name="connsiteX26" fmla="*/ 1652 w 1761"/>
              <a:gd name="connsiteY26" fmla="*/ 504 h 1104"/>
              <a:gd name="connsiteX27" fmla="*/ 1704 w 1761"/>
              <a:gd name="connsiteY27" fmla="*/ 492 h 1104"/>
              <a:gd name="connsiteX28" fmla="*/ 1668 w 1761"/>
              <a:gd name="connsiteY28" fmla="*/ 460 h 1104"/>
              <a:gd name="connsiteX29" fmla="*/ 1616 w 1761"/>
              <a:gd name="connsiteY29" fmla="*/ 436 h 1104"/>
              <a:gd name="connsiteX30" fmla="*/ 1728 w 1761"/>
              <a:gd name="connsiteY30" fmla="*/ 424 h 1104"/>
              <a:gd name="connsiteX31" fmla="*/ 1760 w 1761"/>
              <a:gd name="connsiteY31" fmla="*/ 408 h 1104"/>
              <a:gd name="connsiteX32" fmla="*/ 1724 w 1761"/>
              <a:gd name="connsiteY32" fmla="*/ 376 h 1104"/>
              <a:gd name="connsiteX33" fmla="*/ 1660 w 1761"/>
              <a:gd name="connsiteY33" fmla="*/ 380 h 1104"/>
              <a:gd name="connsiteX34" fmla="*/ 1600 w 1761"/>
              <a:gd name="connsiteY34" fmla="*/ 384 h 1104"/>
              <a:gd name="connsiteX35" fmla="*/ 1528 w 1761"/>
              <a:gd name="connsiteY35" fmla="*/ 372 h 1104"/>
              <a:gd name="connsiteX36" fmla="*/ 1488 w 1761"/>
              <a:gd name="connsiteY36" fmla="*/ 344 h 1104"/>
              <a:gd name="connsiteX37" fmla="*/ 1568 w 1761"/>
              <a:gd name="connsiteY37" fmla="*/ 316 h 1104"/>
              <a:gd name="connsiteX38" fmla="*/ 1652 w 1761"/>
              <a:gd name="connsiteY38" fmla="*/ 328 h 1104"/>
              <a:gd name="connsiteX39" fmla="*/ 1716 w 1761"/>
              <a:gd name="connsiteY39" fmla="*/ 300 h 1104"/>
              <a:gd name="connsiteX40" fmla="*/ 1680 w 1761"/>
              <a:gd name="connsiteY40" fmla="*/ 276 h 1104"/>
              <a:gd name="connsiteX41" fmla="*/ 1728 w 1761"/>
              <a:gd name="connsiteY41" fmla="*/ 244 h 1104"/>
              <a:gd name="connsiteX42" fmla="*/ 1668 w 1761"/>
              <a:gd name="connsiteY42" fmla="*/ 232 h 1104"/>
              <a:gd name="connsiteX43" fmla="*/ 1560 w 1761"/>
              <a:gd name="connsiteY43" fmla="*/ 248 h 1104"/>
              <a:gd name="connsiteX44" fmla="*/ 1512 w 1761"/>
              <a:gd name="connsiteY44" fmla="*/ 232 h 1104"/>
              <a:gd name="connsiteX45" fmla="*/ 1500 w 1761"/>
              <a:gd name="connsiteY45" fmla="*/ 204 h 1104"/>
              <a:gd name="connsiteX46" fmla="*/ 1424 w 1761"/>
              <a:gd name="connsiteY46" fmla="*/ 188 h 1104"/>
              <a:gd name="connsiteX47" fmla="*/ 1344 w 1761"/>
              <a:gd name="connsiteY47" fmla="*/ 188 h 1104"/>
              <a:gd name="connsiteX48" fmla="*/ 1260 w 1761"/>
              <a:gd name="connsiteY48" fmla="*/ 184 h 1104"/>
              <a:gd name="connsiteX49" fmla="*/ 1208 w 1761"/>
              <a:gd name="connsiteY49" fmla="*/ 160 h 1104"/>
              <a:gd name="connsiteX50" fmla="*/ 1204 w 1761"/>
              <a:gd name="connsiteY50" fmla="*/ 136 h 1104"/>
              <a:gd name="connsiteX51" fmla="*/ 1236 w 1761"/>
              <a:gd name="connsiteY51" fmla="*/ 108 h 1104"/>
              <a:gd name="connsiteX52" fmla="*/ 1208 w 1761"/>
              <a:gd name="connsiteY52" fmla="*/ 96 h 1104"/>
              <a:gd name="connsiteX53" fmla="*/ 1168 w 1761"/>
              <a:gd name="connsiteY53" fmla="*/ 100 h 1104"/>
              <a:gd name="connsiteX54" fmla="*/ 1128 w 1761"/>
              <a:gd name="connsiteY54" fmla="*/ 100 h 1104"/>
              <a:gd name="connsiteX55" fmla="*/ 1084 w 1761"/>
              <a:gd name="connsiteY55" fmla="*/ 104 h 1104"/>
              <a:gd name="connsiteX56" fmla="*/ 1052 w 1761"/>
              <a:gd name="connsiteY56" fmla="*/ 100 h 1104"/>
              <a:gd name="connsiteX57" fmla="*/ 984 w 1761"/>
              <a:gd name="connsiteY57" fmla="*/ 80 h 1104"/>
              <a:gd name="connsiteX58" fmla="*/ 916 w 1761"/>
              <a:gd name="connsiteY58" fmla="*/ 76 h 1104"/>
              <a:gd name="connsiteX59" fmla="*/ 832 w 1761"/>
              <a:gd name="connsiteY59" fmla="*/ 44 h 1104"/>
              <a:gd name="connsiteX60" fmla="*/ 804 w 1761"/>
              <a:gd name="connsiteY60" fmla="*/ 24 h 1104"/>
              <a:gd name="connsiteX61" fmla="*/ 752 w 1761"/>
              <a:gd name="connsiteY61" fmla="*/ 24 h 1104"/>
              <a:gd name="connsiteX62" fmla="*/ 688 w 1761"/>
              <a:gd name="connsiteY62" fmla="*/ 16 h 1104"/>
              <a:gd name="connsiteX63" fmla="*/ 644 w 1761"/>
              <a:gd name="connsiteY63" fmla="*/ 40 h 1104"/>
              <a:gd name="connsiteX64" fmla="*/ 532 w 1761"/>
              <a:gd name="connsiteY64" fmla="*/ 40 h 1104"/>
              <a:gd name="connsiteX65" fmla="*/ 440 w 1761"/>
              <a:gd name="connsiteY65" fmla="*/ 32 h 1104"/>
              <a:gd name="connsiteX66" fmla="*/ 356 w 1761"/>
              <a:gd name="connsiteY66" fmla="*/ 16 h 1104"/>
              <a:gd name="connsiteX67" fmla="*/ 296 w 1761"/>
              <a:gd name="connsiteY67" fmla="*/ 0 h 1104"/>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65" fmla="*/ 440 w 1761"/>
              <a:gd name="connsiteY65" fmla="*/ 19 h 1091"/>
              <a:gd name="connsiteX66" fmla="*/ 356 w 1761"/>
              <a:gd name="connsiteY66" fmla="*/ 3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65" fmla="*/ 440 w 1761"/>
              <a:gd name="connsiteY65" fmla="*/ 19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64" fmla="*/ 532 w 1761"/>
              <a:gd name="connsiteY64" fmla="*/ 27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63" fmla="*/ 644 w 1761"/>
              <a:gd name="connsiteY63" fmla="*/ 27 h 1091"/>
              <a:gd name="connsiteX0" fmla="*/ 0 w 1761"/>
              <a:gd name="connsiteY0" fmla="*/ 1083 h 1091"/>
              <a:gd name="connsiteX1" fmla="*/ 48 w 1761"/>
              <a:gd name="connsiteY1" fmla="*/ 1083 h 1091"/>
              <a:gd name="connsiteX2" fmla="*/ 144 w 1761"/>
              <a:gd name="connsiteY2" fmla="*/ 1035 h 1091"/>
              <a:gd name="connsiteX3" fmla="*/ 304 w 1761"/>
              <a:gd name="connsiteY3" fmla="*/ 1019 h 1091"/>
              <a:gd name="connsiteX4" fmla="*/ 420 w 1761"/>
              <a:gd name="connsiteY4" fmla="*/ 983 h 1091"/>
              <a:gd name="connsiteX5" fmla="*/ 564 w 1761"/>
              <a:gd name="connsiteY5" fmla="*/ 927 h 1091"/>
              <a:gd name="connsiteX6" fmla="*/ 624 w 1761"/>
              <a:gd name="connsiteY6" fmla="*/ 879 h 1091"/>
              <a:gd name="connsiteX7" fmla="*/ 748 w 1761"/>
              <a:gd name="connsiteY7" fmla="*/ 843 h 1091"/>
              <a:gd name="connsiteX8" fmla="*/ 908 w 1761"/>
              <a:gd name="connsiteY8" fmla="*/ 867 h 1091"/>
              <a:gd name="connsiteX9" fmla="*/ 1020 w 1761"/>
              <a:gd name="connsiteY9" fmla="*/ 879 h 1091"/>
              <a:gd name="connsiteX10" fmla="*/ 1168 w 1761"/>
              <a:gd name="connsiteY10" fmla="*/ 883 h 1091"/>
              <a:gd name="connsiteX11" fmla="*/ 1260 w 1761"/>
              <a:gd name="connsiteY11" fmla="*/ 839 h 1091"/>
              <a:gd name="connsiteX12" fmla="*/ 1360 w 1761"/>
              <a:gd name="connsiteY12" fmla="*/ 823 h 1091"/>
              <a:gd name="connsiteX13" fmla="*/ 1432 w 1761"/>
              <a:gd name="connsiteY13" fmla="*/ 783 h 1091"/>
              <a:gd name="connsiteX14" fmla="*/ 1432 w 1761"/>
              <a:gd name="connsiteY14" fmla="*/ 755 h 1091"/>
              <a:gd name="connsiteX15" fmla="*/ 1436 w 1761"/>
              <a:gd name="connsiteY15" fmla="*/ 719 h 1091"/>
              <a:gd name="connsiteX16" fmla="*/ 1584 w 1761"/>
              <a:gd name="connsiteY16" fmla="*/ 723 h 1091"/>
              <a:gd name="connsiteX17" fmla="*/ 1716 w 1761"/>
              <a:gd name="connsiteY17" fmla="*/ 719 h 1091"/>
              <a:gd name="connsiteX18" fmla="*/ 1604 w 1761"/>
              <a:gd name="connsiteY18" fmla="*/ 683 h 1091"/>
              <a:gd name="connsiteX19" fmla="*/ 1488 w 1761"/>
              <a:gd name="connsiteY19" fmla="*/ 647 h 1091"/>
              <a:gd name="connsiteX20" fmla="*/ 1396 w 1761"/>
              <a:gd name="connsiteY20" fmla="*/ 619 h 1091"/>
              <a:gd name="connsiteX21" fmla="*/ 1348 w 1761"/>
              <a:gd name="connsiteY21" fmla="*/ 579 h 1091"/>
              <a:gd name="connsiteX22" fmla="*/ 1444 w 1761"/>
              <a:gd name="connsiteY22" fmla="*/ 547 h 1091"/>
              <a:gd name="connsiteX23" fmla="*/ 1564 w 1761"/>
              <a:gd name="connsiteY23" fmla="*/ 543 h 1091"/>
              <a:gd name="connsiteX24" fmla="*/ 1620 w 1761"/>
              <a:gd name="connsiteY24" fmla="*/ 539 h 1091"/>
              <a:gd name="connsiteX25" fmla="*/ 1660 w 1761"/>
              <a:gd name="connsiteY25" fmla="*/ 531 h 1091"/>
              <a:gd name="connsiteX26" fmla="*/ 1652 w 1761"/>
              <a:gd name="connsiteY26" fmla="*/ 491 h 1091"/>
              <a:gd name="connsiteX27" fmla="*/ 1704 w 1761"/>
              <a:gd name="connsiteY27" fmla="*/ 479 h 1091"/>
              <a:gd name="connsiteX28" fmla="*/ 1668 w 1761"/>
              <a:gd name="connsiteY28" fmla="*/ 447 h 1091"/>
              <a:gd name="connsiteX29" fmla="*/ 1616 w 1761"/>
              <a:gd name="connsiteY29" fmla="*/ 423 h 1091"/>
              <a:gd name="connsiteX30" fmla="*/ 1728 w 1761"/>
              <a:gd name="connsiteY30" fmla="*/ 411 h 1091"/>
              <a:gd name="connsiteX31" fmla="*/ 1760 w 1761"/>
              <a:gd name="connsiteY31" fmla="*/ 395 h 1091"/>
              <a:gd name="connsiteX32" fmla="*/ 1724 w 1761"/>
              <a:gd name="connsiteY32" fmla="*/ 363 h 1091"/>
              <a:gd name="connsiteX33" fmla="*/ 1660 w 1761"/>
              <a:gd name="connsiteY33" fmla="*/ 367 h 1091"/>
              <a:gd name="connsiteX34" fmla="*/ 1600 w 1761"/>
              <a:gd name="connsiteY34" fmla="*/ 371 h 1091"/>
              <a:gd name="connsiteX35" fmla="*/ 1528 w 1761"/>
              <a:gd name="connsiteY35" fmla="*/ 359 h 1091"/>
              <a:gd name="connsiteX36" fmla="*/ 1488 w 1761"/>
              <a:gd name="connsiteY36" fmla="*/ 331 h 1091"/>
              <a:gd name="connsiteX37" fmla="*/ 1568 w 1761"/>
              <a:gd name="connsiteY37" fmla="*/ 303 h 1091"/>
              <a:gd name="connsiteX38" fmla="*/ 1652 w 1761"/>
              <a:gd name="connsiteY38" fmla="*/ 315 h 1091"/>
              <a:gd name="connsiteX39" fmla="*/ 1716 w 1761"/>
              <a:gd name="connsiteY39" fmla="*/ 287 h 1091"/>
              <a:gd name="connsiteX40" fmla="*/ 1680 w 1761"/>
              <a:gd name="connsiteY40" fmla="*/ 263 h 1091"/>
              <a:gd name="connsiteX41" fmla="*/ 1728 w 1761"/>
              <a:gd name="connsiteY41" fmla="*/ 231 h 1091"/>
              <a:gd name="connsiteX42" fmla="*/ 1668 w 1761"/>
              <a:gd name="connsiteY42" fmla="*/ 219 h 1091"/>
              <a:gd name="connsiteX43" fmla="*/ 1560 w 1761"/>
              <a:gd name="connsiteY43" fmla="*/ 235 h 1091"/>
              <a:gd name="connsiteX44" fmla="*/ 1512 w 1761"/>
              <a:gd name="connsiteY44" fmla="*/ 219 h 1091"/>
              <a:gd name="connsiteX45" fmla="*/ 1500 w 1761"/>
              <a:gd name="connsiteY45" fmla="*/ 191 h 1091"/>
              <a:gd name="connsiteX46" fmla="*/ 1424 w 1761"/>
              <a:gd name="connsiteY46" fmla="*/ 175 h 1091"/>
              <a:gd name="connsiteX47" fmla="*/ 1344 w 1761"/>
              <a:gd name="connsiteY47" fmla="*/ 175 h 1091"/>
              <a:gd name="connsiteX48" fmla="*/ 1260 w 1761"/>
              <a:gd name="connsiteY48" fmla="*/ 171 h 1091"/>
              <a:gd name="connsiteX49" fmla="*/ 1208 w 1761"/>
              <a:gd name="connsiteY49" fmla="*/ 147 h 1091"/>
              <a:gd name="connsiteX50" fmla="*/ 1204 w 1761"/>
              <a:gd name="connsiteY50" fmla="*/ 123 h 1091"/>
              <a:gd name="connsiteX51" fmla="*/ 1236 w 1761"/>
              <a:gd name="connsiteY51" fmla="*/ 95 h 1091"/>
              <a:gd name="connsiteX52" fmla="*/ 1208 w 1761"/>
              <a:gd name="connsiteY52" fmla="*/ 83 h 1091"/>
              <a:gd name="connsiteX53" fmla="*/ 1168 w 1761"/>
              <a:gd name="connsiteY53" fmla="*/ 87 h 1091"/>
              <a:gd name="connsiteX54" fmla="*/ 1128 w 1761"/>
              <a:gd name="connsiteY54" fmla="*/ 87 h 1091"/>
              <a:gd name="connsiteX55" fmla="*/ 1084 w 1761"/>
              <a:gd name="connsiteY55" fmla="*/ 91 h 1091"/>
              <a:gd name="connsiteX56" fmla="*/ 1052 w 1761"/>
              <a:gd name="connsiteY56" fmla="*/ 87 h 1091"/>
              <a:gd name="connsiteX57" fmla="*/ 984 w 1761"/>
              <a:gd name="connsiteY57" fmla="*/ 67 h 1091"/>
              <a:gd name="connsiteX58" fmla="*/ 916 w 1761"/>
              <a:gd name="connsiteY58" fmla="*/ 63 h 1091"/>
              <a:gd name="connsiteX59" fmla="*/ 832 w 1761"/>
              <a:gd name="connsiteY59" fmla="*/ 31 h 1091"/>
              <a:gd name="connsiteX60" fmla="*/ 804 w 1761"/>
              <a:gd name="connsiteY60" fmla="*/ 11 h 1091"/>
              <a:gd name="connsiteX61" fmla="*/ 752 w 1761"/>
              <a:gd name="connsiteY61" fmla="*/ 11 h 1091"/>
              <a:gd name="connsiteX62" fmla="*/ 688 w 1761"/>
              <a:gd name="connsiteY62" fmla="*/ 3 h 1091"/>
              <a:gd name="connsiteX0" fmla="*/ 0 w 1761"/>
              <a:gd name="connsiteY0" fmla="*/ 1075 h 1083"/>
              <a:gd name="connsiteX1" fmla="*/ 48 w 1761"/>
              <a:gd name="connsiteY1" fmla="*/ 1075 h 1083"/>
              <a:gd name="connsiteX2" fmla="*/ 144 w 1761"/>
              <a:gd name="connsiteY2" fmla="*/ 1027 h 1083"/>
              <a:gd name="connsiteX3" fmla="*/ 304 w 1761"/>
              <a:gd name="connsiteY3" fmla="*/ 1011 h 1083"/>
              <a:gd name="connsiteX4" fmla="*/ 420 w 1761"/>
              <a:gd name="connsiteY4" fmla="*/ 975 h 1083"/>
              <a:gd name="connsiteX5" fmla="*/ 564 w 1761"/>
              <a:gd name="connsiteY5" fmla="*/ 919 h 1083"/>
              <a:gd name="connsiteX6" fmla="*/ 624 w 1761"/>
              <a:gd name="connsiteY6" fmla="*/ 871 h 1083"/>
              <a:gd name="connsiteX7" fmla="*/ 748 w 1761"/>
              <a:gd name="connsiteY7" fmla="*/ 835 h 1083"/>
              <a:gd name="connsiteX8" fmla="*/ 908 w 1761"/>
              <a:gd name="connsiteY8" fmla="*/ 859 h 1083"/>
              <a:gd name="connsiteX9" fmla="*/ 1020 w 1761"/>
              <a:gd name="connsiteY9" fmla="*/ 871 h 1083"/>
              <a:gd name="connsiteX10" fmla="*/ 1168 w 1761"/>
              <a:gd name="connsiteY10" fmla="*/ 875 h 1083"/>
              <a:gd name="connsiteX11" fmla="*/ 1260 w 1761"/>
              <a:gd name="connsiteY11" fmla="*/ 831 h 1083"/>
              <a:gd name="connsiteX12" fmla="*/ 1360 w 1761"/>
              <a:gd name="connsiteY12" fmla="*/ 815 h 1083"/>
              <a:gd name="connsiteX13" fmla="*/ 1432 w 1761"/>
              <a:gd name="connsiteY13" fmla="*/ 775 h 1083"/>
              <a:gd name="connsiteX14" fmla="*/ 1432 w 1761"/>
              <a:gd name="connsiteY14" fmla="*/ 747 h 1083"/>
              <a:gd name="connsiteX15" fmla="*/ 1436 w 1761"/>
              <a:gd name="connsiteY15" fmla="*/ 711 h 1083"/>
              <a:gd name="connsiteX16" fmla="*/ 1584 w 1761"/>
              <a:gd name="connsiteY16" fmla="*/ 715 h 1083"/>
              <a:gd name="connsiteX17" fmla="*/ 1716 w 1761"/>
              <a:gd name="connsiteY17" fmla="*/ 711 h 1083"/>
              <a:gd name="connsiteX18" fmla="*/ 1604 w 1761"/>
              <a:gd name="connsiteY18" fmla="*/ 675 h 1083"/>
              <a:gd name="connsiteX19" fmla="*/ 1488 w 1761"/>
              <a:gd name="connsiteY19" fmla="*/ 639 h 1083"/>
              <a:gd name="connsiteX20" fmla="*/ 1396 w 1761"/>
              <a:gd name="connsiteY20" fmla="*/ 611 h 1083"/>
              <a:gd name="connsiteX21" fmla="*/ 1348 w 1761"/>
              <a:gd name="connsiteY21" fmla="*/ 571 h 1083"/>
              <a:gd name="connsiteX22" fmla="*/ 1444 w 1761"/>
              <a:gd name="connsiteY22" fmla="*/ 539 h 1083"/>
              <a:gd name="connsiteX23" fmla="*/ 1564 w 1761"/>
              <a:gd name="connsiteY23" fmla="*/ 535 h 1083"/>
              <a:gd name="connsiteX24" fmla="*/ 1620 w 1761"/>
              <a:gd name="connsiteY24" fmla="*/ 531 h 1083"/>
              <a:gd name="connsiteX25" fmla="*/ 1660 w 1761"/>
              <a:gd name="connsiteY25" fmla="*/ 523 h 1083"/>
              <a:gd name="connsiteX26" fmla="*/ 1652 w 1761"/>
              <a:gd name="connsiteY26" fmla="*/ 483 h 1083"/>
              <a:gd name="connsiteX27" fmla="*/ 1704 w 1761"/>
              <a:gd name="connsiteY27" fmla="*/ 471 h 1083"/>
              <a:gd name="connsiteX28" fmla="*/ 1668 w 1761"/>
              <a:gd name="connsiteY28" fmla="*/ 439 h 1083"/>
              <a:gd name="connsiteX29" fmla="*/ 1616 w 1761"/>
              <a:gd name="connsiteY29" fmla="*/ 415 h 1083"/>
              <a:gd name="connsiteX30" fmla="*/ 1728 w 1761"/>
              <a:gd name="connsiteY30" fmla="*/ 403 h 1083"/>
              <a:gd name="connsiteX31" fmla="*/ 1760 w 1761"/>
              <a:gd name="connsiteY31" fmla="*/ 387 h 1083"/>
              <a:gd name="connsiteX32" fmla="*/ 1724 w 1761"/>
              <a:gd name="connsiteY32" fmla="*/ 355 h 1083"/>
              <a:gd name="connsiteX33" fmla="*/ 1660 w 1761"/>
              <a:gd name="connsiteY33" fmla="*/ 359 h 1083"/>
              <a:gd name="connsiteX34" fmla="*/ 1600 w 1761"/>
              <a:gd name="connsiteY34" fmla="*/ 363 h 1083"/>
              <a:gd name="connsiteX35" fmla="*/ 1528 w 1761"/>
              <a:gd name="connsiteY35" fmla="*/ 351 h 1083"/>
              <a:gd name="connsiteX36" fmla="*/ 1488 w 1761"/>
              <a:gd name="connsiteY36" fmla="*/ 323 h 1083"/>
              <a:gd name="connsiteX37" fmla="*/ 1568 w 1761"/>
              <a:gd name="connsiteY37" fmla="*/ 295 h 1083"/>
              <a:gd name="connsiteX38" fmla="*/ 1652 w 1761"/>
              <a:gd name="connsiteY38" fmla="*/ 307 h 1083"/>
              <a:gd name="connsiteX39" fmla="*/ 1716 w 1761"/>
              <a:gd name="connsiteY39" fmla="*/ 279 h 1083"/>
              <a:gd name="connsiteX40" fmla="*/ 1680 w 1761"/>
              <a:gd name="connsiteY40" fmla="*/ 255 h 1083"/>
              <a:gd name="connsiteX41" fmla="*/ 1728 w 1761"/>
              <a:gd name="connsiteY41" fmla="*/ 223 h 1083"/>
              <a:gd name="connsiteX42" fmla="*/ 1668 w 1761"/>
              <a:gd name="connsiteY42" fmla="*/ 211 h 1083"/>
              <a:gd name="connsiteX43" fmla="*/ 1560 w 1761"/>
              <a:gd name="connsiteY43" fmla="*/ 227 h 1083"/>
              <a:gd name="connsiteX44" fmla="*/ 1512 w 1761"/>
              <a:gd name="connsiteY44" fmla="*/ 211 h 1083"/>
              <a:gd name="connsiteX45" fmla="*/ 1500 w 1761"/>
              <a:gd name="connsiteY45" fmla="*/ 183 h 1083"/>
              <a:gd name="connsiteX46" fmla="*/ 1424 w 1761"/>
              <a:gd name="connsiteY46" fmla="*/ 167 h 1083"/>
              <a:gd name="connsiteX47" fmla="*/ 1344 w 1761"/>
              <a:gd name="connsiteY47" fmla="*/ 167 h 1083"/>
              <a:gd name="connsiteX48" fmla="*/ 1260 w 1761"/>
              <a:gd name="connsiteY48" fmla="*/ 163 h 1083"/>
              <a:gd name="connsiteX49" fmla="*/ 1208 w 1761"/>
              <a:gd name="connsiteY49" fmla="*/ 139 h 1083"/>
              <a:gd name="connsiteX50" fmla="*/ 1204 w 1761"/>
              <a:gd name="connsiteY50" fmla="*/ 115 h 1083"/>
              <a:gd name="connsiteX51" fmla="*/ 1236 w 1761"/>
              <a:gd name="connsiteY51" fmla="*/ 87 h 1083"/>
              <a:gd name="connsiteX52" fmla="*/ 1208 w 1761"/>
              <a:gd name="connsiteY52" fmla="*/ 75 h 1083"/>
              <a:gd name="connsiteX53" fmla="*/ 1168 w 1761"/>
              <a:gd name="connsiteY53" fmla="*/ 79 h 1083"/>
              <a:gd name="connsiteX54" fmla="*/ 1128 w 1761"/>
              <a:gd name="connsiteY54" fmla="*/ 79 h 1083"/>
              <a:gd name="connsiteX55" fmla="*/ 1084 w 1761"/>
              <a:gd name="connsiteY55" fmla="*/ 83 h 1083"/>
              <a:gd name="connsiteX56" fmla="*/ 1052 w 1761"/>
              <a:gd name="connsiteY56" fmla="*/ 79 h 1083"/>
              <a:gd name="connsiteX57" fmla="*/ 984 w 1761"/>
              <a:gd name="connsiteY57" fmla="*/ 59 h 1083"/>
              <a:gd name="connsiteX58" fmla="*/ 916 w 1761"/>
              <a:gd name="connsiteY58" fmla="*/ 55 h 1083"/>
              <a:gd name="connsiteX59" fmla="*/ 832 w 1761"/>
              <a:gd name="connsiteY59" fmla="*/ 23 h 1083"/>
              <a:gd name="connsiteX60" fmla="*/ 804 w 1761"/>
              <a:gd name="connsiteY60" fmla="*/ 3 h 1083"/>
              <a:gd name="connsiteX61" fmla="*/ 752 w 1761"/>
              <a:gd name="connsiteY61" fmla="*/ 3 h 1083"/>
              <a:gd name="connsiteX0" fmla="*/ 0 w 1761"/>
              <a:gd name="connsiteY0" fmla="*/ 1072 h 1080"/>
              <a:gd name="connsiteX1" fmla="*/ 48 w 1761"/>
              <a:gd name="connsiteY1" fmla="*/ 1072 h 1080"/>
              <a:gd name="connsiteX2" fmla="*/ 144 w 1761"/>
              <a:gd name="connsiteY2" fmla="*/ 1024 h 1080"/>
              <a:gd name="connsiteX3" fmla="*/ 304 w 1761"/>
              <a:gd name="connsiteY3" fmla="*/ 1008 h 1080"/>
              <a:gd name="connsiteX4" fmla="*/ 420 w 1761"/>
              <a:gd name="connsiteY4" fmla="*/ 972 h 1080"/>
              <a:gd name="connsiteX5" fmla="*/ 564 w 1761"/>
              <a:gd name="connsiteY5" fmla="*/ 916 h 1080"/>
              <a:gd name="connsiteX6" fmla="*/ 624 w 1761"/>
              <a:gd name="connsiteY6" fmla="*/ 868 h 1080"/>
              <a:gd name="connsiteX7" fmla="*/ 748 w 1761"/>
              <a:gd name="connsiteY7" fmla="*/ 832 h 1080"/>
              <a:gd name="connsiteX8" fmla="*/ 908 w 1761"/>
              <a:gd name="connsiteY8" fmla="*/ 856 h 1080"/>
              <a:gd name="connsiteX9" fmla="*/ 1020 w 1761"/>
              <a:gd name="connsiteY9" fmla="*/ 868 h 1080"/>
              <a:gd name="connsiteX10" fmla="*/ 1168 w 1761"/>
              <a:gd name="connsiteY10" fmla="*/ 872 h 1080"/>
              <a:gd name="connsiteX11" fmla="*/ 1260 w 1761"/>
              <a:gd name="connsiteY11" fmla="*/ 828 h 1080"/>
              <a:gd name="connsiteX12" fmla="*/ 1360 w 1761"/>
              <a:gd name="connsiteY12" fmla="*/ 812 h 1080"/>
              <a:gd name="connsiteX13" fmla="*/ 1432 w 1761"/>
              <a:gd name="connsiteY13" fmla="*/ 772 h 1080"/>
              <a:gd name="connsiteX14" fmla="*/ 1432 w 1761"/>
              <a:gd name="connsiteY14" fmla="*/ 744 h 1080"/>
              <a:gd name="connsiteX15" fmla="*/ 1436 w 1761"/>
              <a:gd name="connsiteY15" fmla="*/ 708 h 1080"/>
              <a:gd name="connsiteX16" fmla="*/ 1584 w 1761"/>
              <a:gd name="connsiteY16" fmla="*/ 712 h 1080"/>
              <a:gd name="connsiteX17" fmla="*/ 1716 w 1761"/>
              <a:gd name="connsiteY17" fmla="*/ 708 h 1080"/>
              <a:gd name="connsiteX18" fmla="*/ 1604 w 1761"/>
              <a:gd name="connsiteY18" fmla="*/ 672 h 1080"/>
              <a:gd name="connsiteX19" fmla="*/ 1488 w 1761"/>
              <a:gd name="connsiteY19" fmla="*/ 636 h 1080"/>
              <a:gd name="connsiteX20" fmla="*/ 1396 w 1761"/>
              <a:gd name="connsiteY20" fmla="*/ 608 h 1080"/>
              <a:gd name="connsiteX21" fmla="*/ 1348 w 1761"/>
              <a:gd name="connsiteY21" fmla="*/ 568 h 1080"/>
              <a:gd name="connsiteX22" fmla="*/ 1444 w 1761"/>
              <a:gd name="connsiteY22" fmla="*/ 536 h 1080"/>
              <a:gd name="connsiteX23" fmla="*/ 1564 w 1761"/>
              <a:gd name="connsiteY23" fmla="*/ 532 h 1080"/>
              <a:gd name="connsiteX24" fmla="*/ 1620 w 1761"/>
              <a:gd name="connsiteY24" fmla="*/ 528 h 1080"/>
              <a:gd name="connsiteX25" fmla="*/ 1660 w 1761"/>
              <a:gd name="connsiteY25" fmla="*/ 520 h 1080"/>
              <a:gd name="connsiteX26" fmla="*/ 1652 w 1761"/>
              <a:gd name="connsiteY26" fmla="*/ 480 h 1080"/>
              <a:gd name="connsiteX27" fmla="*/ 1704 w 1761"/>
              <a:gd name="connsiteY27" fmla="*/ 468 h 1080"/>
              <a:gd name="connsiteX28" fmla="*/ 1668 w 1761"/>
              <a:gd name="connsiteY28" fmla="*/ 436 h 1080"/>
              <a:gd name="connsiteX29" fmla="*/ 1616 w 1761"/>
              <a:gd name="connsiteY29" fmla="*/ 412 h 1080"/>
              <a:gd name="connsiteX30" fmla="*/ 1728 w 1761"/>
              <a:gd name="connsiteY30" fmla="*/ 400 h 1080"/>
              <a:gd name="connsiteX31" fmla="*/ 1760 w 1761"/>
              <a:gd name="connsiteY31" fmla="*/ 384 h 1080"/>
              <a:gd name="connsiteX32" fmla="*/ 1724 w 1761"/>
              <a:gd name="connsiteY32" fmla="*/ 352 h 1080"/>
              <a:gd name="connsiteX33" fmla="*/ 1660 w 1761"/>
              <a:gd name="connsiteY33" fmla="*/ 356 h 1080"/>
              <a:gd name="connsiteX34" fmla="*/ 1600 w 1761"/>
              <a:gd name="connsiteY34" fmla="*/ 360 h 1080"/>
              <a:gd name="connsiteX35" fmla="*/ 1528 w 1761"/>
              <a:gd name="connsiteY35" fmla="*/ 348 h 1080"/>
              <a:gd name="connsiteX36" fmla="*/ 1488 w 1761"/>
              <a:gd name="connsiteY36" fmla="*/ 320 h 1080"/>
              <a:gd name="connsiteX37" fmla="*/ 1568 w 1761"/>
              <a:gd name="connsiteY37" fmla="*/ 292 h 1080"/>
              <a:gd name="connsiteX38" fmla="*/ 1652 w 1761"/>
              <a:gd name="connsiteY38" fmla="*/ 304 h 1080"/>
              <a:gd name="connsiteX39" fmla="*/ 1716 w 1761"/>
              <a:gd name="connsiteY39" fmla="*/ 276 h 1080"/>
              <a:gd name="connsiteX40" fmla="*/ 1680 w 1761"/>
              <a:gd name="connsiteY40" fmla="*/ 252 h 1080"/>
              <a:gd name="connsiteX41" fmla="*/ 1728 w 1761"/>
              <a:gd name="connsiteY41" fmla="*/ 220 h 1080"/>
              <a:gd name="connsiteX42" fmla="*/ 1668 w 1761"/>
              <a:gd name="connsiteY42" fmla="*/ 208 h 1080"/>
              <a:gd name="connsiteX43" fmla="*/ 1560 w 1761"/>
              <a:gd name="connsiteY43" fmla="*/ 224 h 1080"/>
              <a:gd name="connsiteX44" fmla="*/ 1512 w 1761"/>
              <a:gd name="connsiteY44" fmla="*/ 208 h 1080"/>
              <a:gd name="connsiteX45" fmla="*/ 1500 w 1761"/>
              <a:gd name="connsiteY45" fmla="*/ 180 h 1080"/>
              <a:gd name="connsiteX46" fmla="*/ 1424 w 1761"/>
              <a:gd name="connsiteY46" fmla="*/ 164 h 1080"/>
              <a:gd name="connsiteX47" fmla="*/ 1344 w 1761"/>
              <a:gd name="connsiteY47" fmla="*/ 164 h 1080"/>
              <a:gd name="connsiteX48" fmla="*/ 1260 w 1761"/>
              <a:gd name="connsiteY48" fmla="*/ 160 h 1080"/>
              <a:gd name="connsiteX49" fmla="*/ 1208 w 1761"/>
              <a:gd name="connsiteY49" fmla="*/ 136 h 1080"/>
              <a:gd name="connsiteX50" fmla="*/ 1204 w 1761"/>
              <a:gd name="connsiteY50" fmla="*/ 112 h 1080"/>
              <a:gd name="connsiteX51" fmla="*/ 1236 w 1761"/>
              <a:gd name="connsiteY51" fmla="*/ 84 h 1080"/>
              <a:gd name="connsiteX52" fmla="*/ 1208 w 1761"/>
              <a:gd name="connsiteY52" fmla="*/ 72 h 1080"/>
              <a:gd name="connsiteX53" fmla="*/ 1168 w 1761"/>
              <a:gd name="connsiteY53" fmla="*/ 76 h 1080"/>
              <a:gd name="connsiteX54" fmla="*/ 1128 w 1761"/>
              <a:gd name="connsiteY54" fmla="*/ 76 h 1080"/>
              <a:gd name="connsiteX55" fmla="*/ 1084 w 1761"/>
              <a:gd name="connsiteY55" fmla="*/ 80 h 1080"/>
              <a:gd name="connsiteX56" fmla="*/ 1052 w 1761"/>
              <a:gd name="connsiteY56" fmla="*/ 76 h 1080"/>
              <a:gd name="connsiteX57" fmla="*/ 984 w 1761"/>
              <a:gd name="connsiteY57" fmla="*/ 56 h 1080"/>
              <a:gd name="connsiteX58" fmla="*/ 916 w 1761"/>
              <a:gd name="connsiteY58" fmla="*/ 52 h 1080"/>
              <a:gd name="connsiteX59" fmla="*/ 832 w 1761"/>
              <a:gd name="connsiteY59" fmla="*/ 20 h 1080"/>
              <a:gd name="connsiteX60" fmla="*/ 804 w 1761"/>
              <a:gd name="connsiteY60" fmla="*/ 0 h 108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128 w 1761"/>
              <a:gd name="connsiteY54" fmla="*/ 56 h 1060"/>
              <a:gd name="connsiteX55" fmla="*/ 1084 w 1761"/>
              <a:gd name="connsiteY55" fmla="*/ 60 h 1060"/>
              <a:gd name="connsiteX56" fmla="*/ 1052 w 1761"/>
              <a:gd name="connsiteY56" fmla="*/ 56 h 1060"/>
              <a:gd name="connsiteX57" fmla="*/ 984 w 1761"/>
              <a:gd name="connsiteY57" fmla="*/ 36 h 1060"/>
              <a:gd name="connsiteX58" fmla="*/ 916 w 1761"/>
              <a:gd name="connsiteY58" fmla="*/ 32 h 1060"/>
              <a:gd name="connsiteX59" fmla="*/ 832 w 1761"/>
              <a:gd name="connsiteY59"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128 w 1761"/>
              <a:gd name="connsiteY54" fmla="*/ 56 h 1060"/>
              <a:gd name="connsiteX55" fmla="*/ 1052 w 1761"/>
              <a:gd name="connsiteY55" fmla="*/ 56 h 1060"/>
              <a:gd name="connsiteX56" fmla="*/ 984 w 1761"/>
              <a:gd name="connsiteY56" fmla="*/ 36 h 1060"/>
              <a:gd name="connsiteX57" fmla="*/ 916 w 1761"/>
              <a:gd name="connsiteY57" fmla="*/ 32 h 1060"/>
              <a:gd name="connsiteX58" fmla="*/ 832 w 1761"/>
              <a:gd name="connsiteY58"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168 w 1761"/>
              <a:gd name="connsiteY53" fmla="*/ 56 h 1060"/>
              <a:gd name="connsiteX54" fmla="*/ 1052 w 1761"/>
              <a:gd name="connsiteY54" fmla="*/ 56 h 1060"/>
              <a:gd name="connsiteX55" fmla="*/ 984 w 1761"/>
              <a:gd name="connsiteY55" fmla="*/ 36 h 1060"/>
              <a:gd name="connsiteX56" fmla="*/ 916 w 1761"/>
              <a:gd name="connsiteY56" fmla="*/ 32 h 1060"/>
              <a:gd name="connsiteX57" fmla="*/ 832 w 1761"/>
              <a:gd name="connsiteY57"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36 w 1761"/>
              <a:gd name="connsiteY51" fmla="*/ 64 h 1060"/>
              <a:gd name="connsiteX52" fmla="*/ 1208 w 1761"/>
              <a:gd name="connsiteY52" fmla="*/ 52 h 1060"/>
              <a:gd name="connsiteX53" fmla="*/ 1052 w 1761"/>
              <a:gd name="connsiteY53" fmla="*/ 56 h 1060"/>
              <a:gd name="connsiteX54" fmla="*/ 984 w 1761"/>
              <a:gd name="connsiteY54" fmla="*/ 36 h 1060"/>
              <a:gd name="connsiteX55" fmla="*/ 916 w 1761"/>
              <a:gd name="connsiteY55" fmla="*/ 32 h 1060"/>
              <a:gd name="connsiteX56" fmla="*/ 832 w 1761"/>
              <a:gd name="connsiteY56"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208 w 1761"/>
              <a:gd name="connsiteY51" fmla="*/ 52 h 1060"/>
              <a:gd name="connsiteX52" fmla="*/ 1052 w 1761"/>
              <a:gd name="connsiteY52" fmla="*/ 56 h 1060"/>
              <a:gd name="connsiteX53" fmla="*/ 984 w 1761"/>
              <a:gd name="connsiteY53" fmla="*/ 36 h 1060"/>
              <a:gd name="connsiteX54" fmla="*/ 916 w 1761"/>
              <a:gd name="connsiteY54" fmla="*/ 32 h 1060"/>
              <a:gd name="connsiteX55" fmla="*/ 832 w 1761"/>
              <a:gd name="connsiteY55"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8 w 1761"/>
              <a:gd name="connsiteY49" fmla="*/ 116 h 1060"/>
              <a:gd name="connsiteX50" fmla="*/ 1204 w 1761"/>
              <a:gd name="connsiteY50" fmla="*/ 92 h 1060"/>
              <a:gd name="connsiteX51" fmla="*/ 1052 w 1761"/>
              <a:gd name="connsiteY51" fmla="*/ 56 h 1060"/>
              <a:gd name="connsiteX52" fmla="*/ 984 w 1761"/>
              <a:gd name="connsiteY52" fmla="*/ 36 h 1060"/>
              <a:gd name="connsiteX53" fmla="*/ 916 w 1761"/>
              <a:gd name="connsiteY53" fmla="*/ 32 h 1060"/>
              <a:gd name="connsiteX54" fmla="*/ 832 w 1761"/>
              <a:gd name="connsiteY54"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204 w 1761"/>
              <a:gd name="connsiteY49" fmla="*/ 92 h 1060"/>
              <a:gd name="connsiteX50" fmla="*/ 1052 w 1761"/>
              <a:gd name="connsiteY50" fmla="*/ 56 h 1060"/>
              <a:gd name="connsiteX51" fmla="*/ 984 w 1761"/>
              <a:gd name="connsiteY51" fmla="*/ 36 h 1060"/>
              <a:gd name="connsiteX52" fmla="*/ 916 w 1761"/>
              <a:gd name="connsiteY52" fmla="*/ 32 h 1060"/>
              <a:gd name="connsiteX53" fmla="*/ 832 w 1761"/>
              <a:gd name="connsiteY53"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260 w 1761"/>
              <a:gd name="connsiteY48" fmla="*/ 140 h 1060"/>
              <a:gd name="connsiteX49" fmla="*/ 1052 w 1761"/>
              <a:gd name="connsiteY49" fmla="*/ 56 h 1060"/>
              <a:gd name="connsiteX50" fmla="*/ 984 w 1761"/>
              <a:gd name="connsiteY50" fmla="*/ 36 h 1060"/>
              <a:gd name="connsiteX51" fmla="*/ 916 w 1761"/>
              <a:gd name="connsiteY51" fmla="*/ 32 h 1060"/>
              <a:gd name="connsiteX52" fmla="*/ 832 w 1761"/>
              <a:gd name="connsiteY52"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1052 w 1761"/>
              <a:gd name="connsiteY48" fmla="*/ 56 h 1060"/>
              <a:gd name="connsiteX49" fmla="*/ 984 w 1761"/>
              <a:gd name="connsiteY49" fmla="*/ 36 h 1060"/>
              <a:gd name="connsiteX50" fmla="*/ 916 w 1761"/>
              <a:gd name="connsiteY50" fmla="*/ 32 h 1060"/>
              <a:gd name="connsiteX51" fmla="*/ 832 w 1761"/>
              <a:gd name="connsiteY51"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984 w 1761"/>
              <a:gd name="connsiteY48" fmla="*/ 36 h 1060"/>
              <a:gd name="connsiteX49" fmla="*/ 916 w 1761"/>
              <a:gd name="connsiteY49" fmla="*/ 32 h 1060"/>
              <a:gd name="connsiteX50" fmla="*/ 832 w 1761"/>
              <a:gd name="connsiteY50"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916 w 1761"/>
              <a:gd name="connsiteY48" fmla="*/ 32 h 1060"/>
              <a:gd name="connsiteX49" fmla="*/ 832 w 1761"/>
              <a:gd name="connsiteY49" fmla="*/ 0 h 1060"/>
              <a:gd name="connsiteX0" fmla="*/ 0 w 1761"/>
              <a:gd name="connsiteY0" fmla="*/ 1052 h 1060"/>
              <a:gd name="connsiteX1" fmla="*/ 48 w 1761"/>
              <a:gd name="connsiteY1" fmla="*/ 1052 h 1060"/>
              <a:gd name="connsiteX2" fmla="*/ 144 w 1761"/>
              <a:gd name="connsiteY2" fmla="*/ 1004 h 1060"/>
              <a:gd name="connsiteX3" fmla="*/ 304 w 1761"/>
              <a:gd name="connsiteY3" fmla="*/ 988 h 1060"/>
              <a:gd name="connsiteX4" fmla="*/ 420 w 1761"/>
              <a:gd name="connsiteY4" fmla="*/ 952 h 1060"/>
              <a:gd name="connsiteX5" fmla="*/ 564 w 1761"/>
              <a:gd name="connsiteY5" fmla="*/ 896 h 1060"/>
              <a:gd name="connsiteX6" fmla="*/ 624 w 1761"/>
              <a:gd name="connsiteY6" fmla="*/ 848 h 1060"/>
              <a:gd name="connsiteX7" fmla="*/ 748 w 1761"/>
              <a:gd name="connsiteY7" fmla="*/ 812 h 1060"/>
              <a:gd name="connsiteX8" fmla="*/ 908 w 1761"/>
              <a:gd name="connsiteY8" fmla="*/ 836 h 1060"/>
              <a:gd name="connsiteX9" fmla="*/ 1020 w 1761"/>
              <a:gd name="connsiteY9" fmla="*/ 848 h 1060"/>
              <a:gd name="connsiteX10" fmla="*/ 1168 w 1761"/>
              <a:gd name="connsiteY10" fmla="*/ 852 h 1060"/>
              <a:gd name="connsiteX11" fmla="*/ 1260 w 1761"/>
              <a:gd name="connsiteY11" fmla="*/ 808 h 1060"/>
              <a:gd name="connsiteX12" fmla="*/ 1360 w 1761"/>
              <a:gd name="connsiteY12" fmla="*/ 792 h 1060"/>
              <a:gd name="connsiteX13" fmla="*/ 1432 w 1761"/>
              <a:gd name="connsiteY13" fmla="*/ 752 h 1060"/>
              <a:gd name="connsiteX14" fmla="*/ 1432 w 1761"/>
              <a:gd name="connsiteY14" fmla="*/ 724 h 1060"/>
              <a:gd name="connsiteX15" fmla="*/ 1436 w 1761"/>
              <a:gd name="connsiteY15" fmla="*/ 688 h 1060"/>
              <a:gd name="connsiteX16" fmla="*/ 1584 w 1761"/>
              <a:gd name="connsiteY16" fmla="*/ 692 h 1060"/>
              <a:gd name="connsiteX17" fmla="*/ 1716 w 1761"/>
              <a:gd name="connsiteY17" fmla="*/ 688 h 1060"/>
              <a:gd name="connsiteX18" fmla="*/ 1604 w 1761"/>
              <a:gd name="connsiteY18" fmla="*/ 652 h 1060"/>
              <a:gd name="connsiteX19" fmla="*/ 1488 w 1761"/>
              <a:gd name="connsiteY19" fmla="*/ 616 h 1060"/>
              <a:gd name="connsiteX20" fmla="*/ 1396 w 1761"/>
              <a:gd name="connsiteY20" fmla="*/ 588 h 1060"/>
              <a:gd name="connsiteX21" fmla="*/ 1348 w 1761"/>
              <a:gd name="connsiteY21" fmla="*/ 548 h 1060"/>
              <a:gd name="connsiteX22" fmla="*/ 1444 w 1761"/>
              <a:gd name="connsiteY22" fmla="*/ 516 h 1060"/>
              <a:gd name="connsiteX23" fmla="*/ 1564 w 1761"/>
              <a:gd name="connsiteY23" fmla="*/ 512 h 1060"/>
              <a:gd name="connsiteX24" fmla="*/ 1620 w 1761"/>
              <a:gd name="connsiteY24" fmla="*/ 508 h 1060"/>
              <a:gd name="connsiteX25" fmla="*/ 1660 w 1761"/>
              <a:gd name="connsiteY25" fmla="*/ 500 h 1060"/>
              <a:gd name="connsiteX26" fmla="*/ 1652 w 1761"/>
              <a:gd name="connsiteY26" fmla="*/ 460 h 1060"/>
              <a:gd name="connsiteX27" fmla="*/ 1704 w 1761"/>
              <a:gd name="connsiteY27" fmla="*/ 448 h 1060"/>
              <a:gd name="connsiteX28" fmla="*/ 1668 w 1761"/>
              <a:gd name="connsiteY28" fmla="*/ 416 h 1060"/>
              <a:gd name="connsiteX29" fmla="*/ 1616 w 1761"/>
              <a:gd name="connsiteY29" fmla="*/ 392 h 1060"/>
              <a:gd name="connsiteX30" fmla="*/ 1728 w 1761"/>
              <a:gd name="connsiteY30" fmla="*/ 380 h 1060"/>
              <a:gd name="connsiteX31" fmla="*/ 1760 w 1761"/>
              <a:gd name="connsiteY31" fmla="*/ 364 h 1060"/>
              <a:gd name="connsiteX32" fmla="*/ 1724 w 1761"/>
              <a:gd name="connsiteY32" fmla="*/ 332 h 1060"/>
              <a:gd name="connsiteX33" fmla="*/ 1660 w 1761"/>
              <a:gd name="connsiteY33" fmla="*/ 336 h 1060"/>
              <a:gd name="connsiteX34" fmla="*/ 1600 w 1761"/>
              <a:gd name="connsiteY34" fmla="*/ 340 h 1060"/>
              <a:gd name="connsiteX35" fmla="*/ 1528 w 1761"/>
              <a:gd name="connsiteY35" fmla="*/ 328 h 1060"/>
              <a:gd name="connsiteX36" fmla="*/ 1488 w 1761"/>
              <a:gd name="connsiteY36" fmla="*/ 300 h 1060"/>
              <a:gd name="connsiteX37" fmla="*/ 1568 w 1761"/>
              <a:gd name="connsiteY37" fmla="*/ 272 h 1060"/>
              <a:gd name="connsiteX38" fmla="*/ 1652 w 1761"/>
              <a:gd name="connsiteY38" fmla="*/ 284 h 1060"/>
              <a:gd name="connsiteX39" fmla="*/ 1716 w 1761"/>
              <a:gd name="connsiteY39" fmla="*/ 256 h 1060"/>
              <a:gd name="connsiteX40" fmla="*/ 1680 w 1761"/>
              <a:gd name="connsiteY40" fmla="*/ 232 h 1060"/>
              <a:gd name="connsiteX41" fmla="*/ 1728 w 1761"/>
              <a:gd name="connsiteY41" fmla="*/ 200 h 1060"/>
              <a:gd name="connsiteX42" fmla="*/ 1668 w 1761"/>
              <a:gd name="connsiteY42" fmla="*/ 188 h 1060"/>
              <a:gd name="connsiteX43" fmla="*/ 1560 w 1761"/>
              <a:gd name="connsiteY43" fmla="*/ 204 h 1060"/>
              <a:gd name="connsiteX44" fmla="*/ 1512 w 1761"/>
              <a:gd name="connsiteY44" fmla="*/ 188 h 1060"/>
              <a:gd name="connsiteX45" fmla="*/ 1500 w 1761"/>
              <a:gd name="connsiteY45" fmla="*/ 160 h 1060"/>
              <a:gd name="connsiteX46" fmla="*/ 1424 w 1761"/>
              <a:gd name="connsiteY46" fmla="*/ 144 h 1060"/>
              <a:gd name="connsiteX47" fmla="*/ 1344 w 1761"/>
              <a:gd name="connsiteY47" fmla="*/ 144 h 1060"/>
              <a:gd name="connsiteX48" fmla="*/ 832 w 1761"/>
              <a:gd name="connsiteY48" fmla="*/ 0 h 1060"/>
              <a:gd name="connsiteX0" fmla="*/ 0 w 1761"/>
              <a:gd name="connsiteY0" fmla="*/ 911 h 919"/>
              <a:gd name="connsiteX1" fmla="*/ 48 w 1761"/>
              <a:gd name="connsiteY1" fmla="*/ 911 h 919"/>
              <a:gd name="connsiteX2" fmla="*/ 144 w 1761"/>
              <a:gd name="connsiteY2" fmla="*/ 863 h 919"/>
              <a:gd name="connsiteX3" fmla="*/ 304 w 1761"/>
              <a:gd name="connsiteY3" fmla="*/ 847 h 919"/>
              <a:gd name="connsiteX4" fmla="*/ 420 w 1761"/>
              <a:gd name="connsiteY4" fmla="*/ 811 h 919"/>
              <a:gd name="connsiteX5" fmla="*/ 564 w 1761"/>
              <a:gd name="connsiteY5" fmla="*/ 755 h 919"/>
              <a:gd name="connsiteX6" fmla="*/ 624 w 1761"/>
              <a:gd name="connsiteY6" fmla="*/ 707 h 919"/>
              <a:gd name="connsiteX7" fmla="*/ 748 w 1761"/>
              <a:gd name="connsiteY7" fmla="*/ 671 h 919"/>
              <a:gd name="connsiteX8" fmla="*/ 908 w 1761"/>
              <a:gd name="connsiteY8" fmla="*/ 695 h 919"/>
              <a:gd name="connsiteX9" fmla="*/ 1020 w 1761"/>
              <a:gd name="connsiteY9" fmla="*/ 707 h 919"/>
              <a:gd name="connsiteX10" fmla="*/ 1168 w 1761"/>
              <a:gd name="connsiteY10" fmla="*/ 711 h 919"/>
              <a:gd name="connsiteX11" fmla="*/ 1260 w 1761"/>
              <a:gd name="connsiteY11" fmla="*/ 667 h 919"/>
              <a:gd name="connsiteX12" fmla="*/ 1360 w 1761"/>
              <a:gd name="connsiteY12" fmla="*/ 651 h 919"/>
              <a:gd name="connsiteX13" fmla="*/ 1432 w 1761"/>
              <a:gd name="connsiteY13" fmla="*/ 611 h 919"/>
              <a:gd name="connsiteX14" fmla="*/ 1432 w 1761"/>
              <a:gd name="connsiteY14" fmla="*/ 583 h 919"/>
              <a:gd name="connsiteX15" fmla="*/ 1436 w 1761"/>
              <a:gd name="connsiteY15" fmla="*/ 547 h 919"/>
              <a:gd name="connsiteX16" fmla="*/ 1584 w 1761"/>
              <a:gd name="connsiteY16" fmla="*/ 551 h 919"/>
              <a:gd name="connsiteX17" fmla="*/ 1716 w 1761"/>
              <a:gd name="connsiteY17" fmla="*/ 547 h 919"/>
              <a:gd name="connsiteX18" fmla="*/ 1604 w 1761"/>
              <a:gd name="connsiteY18" fmla="*/ 511 h 919"/>
              <a:gd name="connsiteX19" fmla="*/ 1488 w 1761"/>
              <a:gd name="connsiteY19" fmla="*/ 475 h 919"/>
              <a:gd name="connsiteX20" fmla="*/ 1396 w 1761"/>
              <a:gd name="connsiteY20" fmla="*/ 447 h 919"/>
              <a:gd name="connsiteX21" fmla="*/ 1348 w 1761"/>
              <a:gd name="connsiteY21" fmla="*/ 407 h 919"/>
              <a:gd name="connsiteX22" fmla="*/ 1444 w 1761"/>
              <a:gd name="connsiteY22" fmla="*/ 375 h 919"/>
              <a:gd name="connsiteX23" fmla="*/ 1564 w 1761"/>
              <a:gd name="connsiteY23" fmla="*/ 371 h 919"/>
              <a:gd name="connsiteX24" fmla="*/ 1620 w 1761"/>
              <a:gd name="connsiteY24" fmla="*/ 367 h 919"/>
              <a:gd name="connsiteX25" fmla="*/ 1660 w 1761"/>
              <a:gd name="connsiteY25" fmla="*/ 359 h 919"/>
              <a:gd name="connsiteX26" fmla="*/ 1652 w 1761"/>
              <a:gd name="connsiteY26" fmla="*/ 319 h 919"/>
              <a:gd name="connsiteX27" fmla="*/ 1704 w 1761"/>
              <a:gd name="connsiteY27" fmla="*/ 307 h 919"/>
              <a:gd name="connsiteX28" fmla="*/ 1668 w 1761"/>
              <a:gd name="connsiteY28" fmla="*/ 275 h 919"/>
              <a:gd name="connsiteX29" fmla="*/ 1616 w 1761"/>
              <a:gd name="connsiteY29" fmla="*/ 251 h 919"/>
              <a:gd name="connsiteX30" fmla="*/ 1728 w 1761"/>
              <a:gd name="connsiteY30" fmla="*/ 239 h 919"/>
              <a:gd name="connsiteX31" fmla="*/ 1760 w 1761"/>
              <a:gd name="connsiteY31" fmla="*/ 223 h 919"/>
              <a:gd name="connsiteX32" fmla="*/ 1724 w 1761"/>
              <a:gd name="connsiteY32" fmla="*/ 191 h 919"/>
              <a:gd name="connsiteX33" fmla="*/ 1660 w 1761"/>
              <a:gd name="connsiteY33" fmla="*/ 195 h 919"/>
              <a:gd name="connsiteX34" fmla="*/ 1600 w 1761"/>
              <a:gd name="connsiteY34" fmla="*/ 199 h 919"/>
              <a:gd name="connsiteX35" fmla="*/ 1528 w 1761"/>
              <a:gd name="connsiteY35" fmla="*/ 187 h 919"/>
              <a:gd name="connsiteX36" fmla="*/ 1488 w 1761"/>
              <a:gd name="connsiteY36" fmla="*/ 159 h 919"/>
              <a:gd name="connsiteX37" fmla="*/ 1568 w 1761"/>
              <a:gd name="connsiteY37" fmla="*/ 131 h 919"/>
              <a:gd name="connsiteX38" fmla="*/ 1652 w 1761"/>
              <a:gd name="connsiteY38" fmla="*/ 143 h 919"/>
              <a:gd name="connsiteX39" fmla="*/ 1716 w 1761"/>
              <a:gd name="connsiteY39" fmla="*/ 115 h 919"/>
              <a:gd name="connsiteX40" fmla="*/ 1680 w 1761"/>
              <a:gd name="connsiteY40" fmla="*/ 91 h 919"/>
              <a:gd name="connsiteX41" fmla="*/ 1728 w 1761"/>
              <a:gd name="connsiteY41" fmla="*/ 59 h 919"/>
              <a:gd name="connsiteX42" fmla="*/ 1668 w 1761"/>
              <a:gd name="connsiteY42" fmla="*/ 47 h 919"/>
              <a:gd name="connsiteX43" fmla="*/ 1560 w 1761"/>
              <a:gd name="connsiteY43" fmla="*/ 63 h 919"/>
              <a:gd name="connsiteX44" fmla="*/ 1512 w 1761"/>
              <a:gd name="connsiteY44" fmla="*/ 47 h 919"/>
              <a:gd name="connsiteX45" fmla="*/ 1500 w 1761"/>
              <a:gd name="connsiteY45" fmla="*/ 19 h 919"/>
              <a:gd name="connsiteX46" fmla="*/ 1424 w 1761"/>
              <a:gd name="connsiteY46" fmla="*/ 3 h 919"/>
              <a:gd name="connsiteX47" fmla="*/ 1344 w 1761"/>
              <a:gd name="connsiteY47" fmla="*/ 3 h 919"/>
              <a:gd name="connsiteX0" fmla="*/ 0 w 1761"/>
              <a:gd name="connsiteY0" fmla="*/ 908 h 916"/>
              <a:gd name="connsiteX1" fmla="*/ 48 w 1761"/>
              <a:gd name="connsiteY1" fmla="*/ 908 h 916"/>
              <a:gd name="connsiteX2" fmla="*/ 144 w 1761"/>
              <a:gd name="connsiteY2" fmla="*/ 860 h 916"/>
              <a:gd name="connsiteX3" fmla="*/ 304 w 1761"/>
              <a:gd name="connsiteY3" fmla="*/ 844 h 916"/>
              <a:gd name="connsiteX4" fmla="*/ 420 w 1761"/>
              <a:gd name="connsiteY4" fmla="*/ 808 h 916"/>
              <a:gd name="connsiteX5" fmla="*/ 564 w 1761"/>
              <a:gd name="connsiteY5" fmla="*/ 752 h 916"/>
              <a:gd name="connsiteX6" fmla="*/ 624 w 1761"/>
              <a:gd name="connsiteY6" fmla="*/ 704 h 916"/>
              <a:gd name="connsiteX7" fmla="*/ 748 w 1761"/>
              <a:gd name="connsiteY7" fmla="*/ 668 h 916"/>
              <a:gd name="connsiteX8" fmla="*/ 908 w 1761"/>
              <a:gd name="connsiteY8" fmla="*/ 692 h 916"/>
              <a:gd name="connsiteX9" fmla="*/ 1020 w 1761"/>
              <a:gd name="connsiteY9" fmla="*/ 704 h 916"/>
              <a:gd name="connsiteX10" fmla="*/ 1168 w 1761"/>
              <a:gd name="connsiteY10" fmla="*/ 708 h 916"/>
              <a:gd name="connsiteX11" fmla="*/ 1260 w 1761"/>
              <a:gd name="connsiteY11" fmla="*/ 664 h 916"/>
              <a:gd name="connsiteX12" fmla="*/ 1360 w 1761"/>
              <a:gd name="connsiteY12" fmla="*/ 648 h 916"/>
              <a:gd name="connsiteX13" fmla="*/ 1432 w 1761"/>
              <a:gd name="connsiteY13" fmla="*/ 608 h 916"/>
              <a:gd name="connsiteX14" fmla="*/ 1432 w 1761"/>
              <a:gd name="connsiteY14" fmla="*/ 580 h 916"/>
              <a:gd name="connsiteX15" fmla="*/ 1436 w 1761"/>
              <a:gd name="connsiteY15" fmla="*/ 544 h 916"/>
              <a:gd name="connsiteX16" fmla="*/ 1584 w 1761"/>
              <a:gd name="connsiteY16" fmla="*/ 548 h 916"/>
              <a:gd name="connsiteX17" fmla="*/ 1716 w 1761"/>
              <a:gd name="connsiteY17" fmla="*/ 544 h 916"/>
              <a:gd name="connsiteX18" fmla="*/ 1604 w 1761"/>
              <a:gd name="connsiteY18" fmla="*/ 508 h 916"/>
              <a:gd name="connsiteX19" fmla="*/ 1488 w 1761"/>
              <a:gd name="connsiteY19" fmla="*/ 472 h 916"/>
              <a:gd name="connsiteX20" fmla="*/ 1396 w 1761"/>
              <a:gd name="connsiteY20" fmla="*/ 444 h 916"/>
              <a:gd name="connsiteX21" fmla="*/ 1348 w 1761"/>
              <a:gd name="connsiteY21" fmla="*/ 404 h 916"/>
              <a:gd name="connsiteX22" fmla="*/ 1444 w 1761"/>
              <a:gd name="connsiteY22" fmla="*/ 372 h 916"/>
              <a:gd name="connsiteX23" fmla="*/ 1564 w 1761"/>
              <a:gd name="connsiteY23" fmla="*/ 368 h 916"/>
              <a:gd name="connsiteX24" fmla="*/ 1620 w 1761"/>
              <a:gd name="connsiteY24" fmla="*/ 364 h 916"/>
              <a:gd name="connsiteX25" fmla="*/ 1660 w 1761"/>
              <a:gd name="connsiteY25" fmla="*/ 356 h 916"/>
              <a:gd name="connsiteX26" fmla="*/ 1652 w 1761"/>
              <a:gd name="connsiteY26" fmla="*/ 316 h 916"/>
              <a:gd name="connsiteX27" fmla="*/ 1704 w 1761"/>
              <a:gd name="connsiteY27" fmla="*/ 304 h 916"/>
              <a:gd name="connsiteX28" fmla="*/ 1668 w 1761"/>
              <a:gd name="connsiteY28" fmla="*/ 272 h 916"/>
              <a:gd name="connsiteX29" fmla="*/ 1616 w 1761"/>
              <a:gd name="connsiteY29" fmla="*/ 248 h 916"/>
              <a:gd name="connsiteX30" fmla="*/ 1728 w 1761"/>
              <a:gd name="connsiteY30" fmla="*/ 236 h 916"/>
              <a:gd name="connsiteX31" fmla="*/ 1760 w 1761"/>
              <a:gd name="connsiteY31" fmla="*/ 220 h 916"/>
              <a:gd name="connsiteX32" fmla="*/ 1724 w 1761"/>
              <a:gd name="connsiteY32" fmla="*/ 188 h 916"/>
              <a:gd name="connsiteX33" fmla="*/ 1660 w 1761"/>
              <a:gd name="connsiteY33" fmla="*/ 192 h 916"/>
              <a:gd name="connsiteX34" fmla="*/ 1600 w 1761"/>
              <a:gd name="connsiteY34" fmla="*/ 196 h 916"/>
              <a:gd name="connsiteX35" fmla="*/ 1528 w 1761"/>
              <a:gd name="connsiteY35" fmla="*/ 184 h 916"/>
              <a:gd name="connsiteX36" fmla="*/ 1488 w 1761"/>
              <a:gd name="connsiteY36" fmla="*/ 156 h 916"/>
              <a:gd name="connsiteX37" fmla="*/ 1568 w 1761"/>
              <a:gd name="connsiteY37" fmla="*/ 128 h 916"/>
              <a:gd name="connsiteX38" fmla="*/ 1652 w 1761"/>
              <a:gd name="connsiteY38" fmla="*/ 140 h 916"/>
              <a:gd name="connsiteX39" fmla="*/ 1716 w 1761"/>
              <a:gd name="connsiteY39" fmla="*/ 112 h 916"/>
              <a:gd name="connsiteX40" fmla="*/ 1680 w 1761"/>
              <a:gd name="connsiteY40" fmla="*/ 88 h 916"/>
              <a:gd name="connsiteX41" fmla="*/ 1728 w 1761"/>
              <a:gd name="connsiteY41" fmla="*/ 56 h 916"/>
              <a:gd name="connsiteX42" fmla="*/ 1668 w 1761"/>
              <a:gd name="connsiteY42" fmla="*/ 44 h 916"/>
              <a:gd name="connsiteX43" fmla="*/ 1560 w 1761"/>
              <a:gd name="connsiteY43" fmla="*/ 60 h 916"/>
              <a:gd name="connsiteX44" fmla="*/ 1512 w 1761"/>
              <a:gd name="connsiteY44" fmla="*/ 44 h 916"/>
              <a:gd name="connsiteX45" fmla="*/ 1500 w 1761"/>
              <a:gd name="connsiteY45" fmla="*/ 16 h 916"/>
              <a:gd name="connsiteX46" fmla="*/ 1424 w 1761"/>
              <a:gd name="connsiteY46" fmla="*/ 0 h 916"/>
              <a:gd name="connsiteX0" fmla="*/ 0 w 1761"/>
              <a:gd name="connsiteY0" fmla="*/ 892 h 900"/>
              <a:gd name="connsiteX1" fmla="*/ 48 w 1761"/>
              <a:gd name="connsiteY1" fmla="*/ 892 h 900"/>
              <a:gd name="connsiteX2" fmla="*/ 144 w 1761"/>
              <a:gd name="connsiteY2" fmla="*/ 844 h 900"/>
              <a:gd name="connsiteX3" fmla="*/ 304 w 1761"/>
              <a:gd name="connsiteY3" fmla="*/ 828 h 900"/>
              <a:gd name="connsiteX4" fmla="*/ 420 w 1761"/>
              <a:gd name="connsiteY4" fmla="*/ 792 h 900"/>
              <a:gd name="connsiteX5" fmla="*/ 564 w 1761"/>
              <a:gd name="connsiteY5" fmla="*/ 736 h 900"/>
              <a:gd name="connsiteX6" fmla="*/ 624 w 1761"/>
              <a:gd name="connsiteY6" fmla="*/ 688 h 900"/>
              <a:gd name="connsiteX7" fmla="*/ 748 w 1761"/>
              <a:gd name="connsiteY7" fmla="*/ 652 h 900"/>
              <a:gd name="connsiteX8" fmla="*/ 908 w 1761"/>
              <a:gd name="connsiteY8" fmla="*/ 676 h 900"/>
              <a:gd name="connsiteX9" fmla="*/ 1020 w 1761"/>
              <a:gd name="connsiteY9" fmla="*/ 688 h 900"/>
              <a:gd name="connsiteX10" fmla="*/ 1168 w 1761"/>
              <a:gd name="connsiteY10" fmla="*/ 692 h 900"/>
              <a:gd name="connsiteX11" fmla="*/ 1260 w 1761"/>
              <a:gd name="connsiteY11" fmla="*/ 648 h 900"/>
              <a:gd name="connsiteX12" fmla="*/ 1360 w 1761"/>
              <a:gd name="connsiteY12" fmla="*/ 632 h 900"/>
              <a:gd name="connsiteX13" fmla="*/ 1432 w 1761"/>
              <a:gd name="connsiteY13" fmla="*/ 592 h 900"/>
              <a:gd name="connsiteX14" fmla="*/ 1432 w 1761"/>
              <a:gd name="connsiteY14" fmla="*/ 564 h 900"/>
              <a:gd name="connsiteX15" fmla="*/ 1436 w 1761"/>
              <a:gd name="connsiteY15" fmla="*/ 528 h 900"/>
              <a:gd name="connsiteX16" fmla="*/ 1584 w 1761"/>
              <a:gd name="connsiteY16" fmla="*/ 532 h 900"/>
              <a:gd name="connsiteX17" fmla="*/ 1716 w 1761"/>
              <a:gd name="connsiteY17" fmla="*/ 528 h 900"/>
              <a:gd name="connsiteX18" fmla="*/ 1604 w 1761"/>
              <a:gd name="connsiteY18" fmla="*/ 492 h 900"/>
              <a:gd name="connsiteX19" fmla="*/ 1488 w 1761"/>
              <a:gd name="connsiteY19" fmla="*/ 456 h 900"/>
              <a:gd name="connsiteX20" fmla="*/ 1396 w 1761"/>
              <a:gd name="connsiteY20" fmla="*/ 428 h 900"/>
              <a:gd name="connsiteX21" fmla="*/ 1348 w 1761"/>
              <a:gd name="connsiteY21" fmla="*/ 388 h 900"/>
              <a:gd name="connsiteX22" fmla="*/ 1444 w 1761"/>
              <a:gd name="connsiteY22" fmla="*/ 356 h 900"/>
              <a:gd name="connsiteX23" fmla="*/ 1564 w 1761"/>
              <a:gd name="connsiteY23" fmla="*/ 352 h 900"/>
              <a:gd name="connsiteX24" fmla="*/ 1620 w 1761"/>
              <a:gd name="connsiteY24" fmla="*/ 348 h 900"/>
              <a:gd name="connsiteX25" fmla="*/ 1660 w 1761"/>
              <a:gd name="connsiteY25" fmla="*/ 340 h 900"/>
              <a:gd name="connsiteX26" fmla="*/ 1652 w 1761"/>
              <a:gd name="connsiteY26" fmla="*/ 300 h 900"/>
              <a:gd name="connsiteX27" fmla="*/ 1704 w 1761"/>
              <a:gd name="connsiteY27" fmla="*/ 288 h 900"/>
              <a:gd name="connsiteX28" fmla="*/ 1668 w 1761"/>
              <a:gd name="connsiteY28" fmla="*/ 256 h 900"/>
              <a:gd name="connsiteX29" fmla="*/ 1616 w 1761"/>
              <a:gd name="connsiteY29" fmla="*/ 232 h 900"/>
              <a:gd name="connsiteX30" fmla="*/ 1728 w 1761"/>
              <a:gd name="connsiteY30" fmla="*/ 220 h 900"/>
              <a:gd name="connsiteX31" fmla="*/ 1760 w 1761"/>
              <a:gd name="connsiteY31" fmla="*/ 204 h 900"/>
              <a:gd name="connsiteX32" fmla="*/ 1724 w 1761"/>
              <a:gd name="connsiteY32" fmla="*/ 172 h 900"/>
              <a:gd name="connsiteX33" fmla="*/ 1660 w 1761"/>
              <a:gd name="connsiteY33" fmla="*/ 176 h 900"/>
              <a:gd name="connsiteX34" fmla="*/ 1600 w 1761"/>
              <a:gd name="connsiteY34" fmla="*/ 180 h 900"/>
              <a:gd name="connsiteX35" fmla="*/ 1528 w 1761"/>
              <a:gd name="connsiteY35" fmla="*/ 168 h 900"/>
              <a:gd name="connsiteX36" fmla="*/ 1488 w 1761"/>
              <a:gd name="connsiteY36" fmla="*/ 140 h 900"/>
              <a:gd name="connsiteX37" fmla="*/ 1568 w 1761"/>
              <a:gd name="connsiteY37" fmla="*/ 112 h 900"/>
              <a:gd name="connsiteX38" fmla="*/ 1652 w 1761"/>
              <a:gd name="connsiteY38" fmla="*/ 124 h 900"/>
              <a:gd name="connsiteX39" fmla="*/ 1716 w 1761"/>
              <a:gd name="connsiteY39" fmla="*/ 96 h 900"/>
              <a:gd name="connsiteX40" fmla="*/ 1680 w 1761"/>
              <a:gd name="connsiteY40" fmla="*/ 72 h 900"/>
              <a:gd name="connsiteX41" fmla="*/ 1728 w 1761"/>
              <a:gd name="connsiteY41" fmla="*/ 40 h 900"/>
              <a:gd name="connsiteX42" fmla="*/ 1668 w 1761"/>
              <a:gd name="connsiteY42" fmla="*/ 28 h 900"/>
              <a:gd name="connsiteX43" fmla="*/ 1560 w 1761"/>
              <a:gd name="connsiteY43" fmla="*/ 44 h 900"/>
              <a:gd name="connsiteX44" fmla="*/ 1512 w 1761"/>
              <a:gd name="connsiteY44" fmla="*/ 28 h 900"/>
              <a:gd name="connsiteX45" fmla="*/ 1500 w 1761"/>
              <a:gd name="connsiteY45" fmla="*/ 0 h 900"/>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568 w 1761"/>
              <a:gd name="connsiteY37" fmla="*/ 85 h 873"/>
              <a:gd name="connsiteX38" fmla="*/ 1652 w 1761"/>
              <a:gd name="connsiteY38" fmla="*/ 97 h 873"/>
              <a:gd name="connsiteX39" fmla="*/ 1716 w 1761"/>
              <a:gd name="connsiteY39" fmla="*/ 69 h 873"/>
              <a:gd name="connsiteX40" fmla="*/ 1680 w 1761"/>
              <a:gd name="connsiteY40" fmla="*/ 45 h 873"/>
              <a:gd name="connsiteX41" fmla="*/ 1728 w 1761"/>
              <a:gd name="connsiteY41" fmla="*/ 13 h 873"/>
              <a:gd name="connsiteX42" fmla="*/ 1668 w 1761"/>
              <a:gd name="connsiteY42" fmla="*/ 1 h 873"/>
              <a:gd name="connsiteX43" fmla="*/ 1560 w 1761"/>
              <a:gd name="connsiteY43" fmla="*/ 17 h 873"/>
              <a:gd name="connsiteX44" fmla="*/ 1512 w 1761"/>
              <a:gd name="connsiteY44" fmla="*/ 1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568 w 1761"/>
              <a:gd name="connsiteY37" fmla="*/ 85 h 873"/>
              <a:gd name="connsiteX38" fmla="*/ 1652 w 1761"/>
              <a:gd name="connsiteY38" fmla="*/ 97 h 873"/>
              <a:gd name="connsiteX39" fmla="*/ 1716 w 1761"/>
              <a:gd name="connsiteY39" fmla="*/ 69 h 873"/>
              <a:gd name="connsiteX40" fmla="*/ 1680 w 1761"/>
              <a:gd name="connsiteY40" fmla="*/ 45 h 873"/>
              <a:gd name="connsiteX41" fmla="*/ 1728 w 1761"/>
              <a:gd name="connsiteY41" fmla="*/ 13 h 873"/>
              <a:gd name="connsiteX42" fmla="*/ 1668 w 1761"/>
              <a:gd name="connsiteY42" fmla="*/ 1 h 873"/>
              <a:gd name="connsiteX43" fmla="*/ 1560 w 1761"/>
              <a:gd name="connsiteY43" fmla="*/ 17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600 w 1761"/>
              <a:gd name="connsiteY34" fmla="*/ 153 h 873"/>
              <a:gd name="connsiteX35" fmla="*/ 1528 w 1761"/>
              <a:gd name="connsiteY35" fmla="*/ 141 h 873"/>
              <a:gd name="connsiteX36" fmla="*/ 1488 w 1761"/>
              <a:gd name="connsiteY36" fmla="*/ 113 h 873"/>
              <a:gd name="connsiteX37" fmla="*/ 1652 w 1761"/>
              <a:gd name="connsiteY37" fmla="*/ 97 h 873"/>
              <a:gd name="connsiteX38" fmla="*/ 1716 w 1761"/>
              <a:gd name="connsiteY38" fmla="*/ 69 h 873"/>
              <a:gd name="connsiteX39" fmla="*/ 1680 w 1761"/>
              <a:gd name="connsiteY39" fmla="*/ 45 h 873"/>
              <a:gd name="connsiteX40" fmla="*/ 1728 w 1761"/>
              <a:gd name="connsiteY40" fmla="*/ 13 h 873"/>
              <a:gd name="connsiteX41" fmla="*/ 1668 w 1761"/>
              <a:gd name="connsiteY41" fmla="*/ 1 h 873"/>
              <a:gd name="connsiteX42" fmla="*/ 1560 w 1761"/>
              <a:gd name="connsiteY42" fmla="*/ 17 h 873"/>
              <a:gd name="connsiteX0" fmla="*/ 0 w 1761"/>
              <a:gd name="connsiteY0" fmla="*/ 865 h 873"/>
              <a:gd name="connsiteX1" fmla="*/ 48 w 1761"/>
              <a:gd name="connsiteY1" fmla="*/ 865 h 873"/>
              <a:gd name="connsiteX2" fmla="*/ 144 w 1761"/>
              <a:gd name="connsiteY2" fmla="*/ 817 h 873"/>
              <a:gd name="connsiteX3" fmla="*/ 304 w 1761"/>
              <a:gd name="connsiteY3" fmla="*/ 801 h 873"/>
              <a:gd name="connsiteX4" fmla="*/ 420 w 1761"/>
              <a:gd name="connsiteY4" fmla="*/ 765 h 873"/>
              <a:gd name="connsiteX5" fmla="*/ 564 w 1761"/>
              <a:gd name="connsiteY5" fmla="*/ 709 h 873"/>
              <a:gd name="connsiteX6" fmla="*/ 624 w 1761"/>
              <a:gd name="connsiteY6" fmla="*/ 661 h 873"/>
              <a:gd name="connsiteX7" fmla="*/ 748 w 1761"/>
              <a:gd name="connsiteY7" fmla="*/ 625 h 873"/>
              <a:gd name="connsiteX8" fmla="*/ 908 w 1761"/>
              <a:gd name="connsiteY8" fmla="*/ 649 h 873"/>
              <a:gd name="connsiteX9" fmla="*/ 1020 w 1761"/>
              <a:gd name="connsiteY9" fmla="*/ 661 h 873"/>
              <a:gd name="connsiteX10" fmla="*/ 1168 w 1761"/>
              <a:gd name="connsiteY10" fmla="*/ 665 h 873"/>
              <a:gd name="connsiteX11" fmla="*/ 1260 w 1761"/>
              <a:gd name="connsiteY11" fmla="*/ 621 h 873"/>
              <a:gd name="connsiteX12" fmla="*/ 1360 w 1761"/>
              <a:gd name="connsiteY12" fmla="*/ 605 h 873"/>
              <a:gd name="connsiteX13" fmla="*/ 1432 w 1761"/>
              <a:gd name="connsiteY13" fmla="*/ 565 h 873"/>
              <a:gd name="connsiteX14" fmla="*/ 1432 w 1761"/>
              <a:gd name="connsiteY14" fmla="*/ 537 h 873"/>
              <a:gd name="connsiteX15" fmla="*/ 1436 w 1761"/>
              <a:gd name="connsiteY15" fmla="*/ 501 h 873"/>
              <a:gd name="connsiteX16" fmla="*/ 1584 w 1761"/>
              <a:gd name="connsiteY16" fmla="*/ 505 h 873"/>
              <a:gd name="connsiteX17" fmla="*/ 1716 w 1761"/>
              <a:gd name="connsiteY17" fmla="*/ 501 h 873"/>
              <a:gd name="connsiteX18" fmla="*/ 1604 w 1761"/>
              <a:gd name="connsiteY18" fmla="*/ 465 h 873"/>
              <a:gd name="connsiteX19" fmla="*/ 1488 w 1761"/>
              <a:gd name="connsiteY19" fmla="*/ 429 h 873"/>
              <a:gd name="connsiteX20" fmla="*/ 1396 w 1761"/>
              <a:gd name="connsiteY20" fmla="*/ 401 h 873"/>
              <a:gd name="connsiteX21" fmla="*/ 1348 w 1761"/>
              <a:gd name="connsiteY21" fmla="*/ 361 h 873"/>
              <a:gd name="connsiteX22" fmla="*/ 1444 w 1761"/>
              <a:gd name="connsiteY22" fmla="*/ 329 h 873"/>
              <a:gd name="connsiteX23" fmla="*/ 1564 w 1761"/>
              <a:gd name="connsiteY23" fmla="*/ 325 h 873"/>
              <a:gd name="connsiteX24" fmla="*/ 1620 w 1761"/>
              <a:gd name="connsiteY24" fmla="*/ 321 h 873"/>
              <a:gd name="connsiteX25" fmla="*/ 1660 w 1761"/>
              <a:gd name="connsiteY25" fmla="*/ 313 h 873"/>
              <a:gd name="connsiteX26" fmla="*/ 1652 w 1761"/>
              <a:gd name="connsiteY26" fmla="*/ 273 h 873"/>
              <a:gd name="connsiteX27" fmla="*/ 1704 w 1761"/>
              <a:gd name="connsiteY27" fmla="*/ 261 h 873"/>
              <a:gd name="connsiteX28" fmla="*/ 1668 w 1761"/>
              <a:gd name="connsiteY28" fmla="*/ 229 h 873"/>
              <a:gd name="connsiteX29" fmla="*/ 1616 w 1761"/>
              <a:gd name="connsiteY29" fmla="*/ 205 h 873"/>
              <a:gd name="connsiteX30" fmla="*/ 1728 w 1761"/>
              <a:gd name="connsiteY30" fmla="*/ 193 h 873"/>
              <a:gd name="connsiteX31" fmla="*/ 1760 w 1761"/>
              <a:gd name="connsiteY31" fmla="*/ 177 h 873"/>
              <a:gd name="connsiteX32" fmla="*/ 1724 w 1761"/>
              <a:gd name="connsiteY32" fmla="*/ 145 h 873"/>
              <a:gd name="connsiteX33" fmla="*/ 1660 w 1761"/>
              <a:gd name="connsiteY33" fmla="*/ 149 h 873"/>
              <a:gd name="connsiteX34" fmla="*/ 1528 w 1761"/>
              <a:gd name="connsiteY34" fmla="*/ 141 h 873"/>
              <a:gd name="connsiteX35" fmla="*/ 1488 w 1761"/>
              <a:gd name="connsiteY35" fmla="*/ 113 h 873"/>
              <a:gd name="connsiteX36" fmla="*/ 1652 w 1761"/>
              <a:gd name="connsiteY36" fmla="*/ 97 h 873"/>
              <a:gd name="connsiteX37" fmla="*/ 1716 w 1761"/>
              <a:gd name="connsiteY37" fmla="*/ 69 h 873"/>
              <a:gd name="connsiteX38" fmla="*/ 1680 w 1761"/>
              <a:gd name="connsiteY38" fmla="*/ 45 h 873"/>
              <a:gd name="connsiteX39" fmla="*/ 1728 w 1761"/>
              <a:gd name="connsiteY39" fmla="*/ 13 h 873"/>
              <a:gd name="connsiteX40" fmla="*/ 1668 w 1761"/>
              <a:gd name="connsiteY40" fmla="*/ 1 h 873"/>
              <a:gd name="connsiteX41" fmla="*/ 1560 w 1761"/>
              <a:gd name="connsiteY41" fmla="*/ 17 h 873"/>
              <a:gd name="connsiteX0" fmla="*/ 0 w 1771"/>
              <a:gd name="connsiteY0" fmla="*/ 865 h 873"/>
              <a:gd name="connsiteX1" fmla="*/ 48 w 1771"/>
              <a:gd name="connsiteY1" fmla="*/ 865 h 873"/>
              <a:gd name="connsiteX2" fmla="*/ 144 w 1771"/>
              <a:gd name="connsiteY2" fmla="*/ 817 h 873"/>
              <a:gd name="connsiteX3" fmla="*/ 304 w 1771"/>
              <a:gd name="connsiteY3" fmla="*/ 801 h 873"/>
              <a:gd name="connsiteX4" fmla="*/ 420 w 1771"/>
              <a:gd name="connsiteY4" fmla="*/ 765 h 873"/>
              <a:gd name="connsiteX5" fmla="*/ 564 w 1771"/>
              <a:gd name="connsiteY5" fmla="*/ 709 h 873"/>
              <a:gd name="connsiteX6" fmla="*/ 624 w 1771"/>
              <a:gd name="connsiteY6" fmla="*/ 661 h 873"/>
              <a:gd name="connsiteX7" fmla="*/ 748 w 1771"/>
              <a:gd name="connsiteY7" fmla="*/ 625 h 873"/>
              <a:gd name="connsiteX8" fmla="*/ 908 w 1771"/>
              <a:gd name="connsiteY8" fmla="*/ 649 h 873"/>
              <a:gd name="connsiteX9" fmla="*/ 1020 w 1771"/>
              <a:gd name="connsiteY9" fmla="*/ 661 h 873"/>
              <a:gd name="connsiteX10" fmla="*/ 1168 w 1771"/>
              <a:gd name="connsiteY10" fmla="*/ 665 h 873"/>
              <a:gd name="connsiteX11" fmla="*/ 1260 w 1771"/>
              <a:gd name="connsiteY11" fmla="*/ 621 h 873"/>
              <a:gd name="connsiteX12" fmla="*/ 1360 w 1771"/>
              <a:gd name="connsiteY12" fmla="*/ 605 h 873"/>
              <a:gd name="connsiteX13" fmla="*/ 1432 w 1771"/>
              <a:gd name="connsiteY13" fmla="*/ 565 h 873"/>
              <a:gd name="connsiteX14" fmla="*/ 1432 w 1771"/>
              <a:gd name="connsiteY14" fmla="*/ 537 h 873"/>
              <a:gd name="connsiteX15" fmla="*/ 1436 w 1771"/>
              <a:gd name="connsiteY15" fmla="*/ 501 h 873"/>
              <a:gd name="connsiteX16" fmla="*/ 1584 w 1771"/>
              <a:gd name="connsiteY16" fmla="*/ 505 h 873"/>
              <a:gd name="connsiteX17" fmla="*/ 1716 w 1771"/>
              <a:gd name="connsiteY17" fmla="*/ 501 h 873"/>
              <a:gd name="connsiteX18" fmla="*/ 1604 w 1771"/>
              <a:gd name="connsiteY18" fmla="*/ 465 h 873"/>
              <a:gd name="connsiteX19" fmla="*/ 1488 w 1771"/>
              <a:gd name="connsiteY19" fmla="*/ 429 h 873"/>
              <a:gd name="connsiteX20" fmla="*/ 1396 w 1771"/>
              <a:gd name="connsiteY20" fmla="*/ 401 h 873"/>
              <a:gd name="connsiteX21" fmla="*/ 1348 w 1771"/>
              <a:gd name="connsiteY21" fmla="*/ 361 h 873"/>
              <a:gd name="connsiteX22" fmla="*/ 1444 w 1771"/>
              <a:gd name="connsiteY22" fmla="*/ 329 h 873"/>
              <a:gd name="connsiteX23" fmla="*/ 1564 w 1771"/>
              <a:gd name="connsiteY23" fmla="*/ 325 h 873"/>
              <a:gd name="connsiteX24" fmla="*/ 1620 w 1771"/>
              <a:gd name="connsiteY24" fmla="*/ 321 h 873"/>
              <a:gd name="connsiteX25" fmla="*/ 1660 w 1771"/>
              <a:gd name="connsiteY25" fmla="*/ 313 h 873"/>
              <a:gd name="connsiteX26" fmla="*/ 1652 w 1771"/>
              <a:gd name="connsiteY26" fmla="*/ 273 h 873"/>
              <a:gd name="connsiteX27" fmla="*/ 1704 w 1771"/>
              <a:gd name="connsiteY27" fmla="*/ 261 h 873"/>
              <a:gd name="connsiteX28" fmla="*/ 1668 w 1771"/>
              <a:gd name="connsiteY28" fmla="*/ 229 h 873"/>
              <a:gd name="connsiteX29" fmla="*/ 1616 w 1771"/>
              <a:gd name="connsiteY29" fmla="*/ 205 h 873"/>
              <a:gd name="connsiteX30" fmla="*/ 1728 w 1771"/>
              <a:gd name="connsiteY30" fmla="*/ 193 h 873"/>
              <a:gd name="connsiteX31" fmla="*/ 1760 w 1771"/>
              <a:gd name="connsiteY31" fmla="*/ 177 h 873"/>
              <a:gd name="connsiteX32" fmla="*/ 1660 w 1771"/>
              <a:gd name="connsiteY32" fmla="*/ 149 h 873"/>
              <a:gd name="connsiteX33" fmla="*/ 1528 w 1771"/>
              <a:gd name="connsiteY33" fmla="*/ 141 h 873"/>
              <a:gd name="connsiteX34" fmla="*/ 1488 w 1771"/>
              <a:gd name="connsiteY34" fmla="*/ 113 h 873"/>
              <a:gd name="connsiteX35" fmla="*/ 1652 w 1771"/>
              <a:gd name="connsiteY35" fmla="*/ 97 h 873"/>
              <a:gd name="connsiteX36" fmla="*/ 1716 w 1771"/>
              <a:gd name="connsiteY36" fmla="*/ 69 h 873"/>
              <a:gd name="connsiteX37" fmla="*/ 1680 w 1771"/>
              <a:gd name="connsiteY37" fmla="*/ 45 h 873"/>
              <a:gd name="connsiteX38" fmla="*/ 1728 w 1771"/>
              <a:gd name="connsiteY38" fmla="*/ 13 h 873"/>
              <a:gd name="connsiteX39" fmla="*/ 1668 w 1771"/>
              <a:gd name="connsiteY39" fmla="*/ 1 h 873"/>
              <a:gd name="connsiteX40" fmla="*/ 1560 w 1771"/>
              <a:gd name="connsiteY40" fmla="*/ 17 h 873"/>
              <a:gd name="connsiteX0" fmla="*/ 0 w 1771"/>
              <a:gd name="connsiteY0" fmla="*/ 865 h 873"/>
              <a:gd name="connsiteX1" fmla="*/ 48 w 1771"/>
              <a:gd name="connsiteY1" fmla="*/ 865 h 873"/>
              <a:gd name="connsiteX2" fmla="*/ 144 w 1771"/>
              <a:gd name="connsiteY2" fmla="*/ 817 h 873"/>
              <a:gd name="connsiteX3" fmla="*/ 304 w 1771"/>
              <a:gd name="connsiteY3" fmla="*/ 801 h 873"/>
              <a:gd name="connsiteX4" fmla="*/ 420 w 1771"/>
              <a:gd name="connsiteY4" fmla="*/ 765 h 873"/>
              <a:gd name="connsiteX5" fmla="*/ 564 w 1771"/>
              <a:gd name="connsiteY5" fmla="*/ 709 h 873"/>
              <a:gd name="connsiteX6" fmla="*/ 624 w 1771"/>
              <a:gd name="connsiteY6" fmla="*/ 661 h 873"/>
              <a:gd name="connsiteX7" fmla="*/ 748 w 1771"/>
              <a:gd name="connsiteY7" fmla="*/ 625 h 873"/>
              <a:gd name="connsiteX8" fmla="*/ 908 w 1771"/>
              <a:gd name="connsiteY8" fmla="*/ 649 h 873"/>
              <a:gd name="connsiteX9" fmla="*/ 1020 w 1771"/>
              <a:gd name="connsiteY9" fmla="*/ 661 h 873"/>
              <a:gd name="connsiteX10" fmla="*/ 1168 w 1771"/>
              <a:gd name="connsiteY10" fmla="*/ 665 h 873"/>
              <a:gd name="connsiteX11" fmla="*/ 1260 w 1771"/>
              <a:gd name="connsiteY11" fmla="*/ 621 h 873"/>
              <a:gd name="connsiteX12" fmla="*/ 1360 w 1771"/>
              <a:gd name="connsiteY12" fmla="*/ 605 h 873"/>
              <a:gd name="connsiteX13" fmla="*/ 1432 w 1771"/>
              <a:gd name="connsiteY13" fmla="*/ 565 h 873"/>
              <a:gd name="connsiteX14" fmla="*/ 1432 w 1771"/>
              <a:gd name="connsiteY14" fmla="*/ 537 h 873"/>
              <a:gd name="connsiteX15" fmla="*/ 1436 w 1771"/>
              <a:gd name="connsiteY15" fmla="*/ 501 h 873"/>
              <a:gd name="connsiteX16" fmla="*/ 1584 w 1771"/>
              <a:gd name="connsiteY16" fmla="*/ 505 h 873"/>
              <a:gd name="connsiteX17" fmla="*/ 1716 w 1771"/>
              <a:gd name="connsiteY17" fmla="*/ 501 h 873"/>
              <a:gd name="connsiteX18" fmla="*/ 1604 w 1771"/>
              <a:gd name="connsiteY18" fmla="*/ 465 h 873"/>
              <a:gd name="connsiteX19" fmla="*/ 1488 w 1771"/>
              <a:gd name="connsiteY19" fmla="*/ 429 h 873"/>
              <a:gd name="connsiteX20" fmla="*/ 1396 w 1771"/>
              <a:gd name="connsiteY20" fmla="*/ 401 h 873"/>
              <a:gd name="connsiteX21" fmla="*/ 1348 w 1771"/>
              <a:gd name="connsiteY21" fmla="*/ 361 h 873"/>
              <a:gd name="connsiteX22" fmla="*/ 1444 w 1771"/>
              <a:gd name="connsiteY22" fmla="*/ 329 h 873"/>
              <a:gd name="connsiteX23" fmla="*/ 1564 w 1771"/>
              <a:gd name="connsiteY23" fmla="*/ 325 h 873"/>
              <a:gd name="connsiteX24" fmla="*/ 1620 w 1771"/>
              <a:gd name="connsiteY24" fmla="*/ 321 h 873"/>
              <a:gd name="connsiteX25" fmla="*/ 1660 w 1771"/>
              <a:gd name="connsiteY25" fmla="*/ 313 h 873"/>
              <a:gd name="connsiteX26" fmla="*/ 1652 w 1771"/>
              <a:gd name="connsiteY26" fmla="*/ 273 h 873"/>
              <a:gd name="connsiteX27" fmla="*/ 1704 w 1771"/>
              <a:gd name="connsiteY27" fmla="*/ 261 h 873"/>
              <a:gd name="connsiteX28" fmla="*/ 1668 w 1771"/>
              <a:gd name="connsiteY28" fmla="*/ 229 h 873"/>
              <a:gd name="connsiteX29" fmla="*/ 1616 w 1771"/>
              <a:gd name="connsiteY29" fmla="*/ 205 h 873"/>
              <a:gd name="connsiteX30" fmla="*/ 1728 w 1771"/>
              <a:gd name="connsiteY30" fmla="*/ 193 h 873"/>
              <a:gd name="connsiteX31" fmla="*/ 1760 w 1771"/>
              <a:gd name="connsiteY31" fmla="*/ 177 h 873"/>
              <a:gd name="connsiteX32" fmla="*/ 1660 w 1771"/>
              <a:gd name="connsiteY32" fmla="*/ 149 h 873"/>
              <a:gd name="connsiteX33" fmla="*/ 1528 w 1771"/>
              <a:gd name="connsiteY33" fmla="*/ 141 h 873"/>
              <a:gd name="connsiteX34" fmla="*/ 1488 w 1771"/>
              <a:gd name="connsiteY34" fmla="*/ 113 h 873"/>
              <a:gd name="connsiteX35" fmla="*/ 1652 w 1771"/>
              <a:gd name="connsiteY35" fmla="*/ 97 h 873"/>
              <a:gd name="connsiteX36" fmla="*/ 1680 w 1771"/>
              <a:gd name="connsiteY36" fmla="*/ 45 h 873"/>
              <a:gd name="connsiteX37" fmla="*/ 1728 w 1771"/>
              <a:gd name="connsiteY37" fmla="*/ 13 h 873"/>
              <a:gd name="connsiteX38" fmla="*/ 1668 w 1771"/>
              <a:gd name="connsiteY38" fmla="*/ 1 h 873"/>
              <a:gd name="connsiteX39" fmla="*/ 1560 w 1771"/>
              <a:gd name="connsiteY39" fmla="*/ 17 h 873"/>
              <a:gd name="connsiteX0" fmla="*/ 0 w 1771"/>
              <a:gd name="connsiteY0" fmla="*/ 857 h 865"/>
              <a:gd name="connsiteX1" fmla="*/ 48 w 1771"/>
              <a:gd name="connsiteY1" fmla="*/ 857 h 865"/>
              <a:gd name="connsiteX2" fmla="*/ 144 w 1771"/>
              <a:gd name="connsiteY2" fmla="*/ 809 h 865"/>
              <a:gd name="connsiteX3" fmla="*/ 304 w 1771"/>
              <a:gd name="connsiteY3" fmla="*/ 793 h 865"/>
              <a:gd name="connsiteX4" fmla="*/ 420 w 1771"/>
              <a:gd name="connsiteY4" fmla="*/ 757 h 865"/>
              <a:gd name="connsiteX5" fmla="*/ 564 w 1771"/>
              <a:gd name="connsiteY5" fmla="*/ 701 h 865"/>
              <a:gd name="connsiteX6" fmla="*/ 624 w 1771"/>
              <a:gd name="connsiteY6" fmla="*/ 653 h 865"/>
              <a:gd name="connsiteX7" fmla="*/ 748 w 1771"/>
              <a:gd name="connsiteY7" fmla="*/ 617 h 865"/>
              <a:gd name="connsiteX8" fmla="*/ 908 w 1771"/>
              <a:gd name="connsiteY8" fmla="*/ 641 h 865"/>
              <a:gd name="connsiteX9" fmla="*/ 1020 w 1771"/>
              <a:gd name="connsiteY9" fmla="*/ 653 h 865"/>
              <a:gd name="connsiteX10" fmla="*/ 1168 w 1771"/>
              <a:gd name="connsiteY10" fmla="*/ 657 h 865"/>
              <a:gd name="connsiteX11" fmla="*/ 1260 w 1771"/>
              <a:gd name="connsiteY11" fmla="*/ 613 h 865"/>
              <a:gd name="connsiteX12" fmla="*/ 1360 w 1771"/>
              <a:gd name="connsiteY12" fmla="*/ 597 h 865"/>
              <a:gd name="connsiteX13" fmla="*/ 1432 w 1771"/>
              <a:gd name="connsiteY13" fmla="*/ 557 h 865"/>
              <a:gd name="connsiteX14" fmla="*/ 1432 w 1771"/>
              <a:gd name="connsiteY14" fmla="*/ 529 h 865"/>
              <a:gd name="connsiteX15" fmla="*/ 1436 w 1771"/>
              <a:gd name="connsiteY15" fmla="*/ 493 h 865"/>
              <a:gd name="connsiteX16" fmla="*/ 1584 w 1771"/>
              <a:gd name="connsiteY16" fmla="*/ 497 h 865"/>
              <a:gd name="connsiteX17" fmla="*/ 1716 w 1771"/>
              <a:gd name="connsiteY17" fmla="*/ 493 h 865"/>
              <a:gd name="connsiteX18" fmla="*/ 1604 w 1771"/>
              <a:gd name="connsiteY18" fmla="*/ 457 h 865"/>
              <a:gd name="connsiteX19" fmla="*/ 1488 w 1771"/>
              <a:gd name="connsiteY19" fmla="*/ 421 h 865"/>
              <a:gd name="connsiteX20" fmla="*/ 1396 w 1771"/>
              <a:gd name="connsiteY20" fmla="*/ 393 h 865"/>
              <a:gd name="connsiteX21" fmla="*/ 1348 w 1771"/>
              <a:gd name="connsiteY21" fmla="*/ 353 h 865"/>
              <a:gd name="connsiteX22" fmla="*/ 1444 w 1771"/>
              <a:gd name="connsiteY22" fmla="*/ 321 h 865"/>
              <a:gd name="connsiteX23" fmla="*/ 1564 w 1771"/>
              <a:gd name="connsiteY23" fmla="*/ 317 h 865"/>
              <a:gd name="connsiteX24" fmla="*/ 1620 w 1771"/>
              <a:gd name="connsiteY24" fmla="*/ 313 h 865"/>
              <a:gd name="connsiteX25" fmla="*/ 1660 w 1771"/>
              <a:gd name="connsiteY25" fmla="*/ 305 h 865"/>
              <a:gd name="connsiteX26" fmla="*/ 1652 w 1771"/>
              <a:gd name="connsiteY26" fmla="*/ 265 h 865"/>
              <a:gd name="connsiteX27" fmla="*/ 1704 w 1771"/>
              <a:gd name="connsiteY27" fmla="*/ 253 h 865"/>
              <a:gd name="connsiteX28" fmla="*/ 1668 w 1771"/>
              <a:gd name="connsiteY28" fmla="*/ 221 h 865"/>
              <a:gd name="connsiteX29" fmla="*/ 1616 w 1771"/>
              <a:gd name="connsiteY29" fmla="*/ 197 h 865"/>
              <a:gd name="connsiteX30" fmla="*/ 1728 w 1771"/>
              <a:gd name="connsiteY30" fmla="*/ 185 h 865"/>
              <a:gd name="connsiteX31" fmla="*/ 1760 w 1771"/>
              <a:gd name="connsiteY31" fmla="*/ 169 h 865"/>
              <a:gd name="connsiteX32" fmla="*/ 1660 w 1771"/>
              <a:gd name="connsiteY32" fmla="*/ 141 h 865"/>
              <a:gd name="connsiteX33" fmla="*/ 1528 w 1771"/>
              <a:gd name="connsiteY33" fmla="*/ 133 h 865"/>
              <a:gd name="connsiteX34" fmla="*/ 1488 w 1771"/>
              <a:gd name="connsiteY34" fmla="*/ 105 h 865"/>
              <a:gd name="connsiteX35" fmla="*/ 1652 w 1771"/>
              <a:gd name="connsiteY35" fmla="*/ 89 h 865"/>
              <a:gd name="connsiteX36" fmla="*/ 1680 w 1771"/>
              <a:gd name="connsiteY36" fmla="*/ 37 h 865"/>
              <a:gd name="connsiteX37" fmla="*/ 1728 w 1771"/>
              <a:gd name="connsiteY37" fmla="*/ 5 h 865"/>
              <a:gd name="connsiteX38" fmla="*/ 1560 w 1771"/>
              <a:gd name="connsiteY38" fmla="*/ 9 h 865"/>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488 w 1771"/>
              <a:gd name="connsiteY34" fmla="*/ 96 h 856"/>
              <a:gd name="connsiteX35" fmla="*/ 1652 w 1771"/>
              <a:gd name="connsiteY35" fmla="*/ 80 h 856"/>
              <a:gd name="connsiteX36" fmla="*/ 1680 w 1771"/>
              <a:gd name="connsiteY36" fmla="*/ 28 h 856"/>
              <a:gd name="connsiteX37" fmla="*/ 1560 w 1771"/>
              <a:gd name="connsiteY37"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488 w 1771"/>
              <a:gd name="connsiteY34" fmla="*/ 96 h 856"/>
              <a:gd name="connsiteX35" fmla="*/ 1652 w 1771"/>
              <a:gd name="connsiteY35" fmla="*/ 80 h 856"/>
              <a:gd name="connsiteX36" fmla="*/ 1560 w 1771"/>
              <a:gd name="connsiteY36"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652 w 1771"/>
              <a:gd name="connsiteY34" fmla="*/ 80 h 856"/>
              <a:gd name="connsiteX35" fmla="*/ 1560 w 1771"/>
              <a:gd name="connsiteY35"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28 w 1771"/>
              <a:gd name="connsiteY33" fmla="*/ 124 h 856"/>
              <a:gd name="connsiteX34" fmla="*/ 1560 w 1771"/>
              <a:gd name="connsiteY34" fmla="*/ 0 h 856"/>
              <a:gd name="connsiteX0" fmla="*/ 0 w 1771"/>
              <a:gd name="connsiteY0" fmla="*/ 848 h 856"/>
              <a:gd name="connsiteX1" fmla="*/ 48 w 1771"/>
              <a:gd name="connsiteY1" fmla="*/ 848 h 856"/>
              <a:gd name="connsiteX2" fmla="*/ 144 w 1771"/>
              <a:gd name="connsiteY2" fmla="*/ 800 h 856"/>
              <a:gd name="connsiteX3" fmla="*/ 304 w 1771"/>
              <a:gd name="connsiteY3" fmla="*/ 784 h 856"/>
              <a:gd name="connsiteX4" fmla="*/ 420 w 1771"/>
              <a:gd name="connsiteY4" fmla="*/ 748 h 856"/>
              <a:gd name="connsiteX5" fmla="*/ 564 w 1771"/>
              <a:gd name="connsiteY5" fmla="*/ 692 h 856"/>
              <a:gd name="connsiteX6" fmla="*/ 624 w 1771"/>
              <a:gd name="connsiteY6" fmla="*/ 644 h 856"/>
              <a:gd name="connsiteX7" fmla="*/ 748 w 1771"/>
              <a:gd name="connsiteY7" fmla="*/ 608 h 856"/>
              <a:gd name="connsiteX8" fmla="*/ 908 w 1771"/>
              <a:gd name="connsiteY8" fmla="*/ 632 h 856"/>
              <a:gd name="connsiteX9" fmla="*/ 1020 w 1771"/>
              <a:gd name="connsiteY9" fmla="*/ 644 h 856"/>
              <a:gd name="connsiteX10" fmla="*/ 1168 w 1771"/>
              <a:gd name="connsiteY10" fmla="*/ 648 h 856"/>
              <a:gd name="connsiteX11" fmla="*/ 1260 w 1771"/>
              <a:gd name="connsiteY11" fmla="*/ 604 h 856"/>
              <a:gd name="connsiteX12" fmla="*/ 1360 w 1771"/>
              <a:gd name="connsiteY12" fmla="*/ 588 h 856"/>
              <a:gd name="connsiteX13" fmla="*/ 1432 w 1771"/>
              <a:gd name="connsiteY13" fmla="*/ 548 h 856"/>
              <a:gd name="connsiteX14" fmla="*/ 1432 w 1771"/>
              <a:gd name="connsiteY14" fmla="*/ 520 h 856"/>
              <a:gd name="connsiteX15" fmla="*/ 1436 w 1771"/>
              <a:gd name="connsiteY15" fmla="*/ 484 h 856"/>
              <a:gd name="connsiteX16" fmla="*/ 1584 w 1771"/>
              <a:gd name="connsiteY16" fmla="*/ 488 h 856"/>
              <a:gd name="connsiteX17" fmla="*/ 1716 w 1771"/>
              <a:gd name="connsiteY17" fmla="*/ 484 h 856"/>
              <a:gd name="connsiteX18" fmla="*/ 1604 w 1771"/>
              <a:gd name="connsiteY18" fmla="*/ 448 h 856"/>
              <a:gd name="connsiteX19" fmla="*/ 1488 w 1771"/>
              <a:gd name="connsiteY19" fmla="*/ 412 h 856"/>
              <a:gd name="connsiteX20" fmla="*/ 1396 w 1771"/>
              <a:gd name="connsiteY20" fmla="*/ 384 h 856"/>
              <a:gd name="connsiteX21" fmla="*/ 1348 w 1771"/>
              <a:gd name="connsiteY21" fmla="*/ 344 h 856"/>
              <a:gd name="connsiteX22" fmla="*/ 1444 w 1771"/>
              <a:gd name="connsiteY22" fmla="*/ 312 h 856"/>
              <a:gd name="connsiteX23" fmla="*/ 1564 w 1771"/>
              <a:gd name="connsiteY23" fmla="*/ 308 h 856"/>
              <a:gd name="connsiteX24" fmla="*/ 1620 w 1771"/>
              <a:gd name="connsiteY24" fmla="*/ 304 h 856"/>
              <a:gd name="connsiteX25" fmla="*/ 1660 w 1771"/>
              <a:gd name="connsiteY25" fmla="*/ 296 h 856"/>
              <a:gd name="connsiteX26" fmla="*/ 1652 w 1771"/>
              <a:gd name="connsiteY26" fmla="*/ 256 h 856"/>
              <a:gd name="connsiteX27" fmla="*/ 1704 w 1771"/>
              <a:gd name="connsiteY27" fmla="*/ 244 h 856"/>
              <a:gd name="connsiteX28" fmla="*/ 1668 w 1771"/>
              <a:gd name="connsiteY28" fmla="*/ 212 h 856"/>
              <a:gd name="connsiteX29" fmla="*/ 1616 w 1771"/>
              <a:gd name="connsiteY29" fmla="*/ 188 h 856"/>
              <a:gd name="connsiteX30" fmla="*/ 1728 w 1771"/>
              <a:gd name="connsiteY30" fmla="*/ 176 h 856"/>
              <a:gd name="connsiteX31" fmla="*/ 1760 w 1771"/>
              <a:gd name="connsiteY31" fmla="*/ 160 h 856"/>
              <a:gd name="connsiteX32" fmla="*/ 1660 w 1771"/>
              <a:gd name="connsiteY32" fmla="*/ 132 h 856"/>
              <a:gd name="connsiteX33" fmla="*/ 1560 w 1771"/>
              <a:gd name="connsiteY33" fmla="*/ 0 h 856"/>
              <a:gd name="connsiteX0" fmla="*/ 0 w 1771"/>
              <a:gd name="connsiteY0" fmla="*/ 716 h 724"/>
              <a:gd name="connsiteX1" fmla="*/ 48 w 1771"/>
              <a:gd name="connsiteY1" fmla="*/ 716 h 724"/>
              <a:gd name="connsiteX2" fmla="*/ 144 w 1771"/>
              <a:gd name="connsiteY2" fmla="*/ 668 h 724"/>
              <a:gd name="connsiteX3" fmla="*/ 304 w 1771"/>
              <a:gd name="connsiteY3" fmla="*/ 652 h 724"/>
              <a:gd name="connsiteX4" fmla="*/ 420 w 1771"/>
              <a:gd name="connsiteY4" fmla="*/ 616 h 724"/>
              <a:gd name="connsiteX5" fmla="*/ 564 w 1771"/>
              <a:gd name="connsiteY5" fmla="*/ 560 h 724"/>
              <a:gd name="connsiteX6" fmla="*/ 624 w 1771"/>
              <a:gd name="connsiteY6" fmla="*/ 512 h 724"/>
              <a:gd name="connsiteX7" fmla="*/ 748 w 1771"/>
              <a:gd name="connsiteY7" fmla="*/ 476 h 724"/>
              <a:gd name="connsiteX8" fmla="*/ 908 w 1771"/>
              <a:gd name="connsiteY8" fmla="*/ 500 h 724"/>
              <a:gd name="connsiteX9" fmla="*/ 1020 w 1771"/>
              <a:gd name="connsiteY9" fmla="*/ 512 h 724"/>
              <a:gd name="connsiteX10" fmla="*/ 1168 w 1771"/>
              <a:gd name="connsiteY10" fmla="*/ 516 h 724"/>
              <a:gd name="connsiteX11" fmla="*/ 1260 w 1771"/>
              <a:gd name="connsiteY11" fmla="*/ 472 h 724"/>
              <a:gd name="connsiteX12" fmla="*/ 1360 w 1771"/>
              <a:gd name="connsiteY12" fmla="*/ 456 h 724"/>
              <a:gd name="connsiteX13" fmla="*/ 1432 w 1771"/>
              <a:gd name="connsiteY13" fmla="*/ 416 h 724"/>
              <a:gd name="connsiteX14" fmla="*/ 1432 w 1771"/>
              <a:gd name="connsiteY14" fmla="*/ 388 h 724"/>
              <a:gd name="connsiteX15" fmla="*/ 1436 w 1771"/>
              <a:gd name="connsiteY15" fmla="*/ 352 h 724"/>
              <a:gd name="connsiteX16" fmla="*/ 1584 w 1771"/>
              <a:gd name="connsiteY16" fmla="*/ 356 h 724"/>
              <a:gd name="connsiteX17" fmla="*/ 1716 w 1771"/>
              <a:gd name="connsiteY17" fmla="*/ 352 h 724"/>
              <a:gd name="connsiteX18" fmla="*/ 1604 w 1771"/>
              <a:gd name="connsiteY18" fmla="*/ 316 h 724"/>
              <a:gd name="connsiteX19" fmla="*/ 1488 w 1771"/>
              <a:gd name="connsiteY19" fmla="*/ 280 h 724"/>
              <a:gd name="connsiteX20" fmla="*/ 1396 w 1771"/>
              <a:gd name="connsiteY20" fmla="*/ 252 h 724"/>
              <a:gd name="connsiteX21" fmla="*/ 1348 w 1771"/>
              <a:gd name="connsiteY21" fmla="*/ 212 h 724"/>
              <a:gd name="connsiteX22" fmla="*/ 1444 w 1771"/>
              <a:gd name="connsiteY22" fmla="*/ 180 h 724"/>
              <a:gd name="connsiteX23" fmla="*/ 1564 w 1771"/>
              <a:gd name="connsiteY23" fmla="*/ 176 h 724"/>
              <a:gd name="connsiteX24" fmla="*/ 1620 w 1771"/>
              <a:gd name="connsiteY24" fmla="*/ 172 h 724"/>
              <a:gd name="connsiteX25" fmla="*/ 1660 w 1771"/>
              <a:gd name="connsiteY25" fmla="*/ 164 h 724"/>
              <a:gd name="connsiteX26" fmla="*/ 1652 w 1771"/>
              <a:gd name="connsiteY26" fmla="*/ 124 h 724"/>
              <a:gd name="connsiteX27" fmla="*/ 1704 w 1771"/>
              <a:gd name="connsiteY27" fmla="*/ 112 h 724"/>
              <a:gd name="connsiteX28" fmla="*/ 1668 w 1771"/>
              <a:gd name="connsiteY28" fmla="*/ 80 h 724"/>
              <a:gd name="connsiteX29" fmla="*/ 1616 w 1771"/>
              <a:gd name="connsiteY29" fmla="*/ 56 h 724"/>
              <a:gd name="connsiteX30" fmla="*/ 1728 w 1771"/>
              <a:gd name="connsiteY30" fmla="*/ 44 h 724"/>
              <a:gd name="connsiteX31" fmla="*/ 1760 w 1771"/>
              <a:gd name="connsiteY31" fmla="*/ 28 h 724"/>
              <a:gd name="connsiteX32" fmla="*/ 1660 w 1771"/>
              <a:gd name="connsiteY32" fmla="*/ 0 h 724"/>
              <a:gd name="connsiteX0" fmla="*/ 0 w 1771"/>
              <a:gd name="connsiteY0" fmla="*/ 688 h 696"/>
              <a:gd name="connsiteX1" fmla="*/ 48 w 1771"/>
              <a:gd name="connsiteY1" fmla="*/ 688 h 696"/>
              <a:gd name="connsiteX2" fmla="*/ 144 w 1771"/>
              <a:gd name="connsiteY2" fmla="*/ 640 h 696"/>
              <a:gd name="connsiteX3" fmla="*/ 304 w 1771"/>
              <a:gd name="connsiteY3" fmla="*/ 624 h 696"/>
              <a:gd name="connsiteX4" fmla="*/ 420 w 1771"/>
              <a:gd name="connsiteY4" fmla="*/ 588 h 696"/>
              <a:gd name="connsiteX5" fmla="*/ 564 w 1771"/>
              <a:gd name="connsiteY5" fmla="*/ 532 h 696"/>
              <a:gd name="connsiteX6" fmla="*/ 624 w 1771"/>
              <a:gd name="connsiteY6" fmla="*/ 484 h 696"/>
              <a:gd name="connsiteX7" fmla="*/ 748 w 1771"/>
              <a:gd name="connsiteY7" fmla="*/ 448 h 696"/>
              <a:gd name="connsiteX8" fmla="*/ 908 w 1771"/>
              <a:gd name="connsiteY8" fmla="*/ 472 h 696"/>
              <a:gd name="connsiteX9" fmla="*/ 1020 w 1771"/>
              <a:gd name="connsiteY9" fmla="*/ 484 h 696"/>
              <a:gd name="connsiteX10" fmla="*/ 1168 w 1771"/>
              <a:gd name="connsiteY10" fmla="*/ 488 h 696"/>
              <a:gd name="connsiteX11" fmla="*/ 1260 w 1771"/>
              <a:gd name="connsiteY11" fmla="*/ 444 h 696"/>
              <a:gd name="connsiteX12" fmla="*/ 1360 w 1771"/>
              <a:gd name="connsiteY12" fmla="*/ 428 h 696"/>
              <a:gd name="connsiteX13" fmla="*/ 1432 w 1771"/>
              <a:gd name="connsiteY13" fmla="*/ 388 h 696"/>
              <a:gd name="connsiteX14" fmla="*/ 1432 w 1771"/>
              <a:gd name="connsiteY14" fmla="*/ 360 h 696"/>
              <a:gd name="connsiteX15" fmla="*/ 1436 w 1771"/>
              <a:gd name="connsiteY15" fmla="*/ 324 h 696"/>
              <a:gd name="connsiteX16" fmla="*/ 1584 w 1771"/>
              <a:gd name="connsiteY16" fmla="*/ 328 h 696"/>
              <a:gd name="connsiteX17" fmla="*/ 1716 w 1771"/>
              <a:gd name="connsiteY17" fmla="*/ 324 h 696"/>
              <a:gd name="connsiteX18" fmla="*/ 1604 w 1771"/>
              <a:gd name="connsiteY18" fmla="*/ 288 h 696"/>
              <a:gd name="connsiteX19" fmla="*/ 1488 w 1771"/>
              <a:gd name="connsiteY19" fmla="*/ 252 h 696"/>
              <a:gd name="connsiteX20" fmla="*/ 1396 w 1771"/>
              <a:gd name="connsiteY20" fmla="*/ 224 h 696"/>
              <a:gd name="connsiteX21" fmla="*/ 1348 w 1771"/>
              <a:gd name="connsiteY21" fmla="*/ 184 h 696"/>
              <a:gd name="connsiteX22" fmla="*/ 1444 w 1771"/>
              <a:gd name="connsiteY22" fmla="*/ 152 h 696"/>
              <a:gd name="connsiteX23" fmla="*/ 1564 w 1771"/>
              <a:gd name="connsiteY23" fmla="*/ 148 h 696"/>
              <a:gd name="connsiteX24" fmla="*/ 1620 w 1771"/>
              <a:gd name="connsiteY24" fmla="*/ 144 h 696"/>
              <a:gd name="connsiteX25" fmla="*/ 1660 w 1771"/>
              <a:gd name="connsiteY25" fmla="*/ 136 h 696"/>
              <a:gd name="connsiteX26" fmla="*/ 1652 w 1771"/>
              <a:gd name="connsiteY26" fmla="*/ 96 h 696"/>
              <a:gd name="connsiteX27" fmla="*/ 1704 w 1771"/>
              <a:gd name="connsiteY27" fmla="*/ 84 h 696"/>
              <a:gd name="connsiteX28" fmla="*/ 1668 w 1771"/>
              <a:gd name="connsiteY28" fmla="*/ 52 h 696"/>
              <a:gd name="connsiteX29" fmla="*/ 1616 w 1771"/>
              <a:gd name="connsiteY29" fmla="*/ 28 h 696"/>
              <a:gd name="connsiteX30" fmla="*/ 1728 w 1771"/>
              <a:gd name="connsiteY30" fmla="*/ 16 h 696"/>
              <a:gd name="connsiteX31" fmla="*/ 1760 w 1771"/>
              <a:gd name="connsiteY31"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704 w 1760"/>
              <a:gd name="connsiteY27" fmla="*/ 84 h 696"/>
              <a:gd name="connsiteX28" fmla="*/ 1668 w 1760"/>
              <a:gd name="connsiteY28" fmla="*/ 52 h 696"/>
              <a:gd name="connsiteX29" fmla="*/ 1616 w 1760"/>
              <a:gd name="connsiteY29" fmla="*/ 28 h 696"/>
              <a:gd name="connsiteX30" fmla="*/ 1760 w 1760"/>
              <a:gd name="connsiteY30"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704 w 1760"/>
              <a:gd name="connsiteY27" fmla="*/ 84 h 696"/>
              <a:gd name="connsiteX28" fmla="*/ 1616 w 1760"/>
              <a:gd name="connsiteY28" fmla="*/ 28 h 696"/>
              <a:gd name="connsiteX29" fmla="*/ 1760 w 1760"/>
              <a:gd name="connsiteY29"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52 w 1760"/>
              <a:gd name="connsiteY26" fmla="*/ 96 h 696"/>
              <a:gd name="connsiteX27" fmla="*/ 1616 w 1760"/>
              <a:gd name="connsiteY27" fmla="*/ 28 h 696"/>
              <a:gd name="connsiteX28" fmla="*/ 1760 w 1760"/>
              <a:gd name="connsiteY28"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60 w 1760"/>
              <a:gd name="connsiteY25" fmla="*/ 136 h 696"/>
              <a:gd name="connsiteX26" fmla="*/ 1616 w 1760"/>
              <a:gd name="connsiteY26" fmla="*/ 28 h 696"/>
              <a:gd name="connsiteX27" fmla="*/ 1760 w 1760"/>
              <a:gd name="connsiteY27"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20 w 1760"/>
              <a:gd name="connsiteY24" fmla="*/ 144 h 696"/>
              <a:gd name="connsiteX25" fmla="*/ 1616 w 1760"/>
              <a:gd name="connsiteY25" fmla="*/ 28 h 696"/>
              <a:gd name="connsiteX26" fmla="*/ 1760 w 1760"/>
              <a:gd name="connsiteY26"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564 w 1760"/>
              <a:gd name="connsiteY23" fmla="*/ 148 h 696"/>
              <a:gd name="connsiteX24" fmla="*/ 1616 w 1760"/>
              <a:gd name="connsiteY24" fmla="*/ 28 h 696"/>
              <a:gd name="connsiteX25" fmla="*/ 1760 w 1760"/>
              <a:gd name="connsiteY25"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444 w 1760"/>
              <a:gd name="connsiteY22" fmla="*/ 152 h 696"/>
              <a:gd name="connsiteX23" fmla="*/ 1616 w 1760"/>
              <a:gd name="connsiteY23" fmla="*/ 28 h 696"/>
              <a:gd name="connsiteX24" fmla="*/ 1760 w 1760"/>
              <a:gd name="connsiteY24"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348 w 1760"/>
              <a:gd name="connsiteY21" fmla="*/ 184 h 696"/>
              <a:gd name="connsiteX22" fmla="*/ 1616 w 1760"/>
              <a:gd name="connsiteY22" fmla="*/ 28 h 696"/>
              <a:gd name="connsiteX23" fmla="*/ 1760 w 1760"/>
              <a:gd name="connsiteY23"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616 w 1760"/>
              <a:gd name="connsiteY21" fmla="*/ 28 h 696"/>
              <a:gd name="connsiteX22" fmla="*/ 1760 w 1760"/>
              <a:gd name="connsiteY22" fmla="*/ 0 h 696"/>
              <a:gd name="connsiteX0" fmla="*/ 0 w 1760"/>
              <a:gd name="connsiteY0" fmla="*/ 688 h 696"/>
              <a:gd name="connsiteX1" fmla="*/ 48 w 1760"/>
              <a:gd name="connsiteY1" fmla="*/ 688 h 696"/>
              <a:gd name="connsiteX2" fmla="*/ 144 w 1760"/>
              <a:gd name="connsiteY2" fmla="*/ 640 h 696"/>
              <a:gd name="connsiteX3" fmla="*/ 304 w 1760"/>
              <a:gd name="connsiteY3" fmla="*/ 624 h 696"/>
              <a:gd name="connsiteX4" fmla="*/ 420 w 1760"/>
              <a:gd name="connsiteY4" fmla="*/ 588 h 696"/>
              <a:gd name="connsiteX5" fmla="*/ 564 w 1760"/>
              <a:gd name="connsiteY5" fmla="*/ 532 h 696"/>
              <a:gd name="connsiteX6" fmla="*/ 624 w 1760"/>
              <a:gd name="connsiteY6" fmla="*/ 484 h 696"/>
              <a:gd name="connsiteX7" fmla="*/ 748 w 1760"/>
              <a:gd name="connsiteY7" fmla="*/ 448 h 696"/>
              <a:gd name="connsiteX8" fmla="*/ 908 w 1760"/>
              <a:gd name="connsiteY8" fmla="*/ 472 h 696"/>
              <a:gd name="connsiteX9" fmla="*/ 1020 w 1760"/>
              <a:gd name="connsiteY9" fmla="*/ 484 h 696"/>
              <a:gd name="connsiteX10" fmla="*/ 1168 w 1760"/>
              <a:gd name="connsiteY10" fmla="*/ 488 h 696"/>
              <a:gd name="connsiteX11" fmla="*/ 1260 w 1760"/>
              <a:gd name="connsiteY11" fmla="*/ 444 h 696"/>
              <a:gd name="connsiteX12" fmla="*/ 1360 w 1760"/>
              <a:gd name="connsiteY12" fmla="*/ 428 h 696"/>
              <a:gd name="connsiteX13" fmla="*/ 1432 w 1760"/>
              <a:gd name="connsiteY13" fmla="*/ 388 h 696"/>
              <a:gd name="connsiteX14" fmla="*/ 1432 w 1760"/>
              <a:gd name="connsiteY14" fmla="*/ 360 h 696"/>
              <a:gd name="connsiteX15" fmla="*/ 1436 w 1760"/>
              <a:gd name="connsiteY15" fmla="*/ 324 h 696"/>
              <a:gd name="connsiteX16" fmla="*/ 1584 w 1760"/>
              <a:gd name="connsiteY16" fmla="*/ 328 h 696"/>
              <a:gd name="connsiteX17" fmla="*/ 1716 w 1760"/>
              <a:gd name="connsiteY17" fmla="*/ 324 h 696"/>
              <a:gd name="connsiteX18" fmla="*/ 1604 w 1760"/>
              <a:gd name="connsiteY18" fmla="*/ 288 h 696"/>
              <a:gd name="connsiteX19" fmla="*/ 1488 w 1760"/>
              <a:gd name="connsiteY19" fmla="*/ 252 h 696"/>
              <a:gd name="connsiteX20" fmla="*/ 1396 w 1760"/>
              <a:gd name="connsiteY20" fmla="*/ 224 h 696"/>
              <a:gd name="connsiteX21" fmla="*/ 1760 w 1760"/>
              <a:gd name="connsiteY21" fmla="*/ 0 h 696"/>
              <a:gd name="connsiteX0" fmla="*/ 0 w 1719"/>
              <a:gd name="connsiteY0" fmla="*/ 464 h 472"/>
              <a:gd name="connsiteX1" fmla="*/ 48 w 1719"/>
              <a:gd name="connsiteY1" fmla="*/ 464 h 472"/>
              <a:gd name="connsiteX2" fmla="*/ 144 w 1719"/>
              <a:gd name="connsiteY2" fmla="*/ 416 h 472"/>
              <a:gd name="connsiteX3" fmla="*/ 304 w 1719"/>
              <a:gd name="connsiteY3" fmla="*/ 400 h 472"/>
              <a:gd name="connsiteX4" fmla="*/ 420 w 1719"/>
              <a:gd name="connsiteY4" fmla="*/ 364 h 472"/>
              <a:gd name="connsiteX5" fmla="*/ 564 w 1719"/>
              <a:gd name="connsiteY5" fmla="*/ 308 h 472"/>
              <a:gd name="connsiteX6" fmla="*/ 624 w 1719"/>
              <a:gd name="connsiteY6" fmla="*/ 260 h 472"/>
              <a:gd name="connsiteX7" fmla="*/ 748 w 1719"/>
              <a:gd name="connsiteY7" fmla="*/ 224 h 472"/>
              <a:gd name="connsiteX8" fmla="*/ 908 w 1719"/>
              <a:gd name="connsiteY8" fmla="*/ 248 h 472"/>
              <a:gd name="connsiteX9" fmla="*/ 1020 w 1719"/>
              <a:gd name="connsiteY9" fmla="*/ 260 h 472"/>
              <a:gd name="connsiteX10" fmla="*/ 1168 w 1719"/>
              <a:gd name="connsiteY10" fmla="*/ 264 h 472"/>
              <a:gd name="connsiteX11" fmla="*/ 1260 w 1719"/>
              <a:gd name="connsiteY11" fmla="*/ 220 h 472"/>
              <a:gd name="connsiteX12" fmla="*/ 1360 w 1719"/>
              <a:gd name="connsiteY12" fmla="*/ 204 h 472"/>
              <a:gd name="connsiteX13" fmla="*/ 1432 w 1719"/>
              <a:gd name="connsiteY13" fmla="*/ 164 h 472"/>
              <a:gd name="connsiteX14" fmla="*/ 1432 w 1719"/>
              <a:gd name="connsiteY14" fmla="*/ 136 h 472"/>
              <a:gd name="connsiteX15" fmla="*/ 1436 w 1719"/>
              <a:gd name="connsiteY15" fmla="*/ 100 h 472"/>
              <a:gd name="connsiteX16" fmla="*/ 1584 w 1719"/>
              <a:gd name="connsiteY16" fmla="*/ 104 h 472"/>
              <a:gd name="connsiteX17" fmla="*/ 1716 w 1719"/>
              <a:gd name="connsiteY17" fmla="*/ 100 h 472"/>
              <a:gd name="connsiteX18" fmla="*/ 1604 w 1719"/>
              <a:gd name="connsiteY18" fmla="*/ 64 h 472"/>
              <a:gd name="connsiteX19" fmla="*/ 1488 w 1719"/>
              <a:gd name="connsiteY19" fmla="*/ 28 h 472"/>
              <a:gd name="connsiteX20" fmla="*/ 1396 w 1719"/>
              <a:gd name="connsiteY20" fmla="*/ 0 h 472"/>
              <a:gd name="connsiteX0" fmla="*/ 0 w 1719"/>
              <a:gd name="connsiteY0" fmla="*/ 436 h 444"/>
              <a:gd name="connsiteX1" fmla="*/ 48 w 1719"/>
              <a:gd name="connsiteY1" fmla="*/ 436 h 444"/>
              <a:gd name="connsiteX2" fmla="*/ 144 w 1719"/>
              <a:gd name="connsiteY2" fmla="*/ 388 h 444"/>
              <a:gd name="connsiteX3" fmla="*/ 304 w 1719"/>
              <a:gd name="connsiteY3" fmla="*/ 372 h 444"/>
              <a:gd name="connsiteX4" fmla="*/ 420 w 1719"/>
              <a:gd name="connsiteY4" fmla="*/ 336 h 444"/>
              <a:gd name="connsiteX5" fmla="*/ 564 w 1719"/>
              <a:gd name="connsiteY5" fmla="*/ 280 h 444"/>
              <a:gd name="connsiteX6" fmla="*/ 624 w 1719"/>
              <a:gd name="connsiteY6" fmla="*/ 232 h 444"/>
              <a:gd name="connsiteX7" fmla="*/ 748 w 1719"/>
              <a:gd name="connsiteY7" fmla="*/ 196 h 444"/>
              <a:gd name="connsiteX8" fmla="*/ 908 w 1719"/>
              <a:gd name="connsiteY8" fmla="*/ 220 h 444"/>
              <a:gd name="connsiteX9" fmla="*/ 1020 w 1719"/>
              <a:gd name="connsiteY9" fmla="*/ 232 h 444"/>
              <a:gd name="connsiteX10" fmla="*/ 1168 w 1719"/>
              <a:gd name="connsiteY10" fmla="*/ 236 h 444"/>
              <a:gd name="connsiteX11" fmla="*/ 1260 w 1719"/>
              <a:gd name="connsiteY11" fmla="*/ 192 h 444"/>
              <a:gd name="connsiteX12" fmla="*/ 1360 w 1719"/>
              <a:gd name="connsiteY12" fmla="*/ 176 h 444"/>
              <a:gd name="connsiteX13" fmla="*/ 1432 w 1719"/>
              <a:gd name="connsiteY13" fmla="*/ 136 h 444"/>
              <a:gd name="connsiteX14" fmla="*/ 1432 w 1719"/>
              <a:gd name="connsiteY14" fmla="*/ 108 h 444"/>
              <a:gd name="connsiteX15" fmla="*/ 1436 w 1719"/>
              <a:gd name="connsiteY15" fmla="*/ 72 h 444"/>
              <a:gd name="connsiteX16" fmla="*/ 1584 w 1719"/>
              <a:gd name="connsiteY16" fmla="*/ 76 h 444"/>
              <a:gd name="connsiteX17" fmla="*/ 1716 w 1719"/>
              <a:gd name="connsiteY17" fmla="*/ 72 h 444"/>
              <a:gd name="connsiteX18" fmla="*/ 1604 w 1719"/>
              <a:gd name="connsiteY18" fmla="*/ 36 h 444"/>
              <a:gd name="connsiteX19" fmla="*/ 1488 w 1719"/>
              <a:gd name="connsiteY19" fmla="*/ 0 h 444"/>
              <a:gd name="connsiteX0" fmla="*/ 0 w 1719"/>
              <a:gd name="connsiteY0" fmla="*/ 400 h 408"/>
              <a:gd name="connsiteX1" fmla="*/ 48 w 1719"/>
              <a:gd name="connsiteY1" fmla="*/ 400 h 408"/>
              <a:gd name="connsiteX2" fmla="*/ 144 w 1719"/>
              <a:gd name="connsiteY2" fmla="*/ 352 h 408"/>
              <a:gd name="connsiteX3" fmla="*/ 304 w 1719"/>
              <a:gd name="connsiteY3" fmla="*/ 336 h 408"/>
              <a:gd name="connsiteX4" fmla="*/ 420 w 1719"/>
              <a:gd name="connsiteY4" fmla="*/ 300 h 408"/>
              <a:gd name="connsiteX5" fmla="*/ 564 w 1719"/>
              <a:gd name="connsiteY5" fmla="*/ 244 h 408"/>
              <a:gd name="connsiteX6" fmla="*/ 624 w 1719"/>
              <a:gd name="connsiteY6" fmla="*/ 196 h 408"/>
              <a:gd name="connsiteX7" fmla="*/ 748 w 1719"/>
              <a:gd name="connsiteY7" fmla="*/ 160 h 408"/>
              <a:gd name="connsiteX8" fmla="*/ 908 w 1719"/>
              <a:gd name="connsiteY8" fmla="*/ 184 h 408"/>
              <a:gd name="connsiteX9" fmla="*/ 1020 w 1719"/>
              <a:gd name="connsiteY9" fmla="*/ 196 h 408"/>
              <a:gd name="connsiteX10" fmla="*/ 1168 w 1719"/>
              <a:gd name="connsiteY10" fmla="*/ 200 h 408"/>
              <a:gd name="connsiteX11" fmla="*/ 1260 w 1719"/>
              <a:gd name="connsiteY11" fmla="*/ 156 h 408"/>
              <a:gd name="connsiteX12" fmla="*/ 1360 w 1719"/>
              <a:gd name="connsiteY12" fmla="*/ 140 h 408"/>
              <a:gd name="connsiteX13" fmla="*/ 1432 w 1719"/>
              <a:gd name="connsiteY13" fmla="*/ 100 h 408"/>
              <a:gd name="connsiteX14" fmla="*/ 1432 w 1719"/>
              <a:gd name="connsiteY14" fmla="*/ 72 h 408"/>
              <a:gd name="connsiteX15" fmla="*/ 1436 w 1719"/>
              <a:gd name="connsiteY15" fmla="*/ 36 h 408"/>
              <a:gd name="connsiteX16" fmla="*/ 1584 w 1719"/>
              <a:gd name="connsiteY16" fmla="*/ 40 h 408"/>
              <a:gd name="connsiteX17" fmla="*/ 1716 w 1719"/>
              <a:gd name="connsiteY17" fmla="*/ 36 h 408"/>
              <a:gd name="connsiteX18" fmla="*/ 1604 w 1719"/>
              <a:gd name="connsiteY18" fmla="*/ 0 h 408"/>
              <a:gd name="connsiteX0" fmla="*/ 0 w 1716"/>
              <a:gd name="connsiteY0" fmla="*/ 369 h 377"/>
              <a:gd name="connsiteX1" fmla="*/ 48 w 1716"/>
              <a:gd name="connsiteY1" fmla="*/ 369 h 377"/>
              <a:gd name="connsiteX2" fmla="*/ 144 w 1716"/>
              <a:gd name="connsiteY2" fmla="*/ 321 h 377"/>
              <a:gd name="connsiteX3" fmla="*/ 304 w 1716"/>
              <a:gd name="connsiteY3" fmla="*/ 305 h 377"/>
              <a:gd name="connsiteX4" fmla="*/ 420 w 1716"/>
              <a:gd name="connsiteY4" fmla="*/ 269 h 377"/>
              <a:gd name="connsiteX5" fmla="*/ 564 w 1716"/>
              <a:gd name="connsiteY5" fmla="*/ 213 h 377"/>
              <a:gd name="connsiteX6" fmla="*/ 624 w 1716"/>
              <a:gd name="connsiteY6" fmla="*/ 165 h 377"/>
              <a:gd name="connsiteX7" fmla="*/ 748 w 1716"/>
              <a:gd name="connsiteY7" fmla="*/ 129 h 377"/>
              <a:gd name="connsiteX8" fmla="*/ 908 w 1716"/>
              <a:gd name="connsiteY8" fmla="*/ 153 h 377"/>
              <a:gd name="connsiteX9" fmla="*/ 1020 w 1716"/>
              <a:gd name="connsiteY9" fmla="*/ 165 h 377"/>
              <a:gd name="connsiteX10" fmla="*/ 1168 w 1716"/>
              <a:gd name="connsiteY10" fmla="*/ 169 h 377"/>
              <a:gd name="connsiteX11" fmla="*/ 1260 w 1716"/>
              <a:gd name="connsiteY11" fmla="*/ 125 h 377"/>
              <a:gd name="connsiteX12" fmla="*/ 1360 w 1716"/>
              <a:gd name="connsiteY12" fmla="*/ 109 h 377"/>
              <a:gd name="connsiteX13" fmla="*/ 1432 w 1716"/>
              <a:gd name="connsiteY13" fmla="*/ 69 h 377"/>
              <a:gd name="connsiteX14" fmla="*/ 1432 w 1716"/>
              <a:gd name="connsiteY14" fmla="*/ 41 h 377"/>
              <a:gd name="connsiteX15" fmla="*/ 1436 w 1716"/>
              <a:gd name="connsiteY15" fmla="*/ 5 h 377"/>
              <a:gd name="connsiteX16" fmla="*/ 1584 w 1716"/>
              <a:gd name="connsiteY16" fmla="*/ 9 h 377"/>
              <a:gd name="connsiteX17" fmla="*/ 1716 w 1716"/>
              <a:gd name="connsiteY17" fmla="*/ 5 h 377"/>
              <a:gd name="connsiteX0" fmla="*/ 0 w 1584"/>
              <a:gd name="connsiteY0" fmla="*/ 369 h 377"/>
              <a:gd name="connsiteX1" fmla="*/ 48 w 1584"/>
              <a:gd name="connsiteY1" fmla="*/ 369 h 377"/>
              <a:gd name="connsiteX2" fmla="*/ 144 w 1584"/>
              <a:gd name="connsiteY2" fmla="*/ 321 h 377"/>
              <a:gd name="connsiteX3" fmla="*/ 304 w 1584"/>
              <a:gd name="connsiteY3" fmla="*/ 305 h 377"/>
              <a:gd name="connsiteX4" fmla="*/ 420 w 1584"/>
              <a:gd name="connsiteY4" fmla="*/ 269 h 377"/>
              <a:gd name="connsiteX5" fmla="*/ 564 w 1584"/>
              <a:gd name="connsiteY5" fmla="*/ 213 h 377"/>
              <a:gd name="connsiteX6" fmla="*/ 624 w 1584"/>
              <a:gd name="connsiteY6" fmla="*/ 165 h 377"/>
              <a:gd name="connsiteX7" fmla="*/ 748 w 1584"/>
              <a:gd name="connsiteY7" fmla="*/ 129 h 377"/>
              <a:gd name="connsiteX8" fmla="*/ 908 w 1584"/>
              <a:gd name="connsiteY8" fmla="*/ 153 h 377"/>
              <a:gd name="connsiteX9" fmla="*/ 1020 w 1584"/>
              <a:gd name="connsiteY9" fmla="*/ 165 h 377"/>
              <a:gd name="connsiteX10" fmla="*/ 1168 w 1584"/>
              <a:gd name="connsiteY10" fmla="*/ 169 h 377"/>
              <a:gd name="connsiteX11" fmla="*/ 1260 w 1584"/>
              <a:gd name="connsiteY11" fmla="*/ 125 h 377"/>
              <a:gd name="connsiteX12" fmla="*/ 1360 w 1584"/>
              <a:gd name="connsiteY12" fmla="*/ 109 h 377"/>
              <a:gd name="connsiteX13" fmla="*/ 1432 w 1584"/>
              <a:gd name="connsiteY13" fmla="*/ 69 h 377"/>
              <a:gd name="connsiteX14" fmla="*/ 1432 w 1584"/>
              <a:gd name="connsiteY14" fmla="*/ 41 h 377"/>
              <a:gd name="connsiteX15" fmla="*/ 1436 w 1584"/>
              <a:gd name="connsiteY15" fmla="*/ 5 h 377"/>
              <a:gd name="connsiteX16" fmla="*/ 1584 w 1584"/>
              <a:gd name="connsiteY16" fmla="*/ 9 h 377"/>
              <a:gd name="connsiteX0" fmla="*/ 0 w 1444"/>
              <a:gd name="connsiteY0" fmla="*/ 364 h 372"/>
              <a:gd name="connsiteX1" fmla="*/ 48 w 1444"/>
              <a:gd name="connsiteY1" fmla="*/ 364 h 372"/>
              <a:gd name="connsiteX2" fmla="*/ 144 w 1444"/>
              <a:gd name="connsiteY2" fmla="*/ 316 h 372"/>
              <a:gd name="connsiteX3" fmla="*/ 304 w 1444"/>
              <a:gd name="connsiteY3" fmla="*/ 300 h 372"/>
              <a:gd name="connsiteX4" fmla="*/ 420 w 1444"/>
              <a:gd name="connsiteY4" fmla="*/ 264 h 372"/>
              <a:gd name="connsiteX5" fmla="*/ 564 w 1444"/>
              <a:gd name="connsiteY5" fmla="*/ 208 h 372"/>
              <a:gd name="connsiteX6" fmla="*/ 624 w 1444"/>
              <a:gd name="connsiteY6" fmla="*/ 160 h 372"/>
              <a:gd name="connsiteX7" fmla="*/ 748 w 1444"/>
              <a:gd name="connsiteY7" fmla="*/ 124 h 372"/>
              <a:gd name="connsiteX8" fmla="*/ 908 w 1444"/>
              <a:gd name="connsiteY8" fmla="*/ 148 h 372"/>
              <a:gd name="connsiteX9" fmla="*/ 1020 w 1444"/>
              <a:gd name="connsiteY9" fmla="*/ 160 h 372"/>
              <a:gd name="connsiteX10" fmla="*/ 1168 w 1444"/>
              <a:gd name="connsiteY10" fmla="*/ 164 h 372"/>
              <a:gd name="connsiteX11" fmla="*/ 1260 w 1444"/>
              <a:gd name="connsiteY11" fmla="*/ 120 h 372"/>
              <a:gd name="connsiteX12" fmla="*/ 1360 w 1444"/>
              <a:gd name="connsiteY12" fmla="*/ 104 h 372"/>
              <a:gd name="connsiteX13" fmla="*/ 1432 w 1444"/>
              <a:gd name="connsiteY13" fmla="*/ 64 h 372"/>
              <a:gd name="connsiteX14" fmla="*/ 1432 w 1444"/>
              <a:gd name="connsiteY14" fmla="*/ 36 h 372"/>
              <a:gd name="connsiteX15" fmla="*/ 1436 w 1444"/>
              <a:gd name="connsiteY15" fmla="*/ 0 h 372"/>
              <a:gd name="connsiteX0" fmla="*/ 0 w 1444"/>
              <a:gd name="connsiteY0" fmla="*/ 328 h 336"/>
              <a:gd name="connsiteX1" fmla="*/ 48 w 1444"/>
              <a:gd name="connsiteY1" fmla="*/ 328 h 336"/>
              <a:gd name="connsiteX2" fmla="*/ 144 w 1444"/>
              <a:gd name="connsiteY2" fmla="*/ 280 h 336"/>
              <a:gd name="connsiteX3" fmla="*/ 304 w 1444"/>
              <a:gd name="connsiteY3" fmla="*/ 264 h 336"/>
              <a:gd name="connsiteX4" fmla="*/ 420 w 1444"/>
              <a:gd name="connsiteY4" fmla="*/ 228 h 336"/>
              <a:gd name="connsiteX5" fmla="*/ 564 w 1444"/>
              <a:gd name="connsiteY5" fmla="*/ 172 h 336"/>
              <a:gd name="connsiteX6" fmla="*/ 624 w 1444"/>
              <a:gd name="connsiteY6" fmla="*/ 124 h 336"/>
              <a:gd name="connsiteX7" fmla="*/ 748 w 1444"/>
              <a:gd name="connsiteY7" fmla="*/ 88 h 336"/>
              <a:gd name="connsiteX8" fmla="*/ 908 w 1444"/>
              <a:gd name="connsiteY8" fmla="*/ 112 h 336"/>
              <a:gd name="connsiteX9" fmla="*/ 1020 w 1444"/>
              <a:gd name="connsiteY9" fmla="*/ 124 h 336"/>
              <a:gd name="connsiteX10" fmla="*/ 1168 w 1444"/>
              <a:gd name="connsiteY10" fmla="*/ 128 h 336"/>
              <a:gd name="connsiteX11" fmla="*/ 1260 w 1444"/>
              <a:gd name="connsiteY11" fmla="*/ 84 h 336"/>
              <a:gd name="connsiteX12" fmla="*/ 1360 w 1444"/>
              <a:gd name="connsiteY12" fmla="*/ 68 h 336"/>
              <a:gd name="connsiteX13" fmla="*/ 1432 w 1444"/>
              <a:gd name="connsiteY13" fmla="*/ 28 h 336"/>
              <a:gd name="connsiteX14" fmla="*/ 1432 w 1444"/>
              <a:gd name="connsiteY14" fmla="*/ 0 h 336"/>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260 w 1432"/>
              <a:gd name="connsiteY11" fmla="*/ 56 h 308"/>
              <a:gd name="connsiteX12" fmla="*/ 1360 w 1432"/>
              <a:gd name="connsiteY12" fmla="*/ 40 h 308"/>
              <a:gd name="connsiteX13" fmla="*/ 1432 w 1432"/>
              <a:gd name="connsiteY13"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260 w 1432"/>
              <a:gd name="connsiteY11" fmla="*/ 56 h 308"/>
              <a:gd name="connsiteX12" fmla="*/ 1432 w 1432"/>
              <a:gd name="connsiteY12"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168 w 1432"/>
              <a:gd name="connsiteY10" fmla="*/ 100 h 308"/>
              <a:gd name="connsiteX11" fmla="*/ 1432 w 1432"/>
              <a:gd name="connsiteY11" fmla="*/ 0 h 308"/>
              <a:gd name="connsiteX0" fmla="*/ 0 w 1432"/>
              <a:gd name="connsiteY0" fmla="*/ 300 h 308"/>
              <a:gd name="connsiteX1" fmla="*/ 48 w 1432"/>
              <a:gd name="connsiteY1" fmla="*/ 300 h 308"/>
              <a:gd name="connsiteX2" fmla="*/ 144 w 1432"/>
              <a:gd name="connsiteY2" fmla="*/ 252 h 308"/>
              <a:gd name="connsiteX3" fmla="*/ 304 w 1432"/>
              <a:gd name="connsiteY3" fmla="*/ 236 h 308"/>
              <a:gd name="connsiteX4" fmla="*/ 420 w 1432"/>
              <a:gd name="connsiteY4" fmla="*/ 200 h 308"/>
              <a:gd name="connsiteX5" fmla="*/ 564 w 1432"/>
              <a:gd name="connsiteY5" fmla="*/ 144 h 308"/>
              <a:gd name="connsiteX6" fmla="*/ 624 w 1432"/>
              <a:gd name="connsiteY6" fmla="*/ 96 h 308"/>
              <a:gd name="connsiteX7" fmla="*/ 748 w 1432"/>
              <a:gd name="connsiteY7" fmla="*/ 60 h 308"/>
              <a:gd name="connsiteX8" fmla="*/ 908 w 1432"/>
              <a:gd name="connsiteY8" fmla="*/ 84 h 308"/>
              <a:gd name="connsiteX9" fmla="*/ 1020 w 1432"/>
              <a:gd name="connsiteY9" fmla="*/ 96 h 308"/>
              <a:gd name="connsiteX10" fmla="*/ 1432 w 1432"/>
              <a:gd name="connsiteY10" fmla="*/ 0 h 308"/>
              <a:gd name="connsiteX0" fmla="*/ 0 w 1250"/>
              <a:gd name="connsiteY0" fmla="*/ 242 h 250"/>
              <a:gd name="connsiteX1" fmla="*/ 48 w 1250"/>
              <a:gd name="connsiteY1" fmla="*/ 242 h 250"/>
              <a:gd name="connsiteX2" fmla="*/ 144 w 1250"/>
              <a:gd name="connsiteY2" fmla="*/ 194 h 250"/>
              <a:gd name="connsiteX3" fmla="*/ 304 w 1250"/>
              <a:gd name="connsiteY3" fmla="*/ 178 h 250"/>
              <a:gd name="connsiteX4" fmla="*/ 420 w 1250"/>
              <a:gd name="connsiteY4" fmla="*/ 142 h 250"/>
              <a:gd name="connsiteX5" fmla="*/ 564 w 1250"/>
              <a:gd name="connsiteY5" fmla="*/ 86 h 250"/>
              <a:gd name="connsiteX6" fmla="*/ 624 w 1250"/>
              <a:gd name="connsiteY6" fmla="*/ 38 h 250"/>
              <a:gd name="connsiteX7" fmla="*/ 748 w 1250"/>
              <a:gd name="connsiteY7" fmla="*/ 2 h 250"/>
              <a:gd name="connsiteX8" fmla="*/ 908 w 1250"/>
              <a:gd name="connsiteY8" fmla="*/ 26 h 250"/>
              <a:gd name="connsiteX9" fmla="*/ 1020 w 1250"/>
              <a:gd name="connsiteY9" fmla="*/ 38 h 250"/>
              <a:gd name="connsiteX10" fmla="*/ 1250 w 1250"/>
              <a:gd name="connsiteY10" fmla="*/ 3 h 250"/>
              <a:gd name="connsiteX0" fmla="*/ 0 w 1020"/>
              <a:gd name="connsiteY0" fmla="*/ 242 h 250"/>
              <a:gd name="connsiteX1" fmla="*/ 48 w 1020"/>
              <a:gd name="connsiteY1" fmla="*/ 242 h 250"/>
              <a:gd name="connsiteX2" fmla="*/ 144 w 1020"/>
              <a:gd name="connsiteY2" fmla="*/ 194 h 250"/>
              <a:gd name="connsiteX3" fmla="*/ 304 w 1020"/>
              <a:gd name="connsiteY3" fmla="*/ 178 h 250"/>
              <a:gd name="connsiteX4" fmla="*/ 420 w 1020"/>
              <a:gd name="connsiteY4" fmla="*/ 142 h 250"/>
              <a:gd name="connsiteX5" fmla="*/ 564 w 1020"/>
              <a:gd name="connsiteY5" fmla="*/ 86 h 250"/>
              <a:gd name="connsiteX6" fmla="*/ 624 w 1020"/>
              <a:gd name="connsiteY6" fmla="*/ 38 h 250"/>
              <a:gd name="connsiteX7" fmla="*/ 748 w 1020"/>
              <a:gd name="connsiteY7" fmla="*/ 2 h 250"/>
              <a:gd name="connsiteX8" fmla="*/ 908 w 1020"/>
              <a:gd name="connsiteY8" fmla="*/ 26 h 250"/>
              <a:gd name="connsiteX9" fmla="*/ 1020 w 1020"/>
              <a:gd name="connsiteY9" fmla="*/ 38 h 250"/>
              <a:gd name="connsiteX0" fmla="*/ 0 w 908"/>
              <a:gd name="connsiteY0" fmla="*/ 242 h 250"/>
              <a:gd name="connsiteX1" fmla="*/ 48 w 908"/>
              <a:gd name="connsiteY1" fmla="*/ 242 h 250"/>
              <a:gd name="connsiteX2" fmla="*/ 144 w 908"/>
              <a:gd name="connsiteY2" fmla="*/ 194 h 250"/>
              <a:gd name="connsiteX3" fmla="*/ 304 w 908"/>
              <a:gd name="connsiteY3" fmla="*/ 178 h 250"/>
              <a:gd name="connsiteX4" fmla="*/ 420 w 908"/>
              <a:gd name="connsiteY4" fmla="*/ 142 h 250"/>
              <a:gd name="connsiteX5" fmla="*/ 564 w 908"/>
              <a:gd name="connsiteY5" fmla="*/ 86 h 250"/>
              <a:gd name="connsiteX6" fmla="*/ 624 w 908"/>
              <a:gd name="connsiteY6" fmla="*/ 38 h 250"/>
              <a:gd name="connsiteX7" fmla="*/ 748 w 908"/>
              <a:gd name="connsiteY7" fmla="*/ 2 h 250"/>
              <a:gd name="connsiteX8" fmla="*/ 908 w 908"/>
              <a:gd name="connsiteY8" fmla="*/ 26 h 250"/>
              <a:gd name="connsiteX0" fmla="*/ 0 w 748"/>
              <a:gd name="connsiteY0" fmla="*/ 240 h 248"/>
              <a:gd name="connsiteX1" fmla="*/ 48 w 748"/>
              <a:gd name="connsiteY1" fmla="*/ 240 h 248"/>
              <a:gd name="connsiteX2" fmla="*/ 144 w 748"/>
              <a:gd name="connsiteY2" fmla="*/ 192 h 248"/>
              <a:gd name="connsiteX3" fmla="*/ 304 w 748"/>
              <a:gd name="connsiteY3" fmla="*/ 176 h 248"/>
              <a:gd name="connsiteX4" fmla="*/ 420 w 748"/>
              <a:gd name="connsiteY4" fmla="*/ 140 h 248"/>
              <a:gd name="connsiteX5" fmla="*/ 564 w 748"/>
              <a:gd name="connsiteY5" fmla="*/ 84 h 248"/>
              <a:gd name="connsiteX6" fmla="*/ 624 w 748"/>
              <a:gd name="connsiteY6" fmla="*/ 36 h 248"/>
              <a:gd name="connsiteX7" fmla="*/ 748 w 748"/>
              <a:gd name="connsiteY7" fmla="*/ 0 h 248"/>
              <a:gd name="connsiteX0" fmla="*/ 0 w 624"/>
              <a:gd name="connsiteY0" fmla="*/ 204 h 212"/>
              <a:gd name="connsiteX1" fmla="*/ 48 w 624"/>
              <a:gd name="connsiteY1" fmla="*/ 204 h 212"/>
              <a:gd name="connsiteX2" fmla="*/ 144 w 624"/>
              <a:gd name="connsiteY2" fmla="*/ 156 h 212"/>
              <a:gd name="connsiteX3" fmla="*/ 304 w 624"/>
              <a:gd name="connsiteY3" fmla="*/ 140 h 212"/>
              <a:gd name="connsiteX4" fmla="*/ 420 w 624"/>
              <a:gd name="connsiteY4" fmla="*/ 104 h 212"/>
              <a:gd name="connsiteX5" fmla="*/ 564 w 624"/>
              <a:gd name="connsiteY5" fmla="*/ 48 h 212"/>
              <a:gd name="connsiteX6" fmla="*/ 624 w 624"/>
              <a:gd name="connsiteY6" fmla="*/ 0 h 212"/>
              <a:gd name="connsiteX0" fmla="*/ 0 w 564"/>
              <a:gd name="connsiteY0" fmla="*/ 156 h 164"/>
              <a:gd name="connsiteX1" fmla="*/ 48 w 564"/>
              <a:gd name="connsiteY1" fmla="*/ 156 h 164"/>
              <a:gd name="connsiteX2" fmla="*/ 144 w 564"/>
              <a:gd name="connsiteY2" fmla="*/ 108 h 164"/>
              <a:gd name="connsiteX3" fmla="*/ 304 w 564"/>
              <a:gd name="connsiteY3" fmla="*/ 92 h 164"/>
              <a:gd name="connsiteX4" fmla="*/ 420 w 564"/>
              <a:gd name="connsiteY4" fmla="*/ 56 h 164"/>
              <a:gd name="connsiteX5" fmla="*/ 564 w 564"/>
              <a:gd name="connsiteY5" fmla="*/ 0 h 164"/>
              <a:gd name="connsiteX0" fmla="*/ 0 w 420"/>
              <a:gd name="connsiteY0" fmla="*/ 100 h 108"/>
              <a:gd name="connsiteX1" fmla="*/ 48 w 420"/>
              <a:gd name="connsiteY1" fmla="*/ 100 h 108"/>
              <a:gd name="connsiteX2" fmla="*/ 144 w 420"/>
              <a:gd name="connsiteY2" fmla="*/ 52 h 108"/>
              <a:gd name="connsiteX3" fmla="*/ 304 w 420"/>
              <a:gd name="connsiteY3" fmla="*/ 36 h 108"/>
              <a:gd name="connsiteX4" fmla="*/ 420 w 420"/>
              <a:gd name="connsiteY4" fmla="*/ 0 h 108"/>
              <a:gd name="connsiteX0" fmla="*/ 0 w 420"/>
              <a:gd name="connsiteY0" fmla="*/ 100 h 100"/>
              <a:gd name="connsiteX1" fmla="*/ 144 w 420"/>
              <a:gd name="connsiteY1" fmla="*/ 52 h 100"/>
              <a:gd name="connsiteX2" fmla="*/ 304 w 420"/>
              <a:gd name="connsiteY2" fmla="*/ 36 h 100"/>
              <a:gd name="connsiteX3" fmla="*/ 420 w 420"/>
              <a:gd name="connsiteY3" fmla="*/ 0 h 100"/>
              <a:gd name="connsiteX0" fmla="*/ 0 w 420"/>
              <a:gd name="connsiteY0" fmla="*/ 100 h 101"/>
              <a:gd name="connsiteX1" fmla="*/ 71 w 420"/>
              <a:gd name="connsiteY1" fmla="*/ 93 h 101"/>
              <a:gd name="connsiteX2" fmla="*/ 144 w 420"/>
              <a:gd name="connsiteY2" fmla="*/ 52 h 101"/>
              <a:gd name="connsiteX3" fmla="*/ 304 w 420"/>
              <a:gd name="connsiteY3" fmla="*/ 36 h 101"/>
              <a:gd name="connsiteX4" fmla="*/ 420 w 420"/>
              <a:gd name="connsiteY4" fmla="*/ 0 h 101"/>
              <a:gd name="connsiteX0" fmla="*/ 0 w 564"/>
              <a:gd name="connsiteY0" fmla="*/ 150 h 151"/>
              <a:gd name="connsiteX1" fmla="*/ 71 w 564"/>
              <a:gd name="connsiteY1" fmla="*/ 143 h 151"/>
              <a:gd name="connsiteX2" fmla="*/ 144 w 564"/>
              <a:gd name="connsiteY2" fmla="*/ 102 h 151"/>
              <a:gd name="connsiteX3" fmla="*/ 304 w 564"/>
              <a:gd name="connsiteY3" fmla="*/ 86 h 151"/>
              <a:gd name="connsiteX4" fmla="*/ 564 w 564"/>
              <a:gd name="connsiteY4" fmla="*/ 0 h 151"/>
              <a:gd name="connsiteX0" fmla="*/ 0 w 715"/>
              <a:gd name="connsiteY0" fmla="*/ 68 h 69"/>
              <a:gd name="connsiteX1" fmla="*/ 71 w 715"/>
              <a:gd name="connsiteY1" fmla="*/ 61 h 69"/>
              <a:gd name="connsiteX2" fmla="*/ 144 w 715"/>
              <a:gd name="connsiteY2" fmla="*/ 20 h 69"/>
              <a:gd name="connsiteX3" fmla="*/ 304 w 715"/>
              <a:gd name="connsiteY3" fmla="*/ 4 h 69"/>
              <a:gd name="connsiteX4" fmla="*/ 715 w 715"/>
              <a:gd name="connsiteY4" fmla="*/ 42 h 69"/>
              <a:gd name="connsiteX0" fmla="*/ 0 w 715"/>
              <a:gd name="connsiteY0" fmla="*/ 129 h 130"/>
              <a:gd name="connsiteX1" fmla="*/ 71 w 715"/>
              <a:gd name="connsiteY1" fmla="*/ 122 h 130"/>
              <a:gd name="connsiteX2" fmla="*/ 144 w 715"/>
              <a:gd name="connsiteY2" fmla="*/ 81 h 130"/>
              <a:gd name="connsiteX3" fmla="*/ 304 w 715"/>
              <a:gd name="connsiteY3" fmla="*/ 65 h 130"/>
              <a:gd name="connsiteX4" fmla="*/ 501 w 715"/>
              <a:gd name="connsiteY4" fmla="*/ 6 h 130"/>
              <a:gd name="connsiteX5" fmla="*/ 715 w 715"/>
              <a:gd name="connsiteY5" fmla="*/ 103 h 130"/>
              <a:gd name="connsiteX0" fmla="*/ 0 w 715"/>
              <a:gd name="connsiteY0" fmla="*/ 133 h 134"/>
              <a:gd name="connsiteX1" fmla="*/ 71 w 715"/>
              <a:gd name="connsiteY1" fmla="*/ 126 h 134"/>
              <a:gd name="connsiteX2" fmla="*/ 144 w 715"/>
              <a:gd name="connsiteY2" fmla="*/ 85 h 134"/>
              <a:gd name="connsiteX3" fmla="*/ 304 w 715"/>
              <a:gd name="connsiteY3" fmla="*/ 69 h 134"/>
              <a:gd name="connsiteX4" fmla="*/ 501 w 715"/>
              <a:gd name="connsiteY4" fmla="*/ 10 h 134"/>
              <a:gd name="connsiteX5" fmla="*/ 504 w 715"/>
              <a:gd name="connsiteY5" fmla="*/ 129 h 134"/>
              <a:gd name="connsiteX6" fmla="*/ 715 w 715"/>
              <a:gd name="connsiteY6" fmla="*/ 107 h 134"/>
              <a:gd name="connsiteX0" fmla="*/ 0 w 715"/>
              <a:gd name="connsiteY0" fmla="*/ 133 h 134"/>
              <a:gd name="connsiteX1" fmla="*/ 71 w 715"/>
              <a:gd name="connsiteY1" fmla="*/ 126 h 134"/>
              <a:gd name="connsiteX2" fmla="*/ 144 w 715"/>
              <a:gd name="connsiteY2" fmla="*/ 85 h 134"/>
              <a:gd name="connsiteX3" fmla="*/ 304 w 715"/>
              <a:gd name="connsiteY3" fmla="*/ 69 h 134"/>
              <a:gd name="connsiteX4" fmla="*/ 501 w 715"/>
              <a:gd name="connsiteY4" fmla="*/ 10 h 134"/>
              <a:gd name="connsiteX5" fmla="*/ 504 w 715"/>
              <a:gd name="connsiteY5" fmla="*/ 129 h 134"/>
              <a:gd name="connsiteX6" fmla="*/ 584 w 715"/>
              <a:gd name="connsiteY6" fmla="*/ 102 h 134"/>
              <a:gd name="connsiteX7" fmla="*/ 715 w 715"/>
              <a:gd name="connsiteY7" fmla="*/ 107 h 134"/>
              <a:gd name="connsiteX0" fmla="*/ 0 w 715"/>
              <a:gd name="connsiteY0" fmla="*/ 136 h 153"/>
              <a:gd name="connsiteX1" fmla="*/ 71 w 715"/>
              <a:gd name="connsiteY1" fmla="*/ 129 h 153"/>
              <a:gd name="connsiteX2" fmla="*/ 144 w 715"/>
              <a:gd name="connsiteY2" fmla="*/ 88 h 153"/>
              <a:gd name="connsiteX3" fmla="*/ 304 w 715"/>
              <a:gd name="connsiteY3" fmla="*/ 72 h 153"/>
              <a:gd name="connsiteX4" fmla="*/ 501 w 715"/>
              <a:gd name="connsiteY4" fmla="*/ 13 h 153"/>
              <a:gd name="connsiteX5" fmla="*/ 512 w 715"/>
              <a:gd name="connsiteY5" fmla="*/ 153 h 153"/>
              <a:gd name="connsiteX6" fmla="*/ 584 w 715"/>
              <a:gd name="connsiteY6" fmla="*/ 105 h 153"/>
              <a:gd name="connsiteX7" fmla="*/ 715 w 715"/>
              <a:gd name="connsiteY7" fmla="*/ 110 h 153"/>
              <a:gd name="connsiteX0" fmla="*/ 0 w 584"/>
              <a:gd name="connsiteY0" fmla="*/ 136 h 153"/>
              <a:gd name="connsiteX1" fmla="*/ 71 w 584"/>
              <a:gd name="connsiteY1" fmla="*/ 129 h 153"/>
              <a:gd name="connsiteX2" fmla="*/ 144 w 584"/>
              <a:gd name="connsiteY2" fmla="*/ 88 h 153"/>
              <a:gd name="connsiteX3" fmla="*/ 304 w 584"/>
              <a:gd name="connsiteY3" fmla="*/ 72 h 153"/>
              <a:gd name="connsiteX4" fmla="*/ 501 w 584"/>
              <a:gd name="connsiteY4" fmla="*/ 13 h 153"/>
              <a:gd name="connsiteX5" fmla="*/ 512 w 584"/>
              <a:gd name="connsiteY5" fmla="*/ 153 h 153"/>
              <a:gd name="connsiteX6" fmla="*/ 584 w 584"/>
              <a:gd name="connsiteY6" fmla="*/ 105 h 153"/>
              <a:gd name="connsiteX0" fmla="*/ 0 w 584"/>
              <a:gd name="connsiteY0" fmla="*/ 128 h 129"/>
              <a:gd name="connsiteX1" fmla="*/ 71 w 584"/>
              <a:gd name="connsiteY1" fmla="*/ 121 h 129"/>
              <a:gd name="connsiteX2" fmla="*/ 144 w 584"/>
              <a:gd name="connsiteY2" fmla="*/ 80 h 129"/>
              <a:gd name="connsiteX3" fmla="*/ 304 w 584"/>
              <a:gd name="connsiteY3" fmla="*/ 64 h 129"/>
              <a:gd name="connsiteX4" fmla="*/ 501 w 584"/>
              <a:gd name="connsiteY4" fmla="*/ 5 h 129"/>
              <a:gd name="connsiteX5" fmla="*/ 584 w 584"/>
              <a:gd name="connsiteY5" fmla="*/ 97 h 129"/>
              <a:gd name="connsiteX0" fmla="*/ 0 w 650"/>
              <a:gd name="connsiteY0" fmla="*/ 232 h 233"/>
              <a:gd name="connsiteX1" fmla="*/ 71 w 650"/>
              <a:gd name="connsiteY1" fmla="*/ 225 h 233"/>
              <a:gd name="connsiteX2" fmla="*/ 144 w 650"/>
              <a:gd name="connsiteY2" fmla="*/ 184 h 233"/>
              <a:gd name="connsiteX3" fmla="*/ 304 w 650"/>
              <a:gd name="connsiteY3" fmla="*/ 168 h 233"/>
              <a:gd name="connsiteX4" fmla="*/ 501 w 650"/>
              <a:gd name="connsiteY4" fmla="*/ 109 h 233"/>
              <a:gd name="connsiteX5" fmla="*/ 650 w 650"/>
              <a:gd name="connsiteY5" fmla="*/ 19 h 233"/>
              <a:gd name="connsiteX0" fmla="*/ 0 w 769"/>
              <a:gd name="connsiteY0" fmla="*/ 267 h 268"/>
              <a:gd name="connsiteX1" fmla="*/ 71 w 769"/>
              <a:gd name="connsiteY1" fmla="*/ 260 h 268"/>
              <a:gd name="connsiteX2" fmla="*/ 144 w 769"/>
              <a:gd name="connsiteY2" fmla="*/ 219 h 268"/>
              <a:gd name="connsiteX3" fmla="*/ 304 w 769"/>
              <a:gd name="connsiteY3" fmla="*/ 203 h 268"/>
              <a:gd name="connsiteX4" fmla="*/ 501 w 769"/>
              <a:gd name="connsiteY4" fmla="*/ 144 h 268"/>
              <a:gd name="connsiteX5" fmla="*/ 769 w 769"/>
              <a:gd name="connsiteY5" fmla="*/ 19 h 268"/>
              <a:gd name="connsiteX0" fmla="*/ 0 w 769"/>
              <a:gd name="connsiteY0" fmla="*/ 248 h 249"/>
              <a:gd name="connsiteX1" fmla="*/ 71 w 769"/>
              <a:gd name="connsiteY1" fmla="*/ 241 h 249"/>
              <a:gd name="connsiteX2" fmla="*/ 144 w 769"/>
              <a:gd name="connsiteY2" fmla="*/ 200 h 249"/>
              <a:gd name="connsiteX3" fmla="*/ 304 w 769"/>
              <a:gd name="connsiteY3" fmla="*/ 184 h 249"/>
              <a:gd name="connsiteX4" fmla="*/ 501 w 769"/>
              <a:gd name="connsiteY4" fmla="*/ 125 h 249"/>
              <a:gd name="connsiteX5" fmla="*/ 642 w 769"/>
              <a:gd name="connsiteY5" fmla="*/ 34 h 249"/>
              <a:gd name="connsiteX6" fmla="*/ 769 w 769"/>
              <a:gd name="connsiteY6" fmla="*/ 0 h 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 h="249">
                <a:moveTo>
                  <a:pt x="0" y="248"/>
                </a:moveTo>
                <a:cubicBezTo>
                  <a:pt x="11" y="244"/>
                  <a:pt x="47" y="249"/>
                  <a:pt x="71" y="241"/>
                </a:cubicBezTo>
                <a:cubicBezTo>
                  <a:pt x="95" y="233"/>
                  <a:pt x="105" y="209"/>
                  <a:pt x="144" y="200"/>
                </a:cubicBezTo>
                <a:cubicBezTo>
                  <a:pt x="183" y="191"/>
                  <a:pt x="245" y="196"/>
                  <a:pt x="304" y="184"/>
                </a:cubicBezTo>
                <a:cubicBezTo>
                  <a:pt x="363" y="172"/>
                  <a:pt x="445" y="150"/>
                  <a:pt x="501" y="125"/>
                </a:cubicBezTo>
                <a:cubicBezTo>
                  <a:pt x="557" y="100"/>
                  <a:pt x="597" y="55"/>
                  <a:pt x="642" y="34"/>
                </a:cubicBezTo>
                <a:lnTo>
                  <a:pt x="769" y="0"/>
                </a:lnTo>
              </a:path>
            </a:pathLst>
          </a:custGeom>
          <a:noFill/>
          <a:ln w="57150" cap="flat" cmpd="sng">
            <a:solidFill>
              <a:srgbClr val="00CCFF"/>
            </a:solidFill>
            <a:prstDash val="solid"/>
            <a:round/>
            <a:headEnd type="triangle" w="med" len="med"/>
            <a:tailEnd type="none" w="med" len="med"/>
          </a:ln>
          <a:effectLst>
            <a:glow rad="139700">
              <a:srgbClr val="00B0F0">
                <a:alpha val="40000"/>
              </a:srgbClr>
            </a:glow>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18" name="Rectangle 17"/>
          <p:cNvSpPr/>
          <p:nvPr/>
        </p:nvSpPr>
        <p:spPr bwMode="auto">
          <a:xfrm rot="5400000">
            <a:off x="3376278" y="4122477"/>
            <a:ext cx="75869" cy="252778"/>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27"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70BBEF53-563C-45E7-920A-BA8C74F212BA}" type="slidenum">
              <a:rPr lang="en-US" smtClean="0"/>
              <a:pPr>
                <a:defRPr/>
              </a:pPr>
              <a:t>57</a:t>
            </a:fld>
            <a:endParaRPr lang="en-US" smtClean="0"/>
          </a:p>
        </p:txBody>
      </p:sp>
      <p:sp>
        <p:nvSpPr>
          <p:cNvPr id="28"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Stockton</a:t>
            </a:r>
          </a:p>
        </p:txBody>
      </p:sp>
      <p:sp>
        <p:nvSpPr>
          <p:cNvPr id="31"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Sacramento</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1000"/>
                                        <p:tgtEl>
                                          <p:spTgt spid="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wipe(right)">
                                      <p:cBhvr>
                                        <p:cTn id="11" dur="2000"/>
                                        <p:tgtEl>
                                          <p:spTgt spid="48"/>
                                        </p:tgtEl>
                                      </p:cBhvr>
                                    </p:animEffect>
                                  </p:childTnLst>
                                </p:cTn>
                              </p:par>
                              <p:par>
                                <p:cTn id="12" presetID="22" presetClass="entr" presetSubtype="2" fill="hold" nodeType="with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wipe(right)">
                                      <p:cBhvr>
                                        <p:cTn id="14" dur="200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32"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1000" fill="hold"/>
                                        <p:tgtEl>
                                          <p:spTgt spid="18"/>
                                        </p:tgtEl>
                                        <p:attrNameLst>
                                          <p:attrName>ppt_w</p:attrName>
                                        </p:attrNameLst>
                                      </p:cBhvr>
                                      <p:tavLst>
                                        <p:tav tm="0">
                                          <p:val>
                                            <p:strVal val="4*#ppt_w"/>
                                          </p:val>
                                        </p:tav>
                                        <p:tav tm="100000">
                                          <p:val>
                                            <p:strVal val="#ppt_w"/>
                                          </p:val>
                                        </p:tav>
                                      </p:tavLst>
                                    </p:anim>
                                    <p:anim calcmode="lin" valueType="num">
                                      <p:cBhvr>
                                        <p:cTn id="20" dur="1000" fill="hold"/>
                                        <p:tgtEl>
                                          <p:spTgt spid="18"/>
                                        </p:tgtEl>
                                        <p:attrNameLst>
                                          <p:attrName>ppt_h</p:attrName>
                                        </p:attrNameLst>
                                      </p:cBhvr>
                                      <p:tavLst>
                                        <p:tav tm="0">
                                          <p:val>
                                            <p:strVal val="4*#ppt_h"/>
                                          </p:val>
                                        </p:tav>
                                        <p:tav tm="100000">
                                          <p:val>
                                            <p:strVal val="#ppt_h"/>
                                          </p:val>
                                        </p:tav>
                                      </p:tavLst>
                                    </p:anim>
                                  </p:childTnLst>
                                </p:cTn>
                              </p:par>
                            </p:childTnLst>
                          </p:cTn>
                        </p:par>
                        <p:par>
                          <p:cTn id="21" fill="hold">
                            <p:stCondLst>
                              <p:cond delay="1000"/>
                            </p:stCondLst>
                            <p:childTnLst>
                              <p:par>
                                <p:cTn id="22" presetID="10" presetClass="exit" presetSubtype="0" fill="hold" nodeType="afterEffect">
                                  <p:stCondLst>
                                    <p:cond delay="0"/>
                                  </p:stCondLst>
                                  <p:childTnLst>
                                    <p:animEffect transition="out" filter="fade">
                                      <p:cBhvr>
                                        <p:cTn id="23" dur="2000"/>
                                        <p:tgtEl>
                                          <p:spTgt spid="48"/>
                                        </p:tgtEl>
                                      </p:cBhvr>
                                    </p:animEffect>
                                    <p:set>
                                      <p:cBhvr>
                                        <p:cTn id="24" dur="1" fill="hold">
                                          <p:stCondLst>
                                            <p:cond delay="1999"/>
                                          </p:stCondLst>
                                        </p:cTn>
                                        <p:tgtEl>
                                          <p:spTgt spid="48"/>
                                        </p:tgtEl>
                                        <p:attrNameLst>
                                          <p:attrName>style.visibility</p:attrName>
                                        </p:attrNameLst>
                                      </p:cBhvr>
                                      <p:to>
                                        <p:strVal val="hidden"/>
                                      </p:to>
                                    </p:set>
                                  </p:childTnLst>
                                </p:cTn>
                              </p:par>
                              <p:par>
                                <p:cTn id="25" presetID="22" presetClass="entr" presetSubtype="2" fill="hold"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wipe(right)">
                                      <p:cBhvr>
                                        <p:cTn id="27" dur="2000"/>
                                        <p:tgtEl>
                                          <p:spTgt spid="49"/>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wipe(right)">
                                      <p:cBhvr>
                                        <p:cTn id="31" dur="2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37923"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cs typeface="+mn-cs"/>
              </a:endParaRPr>
            </a:p>
          </p:txBody>
        </p:sp>
      </p:grpSp>
      <p:grpSp>
        <p:nvGrpSpPr>
          <p:cNvPr id="3" name="Group 27"/>
          <p:cNvGrpSpPr>
            <a:grpSpLocks/>
          </p:cNvGrpSpPr>
          <p:nvPr/>
        </p:nvGrpSpPr>
        <p:grpSpPr bwMode="auto">
          <a:xfrm>
            <a:off x="1295400" y="5867400"/>
            <a:ext cx="2992438" cy="776288"/>
            <a:chOff x="1295400" y="5867400"/>
            <a:chExt cx="2992438" cy="776348"/>
          </a:xfrm>
        </p:grpSpPr>
        <p:sp>
          <p:nvSpPr>
            <p:cNvPr id="29"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a:solidFill>
                    <a:schemeClr val="bg1"/>
                  </a:solidFill>
                  <a:latin typeface="Arial" charset="0"/>
                  <a:cs typeface="+mn-cs"/>
                </a:rPr>
                <a:t>SWP Pumps</a:t>
              </a:r>
            </a:p>
          </p:txBody>
        </p:sp>
        <p:sp>
          <p:nvSpPr>
            <p:cNvPr id="30"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latin typeface="Arial" charset="0"/>
                  <a:cs typeface="+mn-cs"/>
                </a:rPr>
                <a:t>CVP Pumps</a:t>
              </a:r>
            </a:p>
          </p:txBody>
        </p:sp>
        <p:sp>
          <p:nvSpPr>
            <p:cNvPr id="37921"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37922"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grpSp>
      <p:grpSp>
        <p:nvGrpSpPr>
          <p:cNvPr id="4" name="Group 27"/>
          <p:cNvGrpSpPr>
            <a:grpSpLocks/>
          </p:cNvGrpSpPr>
          <p:nvPr/>
        </p:nvGrpSpPr>
        <p:grpSpPr bwMode="auto">
          <a:xfrm>
            <a:off x="4395788" y="4624388"/>
            <a:ext cx="557212" cy="252412"/>
            <a:chOff x="4395119" y="4623970"/>
            <a:chExt cx="557881" cy="252830"/>
          </a:xfrm>
        </p:grpSpPr>
        <p:sp>
          <p:nvSpPr>
            <p:cNvPr id="20" name="Rectangle 19"/>
            <p:cNvSpPr/>
            <p:nvPr/>
          </p:nvSpPr>
          <p:spPr bwMode="auto">
            <a:xfrm>
              <a:off x="4876930" y="4623970"/>
              <a:ext cx="76070" cy="252830"/>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sp>
          <p:nvSpPr>
            <p:cNvPr id="24" name="Rectangle 23"/>
            <p:cNvSpPr/>
            <p:nvPr/>
          </p:nvSpPr>
          <p:spPr bwMode="auto">
            <a:xfrm rot="5400000">
              <a:off x="4483662" y="4712057"/>
              <a:ext cx="75995" cy="253081"/>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grpSp>
      <p:sp>
        <p:nvSpPr>
          <p:cNvPr id="39" name="Freeform 38"/>
          <p:cNvSpPr/>
          <p:nvPr/>
        </p:nvSpPr>
        <p:spPr bwMode="auto">
          <a:xfrm>
            <a:off x="2704783" y="4305617"/>
            <a:ext cx="1973897" cy="594434"/>
          </a:xfrm>
          <a:custGeom>
            <a:avLst/>
            <a:gdLst>
              <a:gd name="connsiteX0" fmla="*/ 0 w 2749603"/>
              <a:gd name="connsiteY0" fmla="*/ 350904 h 1398495"/>
              <a:gd name="connsiteX1" fmla="*/ 222837 w 2749603"/>
              <a:gd name="connsiteY1" fmla="*/ 343220 h 1398495"/>
              <a:gd name="connsiteX2" fmla="*/ 437990 w 2749603"/>
              <a:gd name="connsiteY2" fmla="*/ 373956 h 1398495"/>
              <a:gd name="connsiteX3" fmla="*/ 691563 w 2749603"/>
              <a:gd name="connsiteY3" fmla="*/ 466165 h 1398495"/>
              <a:gd name="connsiteX4" fmla="*/ 822191 w 2749603"/>
              <a:gd name="connsiteY4" fmla="*/ 496901 h 1398495"/>
              <a:gd name="connsiteX5" fmla="*/ 929768 w 2749603"/>
              <a:gd name="connsiteY5" fmla="*/ 543005 h 1398495"/>
              <a:gd name="connsiteX6" fmla="*/ 929768 w 2749603"/>
              <a:gd name="connsiteY6" fmla="*/ 550689 h 1398495"/>
              <a:gd name="connsiteX7" fmla="*/ 1114185 w 2749603"/>
              <a:gd name="connsiteY7" fmla="*/ 573741 h 1398495"/>
              <a:gd name="connsiteX8" fmla="*/ 1167973 w 2749603"/>
              <a:gd name="connsiteY8" fmla="*/ 635214 h 1398495"/>
              <a:gd name="connsiteX9" fmla="*/ 1214077 w 2749603"/>
              <a:gd name="connsiteY9" fmla="*/ 804262 h 1398495"/>
              <a:gd name="connsiteX10" fmla="*/ 1252497 w 2749603"/>
              <a:gd name="connsiteY10" fmla="*/ 927207 h 1398495"/>
              <a:gd name="connsiteX11" fmla="*/ 1375442 w 2749603"/>
              <a:gd name="connsiteY11" fmla="*/ 973311 h 1398495"/>
              <a:gd name="connsiteX12" fmla="*/ 1498386 w 2749603"/>
              <a:gd name="connsiteY12" fmla="*/ 957943 h 1398495"/>
              <a:gd name="connsiteX13" fmla="*/ 1621331 w 2749603"/>
              <a:gd name="connsiteY13" fmla="*/ 950259 h 1398495"/>
              <a:gd name="connsiteX14" fmla="*/ 1713539 w 2749603"/>
              <a:gd name="connsiteY14" fmla="*/ 988679 h 1398495"/>
              <a:gd name="connsiteX15" fmla="*/ 1705855 w 2749603"/>
              <a:gd name="connsiteY15" fmla="*/ 1088572 h 1398495"/>
              <a:gd name="connsiteX16" fmla="*/ 1590595 w 2749603"/>
              <a:gd name="connsiteY16" fmla="*/ 1211516 h 1398495"/>
              <a:gd name="connsiteX17" fmla="*/ 1582911 w 2749603"/>
              <a:gd name="connsiteY17" fmla="*/ 1272988 h 1398495"/>
              <a:gd name="connsiteX18" fmla="*/ 1621331 w 2749603"/>
              <a:gd name="connsiteY18" fmla="*/ 1311409 h 1398495"/>
              <a:gd name="connsiteX19" fmla="*/ 1751959 w 2749603"/>
              <a:gd name="connsiteY19" fmla="*/ 1372881 h 1398495"/>
              <a:gd name="connsiteX20" fmla="*/ 2627939 w 2749603"/>
              <a:gd name="connsiteY20" fmla="*/ 1157728 h 1398495"/>
              <a:gd name="connsiteX21" fmla="*/ 2481943 w 2749603"/>
              <a:gd name="connsiteY21" fmla="*/ 1111624 h 1398495"/>
              <a:gd name="connsiteX22" fmla="*/ 2328262 w 2749603"/>
              <a:gd name="connsiteY22" fmla="*/ 1111624 h 1398495"/>
              <a:gd name="connsiteX23" fmla="*/ 2236054 w 2749603"/>
              <a:gd name="connsiteY23" fmla="*/ 950259 h 1398495"/>
              <a:gd name="connsiteX24" fmla="*/ 2090057 w 2749603"/>
              <a:gd name="connsiteY24" fmla="*/ 842683 h 1398495"/>
              <a:gd name="connsiteX25" fmla="*/ 2120793 w 2749603"/>
              <a:gd name="connsiteY25" fmla="*/ 650582 h 1398495"/>
              <a:gd name="connsiteX26" fmla="*/ 2174581 w 2749603"/>
              <a:gd name="connsiteY26" fmla="*/ 496901 h 1398495"/>
              <a:gd name="connsiteX27" fmla="*/ 2197633 w 2749603"/>
              <a:gd name="connsiteY27" fmla="*/ 289432 h 1398495"/>
              <a:gd name="connsiteX28" fmla="*/ 2189949 w 2749603"/>
              <a:gd name="connsiteY28" fmla="*/ 166488 h 1398495"/>
              <a:gd name="connsiteX29" fmla="*/ 1990165 w 2749603"/>
              <a:gd name="connsiteY29" fmla="*/ 143435 h 1398495"/>
              <a:gd name="connsiteX30" fmla="*/ 1775012 w 2749603"/>
              <a:gd name="connsiteY30" fmla="*/ 43543 h 1398495"/>
              <a:gd name="connsiteX31" fmla="*/ 1636699 w 2749603"/>
              <a:gd name="connsiteY31" fmla="*/ 12807 h 1398495"/>
              <a:gd name="connsiteX32" fmla="*/ 1413862 w 2749603"/>
              <a:gd name="connsiteY32" fmla="*/ 20491 h 1398495"/>
              <a:gd name="connsiteX33" fmla="*/ 1183341 w 2749603"/>
              <a:gd name="connsiteY33" fmla="*/ 58911 h 1398495"/>
              <a:gd name="connsiteX34" fmla="*/ 929768 w 2749603"/>
              <a:gd name="connsiteY34" fmla="*/ 5123 h 1398495"/>
              <a:gd name="connsiteX35" fmla="*/ 799139 w 2749603"/>
              <a:gd name="connsiteY35" fmla="*/ 28175 h 1398495"/>
              <a:gd name="connsiteX36" fmla="*/ 783771 w 2749603"/>
              <a:gd name="connsiteY36" fmla="*/ 128067 h 1398495"/>
              <a:gd name="connsiteX37" fmla="*/ 437990 w 2749603"/>
              <a:gd name="connsiteY37" fmla="*/ 251012 h 1398495"/>
              <a:gd name="connsiteX38" fmla="*/ 153681 w 2749603"/>
              <a:gd name="connsiteY38" fmla="*/ 320168 h 1398495"/>
              <a:gd name="connsiteX39" fmla="*/ 53788 w 2749603"/>
              <a:gd name="connsiteY39" fmla="*/ 358588 h 1398495"/>
              <a:gd name="connsiteX0" fmla="*/ 0 w 2771374"/>
              <a:gd name="connsiteY0" fmla="*/ 350904 h 1330619"/>
              <a:gd name="connsiteX1" fmla="*/ 222837 w 2771374"/>
              <a:gd name="connsiteY1" fmla="*/ 343220 h 1330619"/>
              <a:gd name="connsiteX2" fmla="*/ 437990 w 2771374"/>
              <a:gd name="connsiteY2" fmla="*/ 373956 h 1330619"/>
              <a:gd name="connsiteX3" fmla="*/ 691563 w 2771374"/>
              <a:gd name="connsiteY3" fmla="*/ 466165 h 1330619"/>
              <a:gd name="connsiteX4" fmla="*/ 822191 w 2771374"/>
              <a:gd name="connsiteY4" fmla="*/ 496901 h 1330619"/>
              <a:gd name="connsiteX5" fmla="*/ 929768 w 2771374"/>
              <a:gd name="connsiteY5" fmla="*/ 543005 h 1330619"/>
              <a:gd name="connsiteX6" fmla="*/ 929768 w 2771374"/>
              <a:gd name="connsiteY6" fmla="*/ 550689 h 1330619"/>
              <a:gd name="connsiteX7" fmla="*/ 1114185 w 2771374"/>
              <a:gd name="connsiteY7" fmla="*/ 573741 h 1330619"/>
              <a:gd name="connsiteX8" fmla="*/ 1167973 w 2771374"/>
              <a:gd name="connsiteY8" fmla="*/ 635214 h 1330619"/>
              <a:gd name="connsiteX9" fmla="*/ 1214077 w 2771374"/>
              <a:gd name="connsiteY9" fmla="*/ 804262 h 1330619"/>
              <a:gd name="connsiteX10" fmla="*/ 1252497 w 2771374"/>
              <a:gd name="connsiteY10" fmla="*/ 927207 h 1330619"/>
              <a:gd name="connsiteX11" fmla="*/ 1375442 w 2771374"/>
              <a:gd name="connsiteY11" fmla="*/ 973311 h 1330619"/>
              <a:gd name="connsiteX12" fmla="*/ 1498386 w 2771374"/>
              <a:gd name="connsiteY12" fmla="*/ 957943 h 1330619"/>
              <a:gd name="connsiteX13" fmla="*/ 1621331 w 2771374"/>
              <a:gd name="connsiteY13" fmla="*/ 950259 h 1330619"/>
              <a:gd name="connsiteX14" fmla="*/ 1713539 w 2771374"/>
              <a:gd name="connsiteY14" fmla="*/ 988679 h 1330619"/>
              <a:gd name="connsiteX15" fmla="*/ 1705855 w 2771374"/>
              <a:gd name="connsiteY15" fmla="*/ 1088572 h 1330619"/>
              <a:gd name="connsiteX16" fmla="*/ 1590595 w 2771374"/>
              <a:gd name="connsiteY16" fmla="*/ 1211516 h 1330619"/>
              <a:gd name="connsiteX17" fmla="*/ 1582911 w 2771374"/>
              <a:gd name="connsiteY17" fmla="*/ 1272988 h 1330619"/>
              <a:gd name="connsiteX18" fmla="*/ 1621331 w 2771374"/>
              <a:gd name="connsiteY18" fmla="*/ 1311409 h 1330619"/>
              <a:gd name="connsiteX19" fmla="*/ 2627939 w 2771374"/>
              <a:gd name="connsiteY19" fmla="*/ 1157728 h 1330619"/>
              <a:gd name="connsiteX20" fmla="*/ 2481943 w 2771374"/>
              <a:gd name="connsiteY20" fmla="*/ 1111624 h 1330619"/>
              <a:gd name="connsiteX21" fmla="*/ 2328262 w 2771374"/>
              <a:gd name="connsiteY21" fmla="*/ 1111624 h 1330619"/>
              <a:gd name="connsiteX22" fmla="*/ 2236054 w 2771374"/>
              <a:gd name="connsiteY22" fmla="*/ 950259 h 1330619"/>
              <a:gd name="connsiteX23" fmla="*/ 2090057 w 2771374"/>
              <a:gd name="connsiteY23" fmla="*/ 842683 h 1330619"/>
              <a:gd name="connsiteX24" fmla="*/ 2120793 w 2771374"/>
              <a:gd name="connsiteY24" fmla="*/ 650582 h 1330619"/>
              <a:gd name="connsiteX25" fmla="*/ 2174581 w 2771374"/>
              <a:gd name="connsiteY25" fmla="*/ 496901 h 1330619"/>
              <a:gd name="connsiteX26" fmla="*/ 2197633 w 2771374"/>
              <a:gd name="connsiteY26" fmla="*/ 289432 h 1330619"/>
              <a:gd name="connsiteX27" fmla="*/ 2189949 w 2771374"/>
              <a:gd name="connsiteY27" fmla="*/ 166488 h 1330619"/>
              <a:gd name="connsiteX28" fmla="*/ 1990165 w 2771374"/>
              <a:gd name="connsiteY28" fmla="*/ 143435 h 1330619"/>
              <a:gd name="connsiteX29" fmla="*/ 1775012 w 2771374"/>
              <a:gd name="connsiteY29" fmla="*/ 43543 h 1330619"/>
              <a:gd name="connsiteX30" fmla="*/ 1636699 w 2771374"/>
              <a:gd name="connsiteY30" fmla="*/ 12807 h 1330619"/>
              <a:gd name="connsiteX31" fmla="*/ 1413862 w 2771374"/>
              <a:gd name="connsiteY31" fmla="*/ 20491 h 1330619"/>
              <a:gd name="connsiteX32" fmla="*/ 1183341 w 2771374"/>
              <a:gd name="connsiteY32" fmla="*/ 58911 h 1330619"/>
              <a:gd name="connsiteX33" fmla="*/ 929768 w 2771374"/>
              <a:gd name="connsiteY33" fmla="*/ 5123 h 1330619"/>
              <a:gd name="connsiteX34" fmla="*/ 799139 w 2771374"/>
              <a:gd name="connsiteY34" fmla="*/ 28175 h 1330619"/>
              <a:gd name="connsiteX35" fmla="*/ 783771 w 2771374"/>
              <a:gd name="connsiteY35" fmla="*/ 128067 h 1330619"/>
              <a:gd name="connsiteX36" fmla="*/ 437990 w 2771374"/>
              <a:gd name="connsiteY36" fmla="*/ 251012 h 1330619"/>
              <a:gd name="connsiteX37" fmla="*/ 153681 w 2771374"/>
              <a:gd name="connsiteY37" fmla="*/ 320168 h 1330619"/>
              <a:gd name="connsiteX38" fmla="*/ 53788 w 2771374"/>
              <a:gd name="connsiteY38" fmla="*/ 358588 h 1330619"/>
              <a:gd name="connsiteX0" fmla="*/ 0 w 2777778"/>
              <a:gd name="connsiteY0" fmla="*/ 350904 h 1281953"/>
              <a:gd name="connsiteX1" fmla="*/ 222837 w 2777778"/>
              <a:gd name="connsiteY1" fmla="*/ 343220 h 1281953"/>
              <a:gd name="connsiteX2" fmla="*/ 437990 w 2777778"/>
              <a:gd name="connsiteY2" fmla="*/ 373956 h 1281953"/>
              <a:gd name="connsiteX3" fmla="*/ 691563 w 2777778"/>
              <a:gd name="connsiteY3" fmla="*/ 466165 h 1281953"/>
              <a:gd name="connsiteX4" fmla="*/ 822191 w 2777778"/>
              <a:gd name="connsiteY4" fmla="*/ 496901 h 1281953"/>
              <a:gd name="connsiteX5" fmla="*/ 929768 w 2777778"/>
              <a:gd name="connsiteY5" fmla="*/ 543005 h 1281953"/>
              <a:gd name="connsiteX6" fmla="*/ 929768 w 2777778"/>
              <a:gd name="connsiteY6" fmla="*/ 550689 h 1281953"/>
              <a:gd name="connsiteX7" fmla="*/ 1114185 w 2777778"/>
              <a:gd name="connsiteY7" fmla="*/ 573741 h 1281953"/>
              <a:gd name="connsiteX8" fmla="*/ 1167973 w 2777778"/>
              <a:gd name="connsiteY8" fmla="*/ 635214 h 1281953"/>
              <a:gd name="connsiteX9" fmla="*/ 1214077 w 2777778"/>
              <a:gd name="connsiteY9" fmla="*/ 804262 h 1281953"/>
              <a:gd name="connsiteX10" fmla="*/ 1252497 w 2777778"/>
              <a:gd name="connsiteY10" fmla="*/ 927207 h 1281953"/>
              <a:gd name="connsiteX11" fmla="*/ 1375442 w 2777778"/>
              <a:gd name="connsiteY11" fmla="*/ 973311 h 1281953"/>
              <a:gd name="connsiteX12" fmla="*/ 1498386 w 2777778"/>
              <a:gd name="connsiteY12" fmla="*/ 957943 h 1281953"/>
              <a:gd name="connsiteX13" fmla="*/ 1621331 w 2777778"/>
              <a:gd name="connsiteY13" fmla="*/ 950259 h 1281953"/>
              <a:gd name="connsiteX14" fmla="*/ 1713539 w 2777778"/>
              <a:gd name="connsiteY14" fmla="*/ 988679 h 1281953"/>
              <a:gd name="connsiteX15" fmla="*/ 1705855 w 2777778"/>
              <a:gd name="connsiteY15" fmla="*/ 1088572 h 1281953"/>
              <a:gd name="connsiteX16" fmla="*/ 1590595 w 2777778"/>
              <a:gd name="connsiteY16" fmla="*/ 1211516 h 1281953"/>
              <a:gd name="connsiteX17" fmla="*/ 1582911 w 2777778"/>
              <a:gd name="connsiteY17" fmla="*/ 1272988 h 1281953"/>
              <a:gd name="connsiteX18" fmla="*/ 2627939 w 2777778"/>
              <a:gd name="connsiteY18" fmla="*/ 1157728 h 1281953"/>
              <a:gd name="connsiteX19" fmla="*/ 2481943 w 2777778"/>
              <a:gd name="connsiteY19" fmla="*/ 1111624 h 1281953"/>
              <a:gd name="connsiteX20" fmla="*/ 2328262 w 2777778"/>
              <a:gd name="connsiteY20" fmla="*/ 1111624 h 1281953"/>
              <a:gd name="connsiteX21" fmla="*/ 2236054 w 2777778"/>
              <a:gd name="connsiteY21" fmla="*/ 950259 h 1281953"/>
              <a:gd name="connsiteX22" fmla="*/ 2090057 w 2777778"/>
              <a:gd name="connsiteY22" fmla="*/ 842683 h 1281953"/>
              <a:gd name="connsiteX23" fmla="*/ 2120793 w 2777778"/>
              <a:gd name="connsiteY23" fmla="*/ 650582 h 1281953"/>
              <a:gd name="connsiteX24" fmla="*/ 2174581 w 2777778"/>
              <a:gd name="connsiteY24" fmla="*/ 496901 h 1281953"/>
              <a:gd name="connsiteX25" fmla="*/ 2197633 w 2777778"/>
              <a:gd name="connsiteY25" fmla="*/ 289432 h 1281953"/>
              <a:gd name="connsiteX26" fmla="*/ 2189949 w 2777778"/>
              <a:gd name="connsiteY26" fmla="*/ 166488 h 1281953"/>
              <a:gd name="connsiteX27" fmla="*/ 1990165 w 2777778"/>
              <a:gd name="connsiteY27" fmla="*/ 143435 h 1281953"/>
              <a:gd name="connsiteX28" fmla="*/ 1775012 w 2777778"/>
              <a:gd name="connsiteY28" fmla="*/ 43543 h 1281953"/>
              <a:gd name="connsiteX29" fmla="*/ 1636699 w 2777778"/>
              <a:gd name="connsiteY29" fmla="*/ 12807 h 1281953"/>
              <a:gd name="connsiteX30" fmla="*/ 1413862 w 2777778"/>
              <a:gd name="connsiteY30" fmla="*/ 20491 h 1281953"/>
              <a:gd name="connsiteX31" fmla="*/ 1183341 w 2777778"/>
              <a:gd name="connsiteY31" fmla="*/ 58911 h 1281953"/>
              <a:gd name="connsiteX32" fmla="*/ 929768 w 2777778"/>
              <a:gd name="connsiteY32" fmla="*/ 5123 h 1281953"/>
              <a:gd name="connsiteX33" fmla="*/ 799139 w 2777778"/>
              <a:gd name="connsiteY33" fmla="*/ 28175 h 1281953"/>
              <a:gd name="connsiteX34" fmla="*/ 783771 w 2777778"/>
              <a:gd name="connsiteY34" fmla="*/ 128067 h 1281953"/>
              <a:gd name="connsiteX35" fmla="*/ 437990 w 2777778"/>
              <a:gd name="connsiteY35" fmla="*/ 251012 h 1281953"/>
              <a:gd name="connsiteX36" fmla="*/ 153681 w 2777778"/>
              <a:gd name="connsiteY36" fmla="*/ 320168 h 1281953"/>
              <a:gd name="connsiteX37" fmla="*/ 53788 w 2777778"/>
              <a:gd name="connsiteY37" fmla="*/ 358588 h 1281953"/>
              <a:gd name="connsiteX0" fmla="*/ 0 w 2776497"/>
              <a:gd name="connsiteY0" fmla="*/ 350904 h 1223042"/>
              <a:gd name="connsiteX1" fmla="*/ 222837 w 2776497"/>
              <a:gd name="connsiteY1" fmla="*/ 343220 h 1223042"/>
              <a:gd name="connsiteX2" fmla="*/ 437990 w 2776497"/>
              <a:gd name="connsiteY2" fmla="*/ 373956 h 1223042"/>
              <a:gd name="connsiteX3" fmla="*/ 691563 w 2776497"/>
              <a:gd name="connsiteY3" fmla="*/ 466165 h 1223042"/>
              <a:gd name="connsiteX4" fmla="*/ 822191 w 2776497"/>
              <a:gd name="connsiteY4" fmla="*/ 496901 h 1223042"/>
              <a:gd name="connsiteX5" fmla="*/ 929768 w 2776497"/>
              <a:gd name="connsiteY5" fmla="*/ 543005 h 1223042"/>
              <a:gd name="connsiteX6" fmla="*/ 929768 w 2776497"/>
              <a:gd name="connsiteY6" fmla="*/ 550689 h 1223042"/>
              <a:gd name="connsiteX7" fmla="*/ 1114185 w 2776497"/>
              <a:gd name="connsiteY7" fmla="*/ 573741 h 1223042"/>
              <a:gd name="connsiteX8" fmla="*/ 1167973 w 2776497"/>
              <a:gd name="connsiteY8" fmla="*/ 635214 h 1223042"/>
              <a:gd name="connsiteX9" fmla="*/ 1214077 w 2776497"/>
              <a:gd name="connsiteY9" fmla="*/ 804262 h 1223042"/>
              <a:gd name="connsiteX10" fmla="*/ 1252497 w 2776497"/>
              <a:gd name="connsiteY10" fmla="*/ 927207 h 1223042"/>
              <a:gd name="connsiteX11" fmla="*/ 1375442 w 2776497"/>
              <a:gd name="connsiteY11" fmla="*/ 973311 h 1223042"/>
              <a:gd name="connsiteX12" fmla="*/ 1498386 w 2776497"/>
              <a:gd name="connsiteY12" fmla="*/ 957943 h 1223042"/>
              <a:gd name="connsiteX13" fmla="*/ 1621331 w 2776497"/>
              <a:gd name="connsiteY13" fmla="*/ 950259 h 1223042"/>
              <a:gd name="connsiteX14" fmla="*/ 1713539 w 2776497"/>
              <a:gd name="connsiteY14" fmla="*/ 988679 h 1223042"/>
              <a:gd name="connsiteX15" fmla="*/ 1705855 w 2776497"/>
              <a:gd name="connsiteY15" fmla="*/ 1088572 h 1223042"/>
              <a:gd name="connsiteX16" fmla="*/ 1590595 w 2776497"/>
              <a:gd name="connsiteY16" fmla="*/ 1211516 h 1223042"/>
              <a:gd name="connsiteX17" fmla="*/ 2627939 w 2776497"/>
              <a:gd name="connsiteY17" fmla="*/ 1157728 h 1223042"/>
              <a:gd name="connsiteX18" fmla="*/ 2481943 w 2776497"/>
              <a:gd name="connsiteY18" fmla="*/ 1111624 h 1223042"/>
              <a:gd name="connsiteX19" fmla="*/ 2328262 w 2776497"/>
              <a:gd name="connsiteY19" fmla="*/ 1111624 h 1223042"/>
              <a:gd name="connsiteX20" fmla="*/ 2236054 w 2776497"/>
              <a:gd name="connsiteY20" fmla="*/ 950259 h 1223042"/>
              <a:gd name="connsiteX21" fmla="*/ 2090057 w 2776497"/>
              <a:gd name="connsiteY21" fmla="*/ 842683 h 1223042"/>
              <a:gd name="connsiteX22" fmla="*/ 2120793 w 2776497"/>
              <a:gd name="connsiteY22" fmla="*/ 650582 h 1223042"/>
              <a:gd name="connsiteX23" fmla="*/ 2174581 w 2776497"/>
              <a:gd name="connsiteY23" fmla="*/ 496901 h 1223042"/>
              <a:gd name="connsiteX24" fmla="*/ 2197633 w 2776497"/>
              <a:gd name="connsiteY24" fmla="*/ 289432 h 1223042"/>
              <a:gd name="connsiteX25" fmla="*/ 2189949 w 2776497"/>
              <a:gd name="connsiteY25" fmla="*/ 166488 h 1223042"/>
              <a:gd name="connsiteX26" fmla="*/ 1990165 w 2776497"/>
              <a:gd name="connsiteY26" fmla="*/ 143435 h 1223042"/>
              <a:gd name="connsiteX27" fmla="*/ 1775012 w 2776497"/>
              <a:gd name="connsiteY27" fmla="*/ 43543 h 1223042"/>
              <a:gd name="connsiteX28" fmla="*/ 1636699 w 2776497"/>
              <a:gd name="connsiteY28" fmla="*/ 12807 h 1223042"/>
              <a:gd name="connsiteX29" fmla="*/ 1413862 w 2776497"/>
              <a:gd name="connsiteY29" fmla="*/ 20491 h 1223042"/>
              <a:gd name="connsiteX30" fmla="*/ 1183341 w 2776497"/>
              <a:gd name="connsiteY30" fmla="*/ 58911 h 1223042"/>
              <a:gd name="connsiteX31" fmla="*/ 929768 w 2776497"/>
              <a:gd name="connsiteY31" fmla="*/ 5123 h 1223042"/>
              <a:gd name="connsiteX32" fmla="*/ 799139 w 2776497"/>
              <a:gd name="connsiteY32" fmla="*/ 28175 h 1223042"/>
              <a:gd name="connsiteX33" fmla="*/ 783771 w 2776497"/>
              <a:gd name="connsiteY33" fmla="*/ 128067 h 1223042"/>
              <a:gd name="connsiteX34" fmla="*/ 437990 w 2776497"/>
              <a:gd name="connsiteY34" fmla="*/ 251012 h 1223042"/>
              <a:gd name="connsiteX35" fmla="*/ 153681 w 2776497"/>
              <a:gd name="connsiteY35" fmla="*/ 320168 h 1223042"/>
              <a:gd name="connsiteX36" fmla="*/ 53788 w 2776497"/>
              <a:gd name="connsiteY36" fmla="*/ 358588 h 1223042"/>
              <a:gd name="connsiteX0" fmla="*/ 0 w 2757287"/>
              <a:gd name="connsiteY0" fmla="*/ 350904 h 1161570"/>
              <a:gd name="connsiteX1" fmla="*/ 222837 w 2757287"/>
              <a:gd name="connsiteY1" fmla="*/ 343220 h 1161570"/>
              <a:gd name="connsiteX2" fmla="*/ 437990 w 2757287"/>
              <a:gd name="connsiteY2" fmla="*/ 373956 h 1161570"/>
              <a:gd name="connsiteX3" fmla="*/ 691563 w 2757287"/>
              <a:gd name="connsiteY3" fmla="*/ 466165 h 1161570"/>
              <a:gd name="connsiteX4" fmla="*/ 822191 w 2757287"/>
              <a:gd name="connsiteY4" fmla="*/ 496901 h 1161570"/>
              <a:gd name="connsiteX5" fmla="*/ 929768 w 2757287"/>
              <a:gd name="connsiteY5" fmla="*/ 543005 h 1161570"/>
              <a:gd name="connsiteX6" fmla="*/ 929768 w 2757287"/>
              <a:gd name="connsiteY6" fmla="*/ 550689 h 1161570"/>
              <a:gd name="connsiteX7" fmla="*/ 1114185 w 2757287"/>
              <a:gd name="connsiteY7" fmla="*/ 573741 h 1161570"/>
              <a:gd name="connsiteX8" fmla="*/ 1167973 w 2757287"/>
              <a:gd name="connsiteY8" fmla="*/ 635214 h 1161570"/>
              <a:gd name="connsiteX9" fmla="*/ 1214077 w 2757287"/>
              <a:gd name="connsiteY9" fmla="*/ 804262 h 1161570"/>
              <a:gd name="connsiteX10" fmla="*/ 1252497 w 2757287"/>
              <a:gd name="connsiteY10" fmla="*/ 927207 h 1161570"/>
              <a:gd name="connsiteX11" fmla="*/ 1375442 w 2757287"/>
              <a:gd name="connsiteY11" fmla="*/ 973311 h 1161570"/>
              <a:gd name="connsiteX12" fmla="*/ 1498386 w 2757287"/>
              <a:gd name="connsiteY12" fmla="*/ 957943 h 1161570"/>
              <a:gd name="connsiteX13" fmla="*/ 1621331 w 2757287"/>
              <a:gd name="connsiteY13" fmla="*/ 950259 h 1161570"/>
              <a:gd name="connsiteX14" fmla="*/ 1713539 w 2757287"/>
              <a:gd name="connsiteY14" fmla="*/ 988679 h 1161570"/>
              <a:gd name="connsiteX15" fmla="*/ 1705855 w 2757287"/>
              <a:gd name="connsiteY15" fmla="*/ 1088572 h 1161570"/>
              <a:gd name="connsiteX16" fmla="*/ 2627939 w 2757287"/>
              <a:gd name="connsiteY16" fmla="*/ 1157728 h 1161570"/>
              <a:gd name="connsiteX17" fmla="*/ 2481943 w 2757287"/>
              <a:gd name="connsiteY17" fmla="*/ 1111624 h 1161570"/>
              <a:gd name="connsiteX18" fmla="*/ 2328262 w 2757287"/>
              <a:gd name="connsiteY18" fmla="*/ 1111624 h 1161570"/>
              <a:gd name="connsiteX19" fmla="*/ 2236054 w 2757287"/>
              <a:gd name="connsiteY19" fmla="*/ 950259 h 1161570"/>
              <a:gd name="connsiteX20" fmla="*/ 2090057 w 2757287"/>
              <a:gd name="connsiteY20" fmla="*/ 842683 h 1161570"/>
              <a:gd name="connsiteX21" fmla="*/ 2120793 w 2757287"/>
              <a:gd name="connsiteY21" fmla="*/ 650582 h 1161570"/>
              <a:gd name="connsiteX22" fmla="*/ 2174581 w 2757287"/>
              <a:gd name="connsiteY22" fmla="*/ 496901 h 1161570"/>
              <a:gd name="connsiteX23" fmla="*/ 2197633 w 2757287"/>
              <a:gd name="connsiteY23" fmla="*/ 289432 h 1161570"/>
              <a:gd name="connsiteX24" fmla="*/ 2189949 w 2757287"/>
              <a:gd name="connsiteY24" fmla="*/ 166488 h 1161570"/>
              <a:gd name="connsiteX25" fmla="*/ 1990165 w 2757287"/>
              <a:gd name="connsiteY25" fmla="*/ 143435 h 1161570"/>
              <a:gd name="connsiteX26" fmla="*/ 1775012 w 2757287"/>
              <a:gd name="connsiteY26" fmla="*/ 43543 h 1161570"/>
              <a:gd name="connsiteX27" fmla="*/ 1636699 w 2757287"/>
              <a:gd name="connsiteY27" fmla="*/ 12807 h 1161570"/>
              <a:gd name="connsiteX28" fmla="*/ 1413862 w 2757287"/>
              <a:gd name="connsiteY28" fmla="*/ 20491 h 1161570"/>
              <a:gd name="connsiteX29" fmla="*/ 1183341 w 2757287"/>
              <a:gd name="connsiteY29" fmla="*/ 58911 h 1161570"/>
              <a:gd name="connsiteX30" fmla="*/ 929768 w 2757287"/>
              <a:gd name="connsiteY30" fmla="*/ 5123 h 1161570"/>
              <a:gd name="connsiteX31" fmla="*/ 799139 w 2757287"/>
              <a:gd name="connsiteY31" fmla="*/ 28175 h 1161570"/>
              <a:gd name="connsiteX32" fmla="*/ 783771 w 2757287"/>
              <a:gd name="connsiteY32" fmla="*/ 128067 h 1161570"/>
              <a:gd name="connsiteX33" fmla="*/ 437990 w 2757287"/>
              <a:gd name="connsiteY33" fmla="*/ 251012 h 1161570"/>
              <a:gd name="connsiteX34" fmla="*/ 153681 w 2757287"/>
              <a:gd name="connsiteY34" fmla="*/ 320168 h 1161570"/>
              <a:gd name="connsiteX35" fmla="*/ 53788 w 2757287"/>
              <a:gd name="connsiteY35" fmla="*/ 358588 h 1161570"/>
              <a:gd name="connsiteX0" fmla="*/ 0 w 2756006"/>
              <a:gd name="connsiteY0" fmla="*/ 350904 h 1178219"/>
              <a:gd name="connsiteX1" fmla="*/ 222837 w 2756006"/>
              <a:gd name="connsiteY1" fmla="*/ 343220 h 1178219"/>
              <a:gd name="connsiteX2" fmla="*/ 437990 w 2756006"/>
              <a:gd name="connsiteY2" fmla="*/ 373956 h 1178219"/>
              <a:gd name="connsiteX3" fmla="*/ 691563 w 2756006"/>
              <a:gd name="connsiteY3" fmla="*/ 466165 h 1178219"/>
              <a:gd name="connsiteX4" fmla="*/ 822191 w 2756006"/>
              <a:gd name="connsiteY4" fmla="*/ 496901 h 1178219"/>
              <a:gd name="connsiteX5" fmla="*/ 929768 w 2756006"/>
              <a:gd name="connsiteY5" fmla="*/ 543005 h 1178219"/>
              <a:gd name="connsiteX6" fmla="*/ 929768 w 2756006"/>
              <a:gd name="connsiteY6" fmla="*/ 550689 h 1178219"/>
              <a:gd name="connsiteX7" fmla="*/ 1114185 w 2756006"/>
              <a:gd name="connsiteY7" fmla="*/ 573741 h 1178219"/>
              <a:gd name="connsiteX8" fmla="*/ 1167973 w 2756006"/>
              <a:gd name="connsiteY8" fmla="*/ 635214 h 1178219"/>
              <a:gd name="connsiteX9" fmla="*/ 1214077 w 2756006"/>
              <a:gd name="connsiteY9" fmla="*/ 804262 h 1178219"/>
              <a:gd name="connsiteX10" fmla="*/ 1252497 w 2756006"/>
              <a:gd name="connsiteY10" fmla="*/ 927207 h 1178219"/>
              <a:gd name="connsiteX11" fmla="*/ 1375442 w 2756006"/>
              <a:gd name="connsiteY11" fmla="*/ 973311 h 1178219"/>
              <a:gd name="connsiteX12" fmla="*/ 1498386 w 2756006"/>
              <a:gd name="connsiteY12" fmla="*/ 957943 h 1178219"/>
              <a:gd name="connsiteX13" fmla="*/ 1621331 w 2756006"/>
              <a:gd name="connsiteY13" fmla="*/ 950259 h 1178219"/>
              <a:gd name="connsiteX14" fmla="*/ 1713539 w 2756006"/>
              <a:gd name="connsiteY14" fmla="*/ 988679 h 1178219"/>
              <a:gd name="connsiteX15" fmla="*/ 2627939 w 2756006"/>
              <a:gd name="connsiteY15" fmla="*/ 1157728 h 1178219"/>
              <a:gd name="connsiteX16" fmla="*/ 2481943 w 2756006"/>
              <a:gd name="connsiteY16" fmla="*/ 1111624 h 1178219"/>
              <a:gd name="connsiteX17" fmla="*/ 2328262 w 2756006"/>
              <a:gd name="connsiteY17" fmla="*/ 1111624 h 1178219"/>
              <a:gd name="connsiteX18" fmla="*/ 2236054 w 2756006"/>
              <a:gd name="connsiteY18" fmla="*/ 950259 h 1178219"/>
              <a:gd name="connsiteX19" fmla="*/ 2090057 w 2756006"/>
              <a:gd name="connsiteY19" fmla="*/ 842683 h 1178219"/>
              <a:gd name="connsiteX20" fmla="*/ 2120793 w 2756006"/>
              <a:gd name="connsiteY20" fmla="*/ 650582 h 1178219"/>
              <a:gd name="connsiteX21" fmla="*/ 2174581 w 2756006"/>
              <a:gd name="connsiteY21" fmla="*/ 496901 h 1178219"/>
              <a:gd name="connsiteX22" fmla="*/ 2197633 w 2756006"/>
              <a:gd name="connsiteY22" fmla="*/ 289432 h 1178219"/>
              <a:gd name="connsiteX23" fmla="*/ 2189949 w 2756006"/>
              <a:gd name="connsiteY23" fmla="*/ 166488 h 1178219"/>
              <a:gd name="connsiteX24" fmla="*/ 1990165 w 2756006"/>
              <a:gd name="connsiteY24" fmla="*/ 143435 h 1178219"/>
              <a:gd name="connsiteX25" fmla="*/ 1775012 w 2756006"/>
              <a:gd name="connsiteY25" fmla="*/ 43543 h 1178219"/>
              <a:gd name="connsiteX26" fmla="*/ 1636699 w 2756006"/>
              <a:gd name="connsiteY26" fmla="*/ 12807 h 1178219"/>
              <a:gd name="connsiteX27" fmla="*/ 1413862 w 2756006"/>
              <a:gd name="connsiteY27" fmla="*/ 20491 h 1178219"/>
              <a:gd name="connsiteX28" fmla="*/ 1183341 w 2756006"/>
              <a:gd name="connsiteY28" fmla="*/ 58911 h 1178219"/>
              <a:gd name="connsiteX29" fmla="*/ 929768 w 2756006"/>
              <a:gd name="connsiteY29" fmla="*/ 5123 h 1178219"/>
              <a:gd name="connsiteX30" fmla="*/ 799139 w 2756006"/>
              <a:gd name="connsiteY30" fmla="*/ 28175 h 1178219"/>
              <a:gd name="connsiteX31" fmla="*/ 783771 w 2756006"/>
              <a:gd name="connsiteY31" fmla="*/ 128067 h 1178219"/>
              <a:gd name="connsiteX32" fmla="*/ 437990 w 2756006"/>
              <a:gd name="connsiteY32" fmla="*/ 251012 h 1178219"/>
              <a:gd name="connsiteX33" fmla="*/ 153681 w 2756006"/>
              <a:gd name="connsiteY33" fmla="*/ 320168 h 1178219"/>
              <a:gd name="connsiteX34" fmla="*/ 53788 w 2756006"/>
              <a:gd name="connsiteY34" fmla="*/ 358588 h 1178219"/>
              <a:gd name="connsiteX0" fmla="*/ 0 w 2771374"/>
              <a:gd name="connsiteY0" fmla="*/ 350904 h 1184622"/>
              <a:gd name="connsiteX1" fmla="*/ 222837 w 2771374"/>
              <a:gd name="connsiteY1" fmla="*/ 343220 h 1184622"/>
              <a:gd name="connsiteX2" fmla="*/ 437990 w 2771374"/>
              <a:gd name="connsiteY2" fmla="*/ 373956 h 1184622"/>
              <a:gd name="connsiteX3" fmla="*/ 691563 w 2771374"/>
              <a:gd name="connsiteY3" fmla="*/ 466165 h 1184622"/>
              <a:gd name="connsiteX4" fmla="*/ 822191 w 2771374"/>
              <a:gd name="connsiteY4" fmla="*/ 496901 h 1184622"/>
              <a:gd name="connsiteX5" fmla="*/ 929768 w 2771374"/>
              <a:gd name="connsiteY5" fmla="*/ 543005 h 1184622"/>
              <a:gd name="connsiteX6" fmla="*/ 929768 w 2771374"/>
              <a:gd name="connsiteY6" fmla="*/ 550689 h 1184622"/>
              <a:gd name="connsiteX7" fmla="*/ 1114185 w 2771374"/>
              <a:gd name="connsiteY7" fmla="*/ 573741 h 1184622"/>
              <a:gd name="connsiteX8" fmla="*/ 1167973 w 2771374"/>
              <a:gd name="connsiteY8" fmla="*/ 635214 h 1184622"/>
              <a:gd name="connsiteX9" fmla="*/ 1214077 w 2771374"/>
              <a:gd name="connsiteY9" fmla="*/ 804262 h 1184622"/>
              <a:gd name="connsiteX10" fmla="*/ 1252497 w 2771374"/>
              <a:gd name="connsiteY10" fmla="*/ 927207 h 1184622"/>
              <a:gd name="connsiteX11" fmla="*/ 1375442 w 2771374"/>
              <a:gd name="connsiteY11" fmla="*/ 973311 h 1184622"/>
              <a:gd name="connsiteX12" fmla="*/ 1498386 w 2771374"/>
              <a:gd name="connsiteY12" fmla="*/ 957943 h 1184622"/>
              <a:gd name="connsiteX13" fmla="*/ 1621331 w 2771374"/>
              <a:gd name="connsiteY13" fmla="*/ 950259 h 1184622"/>
              <a:gd name="connsiteX14" fmla="*/ 2627939 w 2771374"/>
              <a:gd name="connsiteY14" fmla="*/ 1157728 h 1184622"/>
              <a:gd name="connsiteX15" fmla="*/ 2481943 w 2771374"/>
              <a:gd name="connsiteY15" fmla="*/ 1111624 h 1184622"/>
              <a:gd name="connsiteX16" fmla="*/ 2328262 w 2771374"/>
              <a:gd name="connsiteY16" fmla="*/ 1111624 h 1184622"/>
              <a:gd name="connsiteX17" fmla="*/ 2236054 w 2771374"/>
              <a:gd name="connsiteY17" fmla="*/ 950259 h 1184622"/>
              <a:gd name="connsiteX18" fmla="*/ 2090057 w 2771374"/>
              <a:gd name="connsiteY18" fmla="*/ 842683 h 1184622"/>
              <a:gd name="connsiteX19" fmla="*/ 2120793 w 2771374"/>
              <a:gd name="connsiteY19" fmla="*/ 650582 h 1184622"/>
              <a:gd name="connsiteX20" fmla="*/ 2174581 w 2771374"/>
              <a:gd name="connsiteY20" fmla="*/ 496901 h 1184622"/>
              <a:gd name="connsiteX21" fmla="*/ 2197633 w 2771374"/>
              <a:gd name="connsiteY21" fmla="*/ 289432 h 1184622"/>
              <a:gd name="connsiteX22" fmla="*/ 2189949 w 2771374"/>
              <a:gd name="connsiteY22" fmla="*/ 166488 h 1184622"/>
              <a:gd name="connsiteX23" fmla="*/ 1990165 w 2771374"/>
              <a:gd name="connsiteY23" fmla="*/ 143435 h 1184622"/>
              <a:gd name="connsiteX24" fmla="*/ 1775012 w 2771374"/>
              <a:gd name="connsiteY24" fmla="*/ 43543 h 1184622"/>
              <a:gd name="connsiteX25" fmla="*/ 1636699 w 2771374"/>
              <a:gd name="connsiteY25" fmla="*/ 12807 h 1184622"/>
              <a:gd name="connsiteX26" fmla="*/ 1413862 w 2771374"/>
              <a:gd name="connsiteY26" fmla="*/ 20491 h 1184622"/>
              <a:gd name="connsiteX27" fmla="*/ 1183341 w 2771374"/>
              <a:gd name="connsiteY27" fmla="*/ 58911 h 1184622"/>
              <a:gd name="connsiteX28" fmla="*/ 929768 w 2771374"/>
              <a:gd name="connsiteY28" fmla="*/ 5123 h 1184622"/>
              <a:gd name="connsiteX29" fmla="*/ 799139 w 2771374"/>
              <a:gd name="connsiteY29" fmla="*/ 28175 h 1184622"/>
              <a:gd name="connsiteX30" fmla="*/ 783771 w 2771374"/>
              <a:gd name="connsiteY30" fmla="*/ 128067 h 1184622"/>
              <a:gd name="connsiteX31" fmla="*/ 437990 w 2771374"/>
              <a:gd name="connsiteY31" fmla="*/ 251012 h 1184622"/>
              <a:gd name="connsiteX32" fmla="*/ 153681 w 2771374"/>
              <a:gd name="connsiteY32" fmla="*/ 320168 h 1184622"/>
              <a:gd name="connsiteX33" fmla="*/ 53788 w 2771374"/>
              <a:gd name="connsiteY33" fmla="*/ 358588 h 1184622"/>
              <a:gd name="connsiteX0" fmla="*/ 0 w 2791865"/>
              <a:gd name="connsiteY0" fmla="*/ 350904 h 1183341"/>
              <a:gd name="connsiteX1" fmla="*/ 222837 w 2791865"/>
              <a:gd name="connsiteY1" fmla="*/ 343220 h 1183341"/>
              <a:gd name="connsiteX2" fmla="*/ 437990 w 2791865"/>
              <a:gd name="connsiteY2" fmla="*/ 373956 h 1183341"/>
              <a:gd name="connsiteX3" fmla="*/ 691563 w 2791865"/>
              <a:gd name="connsiteY3" fmla="*/ 466165 h 1183341"/>
              <a:gd name="connsiteX4" fmla="*/ 822191 w 2791865"/>
              <a:gd name="connsiteY4" fmla="*/ 496901 h 1183341"/>
              <a:gd name="connsiteX5" fmla="*/ 929768 w 2791865"/>
              <a:gd name="connsiteY5" fmla="*/ 543005 h 1183341"/>
              <a:gd name="connsiteX6" fmla="*/ 929768 w 2791865"/>
              <a:gd name="connsiteY6" fmla="*/ 550689 h 1183341"/>
              <a:gd name="connsiteX7" fmla="*/ 1114185 w 2791865"/>
              <a:gd name="connsiteY7" fmla="*/ 573741 h 1183341"/>
              <a:gd name="connsiteX8" fmla="*/ 1167973 w 2791865"/>
              <a:gd name="connsiteY8" fmla="*/ 635214 h 1183341"/>
              <a:gd name="connsiteX9" fmla="*/ 1214077 w 2791865"/>
              <a:gd name="connsiteY9" fmla="*/ 804262 h 1183341"/>
              <a:gd name="connsiteX10" fmla="*/ 1252497 w 2791865"/>
              <a:gd name="connsiteY10" fmla="*/ 927207 h 1183341"/>
              <a:gd name="connsiteX11" fmla="*/ 1375442 w 2791865"/>
              <a:gd name="connsiteY11" fmla="*/ 973311 h 1183341"/>
              <a:gd name="connsiteX12" fmla="*/ 1498386 w 2791865"/>
              <a:gd name="connsiteY12" fmla="*/ 957943 h 1183341"/>
              <a:gd name="connsiteX13" fmla="*/ 2627939 w 2791865"/>
              <a:gd name="connsiteY13" fmla="*/ 1157728 h 1183341"/>
              <a:gd name="connsiteX14" fmla="*/ 2481943 w 2791865"/>
              <a:gd name="connsiteY14" fmla="*/ 1111624 h 1183341"/>
              <a:gd name="connsiteX15" fmla="*/ 2328262 w 2791865"/>
              <a:gd name="connsiteY15" fmla="*/ 1111624 h 1183341"/>
              <a:gd name="connsiteX16" fmla="*/ 2236054 w 2791865"/>
              <a:gd name="connsiteY16" fmla="*/ 950259 h 1183341"/>
              <a:gd name="connsiteX17" fmla="*/ 2090057 w 2791865"/>
              <a:gd name="connsiteY17" fmla="*/ 842683 h 1183341"/>
              <a:gd name="connsiteX18" fmla="*/ 2120793 w 2791865"/>
              <a:gd name="connsiteY18" fmla="*/ 650582 h 1183341"/>
              <a:gd name="connsiteX19" fmla="*/ 2174581 w 2791865"/>
              <a:gd name="connsiteY19" fmla="*/ 496901 h 1183341"/>
              <a:gd name="connsiteX20" fmla="*/ 2197633 w 2791865"/>
              <a:gd name="connsiteY20" fmla="*/ 289432 h 1183341"/>
              <a:gd name="connsiteX21" fmla="*/ 2189949 w 2791865"/>
              <a:gd name="connsiteY21" fmla="*/ 166488 h 1183341"/>
              <a:gd name="connsiteX22" fmla="*/ 1990165 w 2791865"/>
              <a:gd name="connsiteY22" fmla="*/ 143435 h 1183341"/>
              <a:gd name="connsiteX23" fmla="*/ 1775012 w 2791865"/>
              <a:gd name="connsiteY23" fmla="*/ 43543 h 1183341"/>
              <a:gd name="connsiteX24" fmla="*/ 1636699 w 2791865"/>
              <a:gd name="connsiteY24" fmla="*/ 12807 h 1183341"/>
              <a:gd name="connsiteX25" fmla="*/ 1413862 w 2791865"/>
              <a:gd name="connsiteY25" fmla="*/ 20491 h 1183341"/>
              <a:gd name="connsiteX26" fmla="*/ 1183341 w 2791865"/>
              <a:gd name="connsiteY26" fmla="*/ 58911 h 1183341"/>
              <a:gd name="connsiteX27" fmla="*/ 929768 w 2791865"/>
              <a:gd name="connsiteY27" fmla="*/ 5123 h 1183341"/>
              <a:gd name="connsiteX28" fmla="*/ 799139 w 2791865"/>
              <a:gd name="connsiteY28" fmla="*/ 28175 h 1183341"/>
              <a:gd name="connsiteX29" fmla="*/ 783771 w 2791865"/>
              <a:gd name="connsiteY29" fmla="*/ 128067 h 1183341"/>
              <a:gd name="connsiteX30" fmla="*/ 437990 w 2791865"/>
              <a:gd name="connsiteY30" fmla="*/ 251012 h 1183341"/>
              <a:gd name="connsiteX31" fmla="*/ 153681 w 2791865"/>
              <a:gd name="connsiteY31" fmla="*/ 320168 h 1183341"/>
              <a:gd name="connsiteX32" fmla="*/ 53788 w 2791865"/>
              <a:gd name="connsiteY32" fmla="*/ 358588 h 1183341"/>
              <a:gd name="connsiteX0" fmla="*/ 0 w 2812356"/>
              <a:gd name="connsiteY0" fmla="*/ 350904 h 1180780"/>
              <a:gd name="connsiteX1" fmla="*/ 222837 w 2812356"/>
              <a:gd name="connsiteY1" fmla="*/ 343220 h 1180780"/>
              <a:gd name="connsiteX2" fmla="*/ 437990 w 2812356"/>
              <a:gd name="connsiteY2" fmla="*/ 373956 h 1180780"/>
              <a:gd name="connsiteX3" fmla="*/ 691563 w 2812356"/>
              <a:gd name="connsiteY3" fmla="*/ 466165 h 1180780"/>
              <a:gd name="connsiteX4" fmla="*/ 822191 w 2812356"/>
              <a:gd name="connsiteY4" fmla="*/ 496901 h 1180780"/>
              <a:gd name="connsiteX5" fmla="*/ 929768 w 2812356"/>
              <a:gd name="connsiteY5" fmla="*/ 543005 h 1180780"/>
              <a:gd name="connsiteX6" fmla="*/ 929768 w 2812356"/>
              <a:gd name="connsiteY6" fmla="*/ 550689 h 1180780"/>
              <a:gd name="connsiteX7" fmla="*/ 1114185 w 2812356"/>
              <a:gd name="connsiteY7" fmla="*/ 573741 h 1180780"/>
              <a:gd name="connsiteX8" fmla="*/ 1167973 w 2812356"/>
              <a:gd name="connsiteY8" fmla="*/ 635214 h 1180780"/>
              <a:gd name="connsiteX9" fmla="*/ 1214077 w 2812356"/>
              <a:gd name="connsiteY9" fmla="*/ 804262 h 1180780"/>
              <a:gd name="connsiteX10" fmla="*/ 1252497 w 2812356"/>
              <a:gd name="connsiteY10" fmla="*/ 927207 h 1180780"/>
              <a:gd name="connsiteX11" fmla="*/ 1375442 w 2812356"/>
              <a:gd name="connsiteY11" fmla="*/ 973311 h 1180780"/>
              <a:gd name="connsiteX12" fmla="*/ 2627939 w 2812356"/>
              <a:gd name="connsiteY12" fmla="*/ 1157728 h 1180780"/>
              <a:gd name="connsiteX13" fmla="*/ 2481943 w 2812356"/>
              <a:gd name="connsiteY13" fmla="*/ 1111624 h 1180780"/>
              <a:gd name="connsiteX14" fmla="*/ 2328262 w 2812356"/>
              <a:gd name="connsiteY14" fmla="*/ 1111624 h 1180780"/>
              <a:gd name="connsiteX15" fmla="*/ 2236054 w 2812356"/>
              <a:gd name="connsiteY15" fmla="*/ 950259 h 1180780"/>
              <a:gd name="connsiteX16" fmla="*/ 2090057 w 2812356"/>
              <a:gd name="connsiteY16" fmla="*/ 842683 h 1180780"/>
              <a:gd name="connsiteX17" fmla="*/ 2120793 w 2812356"/>
              <a:gd name="connsiteY17" fmla="*/ 650582 h 1180780"/>
              <a:gd name="connsiteX18" fmla="*/ 2174581 w 2812356"/>
              <a:gd name="connsiteY18" fmla="*/ 496901 h 1180780"/>
              <a:gd name="connsiteX19" fmla="*/ 2197633 w 2812356"/>
              <a:gd name="connsiteY19" fmla="*/ 289432 h 1180780"/>
              <a:gd name="connsiteX20" fmla="*/ 2189949 w 2812356"/>
              <a:gd name="connsiteY20" fmla="*/ 166488 h 1180780"/>
              <a:gd name="connsiteX21" fmla="*/ 1990165 w 2812356"/>
              <a:gd name="connsiteY21" fmla="*/ 143435 h 1180780"/>
              <a:gd name="connsiteX22" fmla="*/ 1775012 w 2812356"/>
              <a:gd name="connsiteY22" fmla="*/ 43543 h 1180780"/>
              <a:gd name="connsiteX23" fmla="*/ 1636699 w 2812356"/>
              <a:gd name="connsiteY23" fmla="*/ 12807 h 1180780"/>
              <a:gd name="connsiteX24" fmla="*/ 1413862 w 2812356"/>
              <a:gd name="connsiteY24" fmla="*/ 20491 h 1180780"/>
              <a:gd name="connsiteX25" fmla="*/ 1183341 w 2812356"/>
              <a:gd name="connsiteY25" fmla="*/ 58911 h 1180780"/>
              <a:gd name="connsiteX26" fmla="*/ 929768 w 2812356"/>
              <a:gd name="connsiteY26" fmla="*/ 5123 h 1180780"/>
              <a:gd name="connsiteX27" fmla="*/ 799139 w 2812356"/>
              <a:gd name="connsiteY27" fmla="*/ 28175 h 1180780"/>
              <a:gd name="connsiteX28" fmla="*/ 783771 w 2812356"/>
              <a:gd name="connsiteY28" fmla="*/ 128067 h 1180780"/>
              <a:gd name="connsiteX29" fmla="*/ 437990 w 2812356"/>
              <a:gd name="connsiteY29" fmla="*/ 251012 h 1180780"/>
              <a:gd name="connsiteX30" fmla="*/ 153681 w 2812356"/>
              <a:gd name="connsiteY30" fmla="*/ 320168 h 1180780"/>
              <a:gd name="connsiteX31" fmla="*/ 53788 w 2812356"/>
              <a:gd name="connsiteY31" fmla="*/ 358588 h 1180780"/>
              <a:gd name="connsiteX0" fmla="*/ 0 w 2786742"/>
              <a:gd name="connsiteY0" fmla="*/ 350904 h 1180780"/>
              <a:gd name="connsiteX1" fmla="*/ 222837 w 2786742"/>
              <a:gd name="connsiteY1" fmla="*/ 343220 h 1180780"/>
              <a:gd name="connsiteX2" fmla="*/ 437990 w 2786742"/>
              <a:gd name="connsiteY2" fmla="*/ 373956 h 1180780"/>
              <a:gd name="connsiteX3" fmla="*/ 691563 w 2786742"/>
              <a:gd name="connsiteY3" fmla="*/ 466165 h 1180780"/>
              <a:gd name="connsiteX4" fmla="*/ 822191 w 2786742"/>
              <a:gd name="connsiteY4" fmla="*/ 496901 h 1180780"/>
              <a:gd name="connsiteX5" fmla="*/ 929768 w 2786742"/>
              <a:gd name="connsiteY5" fmla="*/ 543005 h 1180780"/>
              <a:gd name="connsiteX6" fmla="*/ 929768 w 2786742"/>
              <a:gd name="connsiteY6" fmla="*/ 550689 h 1180780"/>
              <a:gd name="connsiteX7" fmla="*/ 1114185 w 2786742"/>
              <a:gd name="connsiteY7" fmla="*/ 573741 h 1180780"/>
              <a:gd name="connsiteX8" fmla="*/ 1167973 w 2786742"/>
              <a:gd name="connsiteY8" fmla="*/ 635214 h 1180780"/>
              <a:gd name="connsiteX9" fmla="*/ 1214077 w 2786742"/>
              <a:gd name="connsiteY9" fmla="*/ 804262 h 1180780"/>
              <a:gd name="connsiteX10" fmla="*/ 1252497 w 2786742"/>
              <a:gd name="connsiteY10" fmla="*/ 927207 h 1180780"/>
              <a:gd name="connsiteX11" fmla="*/ 1375442 w 2786742"/>
              <a:gd name="connsiteY11" fmla="*/ 973311 h 1180780"/>
              <a:gd name="connsiteX12" fmla="*/ 2627939 w 2786742"/>
              <a:gd name="connsiteY12" fmla="*/ 1157728 h 1180780"/>
              <a:gd name="connsiteX13" fmla="*/ 2328262 w 2786742"/>
              <a:gd name="connsiteY13" fmla="*/ 1111624 h 1180780"/>
              <a:gd name="connsiteX14" fmla="*/ 2236054 w 2786742"/>
              <a:gd name="connsiteY14" fmla="*/ 950259 h 1180780"/>
              <a:gd name="connsiteX15" fmla="*/ 2090057 w 2786742"/>
              <a:gd name="connsiteY15" fmla="*/ 842683 h 1180780"/>
              <a:gd name="connsiteX16" fmla="*/ 2120793 w 2786742"/>
              <a:gd name="connsiteY16" fmla="*/ 650582 h 1180780"/>
              <a:gd name="connsiteX17" fmla="*/ 2174581 w 2786742"/>
              <a:gd name="connsiteY17" fmla="*/ 496901 h 1180780"/>
              <a:gd name="connsiteX18" fmla="*/ 2197633 w 2786742"/>
              <a:gd name="connsiteY18" fmla="*/ 289432 h 1180780"/>
              <a:gd name="connsiteX19" fmla="*/ 2189949 w 2786742"/>
              <a:gd name="connsiteY19" fmla="*/ 166488 h 1180780"/>
              <a:gd name="connsiteX20" fmla="*/ 1990165 w 2786742"/>
              <a:gd name="connsiteY20" fmla="*/ 143435 h 1180780"/>
              <a:gd name="connsiteX21" fmla="*/ 1775012 w 2786742"/>
              <a:gd name="connsiteY21" fmla="*/ 43543 h 1180780"/>
              <a:gd name="connsiteX22" fmla="*/ 1636699 w 2786742"/>
              <a:gd name="connsiteY22" fmla="*/ 12807 h 1180780"/>
              <a:gd name="connsiteX23" fmla="*/ 1413862 w 2786742"/>
              <a:gd name="connsiteY23" fmla="*/ 20491 h 1180780"/>
              <a:gd name="connsiteX24" fmla="*/ 1183341 w 2786742"/>
              <a:gd name="connsiteY24" fmla="*/ 58911 h 1180780"/>
              <a:gd name="connsiteX25" fmla="*/ 929768 w 2786742"/>
              <a:gd name="connsiteY25" fmla="*/ 5123 h 1180780"/>
              <a:gd name="connsiteX26" fmla="*/ 799139 w 2786742"/>
              <a:gd name="connsiteY26" fmla="*/ 28175 h 1180780"/>
              <a:gd name="connsiteX27" fmla="*/ 783771 w 2786742"/>
              <a:gd name="connsiteY27" fmla="*/ 128067 h 1180780"/>
              <a:gd name="connsiteX28" fmla="*/ 437990 w 2786742"/>
              <a:gd name="connsiteY28" fmla="*/ 251012 h 1180780"/>
              <a:gd name="connsiteX29" fmla="*/ 153681 w 2786742"/>
              <a:gd name="connsiteY29" fmla="*/ 320168 h 1180780"/>
              <a:gd name="connsiteX30" fmla="*/ 53788 w 2786742"/>
              <a:gd name="connsiteY30" fmla="*/ 358588 h 1180780"/>
              <a:gd name="connsiteX0" fmla="*/ 0 w 2771374"/>
              <a:gd name="connsiteY0" fmla="*/ 350904 h 1161570"/>
              <a:gd name="connsiteX1" fmla="*/ 222837 w 2771374"/>
              <a:gd name="connsiteY1" fmla="*/ 343220 h 1161570"/>
              <a:gd name="connsiteX2" fmla="*/ 437990 w 2771374"/>
              <a:gd name="connsiteY2" fmla="*/ 373956 h 1161570"/>
              <a:gd name="connsiteX3" fmla="*/ 691563 w 2771374"/>
              <a:gd name="connsiteY3" fmla="*/ 466165 h 1161570"/>
              <a:gd name="connsiteX4" fmla="*/ 822191 w 2771374"/>
              <a:gd name="connsiteY4" fmla="*/ 496901 h 1161570"/>
              <a:gd name="connsiteX5" fmla="*/ 929768 w 2771374"/>
              <a:gd name="connsiteY5" fmla="*/ 543005 h 1161570"/>
              <a:gd name="connsiteX6" fmla="*/ 929768 w 2771374"/>
              <a:gd name="connsiteY6" fmla="*/ 550689 h 1161570"/>
              <a:gd name="connsiteX7" fmla="*/ 1114185 w 2771374"/>
              <a:gd name="connsiteY7" fmla="*/ 573741 h 1161570"/>
              <a:gd name="connsiteX8" fmla="*/ 1167973 w 2771374"/>
              <a:gd name="connsiteY8" fmla="*/ 635214 h 1161570"/>
              <a:gd name="connsiteX9" fmla="*/ 1214077 w 2771374"/>
              <a:gd name="connsiteY9" fmla="*/ 804262 h 1161570"/>
              <a:gd name="connsiteX10" fmla="*/ 1252497 w 2771374"/>
              <a:gd name="connsiteY10" fmla="*/ 927207 h 1161570"/>
              <a:gd name="connsiteX11" fmla="*/ 1375442 w 2771374"/>
              <a:gd name="connsiteY11" fmla="*/ 973311 h 1161570"/>
              <a:gd name="connsiteX12" fmla="*/ 2627939 w 2771374"/>
              <a:gd name="connsiteY12" fmla="*/ 1157728 h 1161570"/>
              <a:gd name="connsiteX13" fmla="*/ 2236054 w 2771374"/>
              <a:gd name="connsiteY13" fmla="*/ 950259 h 1161570"/>
              <a:gd name="connsiteX14" fmla="*/ 2090057 w 2771374"/>
              <a:gd name="connsiteY14" fmla="*/ 842683 h 1161570"/>
              <a:gd name="connsiteX15" fmla="*/ 2120793 w 2771374"/>
              <a:gd name="connsiteY15" fmla="*/ 650582 h 1161570"/>
              <a:gd name="connsiteX16" fmla="*/ 2174581 w 2771374"/>
              <a:gd name="connsiteY16" fmla="*/ 496901 h 1161570"/>
              <a:gd name="connsiteX17" fmla="*/ 2197633 w 2771374"/>
              <a:gd name="connsiteY17" fmla="*/ 289432 h 1161570"/>
              <a:gd name="connsiteX18" fmla="*/ 2189949 w 2771374"/>
              <a:gd name="connsiteY18" fmla="*/ 166488 h 1161570"/>
              <a:gd name="connsiteX19" fmla="*/ 1990165 w 2771374"/>
              <a:gd name="connsiteY19" fmla="*/ 143435 h 1161570"/>
              <a:gd name="connsiteX20" fmla="*/ 1775012 w 2771374"/>
              <a:gd name="connsiteY20" fmla="*/ 43543 h 1161570"/>
              <a:gd name="connsiteX21" fmla="*/ 1636699 w 2771374"/>
              <a:gd name="connsiteY21" fmla="*/ 12807 h 1161570"/>
              <a:gd name="connsiteX22" fmla="*/ 1413862 w 2771374"/>
              <a:gd name="connsiteY22" fmla="*/ 20491 h 1161570"/>
              <a:gd name="connsiteX23" fmla="*/ 1183341 w 2771374"/>
              <a:gd name="connsiteY23" fmla="*/ 58911 h 1161570"/>
              <a:gd name="connsiteX24" fmla="*/ 929768 w 2771374"/>
              <a:gd name="connsiteY24" fmla="*/ 5123 h 1161570"/>
              <a:gd name="connsiteX25" fmla="*/ 799139 w 2771374"/>
              <a:gd name="connsiteY25" fmla="*/ 28175 h 1161570"/>
              <a:gd name="connsiteX26" fmla="*/ 783771 w 2771374"/>
              <a:gd name="connsiteY26" fmla="*/ 128067 h 1161570"/>
              <a:gd name="connsiteX27" fmla="*/ 437990 w 2771374"/>
              <a:gd name="connsiteY27" fmla="*/ 251012 h 1161570"/>
              <a:gd name="connsiteX28" fmla="*/ 153681 w 2771374"/>
              <a:gd name="connsiteY28" fmla="*/ 320168 h 1161570"/>
              <a:gd name="connsiteX29" fmla="*/ 53788 w 2771374"/>
              <a:gd name="connsiteY29" fmla="*/ 358588 h 1161570"/>
              <a:gd name="connsiteX0" fmla="*/ 0 w 2355156"/>
              <a:gd name="connsiteY0" fmla="*/ 350904 h 977153"/>
              <a:gd name="connsiteX1" fmla="*/ 222837 w 2355156"/>
              <a:gd name="connsiteY1" fmla="*/ 343220 h 977153"/>
              <a:gd name="connsiteX2" fmla="*/ 437990 w 2355156"/>
              <a:gd name="connsiteY2" fmla="*/ 373956 h 977153"/>
              <a:gd name="connsiteX3" fmla="*/ 691563 w 2355156"/>
              <a:gd name="connsiteY3" fmla="*/ 466165 h 977153"/>
              <a:gd name="connsiteX4" fmla="*/ 822191 w 2355156"/>
              <a:gd name="connsiteY4" fmla="*/ 496901 h 977153"/>
              <a:gd name="connsiteX5" fmla="*/ 929768 w 2355156"/>
              <a:gd name="connsiteY5" fmla="*/ 543005 h 977153"/>
              <a:gd name="connsiteX6" fmla="*/ 929768 w 2355156"/>
              <a:gd name="connsiteY6" fmla="*/ 550689 h 977153"/>
              <a:gd name="connsiteX7" fmla="*/ 1114185 w 2355156"/>
              <a:gd name="connsiteY7" fmla="*/ 573741 h 977153"/>
              <a:gd name="connsiteX8" fmla="*/ 1167973 w 2355156"/>
              <a:gd name="connsiteY8" fmla="*/ 635214 h 977153"/>
              <a:gd name="connsiteX9" fmla="*/ 1214077 w 2355156"/>
              <a:gd name="connsiteY9" fmla="*/ 804262 h 977153"/>
              <a:gd name="connsiteX10" fmla="*/ 1252497 w 2355156"/>
              <a:gd name="connsiteY10" fmla="*/ 927207 h 977153"/>
              <a:gd name="connsiteX11" fmla="*/ 1375442 w 2355156"/>
              <a:gd name="connsiteY11" fmla="*/ 973311 h 977153"/>
              <a:gd name="connsiteX12" fmla="*/ 2236054 w 2355156"/>
              <a:gd name="connsiteY12" fmla="*/ 950259 h 977153"/>
              <a:gd name="connsiteX13" fmla="*/ 2090057 w 2355156"/>
              <a:gd name="connsiteY13" fmla="*/ 842683 h 977153"/>
              <a:gd name="connsiteX14" fmla="*/ 2120793 w 2355156"/>
              <a:gd name="connsiteY14" fmla="*/ 650582 h 977153"/>
              <a:gd name="connsiteX15" fmla="*/ 2174581 w 2355156"/>
              <a:gd name="connsiteY15" fmla="*/ 496901 h 977153"/>
              <a:gd name="connsiteX16" fmla="*/ 2197633 w 2355156"/>
              <a:gd name="connsiteY16" fmla="*/ 289432 h 977153"/>
              <a:gd name="connsiteX17" fmla="*/ 2189949 w 2355156"/>
              <a:gd name="connsiteY17" fmla="*/ 166488 h 977153"/>
              <a:gd name="connsiteX18" fmla="*/ 1990165 w 2355156"/>
              <a:gd name="connsiteY18" fmla="*/ 143435 h 977153"/>
              <a:gd name="connsiteX19" fmla="*/ 1775012 w 2355156"/>
              <a:gd name="connsiteY19" fmla="*/ 43543 h 977153"/>
              <a:gd name="connsiteX20" fmla="*/ 1636699 w 2355156"/>
              <a:gd name="connsiteY20" fmla="*/ 12807 h 977153"/>
              <a:gd name="connsiteX21" fmla="*/ 1413862 w 2355156"/>
              <a:gd name="connsiteY21" fmla="*/ 20491 h 977153"/>
              <a:gd name="connsiteX22" fmla="*/ 1183341 w 2355156"/>
              <a:gd name="connsiteY22" fmla="*/ 58911 h 977153"/>
              <a:gd name="connsiteX23" fmla="*/ 929768 w 2355156"/>
              <a:gd name="connsiteY23" fmla="*/ 5123 h 977153"/>
              <a:gd name="connsiteX24" fmla="*/ 799139 w 2355156"/>
              <a:gd name="connsiteY24" fmla="*/ 28175 h 977153"/>
              <a:gd name="connsiteX25" fmla="*/ 783771 w 2355156"/>
              <a:gd name="connsiteY25" fmla="*/ 128067 h 977153"/>
              <a:gd name="connsiteX26" fmla="*/ 437990 w 2355156"/>
              <a:gd name="connsiteY26" fmla="*/ 251012 h 977153"/>
              <a:gd name="connsiteX27" fmla="*/ 153681 w 2355156"/>
              <a:gd name="connsiteY27" fmla="*/ 320168 h 977153"/>
              <a:gd name="connsiteX28" fmla="*/ 53788 w 2355156"/>
              <a:gd name="connsiteY28" fmla="*/ 358588 h 977153"/>
              <a:gd name="connsiteX0" fmla="*/ 0 w 2224527"/>
              <a:gd name="connsiteY0" fmla="*/ 350904 h 987398"/>
              <a:gd name="connsiteX1" fmla="*/ 222837 w 2224527"/>
              <a:gd name="connsiteY1" fmla="*/ 343220 h 987398"/>
              <a:gd name="connsiteX2" fmla="*/ 437990 w 2224527"/>
              <a:gd name="connsiteY2" fmla="*/ 373956 h 987398"/>
              <a:gd name="connsiteX3" fmla="*/ 691563 w 2224527"/>
              <a:gd name="connsiteY3" fmla="*/ 466165 h 987398"/>
              <a:gd name="connsiteX4" fmla="*/ 822191 w 2224527"/>
              <a:gd name="connsiteY4" fmla="*/ 496901 h 987398"/>
              <a:gd name="connsiteX5" fmla="*/ 929768 w 2224527"/>
              <a:gd name="connsiteY5" fmla="*/ 543005 h 987398"/>
              <a:gd name="connsiteX6" fmla="*/ 929768 w 2224527"/>
              <a:gd name="connsiteY6" fmla="*/ 550689 h 987398"/>
              <a:gd name="connsiteX7" fmla="*/ 1114185 w 2224527"/>
              <a:gd name="connsiteY7" fmla="*/ 573741 h 987398"/>
              <a:gd name="connsiteX8" fmla="*/ 1167973 w 2224527"/>
              <a:gd name="connsiteY8" fmla="*/ 635214 h 987398"/>
              <a:gd name="connsiteX9" fmla="*/ 1214077 w 2224527"/>
              <a:gd name="connsiteY9" fmla="*/ 804262 h 987398"/>
              <a:gd name="connsiteX10" fmla="*/ 1252497 w 2224527"/>
              <a:gd name="connsiteY10" fmla="*/ 927207 h 987398"/>
              <a:gd name="connsiteX11" fmla="*/ 1375442 w 2224527"/>
              <a:gd name="connsiteY11" fmla="*/ 973311 h 987398"/>
              <a:gd name="connsiteX12" fmla="*/ 2090057 w 2224527"/>
              <a:gd name="connsiteY12" fmla="*/ 842683 h 987398"/>
              <a:gd name="connsiteX13" fmla="*/ 2120793 w 2224527"/>
              <a:gd name="connsiteY13" fmla="*/ 650582 h 987398"/>
              <a:gd name="connsiteX14" fmla="*/ 2174581 w 2224527"/>
              <a:gd name="connsiteY14" fmla="*/ 496901 h 987398"/>
              <a:gd name="connsiteX15" fmla="*/ 2197633 w 2224527"/>
              <a:gd name="connsiteY15" fmla="*/ 289432 h 987398"/>
              <a:gd name="connsiteX16" fmla="*/ 2189949 w 2224527"/>
              <a:gd name="connsiteY16" fmla="*/ 166488 h 987398"/>
              <a:gd name="connsiteX17" fmla="*/ 1990165 w 2224527"/>
              <a:gd name="connsiteY17" fmla="*/ 143435 h 987398"/>
              <a:gd name="connsiteX18" fmla="*/ 1775012 w 2224527"/>
              <a:gd name="connsiteY18" fmla="*/ 43543 h 987398"/>
              <a:gd name="connsiteX19" fmla="*/ 1636699 w 2224527"/>
              <a:gd name="connsiteY19" fmla="*/ 12807 h 987398"/>
              <a:gd name="connsiteX20" fmla="*/ 1413862 w 2224527"/>
              <a:gd name="connsiteY20" fmla="*/ 20491 h 987398"/>
              <a:gd name="connsiteX21" fmla="*/ 1183341 w 2224527"/>
              <a:gd name="connsiteY21" fmla="*/ 58911 h 987398"/>
              <a:gd name="connsiteX22" fmla="*/ 929768 w 2224527"/>
              <a:gd name="connsiteY22" fmla="*/ 5123 h 987398"/>
              <a:gd name="connsiteX23" fmla="*/ 799139 w 2224527"/>
              <a:gd name="connsiteY23" fmla="*/ 28175 h 987398"/>
              <a:gd name="connsiteX24" fmla="*/ 783771 w 2224527"/>
              <a:gd name="connsiteY24" fmla="*/ 128067 h 987398"/>
              <a:gd name="connsiteX25" fmla="*/ 437990 w 2224527"/>
              <a:gd name="connsiteY25" fmla="*/ 251012 h 987398"/>
              <a:gd name="connsiteX26" fmla="*/ 153681 w 2224527"/>
              <a:gd name="connsiteY26" fmla="*/ 320168 h 987398"/>
              <a:gd name="connsiteX27" fmla="*/ 53788 w 2224527"/>
              <a:gd name="connsiteY27" fmla="*/ 358588 h 987398"/>
              <a:gd name="connsiteX0" fmla="*/ 0 w 2253983"/>
              <a:gd name="connsiteY0" fmla="*/ 350904 h 1019415"/>
              <a:gd name="connsiteX1" fmla="*/ 222837 w 2253983"/>
              <a:gd name="connsiteY1" fmla="*/ 343220 h 1019415"/>
              <a:gd name="connsiteX2" fmla="*/ 437990 w 2253983"/>
              <a:gd name="connsiteY2" fmla="*/ 373956 h 1019415"/>
              <a:gd name="connsiteX3" fmla="*/ 691563 w 2253983"/>
              <a:gd name="connsiteY3" fmla="*/ 466165 h 1019415"/>
              <a:gd name="connsiteX4" fmla="*/ 822191 w 2253983"/>
              <a:gd name="connsiteY4" fmla="*/ 496901 h 1019415"/>
              <a:gd name="connsiteX5" fmla="*/ 929768 w 2253983"/>
              <a:gd name="connsiteY5" fmla="*/ 543005 h 1019415"/>
              <a:gd name="connsiteX6" fmla="*/ 929768 w 2253983"/>
              <a:gd name="connsiteY6" fmla="*/ 550689 h 1019415"/>
              <a:gd name="connsiteX7" fmla="*/ 1114185 w 2253983"/>
              <a:gd name="connsiteY7" fmla="*/ 573741 h 1019415"/>
              <a:gd name="connsiteX8" fmla="*/ 1167973 w 2253983"/>
              <a:gd name="connsiteY8" fmla="*/ 635214 h 1019415"/>
              <a:gd name="connsiteX9" fmla="*/ 1214077 w 2253983"/>
              <a:gd name="connsiteY9" fmla="*/ 804262 h 1019415"/>
              <a:gd name="connsiteX10" fmla="*/ 1252497 w 2253983"/>
              <a:gd name="connsiteY10" fmla="*/ 927207 h 1019415"/>
              <a:gd name="connsiteX11" fmla="*/ 1375442 w 2253983"/>
              <a:gd name="connsiteY11" fmla="*/ 973311 h 1019415"/>
              <a:gd name="connsiteX12" fmla="*/ 2120793 w 2253983"/>
              <a:gd name="connsiteY12" fmla="*/ 650582 h 1019415"/>
              <a:gd name="connsiteX13" fmla="*/ 2174581 w 2253983"/>
              <a:gd name="connsiteY13" fmla="*/ 496901 h 1019415"/>
              <a:gd name="connsiteX14" fmla="*/ 2197633 w 2253983"/>
              <a:gd name="connsiteY14" fmla="*/ 289432 h 1019415"/>
              <a:gd name="connsiteX15" fmla="*/ 2189949 w 2253983"/>
              <a:gd name="connsiteY15" fmla="*/ 166488 h 1019415"/>
              <a:gd name="connsiteX16" fmla="*/ 1990165 w 2253983"/>
              <a:gd name="connsiteY16" fmla="*/ 143435 h 1019415"/>
              <a:gd name="connsiteX17" fmla="*/ 1775012 w 2253983"/>
              <a:gd name="connsiteY17" fmla="*/ 43543 h 1019415"/>
              <a:gd name="connsiteX18" fmla="*/ 1636699 w 2253983"/>
              <a:gd name="connsiteY18" fmla="*/ 12807 h 1019415"/>
              <a:gd name="connsiteX19" fmla="*/ 1413862 w 2253983"/>
              <a:gd name="connsiteY19" fmla="*/ 20491 h 1019415"/>
              <a:gd name="connsiteX20" fmla="*/ 1183341 w 2253983"/>
              <a:gd name="connsiteY20" fmla="*/ 58911 h 1019415"/>
              <a:gd name="connsiteX21" fmla="*/ 929768 w 2253983"/>
              <a:gd name="connsiteY21" fmla="*/ 5123 h 1019415"/>
              <a:gd name="connsiteX22" fmla="*/ 799139 w 2253983"/>
              <a:gd name="connsiteY22" fmla="*/ 28175 h 1019415"/>
              <a:gd name="connsiteX23" fmla="*/ 783771 w 2253983"/>
              <a:gd name="connsiteY23" fmla="*/ 128067 h 1019415"/>
              <a:gd name="connsiteX24" fmla="*/ 437990 w 2253983"/>
              <a:gd name="connsiteY24" fmla="*/ 251012 h 1019415"/>
              <a:gd name="connsiteX25" fmla="*/ 153681 w 2253983"/>
              <a:gd name="connsiteY25" fmla="*/ 320168 h 1019415"/>
              <a:gd name="connsiteX26" fmla="*/ 53788 w 2253983"/>
              <a:gd name="connsiteY26" fmla="*/ 358588 h 1019415"/>
              <a:gd name="connsiteX0" fmla="*/ 0 w 2274474"/>
              <a:gd name="connsiteY0" fmla="*/ 350904 h 952820"/>
              <a:gd name="connsiteX1" fmla="*/ 222837 w 2274474"/>
              <a:gd name="connsiteY1" fmla="*/ 343220 h 952820"/>
              <a:gd name="connsiteX2" fmla="*/ 437990 w 2274474"/>
              <a:gd name="connsiteY2" fmla="*/ 373956 h 952820"/>
              <a:gd name="connsiteX3" fmla="*/ 691563 w 2274474"/>
              <a:gd name="connsiteY3" fmla="*/ 466165 h 952820"/>
              <a:gd name="connsiteX4" fmla="*/ 822191 w 2274474"/>
              <a:gd name="connsiteY4" fmla="*/ 496901 h 952820"/>
              <a:gd name="connsiteX5" fmla="*/ 929768 w 2274474"/>
              <a:gd name="connsiteY5" fmla="*/ 543005 h 952820"/>
              <a:gd name="connsiteX6" fmla="*/ 929768 w 2274474"/>
              <a:gd name="connsiteY6" fmla="*/ 550689 h 952820"/>
              <a:gd name="connsiteX7" fmla="*/ 1114185 w 2274474"/>
              <a:gd name="connsiteY7" fmla="*/ 573741 h 952820"/>
              <a:gd name="connsiteX8" fmla="*/ 1167973 w 2274474"/>
              <a:gd name="connsiteY8" fmla="*/ 635214 h 952820"/>
              <a:gd name="connsiteX9" fmla="*/ 1214077 w 2274474"/>
              <a:gd name="connsiteY9" fmla="*/ 804262 h 952820"/>
              <a:gd name="connsiteX10" fmla="*/ 1252497 w 2274474"/>
              <a:gd name="connsiteY10" fmla="*/ 927207 h 952820"/>
              <a:gd name="connsiteX11" fmla="*/ 2120793 w 2274474"/>
              <a:gd name="connsiteY11" fmla="*/ 650582 h 952820"/>
              <a:gd name="connsiteX12" fmla="*/ 2174581 w 2274474"/>
              <a:gd name="connsiteY12" fmla="*/ 496901 h 952820"/>
              <a:gd name="connsiteX13" fmla="*/ 2197633 w 2274474"/>
              <a:gd name="connsiteY13" fmla="*/ 289432 h 952820"/>
              <a:gd name="connsiteX14" fmla="*/ 2189949 w 2274474"/>
              <a:gd name="connsiteY14" fmla="*/ 166488 h 952820"/>
              <a:gd name="connsiteX15" fmla="*/ 1990165 w 2274474"/>
              <a:gd name="connsiteY15" fmla="*/ 143435 h 952820"/>
              <a:gd name="connsiteX16" fmla="*/ 1775012 w 2274474"/>
              <a:gd name="connsiteY16" fmla="*/ 43543 h 952820"/>
              <a:gd name="connsiteX17" fmla="*/ 1636699 w 2274474"/>
              <a:gd name="connsiteY17" fmla="*/ 12807 h 952820"/>
              <a:gd name="connsiteX18" fmla="*/ 1413862 w 2274474"/>
              <a:gd name="connsiteY18" fmla="*/ 20491 h 952820"/>
              <a:gd name="connsiteX19" fmla="*/ 1183341 w 2274474"/>
              <a:gd name="connsiteY19" fmla="*/ 58911 h 952820"/>
              <a:gd name="connsiteX20" fmla="*/ 929768 w 2274474"/>
              <a:gd name="connsiteY20" fmla="*/ 5123 h 952820"/>
              <a:gd name="connsiteX21" fmla="*/ 799139 w 2274474"/>
              <a:gd name="connsiteY21" fmla="*/ 28175 h 952820"/>
              <a:gd name="connsiteX22" fmla="*/ 783771 w 2274474"/>
              <a:gd name="connsiteY22" fmla="*/ 128067 h 952820"/>
              <a:gd name="connsiteX23" fmla="*/ 437990 w 2274474"/>
              <a:gd name="connsiteY23" fmla="*/ 251012 h 952820"/>
              <a:gd name="connsiteX24" fmla="*/ 153681 w 2274474"/>
              <a:gd name="connsiteY24" fmla="*/ 320168 h 952820"/>
              <a:gd name="connsiteX25" fmla="*/ 53788 w 2274474"/>
              <a:gd name="connsiteY25" fmla="*/ 358588 h 952820"/>
              <a:gd name="connsiteX0" fmla="*/ 0 w 2280877"/>
              <a:gd name="connsiteY0" fmla="*/ 350904 h 806823"/>
              <a:gd name="connsiteX1" fmla="*/ 222837 w 2280877"/>
              <a:gd name="connsiteY1" fmla="*/ 343220 h 806823"/>
              <a:gd name="connsiteX2" fmla="*/ 437990 w 2280877"/>
              <a:gd name="connsiteY2" fmla="*/ 373956 h 806823"/>
              <a:gd name="connsiteX3" fmla="*/ 691563 w 2280877"/>
              <a:gd name="connsiteY3" fmla="*/ 466165 h 806823"/>
              <a:gd name="connsiteX4" fmla="*/ 822191 w 2280877"/>
              <a:gd name="connsiteY4" fmla="*/ 496901 h 806823"/>
              <a:gd name="connsiteX5" fmla="*/ 929768 w 2280877"/>
              <a:gd name="connsiteY5" fmla="*/ 543005 h 806823"/>
              <a:gd name="connsiteX6" fmla="*/ 929768 w 2280877"/>
              <a:gd name="connsiteY6" fmla="*/ 550689 h 806823"/>
              <a:gd name="connsiteX7" fmla="*/ 1114185 w 2280877"/>
              <a:gd name="connsiteY7" fmla="*/ 573741 h 806823"/>
              <a:gd name="connsiteX8" fmla="*/ 1167973 w 2280877"/>
              <a:gd name="connsiteY8" fmla="*/ 635214 h 806823"/>
              <a:gd name="connsiteX9" fmla="*/ 1214077 w 2280877"/>
              <a:gd name="connsiteY9" fmla="*/ 804262 h 806823"/>
              <a:gd name="connsiteX10" fmla="*/ 2120793 w 2280877"/>
              <a:gd name="connsiteY10" fmla="*/ 650582 h 806823"/>
              <a:gd name="connsiteX11" fmla="*/ 2174581 w 2280877"/>
              <a:gd name="connsiteY11" fmla="*/ 496901 h 806823"/>
              <a:gd name="connsiteX12" fmla="*/ 2197633 w 2280877"/>
              <a:gd name="connsiteY12" fmla="*/ 289432 h 806823"/>
              <a:gd name="connsiteX13" fmla="*/ 2189949 w 2280877"/>
              <a:gd name="connsiteY13" fmla="*/ 166488 h 806823"/>
              <a:gd name="connsiteX14" fmla="*/ 1990165 w 2280877"/>
              <a:gd name="connsiteY14" fmla="*/ 143435 h 806823"/>
              <a:gd name="connsiteX15" fmla="*/ 1775012 w 2280877"/>
              <a:gd name="connsiteY15" fmla="*/ 43543 h 806823"/>
              <a:gd name="connsiteX16" fmla="*/ 1636699 w 2280877"/>
              <a:gd name="connsiteY16" fmla="*/ 12807 h 806823"/>
              <a:gd name="connsiteX17" fmla="*/ 1413862 w 2280877"/>
              <a:gd name="connsiteY17" fmla="*/ 20491 h 806823"/>
              <a:gd name="connsiteX18" fmla="*/ 1183341 w 2280877"/>
              <a:gd name="connsiteY18" fmla="*/ 58911 h 806823"/>
              <a:gd name="connsiteX19" fmla="*/ 929768 w 2280877"/>
              <a:gd name="connsiteY19" fmla="*/ 5123 h 806823"/>
              <a:gd name="connsiteX20" fmla="*/ 799139 w 2280877"/>
              <a:gd name="connsiteY20" fmla="*/ 28175 h 806823"/>
              <a:gd name="connsiteX21" fmla="*/ 783771 w 2280877"/>
              <a:gd name="connsiteY21" fmla="*/ 128067 h 806823"/>
              <a:gd name="connsiteX22" fmla="*/ 437990 w 2280877"/>
              <a:gd name="connsiteY22" fmla="*/ 251012 h 806823"/>
              <a:gd name="connsiteX23" fmla="*/ 153681 w 2280877"/>
              <a:gd name="connsiteY23" fmla="*/ 320168 h 806823"/>
              <a:gd name="connsiteX24" fmla="*/ 53788 w 2280877"/>
              <a:gd name="connsiteY24" fmla="*/ 358588 h 806823"/>
              <a:gd name="connsiteX0" fmla="*/ 0 w 2288561"/>
              <a:gd name="connsiteY0" fmla="*/ 350904 h 673634"/>
              <a:gd name="connsiteX1" fmla="*/ 222837 w 2288561"/>
              <a:gd name="connsiteY1" fmla="*/ 343220 h 673634"/>
              <a:gd name="connsiteX2" fmla="*/ 437990 w 2288561"/>
              <a:gd name="connsiteY2" fmla="*/ 373956 h 673634"/>
              <a:gd name="connsiteX3" fmla="*/ 691563 w 2288561"/>
              <a:gd name="connsiteY3" fmla="*/ 466165 h 673634"/>
              <a:gd name="connsiteX4" fmla="*/ 822191 w 2288561"/>
              <a:gd name="connsiteY4" fmla="*/ 496901 h 673634"/>
              <a:gd name="connsiteX5" fmla="*/ 929768 w 2288561"/>
              <a:gd name="connsiteY5" fmla="*/ 543005 h 673634"/>
              <a:gd name="connsiteX6" fmla="*/ 929768 w 2288561"/>
              <a:gd name="connsiteY6" fmla="*/ 550689 h 673634"/>
              <a:gd name="connsiteX7" fmla="*/ 1114185 w 2288561"/>
              <a:gd name="connsiteY7" fmla="*/ 573741 h 673634"/>
              <a:gd name="connsiteX8" fmla="*/ 1167973 w 2288561"/>
              <a:gd name="connsiteY8" fmla="*/ 635214 h 673634"/>
              <a:gd name="connsiteX9" fmla="*/ 2120793 w 2288561"/>
              <a:gd name="connsiteY9" fmla="*/ 650582 h 673634"/>
              <a:gd name="connsiteX10" fmla="*/ 2174581 w 2288561"/>
              <a:gd name="connsiteY10" fmla="*/ 496901 h 673634"/>
              <a:gd name="connsiteX11" fmla="*/ 2197633 w 2288561"/>
              <a:gd name="connsiteY11" fmla="*/ 289432 h 673634"/>
              <a:gd name="connsiteX12" fmla="*/ 2189949 w 2288561"/>
              <a:gd name="connsiteY12" fmla="*/ 166488 h 673634"/>
              <a:gd name="connsiteX13" fmla="*/ 1990165 w 2288561"/>
              <a:gd name="connsiteY13" fmla="*/ 143435 h 673634"/>
              <a:gd name="connsiteX14" fmla="*/ 1775012 w 2288561"/>
              <a:gd name="connsiteY14" fmla="*/ 43543 h 673634"/>
              <a:gd name="connsiteX15" fmla="*/ 1636699 w 2288561"/>
              <a:gd name="connsiteY15" fmla="*/ 12807 h 673634"/>
              <a:gd name="connsiteX16" fmla="*/ 1413862 w 2288561"/>
              <a:gd name="connsiteY16" fmla="*/ 20491 h 673634"/>
              <a:gd name="connsiteX17" fmla="*/ 1183341 w 2288561"/>
              <a:gd name="connsiteY17" fmla="*/ 58911 h 673634"/>
              <a:gd name="connsiteX18" fmla="*/ 929768 w 2288561"/>
              <a:gd name="connsiteY18" fmla="*/ 5123 h 673634"/>
              <a:gd name="connsiteX19" fmla="*/ 799139 w 2288561"/>
              <a:gd name="connsiteY19" fmla="*/ 28175 h 673634"/>
              <a:gd name="connsiteX20" fmla="*/ 783771 w 2288561"/>
              <a:gd name="connsiteY20" fmla="*/ 128067 h 673634"/>
              <a:gd name="connsiteX21" fmla="*/ 437990 w 2288561"/>
              <a:gd name="connsiteY21" fmla="*/ 251012 h 673634"/>
              <a:gd name="connsiteX22" fmla="*/ 153681 w 2288561"/>
              <a:gd name="connsiteY22" fmla="*/ 320168 h 673634"/>
              <a:gd name="connsiteX23" fmla="*/ 53788 w 2288561"/>
              <a:gd name="connsiteY23" fmla="*/ 358588 h 673634"/>
              <a:gd name="connsiteX0" fmla="*/ 0 w 2297526"/>
              <a:gd name="connsiteY0" fmla="*/ 350904 h 663389"/>
              <a:gd name="connsiteX1" fmla="*/ 222837 w 2297526"/>
              <a:gd name="connsiteY1" fmla="*/ 343220 h 663389"/>
              <a:gd name="connsiteX2" fmla="*/ 437990 w 2297526"/>
              <a:gd name="connsiteY2" fmla="*/ 373956 h 663389"/>
              <a:gd name="connsiteX3" fmla="*/ 691563 w 2297526"/>
              <a:gd name="connsiteY3" fmla="*/ 466165 h 663389"/>
              <a:gd name="connsiteX4" fmla="*/ 822191 w 2297526"/>
              <a:gd name="connsiteY4" fmla="*/ 496901 h 663389"/>
              <a:gd name="connsiteX5" fmla="*/ 929768 w 2297526"/>
              <a:gd name="connsiteY5" fmla="*/ 543005 h 663389"/>
              <a:gd name="connsiteX6" fmla="*/ 929768 w 2297526"/>
              <a:gd name="connsiteY6" fmla="*/ 550689 h 663389"/>
              <a:gd name="connsiteX7" fmla="*/ 1114185 w 2297526"/>
              <a:gd name="connsiteY7" fmla="*/ 573741 h 663389"/>
              <a:gd name="connsiteX8" fmla="*/ 2120793 w 2297526"/>
              <a:gd name="connsiteY8" fmla="*/ 650582 h 663389"/>
              <a:gd name="connsiteX9" fmla="*/ 2174581 w 2297526"/>
              <a:gd name="connsiteY9" fmla="*/ 496901 h 663389"/>
              <a:gd name="connsiteX10" fmla="*/ 2197633 w 2297526"/>
              <a:gd name="connsiteY10" fmla="*/ 289432 h 663389"/>
              <a:gd name="connsiteX11" fmla="*/ 2189949 w 2297526"/>
              <a:gd name="connsiteY11" fmla="*/ 166488 h 663389"/>
              <a:gd name="connsiteX12" fmla="*/ 1990165 w 2297526"/>
              <a:gd name="connsiteY12" fmla="*/ 143435 h 663389"/>
              <a:gd name="connsiteX13" fmla="*/ 1775012 w 2297526"/>
              <a:gd name="connsiteY13" fmla="*/ 43543 h 663389"/>
              <a:gd name="connsiteX14" fmla="*/ 1636699 w 2297526"/>
              <a:gd name="connsiteY14" fmla="*/ 12807 h 663389"/>
              <a:gd name="connsiteX15" fmla="*/ 1413862 w 2297526"/>
              <a:gd name="connsiteY15" fmla="*/ 20491 h 663389"/>
              <a:gd name="connsiteX16" fmla="*/ 1183341 w 2297526"/>
              <a:gd name="connsiteY16" fmla="*/ 58911 h 663389"/>
              <a:gd name="connsiteX17" fmla="*/ 929768 w 2297526"/>
              <a:gd name="connsiteY17" fmla="*/ 5123 h 663389"/>
              <a:gd name="connsiteX18" fmla="*/ 799139 w 2297526"/>
              <a:gd name="connsiteY18" fmla="*/ 28175 h 663389"/>
              <a:gd name="connsiteX19" fmla="*/ 783771 w 2297526"/>
              <a:gd name="connsiteY19" fmla="*/ 128067 h 663389"/>
              <a:gd name="connsiteX20" fmla="*/ 437990 w 2297526"/>
              <a:gd name="connsiteY20" fmla="*/ 251012 h 663389"/>
              <a:gd name="connsiteX21" fmla="*/ 153681 w 2297526"/>
              <a:gd name="connsiteY21" fmla="*/ 320168 h 663389"/>
              <a:gd name="connsiteX22" fmla="*/ 53788 w 2297526"/>
              <a:gd name="connsiteY22" fmla="*/ 358588 h 663389"/>
              <a:gd name="connsiteX0" fmla="*/ 0 w 2355156"/>
              <a:gd name="connsiteY0" fmla="*/ 350904 h 582706"/>
              <a:gd name="connsiteX1" fmla="*/ 222837 w 2355156"/>
              <a:gd name="connsiteY1" fmla="*/ 343220 h 582706"/>
              <a:gd name="connsiteX2" fmla="*/ 437990 w 2355156"/>
              <a:gd name="connsiteY2" fmla="*/ 373956 h 582706"/>
              <a:gd name="connsiteX3" fmla="*/ 691563 w 2355156"/>
              <a:gd name="connsiteY3" fmla="*/ 466165 h 582706"/>
              <a:gd name="connsiteX4" fmla="*/ 822191 w 2355156"/>
              <a:gd name="connsiteY4" fmla="*/ 496901 h 582706"/>
              <a:gd name="connsiteX5" fmla="*/ 929768 w 2355156"/>
              <a:gd name="connsiteY5" fmla="*/ 543005 h 582706"/>
              <a:gd name="connsiteX6" fmla="*/ 929768 w 2355156"/>
              <a:gd name="connsiteY6" fmla="*/ 550689 h 582706"/>
              <a:gd name="connsiteX7" fmla="*/ 1114185 w 2355156"/>
              <a:gd name="connsiteY7" fmla="*/ 573741 h 582706"/>
              <a:gd name="connsiteX8" fmla="*/ 2174581 w 2355156"/>
              <a:gd name="connsiteY8" fmla="*/ 496901 h 582706"/>
              <a:gd name="connsiteX9" fmla="*/ 2197633 w 2355156"/>
              <a:gd name="connsiteY9" fmla="*/ 289432 h 582706"/>
              <a:gd name="connsiteX10" fmla="*/ 2189949 w 2355156"/>
              <a:gd name="connsiteY10" fmla="*/ 166488 h 582706"/>
              <a:gd name="connsiteX11" fmla="*/ 1990165 w 2355156"/>
              <a:gd name="connsiteY11" fmla="*/ 143435 h 582706"/>
              <a:gd name="connsiteX12" fmla="*/ 1775012 w 2355156"/>
              <a:gd name="connsiteY12" fmla="*/ 43543 h 582706"/>
              <a:gd name="connsiteX13" fmla="*/ 1636699 w 2355156"/>
              <a:gd name="connsiteY13" fmla="*/ 12807 h 582706"/>
              <a:gd name="connsiteX14" fmla="*/ 1413862 w 2355156"/>
              <a:gd name="connsiteY14" fmla="*/ 20491 h 582706"/>
              <a:gd name="connsiteX15" fmla="*/ 1183341 w 2355156"/>
              <a:gd name="connsiteY15" fmla="*/ 58911 h 582706"/>
              <a:gd name="connsiteX16" fmla="*/ 929768 w 2355156"/>
              <a:gd name="connsiteY16" fmla="*/ 5123 h 582706"/>
              <a:gd name="connsiteX17" fmla="*/ 799139 w 2355156"/>
              <a:gd name="connsiteY17" fmla="*/ 28175 h 582706"/>
              <a:gd name="connsiteX18" fmla="*/ 783771 w 2355156"/>
              <a:gd name="connsiteY18" fmla="*/ 128067 h 582706"/>
              <a:gd name="connsiteX19" fmla="*/ 437990 w 2355156"/>
              <a:gd name="connsiteY19" fmla="*/ 251012 h 582706"/>
              <a:gd name="connsiteX20" fmla="*/ 153681 w 2355156"/>
              <a:gd name="connsiteY20" fmla="*/ 320168 h 582706"/>
              <a:gd name="connsiteX21" fmla="*/ 53788 w 2355156"/>
              <a:gd name="connsiteY21" fmla="*/ 358588 h 582706"/>
              <a:gd name="connsiteX0" fmla="*/ 0 w 2376927"/>
              <a:gd name="connsiteY0" fmla="*/ 350904 h 617284"/>
              <a:gd name="connsiteX1" fmla="*/ 222837 w 2376927"/>
              <a:gd name="connsiteY1" fmla="*/ 343220 h 617284"/>
              <a:gd name="connsiteX2" fmla="*/ 437990 w 2376927"/>
              <a:gd name="connsiteY2" fmla="*/ 373956 h 617284"/>
              <a:gd name="connsiteX3" fmla="*/ 691563 w 2376927"/>
              <a:gd name="connsiteY3" fmla="*/ 466165 h 617284"/>
              <a:gd name="connsiteX4" fmla="*/ 822191 w 2376927"/>
              <a:gd name="connsiteY4" fmla="*/ 496901 h 617284"/>
              <a:gd name="connsiteX5" fmla="*/ 929768 w 2376927"/>
              <a:gd name="connsiteY5" fmla="*/ 543005 h 617284"/>
              <a:gd name="connsiteX6" fmla="*/ 929768 w 2376927"/>
              <a:gd name="connsiteY6" fmla="*/ 550689 h 617284"/>
              <a:gd name="connsiteX7" fmla="*/ 1114185 w 2376927"/>
              <a:gd name="connsiteY7" fmla="*/ 573741 h 617284"/>
              <a:gd name="connsiteX8" fmla="*/ 2197633 w 2376927"/>
              <a:gd name="connsiteY8" fmla="*/ 289432 h 617284"/>
              <a:gd name="connsiteX9" fmla="*/ 2189949 w 2376927"/>
              <a:gd name="connsiteY9" fmla="*/ 166488 h 617284"/>
              <a:gd name="connsiteX10" fmla="*/ 1990165 w 2376927"/>
              <a:gd name="connsiteY10" fmla="*/ 143435 h 617284"/>
              <a:gd name="connsiteX11" fmla="*/ 1775012 w 2376927"/>
              <a:gd name="connsiteY11" fmla="*/ 43543 h 617284"/>
              <a:gd name="connsiteX12" fmla="*/ 1636699 w 2376927"/>
              <a:gd name="connsiteY12" fmla="*/ 12807 h 617284"/>
              <a:gd name="connsiteX13" fmla="*/ 1413862 w 2376927"/>
              <a:gd name="connsiteY13" fmla="*/ 20491 h 617284"/>
              <a:gd name="connsiteX14" fmla="*/ 1183341 w 2376927"/>
              <a:gd name="connsiteY14" fmla="*/ 58911 h 617284"/>
              <a:gd name="connsiteX15" fmla="*/ 929768 w 2376927"/>
              <a:gd name="connsiteY15" fmla="*/ 5123 h 617284"/>
              <a:gd name="connsiteX16" fmla="*/ 799139 w 2376927"/>
              <a:gd name="connsiteY16" fmla="*/ 28175 h 617284"/>
              <a:gd name="connsiteX17" fmla="*/ 783771 w 2376927"/>
              <a:gd name="connsiteY17" fmla="*/ 128067 h 617284"/>
              <a:gd name="connsiteX18" fmla="*/ 437990 w 2376927"/>
              <a:gd name="connsiteY18" fmla="*/ 251012 h 617284"/>
              <a:gd name="connsiteX19" fmla="*/ 153681 w 2376927"/>
              <a:gd name="connsiteY19" fmla="*/ 320168 h 617284"/>
              <a:gd name="connsiteX20" fmla="*/ 53788 w 2376927"/>
              <a:gd name="connsiteY20" fmla="*/ 358588 h 617284"/>
              <a:gd name="connsiteX0" fmla="*/ 0 w 2233214"/>
              <a:gd name="connsiteY0" fmla="*/ 350904 h 600461"/>
              <a:gd name="connsiteX1" fmla="*/ 222837 w 2233214"/>
              <a:gd name="connsiteY1" fmla="*/ 343220 h 600461"/>
              <a:gd name="connsiteX2" fmla="*/ 437990 w 2233214"/>
              <a:gd name="connsiteY2" fmla="*/ 373956 h 600461"/>
              <a:gd name="connsiteX3" fmla="*/ 691563 w 2233214"/>
              <a:gd name="connsiteY3" fmla="*/ 466165 h 600461"/>
              <a:gd name="connsiteX4" fmla="*/ 822191 w 2233214"/>
              <a:gd name="connsiteY4" fmla="*/ 496901 h 600461"/>
              <a:gd name="connsiteX5" fmla="*/ 929768 w 2233214"/>
              <a:gd name="connsiteY5" fmla="*/ 543005 h 600461"/>
              <a:gd name="connsiteX6" fmla="*/ 929768 w 2233214"/>
              <a:gd name="connsiteY6" fmla="*/ 550689 h 600461"/>
              <a:gd name="connsiteX7" fmla="*/ 1114185 w 2233214"/>
              <a:gd name="connsiteY7" fmla="*/ 573741 h 600461"/>
              <a:gd name="connsiteX8" fmla="*/ 1976466 w 2233214"/>
              <a:gd name="connsiteY8" fmla="*/ 390368 h 600461"/>
              <a:gd name="connsiteX9" fmla="*/ 2197633 w 2233214"/>
              <a:gd name="connsiteY9" fmla="*/ 289432 h 600461"/>
              <a:gd name="connsiteX10" fmla="*/ 2189949 w 2233214"/>
              <a:gd name="connsiteY10" fmla="*/ 166488 h 600461"/>
              <a:gd name="connsiteX11" fmla="*/ 1990165 w 2233214"/>
              <a:gd name="connsiteY11" fmla="*/ 143435 h 600461"/>
              <a:gd name="connsiteX12" fmla="*/ 1775012 w 2233214"/>
              <a:gd name="connsiteY12" fmla="*/ 43543 h 600461"/>
              <a:gd name="connsiteX13" fmla="*/ 1636699 w 2233214"/>
              <a:gd name="connsiteY13" fmla="*/ 12807 h 600461"/>
              <a:gd name="connsiteX14" fmla="*/ 1413862 w 2233214"/>
              <a:gd name="connsiteY14" fmla="*/ 20491 h 600461"/>
              <a:gd name="connsiteX15" fmla="*/ 1183341 w 2233214"/>
              <a:gd name="connsiteY15" fmla="*/ 58911 h 600461"/>
              <a:gd name="connsiteX16" fmla="*/ 929768 w 2233214"/>
              <a:gd name="connsiteY16" fmla="*/ 5123 h 600461"/>
              <a:gd name="connsiteX17" fmla="*/ 799139 w 2233214"/>
              <a:gd name="connsiteY17" fmla="*/ 28175 h 600461"/>
              <a:gd name="connsiteX18" fmla="*/ 783771 w 2233214"/>
              <a:gd name="connsiteY18" fmla="*/ 128067 h 600461"/>
              <a:gd name="connsiteX19" fmla="*/ 437990 w 2233214"/>
              <a:gd name="connsiteY19" fmla="*/ 251012 h 600461"/>
              <a:gd name="connsiteX20" fmla="*/ 153681 w 2233214"/>
              <a:gd name="connsiteY20" fmla="*/ 320168 h 600461"/>
              <a:gd name="connsiteX21" fmla="*/ 53788 w 2233214"/>
              <a:gd name="connsiteY21" fmla="*/ 358588 h 600461"/>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271239"/>
              <a:gd name="connsiteY0" fmla="*/ 350904 h 581519"/>
              <a:gd name="connsiteX1" fmla="*/ 222837 w 2271239"/>
              <a:gd name="connsiteY1" fmla="*/ 343220 h 581519"/>
              <a:gd name="connsiteX2" fmla="*/ 437990 w 2271239"/>
              <a:gd name="connsiteY2" fmla="*/ 373956 h 581519"/>
              <a:gd name="connsiteX3" fmla="*/ 691563 w 2271239"/>
              <a:gd name="connsiteY3" fmla="*/ 466165 h 581519"/>
              <a:gd name="connsiteX4" fmla="*/ 822191 w 2271239"/>
              <a:gd name="connsiteY4" fmla="*/ 496901 h 581519"/>
              <a:gd name="connsiteX5" fmla="*/ 929768 w 2271239"/>
              <a:gd name="connsiteY5" fmla="*/ 543005 h 581519"/>
              <a:gd name="connsiteX6" fmla="*/ 929768 w 2271239"/>
              <a:gd name="connsiteY6" fmla="*/ 550689 h 581519"/>
              <a:gd name="connsiteX7" fmla="*/ 1114185 w 2271239"/>
              <a:gd name="connsiteY7" fmla="*/ 573741 h 581519"/>
              <a:gd name="connsiteX8" fmla="*/ 2090664 w 2271239"/>
              <a:gd name="connsiteY8" fmla="*/ 504023 h 581519"/>
              <a:gd name="connsiteX9" fmla="*/ 2197633 w 2271239"/>
              <a:gd name="connsiteY9" fmla="*/ 289432 h 581519"/>
              <a:gd name="connsiteX10" fmla="*/ 2189949 w 2271239"/>
              <a:gd name="connsiteY10" fmla="*/ 166488 h 581519"/>
              <a:gd name="connsiteX11" fmla="*/ 1990165 w 2271239"/>
              <a:gd name="connsiteY11" fmla="*/ 143435 h 581519"/>
              <a:gd name="connsiteX12" fmla="*/ 1775012 w 2271239"/>
              <a:gd name="connsiteY12" fmla="*/ 43543 h 581519"/>
              <a:gd name="connsiteX13" fmla="*/ 1636699 w 2271239"/>
              <a:gd name="connsiteY13" fmla="*/ 12807 h 581519"/>
              <a:gd name="connsiteX14" fmla="*/ 1413862 w 2271239"/>
              <a:gd name="connsiteY14" fmla="*/ 20491 h 581519"/>
              <a:gd name="connsiteX15" fmla="*/ 1183341 w 2271239"/>
              <a:gd name="connsiteY15" fmla="*/ 58911 h 581519"/>
              <a:gd name="connsiteX16" fmla="*/ 929768 w 2271239"/>
              <a:gd name="connsiteY16" fmla="*/ 5123 h 581519"/>
              <a:gd name="connsiteX17" fmla="*/ 799139 w 2271239"/>
              <a:gd name="connsiteY17" fmla="*/ 28175 h 581519"/>
              <a:gd name="connsiteX18" fmla="*/ 783771 w 2271239"/>
              <a:gd name="connsiteY18" fmla="*/ 128067 h 581519"/>
              <a:gd name="connsiteX19" fmla="*/ 437990 w 2271239"/>
              <a:gd name="connsiteY19" fmla="*/ 251012 h 581519"/>
              <a:gd name="connsiteX20" fmla="*/ 153681 w 2271239"/>
              <a:gd name="connsiteY20" fmla="*/ 320168 h 581519"/>
              <a:gd name="connsiteX21" fmla="*/ 53788 w 2271239"/>
              <a:gd name="connsiteY21" fmla="*/ 358588 h 581519"/>
              <a:gd name="connsiteX0" fmla="*/ 0 w 2229932"/>
              <a:gd name="connsiteY0" fmla="*/ 350904 h 584102"/>
              <a:gd name="connsiteX1" fmla="*/ 222837 w 2229932"/>
              <a:gd name="connsiteY1" fmla="*/ 343220 h 584102"/>
              <a:gd name="connsiteX2" fmla="*/ 437990 w 2229932"/>
              <a:gd name="connsiteY2" fmla="*/ 373956 h 584102"/>
              <a:gd name="connsiteX3" fmla="*/ 691563 w 2229932"/>
              <a:gd name="connsiteY3" fmla="*/ 466165 h 584102"/>
              <a:gd name="connsiteX4" fmla="*/ 822191 w 2229932"/>
              <a:gd name="connsiteY4" fmla="*/ 496901 h 584102"/>
              <a:gd name="connsiteX5" fmla="*/ 929768 w 2229932"/>
              <a:gd name="connsiteY5" fmla="*/ 543005 h 584102"/>
              <a:gd name="connsiteX6" fmla="*/ 929768 w 2229932"/>
              <a:gd name="connsiteY6" fmla="*/ 550689 h 584102"/>
              <a:gd name="connsiteX7" fmla="*/ 1114185 w 2229932"/>
              <a:gd name="connsiteY7" fmla="*/ 573741 h 584102"/>
              <a:gd name="connsiteX8" fmla="*/ 1996156 w 2229932"/>
              <a:gd name="connsiteY8" fmla="*/ 488525 h 584102"/>
              <a:gd name="connsiteX9" fmla="*/ 2197633 w 2229932"/>
              <a:gd name="connsiteY9" fmla="*/ 289432 h 584102"/>
              <a:gd name="connsiteX10" fmla="*/ 2189949 w 2229932"/>
              <a:gd name="connsiteY10" fmla="*/ 166488 h 584102"/>
              <a:gd name="connsiteX11" fmla="*/ 1990165 w 2229932"/>
              <a:gd name="connsiteY11" fmla="*/ 143435 h 584102"/>
              <a:gd name="connsiteX12" fmla="*/ 1775012 w 2229932"/>
              <a:gd name="connsiteY12" fmla="*/ 43543 h 584102"/>
              <a:gd name="connsiteX13" fmla="*/ 1636699 w 2229932"/>
              <a:gd name="connsiteY13" fmla="*/ 12807 h 584102"/>
              <a:gd name="connsiteX14" fmla="*/ 1413862 w 2229932"/>
              <a:gd name="connsiteY14" fmla="*/ 20491 h 584102"/>
              <a:gd name="connsiteX15" fmla="*/ 1183341 w 2229932"/>
              <a:gd name="connsiteY15" fmla="*/ 58911 h 584102"/>
              <a:gd name="connsiteX16" fmla="*/ 929768 w 2229932"/>
              <a:gd name="connsiteY16" fmla="*/ 5123 h 584102"/>
              <a:gd name="connsiteX17" fmla="*/ 799139 w 2229932"/>
              <a:gd name="connsiteY17" fmla="*/ 28175 h 584102"/>
              <a:gd name="connsiteX18" fmla="*/ 783771 w 2229932"/>
              <a:gd name="connsiteY18" fmla="*/ 128067 h 584102"/>
              <a:gd name="connsiteX19" fmla="*/ 437990 w 2229932"/>
              <a:gd name="connsiteY19" fmla="*/ 251012 h 584102"/>
              <a:gd name="connsiteX20" fmla="*/ 153681 w 2229932"/>
              <a:gd name="connsiteY20" fmla="*/ 320168 h 584102"/>
              <a:gd name="connsiteX21" fmla="*/ 53788 w 2229932"/>
              <a:gd name="connsiteY21" fmla="*/ 358588 h 584102"/>
              <a:gd name="connsiteX0" fmla="*/ 0 w 2235182"/>
              <a:gd name="connsiteY0" fmla="*/ 350904 h 594434"/>
              <a:gd name="connsiteX1" fmla="*/ 222837 w 2235182"/>
              <a:gd name="connsiteY1" fmla="*/ 343220 h 594434"/>
              <a:gd name="connsiteX2" fmla="*/ 437990 w 2235182"/>
              <a:gd name="connsiteY2" fmla="*/ 373956 h 594434"/>
              <a:gd name="connsiteX3" fmla="*/ 691563 w 2235182"/>
              <a:gd name="connsiteY3" fmla="*/ 466165 h 594434"/>
              <a:gd name="connsiteX4" fmla="*/ 822191 w 2235182"/>
              <a:gd name="connsiteY4" fmla="*/ 496901 h 594434"/>
              <a:gd name="connsiteX5" fmla="*/ 929768 w 2235182"/>
              <a:gd name="connsiteY5" fmla="*/ 543005 h 594434"/>
              <a:gd name="connsiteX6" fmla="*/ 929768 w 2235182"/>
              <a:gd name="connsiteY6" fmla="*/ 550689 h 594434"/>
              <a:gd name="connsiteX7" fmla="*/ 1114185 w 2235182"/>
              <a:gd name="connsiteY7" fmla="*/ 573741 h 594434"/>
              <a:gd name="connsiteX8" fmla="*/ 1964653 w 2235182"/>
              <a:gd name="connsiteY8" fmla="*/ 426532 h 594434"/>
              <a:gd name="connsiteX9" fmla="*/ 2197633 w 2235182"/>
              <a:gd name="connsiteY9" fmla="*/ 289432 h 594434"/>
              <a:gd name="connsiteX10" fmla="*/ 2189949 w 2235182"/>
              <a:gd name="connsiteY10" fmla="*/ 166488 h 594434"/>
              <a:gd name="connsiteX11" fmla="*/ 1990165 w 2235182"/>
              <a:gd name="connsiteY11" fmla="*/ 143435 h 594434"/>
              <a:gd name="connsiteX12" fmla="*/ 1775012 w 2235182"/>
              <a:gd name="connsiteY12" fmla="*/ 43543 h 594434"/>
              <a:gd name="connsiteX13" fmla="*/ 1636699 w 2235182"/>
              <a:gd name="connsiteY13" fmla="*/ 12807 h 594434"/>
              <a:gd name="connsiteX14" fmla="*/ 1413862 w 2235182"/>
              <a:gd name="connsiteY14" fmla="*/ 20491 h 594434"/>
              <a:gd name="connsiteX15" fmla="*/ 1183341 w 2235182"/>
              <a:gd name="connsiteY15" fmla="*/ 58911 h 594434"/>
              <a:gd name="connsiteX16" fmla="*/ 929768 w 2235182"/>
              <a:gd name="connsiteY16" fmla="*/ 5123 h 594434"/>
              <a:gd name="connsiteX17" fmla="*/ 799139 w 2235182"/>
              <a:gd name="connsiteY17" fmla="*/ 28175 h 594434"/>
              <a:gd name="connsiteX18" fmla="*/ 783771 w 2235182"/>
              <a:gd name="connsiteY18" fmla="*/ 128067 h 594434"/>
              <a:gd name="connsiteX19" fmla="*/ 437990 w 2235182"/>
              <a:gd name="connsiteY19" fmla="*/ 251012 h 594434"/>
              <a:gd name="connsiteX20" fmla="*/ 153681 w 2235182"/>
              <a:gd name="connsiteY20" fmla="*/ 320168 h 594434"/>
              <a:gd name="connsiteX21" fmla="*/ 53788 w 2235182"/>
              <a:gd name="connsiteY21" fmla="*/ 358588 h 5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5182" h="594434">
                <a:moveTo>
                  <a:pt x="0" y="350904"/>
                </a:moveTo>
                <a:cubicBezTo>
                  <a:pt x="74919" y="345141"/>
                  <a:pt x="149839" y="339378"/>
                  <a:pt x="222837" y="343220"/>
                </a:cubicBezTo>
                <a:cubicBezTo>
                  <a:pt x="295835" y="347062"/>
                  <a:pt x="359869" y="353465"/>
                  <a:pt x="437990" y="373956"/>
                </a:cubicBezTo>
                <a:cubicBezTo>
                  <a:pt x="516111" y="394447"/>
                  <a:pt x="627530" y="445674"/>
                  <a:pt x="691563" y="466165"/>
                </a:cubicBezTo>
                <a:cubicBezTo>
                  <a:pt x="755596" y="486656"/>
                  <a:pt x="782490" y="484094"/>
                  <a:pt x="822191" y="496901"/>
                </a:cubicBezTo>
                <a:cubicBezTo>
                  <a:pt x="861892" y="509708"/>
                  <a:pt x="911839" y="534040"/>
                  <a:pt x="929768" y="543005"/>
                </a:cubicBezTo>
                <a:cubicBezTo>
                  <a:pt x="947697" y="551970"/>
                  <a:pt x="899032" y="545566"/>
                  <a:pt x="929768" y="550689"/>
                </a:cubicBezTo>
                <a:cubicBezTo>
                  <a:pt x="960504" y="555812"/>
                  <a:pt x="941704" y="594434"/>
                  <a:pt x="1114185" y="573741"/>
                </a:cubicBezTo>
                <a:cubicBezTo>
                  <a:pt x="1286666" y="553048"/>
                  <a:pt x="1612125" y="400300"/>
                  <a:pt x="1964653" y="426532"/>
                </a:cubicBezTo>
                <a:cubicBezTo>
                  <a:pt x="2145228" y="379147"/>
                  <a:pt x="2160084" y="332773"/>
                  <a:pt x="2197633" y="289432"/>
                </a:cubicBezTo>
                <a:cubicBezTo>
                  <a:pt x="2235182" y="246091"/>
                  <a:pt x="2224527" y="190821"/>
                  <a:pt x="2189949" y="166488"/>
                </a:cubicBezTo>
                <a:cubicBezTo>
                  <a:pt x="2155371" y="142155"/>
                  <a:pt x="2059321" y="163926"/>
                  <a:pt x="1990165" y="143435"/>
                </a:cubicBezTo>
                <a:cubicBezTo>
                  <a:pt x="1921009" y="122944"/>
                  <a:pt x="1833923" y="65314"/>
                  <a:pt x="1775012" y="43543"/>
                </a:cubicBezTo>
                <a:cubicBezTo>
                  <a:pt x="1716101" y="21772"/>
                  <a:pt x="1696891" y="16649"/>
                  <a:pt x="1636699" y="12807"/>
                </a:cubicBezTo>
                <a:cubicBezTo>
                  <a:pt x="1576507" y="8965"/>
                  <a:pt x="1489422" y="12807"/>
                  <a:pt x="1413862" y="20491"/>
                </a:cubicBezTo>
                <a:cubicBezTo>
                  <a:pt x="1338302" y="28175"/>
                  <a:pt x="1264023" y="61472"/>
                  <a:pt x="1183341" y="58911"/>
                </a:cubicBezTo>
                <a:cubicBezTo>
                  <a:pt x="1102659" y="56350"/>
                  <a:pt x="993802" y="10246"/>
                  <a:pt x="929768" y="5123"/>
                </a:cubicBezTo>
                <a:cubicBezTo>
                  <a:pt x="865734" y="0"/>
                  <a:pt x="823472" y="7684"/>
                  <a:pt x="799139" y="28175"/>
                </a:cubicBezTo>
                <a:cubicBezTo>
                  <a:pt x="774806" y="48666"/>
                  <a:pt x="843963" y="90928"/>
                  <a:pt x="783771" y="128067"/>
                </a:cubicBezTo>
                <a:cubicBezTo>
                  <a:pt x="723580" y="165207"/>
                  <a:pt x="543005" y="218995"/>
                  <a:pt x="437990" y="251012"/>
                </a:cubicBezTo>
                <a:cubicBezTo>
                  <a:pt x="332975" y="283029"/>
                  <a:pt x="217715" y="302239"/>
                  <a:pt x="153681" y="320168"/>
                </a:cubicBezTo>
                <a:cubicBezTo>
                  <a:pt x="89647" y="338097"/>
                  <a:pt x="71717" y="348342"/>
                  <a:pt x="53788" y="358588"/>
                </a:cubicBezTo>
              </a:path>
            </a:pathLst>
          </a:custGeom>
          <a:noFill/>
          <a:ln w="57150" cap="flat" cmpd="sng" algn="ctr">
            <a:solidFill>
              <a:srgbClr val="00FF00"/>
            </a:solidFill>
            <a:prstDash val="solid"/>
            <a:round/>
            <a:headEnd type="none" w="med" len="med"/>
            <a:tailEnd type="none" w="med" len="med"/>
          </a:ln>
          <a:effectLst>
            <a:glow rad="139700">
              <a:schemeClr val="accent1">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charset="0"/>
                <a:cs typeface="+mn-cs"/>
              </a:rPr>
              <a:t>Delta  Smelt Habitat</a:t>
            </a:r>
          </a:p>
        </p:txBody>
      </p:sp>
      <p:sp>
        <p:nvSpPr>
          <p:cNvPr id="43"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charset="0"/>
                <a:cs typeface="+mn-cs"/>
              </a:rPr>
              <a:t>Sac River</a:t>
            </a:r>
          </a:p>
        </p:txBody>
      </p:sp>
      <p:grpSp>
        <p:nvGrpSpPr>
          <p:cNvPr id="5" name="Group 49"/>
          <p:cNvGrpSpPr>
            <a:grpSpLocks/>
          </p:cNvGrpSpPr>
          <p:nvPr/>
        </p:nvGrpSpPr>
        <p:grpSpPr bwMode="auto">
          <a:xfrm>
            <a:off x="2590800" y="1739900"/>
            <a:ext cx="2795588" cy="2616200"/>
            <a:chOff x="1632" y="1096"/>
            <a:chExt cx="1761" cy="1648"/>
          </a:xfrm>
        </p:grpSpPr>
        <p:sp>
          <p:nvSpPr>
            <p:cNvPr id="45"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latin typeface="Arial" charset="0"/>
                <a:cs typeface="+mn-cs"/>
              </a:endParaRPr>
            </a:p>
          </p:txBody>
        </p:sp>
        <p:sp>
          <p:nvSpPr>
            <p:cNvPr id="46"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latin typeface="Arial" charset="0"/>
                <a:cs typeface="+mn-cs"/>
              </a:endParaRPr>
            </a:p>
          </p:txBody>
        </p:sp>
      </p:grpSp>
      <p:sp>
        <p:nvSpPr>
          <p:cNvPr id="3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defRPr/>
            </a:pPr>
            <a:r>
              <a:rPr lang="en-US" sz="3600" dirty="0">
                <a:solidFill>
                  <a:srgbClr val="FFFF00"/>
                </a:solidFill>
                <a:effectLst>
                  <a:outerShdw blurRad="60007" dist="310007" dir="7680000" sy="30000" kx="1300200" algn="ctr" rotWithShape="0">
                    <a:prstClr val="black">
                      <a:alpha val="32000"/>
                    </a:prstClr>
                  </a:outerShdw>
                </a:effectLst>
                <a:latin typeface="Arial" charset="0"/>
                <a:cs typeface="+mn-cs"/>
              </a:rPr>
              <a:t>Near-Term Physical Actions</a:t>
            </a:r>
            <a:r>
              <a:rPr lang="en-US" sz="3600" dirty="0">
                <a:effectLst>
                  <a:outerShdw blurRad="60007" dist="310007" dir="7680000" sy="30000" kx="1300200" algn="ctr" rotWithShape="0">
                    <a:prstClr val="black">
                      <a:alpha val="32000"/>
                    </a:prstClr>
                  </a:outerShdw>
                </a:effectLst>
                <a:latin typeface="Arial" charset="0"/>
                <a:cs typeface="+mn-cs"/>
              </a:rPr>
              <a:t/>
            </a:r>
            <a:br>
              <a:rPr lang="en-US" sz="3600" dirty="0">
                <a:effectLst>
                  <a:outerShdw blurRad="60007" dist="310007" dir="7680000" sy="30000" kx="1300200" algn="ctr" rotWithShape="0">
                    <a:prstClr val="black">
                      <a:alpha val="32000"/>
                    </a:prstClr>
                  </a:outerShdw>
                </a:effectLst>
                <a:latin typeface="Arial" charset="0"/>
                <a:cs typeface="+mn-cs"/>
              </a:rPr>
            </a:br>
            <a:r>
              <a:rPr lang="en-US" dirty="0">
                <a:solidFill>
                  <a:schemeClr val="bg1"/>
                </a:solidFill>
                <a:effectLst>
                  <a:outerShdw blurRad="60007" dist="310007" dir="7680000" sy="30000" kx="1300200" algn="ctr" rotWithShape="0">
                    <a:prstClr val="black">
                      <a:alpha val="32000"/>
                    </a:prstClr>
                  </a:outerShdw>
                </a:effectLst>
                <a:latin typeface="Arial" charset="0"/>
                <a:cs typeface="+mn-cs"/>
              </a:rPr>
              <a:t>Middle River Corridor – 2 Gate Option </a:t>
            </a:r>
          </a:p>
        </p:txBody>
      </p:sp>
      <p:sp>
        <p:nvSpPr>
          <p:cNvPr id="36"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14771F48-480E-4AE5-B5FA-77A3C88EA69F}" type="slidenum">
              <a:rPr lang="en-US" smtClean="0"/>
              <a:pPr>
                <a:defRPr/>
              </a:pPr>
              <a:t>58</a:t>
            </a:fld>
            <a:endParaRPr lang="en-US" smtClean="0"/>
          </a:p>
        </p:txBody>
      </p:sp>
      <p:grpSp>
        <p:nvGrpSpPr>
          <p:cNvPr id="6" name="Group 53"/>
          <p:cNvGrpSpPr>
            <a:grpSpLocks/>
          </p:cNvGrpSpPr>
          <p:nvPr/>
        </p:nvGrpSpPr>
        <p:grpSpPr bwMode="auto">
          <a:xfrm>
            <a:off x="4281488" y="3759200"/>
            <a:ext cx="1362075" cy="2257425"/>
            <a:chOff x="4282176" y="3759199"/>
            <a:chExt cx="1361387" cy="2257426"/>
          </a:xfrm>
        </p:grpSpPr>
        <p:sp>
          <p:nvSpPr>
            <p:cNvPr id="38" name="Freeform 42"/>
            <p:cNvSpPr>
              <a:spLocks/>
            </p:cNvSpPr>
            <p:nvPr/>
          </p:nvSpPr>
          <p:spPr bwMode="invGray">
            <a:xfrm>
              <a:off x="4494794" y="3759199"/>
              <a:ext cx="936152"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latin typeface="Arial" charset="0"/>
                <a:cs typeface="+mn-cs"/>
              </a:endParaRPr>
            </a:p>
          </p:txBody>
        </p:sp>
        <p:grpSp>
          <p:nvGrpSpPr>
            <p:cNvPr id="7" name="Group 51"/>
            <p:cNvGrpSpPr>
              <a:grpSpLocks/>
            </p:cNvGrpSpPr>
            <p:nvPr/>
          </p:nvGrpSpPr>
          <p:grpSpPr bwMode="auto">
            <a:xfrm>
              <a:off x="4282176" y="3803650"/>
              <a:ext cx="1361387" cy="2212975"/>
              <a:chOff x="4282176" y="3803650"/>
              <a:chExt cx="1361387" cy="2212975"/>
            </a:xfrm>
          </p:grpSpPr>
          <p:sp>
            <p:nvSpPr>
              <p:cNvPr id="37" name="Freeform 43"/>
              <p:cNvSpPr>
                <a:spLocks/>
              </p:cNvSpPr>
              <p:nvPr/>
            </p:nvSpPr>
            <p:spPr bwMode="invGray">
              <a:xfrm>
                <a:off x="4467819" y="3803649"/>
                <a:ext cx="1175744" cy="2212976"/>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latin typeface="Arial" charset="0"/>
                  <a:cs typeface="+mn-cs"/>
                </a:endParaRPr>
              </a:p>
            </p:txBody>
          </p:sp>
          <p:sp>
            <p:nvSpPr>
              <p:cNvPr id="48" name="Freeform 47"/>
              <p:cNvSpPr/>
              <p:nvPr/>
            </p:nvSpPr>
            <p:spPr bwMode="auto">
              <a:xfrm>
                <a:off x="4539221" y="5132388"/>
                <a:ext cx="466489" cy="184150"/>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latin typeface="Arial" charset="0"/>
                  <a:cs typeface="+mn-cs"/>
                </a:endParaRPr>
              </a:p>
            </p:txBody>
          </p:sp>
          <p:sp>
            <p:nvSpPr>
              <p:cNvPr id="50" name="Freeform 49"/>
              <p:cNvSpPr/>
              <p:nvPr/>
            </p:nvSpPr>
            <p:spPr bwMode="auto">
              <a:xfrm>
                <a:off x="4282176" y="5332413"/>
                <a:ext cx="344313" cy="646112"/>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latin typeface="Arial" charset="0"/>
                  <a:cs typeface="+mn-cs"/>
                </a:endParaRPr>
              </a:p>
            </p:txBody>
          </p:sp>
          <p:sp>
            <p:nvSpPr>
              <p:cNvPr id="51" name="Freeform 50"/>
              <p:cNvSpPr/>
              <p:nvPr/>
            </p:nvSpPr>
            <p:spPr bwMode="auto">
              <a:xfrm>
                <a:off x="4582061" y="5307013"/>
                <a:ext cx="648960" cy="9525"/>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latin typeface="Arial" charset="0"/>
                  <a:cs typeface="+mn-cs"/>
                </a:endParaRPr>
              </a:p>
            </p:txBody>
          </p:sp>
        </p:grpSp>
      </p:grpSp>
      <p:sp>
        <p:nvSpPr>
          <p:cNvPr id="5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charset="0"/>
                <a:cs typeface="+mn-cs"/>
              </a:rPr>
              <a:t>Stockton</a:t>
            </a:r>
          </a:p>
        </p:txBody>
      </p:sp>
      <p:sp>
        <p:nvSpPr>
          <p:cNvPr id="5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charset="0"/>
                <a:cs typeface="+mn-cs"/>
              </a:rPr>
              <a:t>Sacramento</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strVal val="4*#ppt_w"/>
                                          </p:val>
                                        </p:tav>
                                        <p:tav tm="100000">
                                          <p:val>
                                            <p:strVal val="#ppt_w"/>
                                          </p:val>
                                        </p:tav>
                                      </p:tavLst>
                                    </p:anim>
                                    <p:anim calcmode="lin" valueType="num">
                                      <p:cBhvr>
                                        <p:cTn id="8" dur="500" fill="hold"/>
                                        <p:tgtEl>
                                          <p:spTgt spid="4"/>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36916"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grpSp>
        <p:nvGrpSpPr>
          <p:cNvPr id="3" name="Group 27"/>
          <p:cNvGrpSpPr>
            <a:grpSpLocks/>
          </p:cNvGrpSpPr>
          <p:nvPr/>
        </p:nvGrpSpPr>
        <p:grpSpPr bwMode="auto">
          <a:xfrm>
            <a:off x="4395788" y="4624388"/>
            <a:ext cx="557212" cy="252412"/>
            <a:chOff x="4395119" y="4623970"/>
            <a:chExt cx="557881" cy="252830"/>
          </a:xfrm>
        </p:grpSpPr>
        <p:sp>
          <p:nvSpPr>
            <p:cNvPr id="20" name="Rectangle 19"/>
            <p:cNvSpPr/>
            <p:nvPr/>
          </p:nvSpPr>
          <p:spPr bwMode="auto">
            <a:xfrm>
              <a:off x="4876930" y="4623970"/>
              <a:ext cx="76070" cy="252830"/>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24" name="Rectangle 23"/>
            <p:cNvSpPr/>
            <p:nvPr/>
          </p:nvSpPr>
          <p:spPr bwMode="auto">
            <a:xfrm rot="5400000">
              <a:off x="4483662" y="4712057"/>
              <a:ext cx="75995" cy="253081"/>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grpSp>
      <p:sp>
        <p:nvSpPr>
          <p:cNvPr id="39" name="Freeform 38"/>
          <p:cNvSpPr/>
          <p:nvPr/>
        </p:nvSpPr>
        <p:spPr bwMode="auto">
          <a:xfrm>
            <a:off x="2704783" y="4305617"/>
            <a:ext cx="1973897" cy="594434"/>
          </a:xfrm>
          <a:custGeom>
            <a:avLst/>
            <a:gdLst>
              <a:gd name="connsiteX0" fmla="*/ 0 w 2749603"/>
              <a:gd name="connsiteY0" fmla="*/ 350904 h 1398495"/>
              <a:gd name="connsiteX1" fmla="*/ 222837 w 2749603"/>
              <a:gd name="connsiteY1" fmla="*/ 343220 h 1398495"/>
              <a:gd name="connsiteX2" fmla="*/ 437990 w 2749603"/>
              <a:gd name="connsiteY2" fmla="*/ 373956 h 1398495"/>
              <a:gd name="connsiteX3" fmla="*/ 691563 w 2749603"/>
              <a:gd name="connsiteY3" fmla="*/ 466165 h 1398495"/>
              <a:gd name="connsiteX4" fmla="*/ 822191 w 2749603"/>
              <a:gd name="connsiteY4" fmla="*/ 496901 h 1398495"/>
              <a:gd name="connsiteX5" fmla="*/ 929768 w 2749603"/>
              <a:gd name="connsiteY5" fmla="*/ 543005 h 1398495"/>
              <a:gd name="connsiteX6" fmla="*/ 929768 w 2749603"/>
              <a:gd name="connsiteY6" fmla="*/ 550689 h 1398495"/>
              <a:gd name="connsiteX7" fmla="*/ 1114185 w 2749603"/>
              <a:gd name="connsiteY7" fmla="*/ 573741 h 1398495"/>
              <a:gd name="connsiteX8" fmla="*/ 1167973 w 2749603"/>
              <a:gd name="connsiteY8" fmla="*/ 635214 h 1398495"/>
              <a:gd name="connsiteX9" fmla="*/ 1214077 w 2749603"/>
              <a:gd name="connsiteY9" fmla="*/ 804262 h 1398495"/>
              <a:gd name="connsiteX10" fmla="*/ 1252497 w 2749603"/>
              <a:gd name="connsiteY10" fmla="*/ 927207 h 1398495"/>
              <a:gd name="connsiteX11" fmla="*/ 1375442 w 2749603"/>
              <a:gd name="connsiteY11" fmla="*/ 973311 h 1398495"/>
              <a:gd name="connsiteX12" fmla="*/ 1498386 w 2749603"/>
              <a:gd name="connsiteY12" fmla="*/ 957943 h 1398495"/>
              <a:gd name="connsiteX13" fmla="*/ 1621331 w 2749603"/>
              <a:gd name="connsiteY13" fmla="*/ 950259 h 1398495"/>
              <a:gd name="connsiteX14" fmla="*/ 1713539 w 2749603"/>
              <a:gd name="connsiteY14" fmla="*/ 988679 h 1398495"/>
              <a:gd name="connsiteX15" fmla="*/ 1705855 w 2749603"/>
              <a:gd name="connsiteY15" fmla="*/ 1088572 h 1398495"/>
              <a:gd name="connsiteX16" fmla="*/ 1590595 w 2749603"/>
              <a:gd name="connsiteY16" fmla="*/ 1211516 h 1398495"/>
              <a:gd name="connsiteX17" fmla="*/ 1582911 w 2749603"/>
              <a:gd name="connsiteY17" fmla="*/ 1272988 h 1398495"/>
              <a:gd name="connsiteX18" fmla="*/ 1621331 w 2749603"/>
              <a:gd name="connsiteY18" fmla="*/ 1311409 h 1398495"/>
              <a:gd name="connsiteX19" fmla="*/ 1751959 w 2749603"/>
              <a:gd name="connsiteY19" fmla="*/ 1372881 h 1398495"/>
              <a:gd name="connsiteX20" fmla="*/ 2627939 w 2749603"/>
              <a:gd name="connsiteY20" fmla="*/ 1157728 h 1398495"/>
              <a:gd name="connsiteX21" fmla="*/ 2481943 w 2749603"/>
              <a:gd name="connsiteY21" fmla="*/ 1111624 h 1398495"/>
              <a:gd name="connsiteX22" fmla="*/ 2328262 w 2749603"/>
              <a:gd name="connsiteY22" fmla="*/ 1111624 h 1398495"/>
              <a:gd name="connsiteX23" fmla="*/ 2236054 w 2749603"/>
              <a:gd name="connsiteY23" fmla="*/ 950259 h 1398495"/>
              <a:gd name="connsiteX24" fmla="*/ 2090057 w 2749603"/>
              <a:gd name="connsiteY24" fmla="*/ 842683 h 1398495"/>
              <a:gd name="connsiteX25" fmla="*/ 2120793 w 2749603"/>
              <a:gd name="connsiteY25" fmla="*/ 650582 h 1398495"/>
              <a:gd name="connsiteX26" fmla="*/ 2174581 w 2749603"/>
              <a:gd name="connsiteY26" fmla="*/ 496901 h 1398495"/>
              <a:gd name="connsiteX27" fmla="*/ 2197633 w 2749603"/>
              <a:gd name="connsiteY27" fmla="*/ 289432 h 1398495"/>
              <a:gd name="connsiteX28" fmla="*/ 2189949 w 2749603"/>
              <a:gd name="connsiteY28" fmla="*/ 166488 h 1398495"/>
              <a:gd name="connsiteX29" fmla="*/ 1990165 w 2749603"/>
              <a:gd name="connsiteY29" fmla="*/ 143435 h 1398495"/>
              <a:gd name="connsiteX30" fmla="*/ 1775012 w 2749603"/>
              <a:gd name="connsiteY30" fmla="*/ 43543 h 1398495"/>
              <a:gd name="connsiteX31" fmla="*/ 1636699 w 2749603"/>
              <a:gd name="connsiteY31" fmla="*/ 12807 h 1398495"/>
              <a:gd name="connsiteX32" fmla="*/ 1413862 w 2749603"/>
              <a:gd name="connsiteY32" fmla="*/ 20491 h 1398495"/>
              <a:gd name="connsiteX33" fmla="*/ 1183341 w 2749603"/>
              <a:gd name="connsiteY33" fmla="*/ 58911 h 1398495"/>
              <a:gd name="connsiteX34" fmla="*/ 929768 w 2749603"/>
              <a:gd name="connsiteY34" fmla="*/ 5123 h 1398495"/>
              <a:gd name="connsiteX35" fmla="*/ 799139 w 2749603"/>
              <a:gd name="connsiteY35" fmla="*/ 28175 h 1398495"/>
              <a:gd name="connsiteX36" fmla="*/ 783771 w 2749603"/>
              <a:gd name="connsiteY36" fmla="*/ 128067 h 1398495"/>
              <a:gd name="connsiteX37" fmla="*/ 437990 w 2749603"/>
              <a:gd name="connsiteY37" fmla="*/ 251012 h 1398495"/>
              <a:gd name="connsiteX38" fmla="*/ 153681 w 2749603"/>
              <a:gd name="connsiteY38" fmla="*/ 320168 h 1398495"/>
              <a:gd name="connsiteX39" fmla="*/ 53788 w 2749603"/>
              <a:gd name="connsiteY39" fmla="*/ 358588 h 1398495"/>
              <a:gd name="connsiteX0" fmla="*/ 0 w 2771374"/>
              <a:gd name="connsiteY0" fmla="*/ 350904 h 1330619"/>
              <a:gd name="connsiteX1" fmla="*/ 222837 w 2771374"/>
              <a:gd name="connsiteY1" fmla="*/ 343220 h 1330619"/>
              <a:gd name="connsiteX2" fmla="*/ 437990 w 2771374"/>
              <a:gd name="connsiteY2" fmla="*/ 373956 h 1330619"/>
              <a:gd name="connsiteX3" fmla="*/ 691563 w 2771374"/>
              <a:gd name="connsiteY3" fmla="*/ 466165 h 1330619"/>
              <a:gd name="connsiteX4" fmla="*/ 822191 w 2771374"/>
              <a:gd name="connsiteY4" fmla="*/ 496901 h 1330619"/>
              <a:gd name="connsiteX5" fmla="*/ 929768 w 2771374"/>
              <a:gd name="connsiteY5" fmla="*/ 543005 h 1330619"/>
              <a:gd name="connsiteX6" fmla="*/ 929768 w 2771374"/>
              <a:gd name="connsiteY6" fmla="*/ 550689 h 1330619"/>
              <a:gd name="connsiteX7" fmla="*/ 1114185 w 2771374"/>
              <a:gd name="connsiteY7" fmla="*/ 573741 h 1330619"/>
              <a:gd name="connsiteX8" fmla="*/ 1167973 w 2771374"/>
              <a:gd name="connsiteY8" fmla="*/ 635214 h 1330619"/>
              <a:gd name="connsiteX9" fmla="*/ 1214077 w 2771374"/>
              <a:gd name="connsiteY9" fmla="*/ 804262 h 1330619"/>
              <a:gd name="connsiteX10" fmla="*/ 1252497 w 2771374"/>
              <a:gd name="connsiteY10" fmla="*/ 927207 h 1330619"/>
              <a:gd name="connsiteX11" fmla="*/ 1375442 w 2771374"/>
              <a:gd name="connsiteY11" fmla="*/ 973311 h 1330619"/>
              <a:gd name="connsiteX12" fmla="*/ 1498386 w 2771374"/>
              <a:gd name="connsiteY12" fmla="*/ 957943 h 1330619"/>
              <a:gd name="connsiteX13" fmla="*/ 1621331 w 2771374"/>
              <a:gd name="connsiteY13" fmla="*/ 950259 h 1330619"/>
              <a:gd name="connsiteX14" fmla="*/ 1713539 w 2771374"/>
              <a:gd name="connsiteY14" fmla="*/ 988679 h 1330619"/>
              <a:gd name="connsiteX15" fmla="*/ 1705855 w 2771374"/>
              <a:gd name="connsiteY15" fmla="*/ 1088572 h 1330619"/>
              <a:gd name="connsiteX16" fmla="*/ 1590595 w 2771374"/>
              <a:gd name="connsiteY16" fmla="*/ 1211516 h 1330619"/>
              <a:gd name="connsiteX17" fmla="*/ 1582911 w 2771374"/>
              <a:gd name="connsiteY17" fmla="*/ 1272988 h 1330619"/>
              <a:gd name="connsiteX18" fmla="*/ 1621331 w 2771374"/>
              <a:gd name="connsiteY18" fmla="*/ 1311409 h 1330619"/>
              <a:gd name="connsiteX19" fmla="*/ 2627939 w 2771374"/>
              <a:gd name="connsiteY19" fmla="*/ 1157728 h 1330619"/>
              <a:gd name="connsiteX20" fmla="*/ 2481943 w 2771374"/>
              <a:gd name="connsiteY20" fmla="*/ 1111624 h 1330619"/>
              <a:gd name="connsiteX21" fmla="*/ 2328262 w 2771374"/>
              <a:gd name="connsiteY21" fmla="*/ 1111624 h 1330619"/>
              <a:gd name="connsiteX22" fmla="*/ 2236054 w 2771374"/>
              <a:gd name="connsiteY22" fmla="*/ 950259 h 1330619"/>
              <a:gd name="connsiteX23" fmla="*/ 2090057 w 2771374"/>
              <a:gd name="connsiteY23" fmla="*/ 842683 h 1330619"/>
              <a:gd name="connsiteX24" fmla="*/ 2120793 w 2771374"/>
              <a:gd name="connsiteY24" fmla="*/ 650582 h 1330619"/>
              <a:gd name="connsiteX25" fmla="*/ 2174581 w 2771374"/>
              <a:gd name="connsiteY25" fmla="*/ 496901 h 1330619"/>
              <a:gd name="connsiteX26" fmla="*/ 2197633 w 2771374"/>
              <a:gd name="connsiteY26" fmla="*/ 289432 h 1330619"/>
              <a:gd name="connsiteX27" fmla="*/ 2189949 w 2771374"/>
              <a:gd name="connsiteY27" fmla="*/ 166488 h 1330619"/>
              <a:gd name="connsiteX28" fmla="*/ 1990165 w 2771374"/>
              <a:gd name="connsiteY28" fmla="*/ 143435 h 1330619"/>
              <a:gd name="connsiteX29" fmla="*/ 1775012 w 2771374"/>
              <a:gd name="connsiteY29" fmla="*/ 43543 h 1330619"/>
              <a:gd name="connsiteX30" fmla="*/ 1636699 w 2771374"/>
              <a:gd name="connsiteY30" fmla="*/ 12807 h 1330619"/>
              <a:gd name="connsiteX31" fmla="*/ 1413862 w 2771374"/>
              <a:gd name="connsiteY31" fmla="*/ 20491 h 1330619"/>
              <a:gd name="connsiteX32" fmla="*/ 1183341 w 2771374"/>
              <a:gd name="connsiteY32" fmla="*/ 58911 h 1330619"/>
              <a:gd name="connsiteX33" fmla="*/ 929768 w 2771374"/>
              <a:gd name="connsiteY33" fmla="*/ 5123 h 1330619"/>
              <a:gd name="connsiteX34" fmla="*/ 799139 w 2771374"/>
              <a:gd name="connsiteY34" fmla="*/ 28175 h 1330619"/>
              <a:gd name="connsiteX35" fmla="*/ 783771 w 2771374"/>
              <a:gd name="connsiteY35" fmla="*/ 128067 h 1330619"/>
              <a:gd name="connsiteX36" fmla="*/ 437990 w 2771374"/>
              <a:gd name="connsiteY36" fmla="*/ 251012 h 1330619"/>
              <a:gd name="connsiteX37" fmla="*/ 153681 w 2771374"/>
              <a:gd name="connsiteY37" fmla="*/ 320168 h 1330619"/>
              <a:gd name="connsiteX38" fmla="*/ 53788 w 2771374"/>
              <a:gd name="connsiteY38" fmla="*/ 358588 h 1330619"/>
              <a:gd name="connsiteX0" fmla="*/ 0 w 2777778"/>
              <a:gd name="connsiteY0" fmla="*/ 350904 h 1281953"/>
              <a:gd name="connsiteX1" fmla="*/ 222837 w 2777778"/>
              <a:gd name="connsiteY1" fmla="*/ 343220 h 1281953"/>
              <a:gd name="connsiteX2" fmla="*/ 437990 w 2777778"/>
              <a:gd name="connsiteY2" fmla="*/ 373956 h 1281953"/>
              <a:gd name="connsiteX3" fmla="*/ 691563 w 2777778"/>
              <a:gd name="connsiteY3" fmla="*/ 466165 h 1281953"/>
              <a:gd name="connsiteX4" fmla="*/ 822191 w 2777778"/>
              <a:gd name="connsiteY4" fmla="*/ 496901 h 1281953"/>
              <a:gd name="connsiteX5" fmla="*/ 929768 w 2777778"/>
              <a:gd name="connsiteY5" fmla="*/ 543005 h 1281953"/>
              <a:gd name="connsiteX6" fmla="*/ 929768 w 2777778"/>
              <a:gd name="connsiteY6" fmla="*/ 550689 h 1281953"/>
              <a:gd name="connsiteX7" fmla="*/ 1114185 w 2777778"/>
              <a:gd name="connsiteY7" fmla="*/ 573741 h 1281953"/>
              <a:gd name="connsiteX8" fmla="*/ 1167973 w 2777778"/>
              <a:gd name="connsiteY8" fmla="*/ 635214 h 1281953"/>
              <a:gd name="connsiteX9" fmla="*/ 1214077 w 2777778"/>
              <a:gd name="connsiteY9" fmla="*/ 804262 h 1281953"/>
              <a:gd name="connsiteX10" fmla="*/ 1252497 w 2777778"/>
              <a:gd name="connsiteY10" fmla="*/ 927207 h 1281953"/>
              <a:gd name="connsiteX11" fmla="*/ 1375442 w 2777778"/>
              <a:gd name="connsiteY11" fmla="*/ 973311 h 1281953"/>
              <a:gd name="connsiteX12" fmla="*/ 1498386 w 2777778"/>
              <a:gd name="connsiteY12" fmla="*/ 957943 h 1281953"/>
              <a:gd name="connsiteX13" fmla="*/ 1621331 w 2777778"/>
              <a:gd name="connsiteY13" fmla="*/ 950259 h 1281953"/>
              <a:gd name="connsiteX14" fmla="*/ 1713539 w 2777778"/>
              <a:gd name="connsiteY14" fmla="*/ 988679 h 1281953"/>
              <a:gd name="connsiteX15" fmla="*/ 1705855 w 2777778"/>
              <a:gd name="connsiteY15" fmla="*/ 1088572 h 1281953"/>
              <a:gd name="connsiteX16" fmla="*/ 1590595 w 2777778"/>
              <a:gd name="connsiteY16" fmla="*/ 1211516 h 1281953"/>
              <a:gd name="connsiteX17" fmla="*/ 1582911 w 2777778"/>
              <a:gd name="connsiteY17" fmla="*/ 1272988 h 1281953"/>
              <a:gd name="connsiteX18" fmla="*/ 2627939 w 2777778"/>
              <a:gd name="connsiteY18" fmla="*/ 1157728 h 1281953"/>
              <a:gd name="connsiteX19" fmla="*/ 2481943 w 2777778"/>
              <a:gd name="connsiteY19" fmla="*/ 1111624 h 1281953"/>
              <a:gd name="connsiteX20" fmla="*/ 2328262 w 2777778"/>
              <a:gd name="connsiteY20" fmla="*/ 1111624 h 1281953"/>
              <a:gd name="connsiteX21" fmla="*/ 2236054 w 2777778"/>
              <a:gd name="connsiteY21" fmla="*/ 950259 h 1281953"/>
              <a:gd name="connsiteX22" fmla="*/ 2090057 w 2777778"/>
              <a:gd name="connsiteY22" fmla="*/ 842683 h 1281953"/>
              <a:gd name="connsiteX23" fmla="*/ 2120793 w 2777778"/>
              <a:gd name="connsiteY23" fmla="*/ 650582 h 1281953"/>
              <a:gd name="connsiteX24" fmla="*/ 2174581 w 2777778"/>
              <a:gd name="connsiteY24" fmla="*/ 496901 h 1281953"/>
              <a:gd name="connsiteX25" fmla="*/ 2197633 w 2777778"/>
              <a:gd name="connsiteY25" fmla="*/ 289432 h 1281953"/>
              <a:gd name="connsiteX26" fmla="*/ 2189949 w 2777778"/>
              <a:gd name="connsiteY26" fmla="*/ 166488 h 1281953"/>
              <a:gd name="connsiteX27" fmla="*/ 1990165 w 2777778"/>
              <a:gd name="connsiteY27" fmla="*/ 143435 h 1281953"/>
              <a:gd name="connsiteX28" fmla="*/ 1775012 w 2777778"/>
              <a:gd name="connsiteY28" fmla="*/ 43543 h 1281953"/>
              <a:gd name="connsiteX29" fmla="*/ 1636699 w 2777778"/>
              <a:gd name="connsiteY29" fmla="*/ 12807 h 1281953"/>
              <a:gd name="connsiteX30" fmla="*/ 1413862 w 2777778"/>
              <a:gd name="connsiteY30" fmla="*/ 20491 h 1281953"/>
              <a:gd name="connsiteX31" fmla="*/ 1183341 w 2777778"/>
              <a:gd name="connsiteY31" fmla="*/ 58911 h 1281953"/>
              <a:gd name="connsiteX32" fmla="*/ 929768 w 2777778"/>
              <a:gd name="connsiteY32" fmla="*/ 5123 h 1281953"/>
              <a:gd name="connsiteX33" fmla="*/ 799139 w 2777778"/>
              <a:gd name="connsiteY33" fmla="*/ 28175 h 1281953"/>
              <a:gd name="connsiteX34" fmla="*/ 783771 w 2777778"/>
              <a:gd name="connsiteY34" fmla="*/ 128067 h 1281953"/>
              <a:gd name="connsiteX35" fmla="*/ 437990 w 2777778"/>
              <a:gd name="connsiteY35" fmla="*/ 251012 h 1281953"/>
              <a:gd name="connsiteX36" fmla="*/ 153681 w 2777778"/>
              <a:gd name="connsiteY36" fmla="*/ 320168 h 1281953"/>
              <a:gd name="connsiteX37" fmla="*/ 53788 w 2777778"/>
              <a:gd name="connsiteY37" fmla="*/ 358588 h 1281953"/>
              <a:gd name="connsiteX0" fmla="*/ 0 w 2776497"/>
              <a:gd name="connsiteY0" fmla="*/ 350904 h 1223042"/>
              <a:gd name="connsiteX1" fmla="*/ 222837 w 2776497"/>
              <a:gd name="connsiteY1" fmla="*/ 343220 h 1223042"/>
              <a:gd name="connsiteX2" fmla="*/ 437990 w 2776497"/>
              <a:gd name="connsiteY2" fmla="*/ 373956 h 1223042"/>
              <a:gd name="connsiteX3" fmla="*/ 691563 w 2776497"/>
              <a:gd name="connsiteY3" fmla="*/ 466165 h 1223042"/>
              <a:gd name="connsiteX4" fmla="*/ 822191 w 2776497"/>
              <a:gd name="connsiteY4" fmla="*/ 496901 h 1223042"/>
              <a:gd name="connsiteX5" fmla="*/ 929768 w 2776497"/>
              <a:gd name="connsiteY5" fmla="*/ 543005 h 1223042"/>
              <a:gd name="connsiteX6" fmla="*/ 929768 w 2776497"/>
              <a:gd name="connsiteY6" fmla="*/ 550689 h 1223042"/>
              <a:gd name="connsiteX7" fmla="*/ 1114185 w 2776497"/>
              <a:gd name="connsiteY7" fmla="*/ 573741 h 1223042"/>
              <a:gd name="connsiteX8" fmla="*/ 1167973 w 2776497"/>
              <a:gd name="connsiteY8" fmla="*/ 635214 h 1223042"/>
              <a:gd name="connsiteX9" fmla="*/ 1214077 w 2776497"/>
              <a:gd name="connsiteY9" fmla="*/ 804262 h 1223042"/>
              <a:gd name="connsiteX10" fmla="*/ 1252497 w 2776497"/>
              <a:gd name="connsiteY10" fmla="*/ 927207 h 1223042"/>
              <a:gd name="connsiteX11" fmla="*/ 1375442 w 2776497"/>
              <a:gd name="connsiteY11" fmla="*/ 973311 h 1223042"/>
              <a:gd name="connsiteX12" fmla="*/ 1498386 w 2776497"/>
              <a:gd name="connsiteY12" fmla="*/ 957943 h 1223042"/>
              <a:gd name="connsiteX13" fmla="*/ 1621331 w 2776497"/>
              <a:gd name="connsiteY13" fmla="*/ 950259 h 1223042"/>
              <a:gd name="connsiteX14" fmla="*/ 1713539 w 2776497"/>
              <a:gd name="connsiteY14" fmla="*/ 988679 h 1223042"/>
              <a:gd name="connsiteX15" fmla="*/ 1705855 w 2776497"/>
              <a:gd name="connsiteY15" fmla="*/ 1088572 h 1223042"/>
              <a:gd name="connsiteX16" fmla="*/ 1590595 w 2776497"/>
              <a:gd name="connsiteY16" fmla="*/ 1211516 h 1223042"/>
              <a:gd name="connsiteX17" fmla="*/ 2627939 w 2776497"/>
              <a:gd name="connsiteY17" fmla="*/ 1157728 h 1223042"/>
              <a:gd name="connsiteX18" fmla="*/ 2481943 w 2776497"/>
              <a:gd name="connsiteY18" fmla="*/ 1111624 h 1223042"/>
              <a:gd name="connsiteX19" fmla="*/ 2328262 w 2776497"/>
              <a:gd name="connsiteY19" fmla="*/ 1111624 h 1223042"/>
              <a:gd name="connsiteX20" fmla="*/ 2236054 w 2776497"/>
              <a:gd name="connsiteY20" fmla="*/ 950259 h 1223042"/>
              <a:gd name="connsiteX21" fmla="*/ 2090057 w 2776497"/>
              <a:gd name="connsiteY21" fmla="*/ 842683 h 1223042"/>
              <a:gd name="connsiteX22" fmla="*/ 2120793 w 2776497"/>
              <a:gd name="connsiteY22" fmla="*/ 650582 h 1223042"/>
              <a:gd name="connsiteX23" fmla="*/ 2174581 w 2776497"/>
              <a:gd name="connsiteY23" fmla="*/ 496901 h 1223042"/>
              <a:gd name="connsiteX24" fmla="*/ 2197633 w 2776497"/>
              <a:gd name="connsiteY24" fmla="*/ 289432 h 1223042"/>
              <a:gd name="connsiteX25" fmla="*/ 2189949 w 2776497"/>
              <a:gd name="connsiteY25" fmla="*/ 166488 h 1223042"/>
              <a:gd name="connsiteX26" fmla="*/ 1990165 w 2776497"/>
              <a:gd name="connsiteY26" fmla="*/ 143435 h 1223042"/>
              <a:gd name="connsiteX27" fmla="*/ 1775012 w 2776497"/>
              <a:gd name="connsiteY27" fmla="*/ 43543 h 1223042"/>
              <a:gd name="connsiteX28" fmla="*/ 1636699 w 2776497"/>
              <a:gd name="connsiteY28" fmla="*/ 12807 h 1223042"/>
              <a:gd name="connsiteX29" fmla="*/ 1413862 w 2776497"/>
              <a:gd name="connsiteY29" fmla="*/ 20491 h 1223042"/>
              <a:gd name="connsiteX30" fmla="*/ 1183341 w 2776497"/>
              <a:gd name="connsiteY30" fmla="*/ 58911 h 1223042"/>
              <a:gd name="connsiteX31" fmla="*/ 929768 w 2776497"/>
              <a:gd name="connsiteY31" fmla="*/ 5123 h 1223042"/>
              <a:gd name="connsiteX32" fmla="*/ 799139 w 2776497"/>
              <a:gd name="connsiteY32" fmla="*/ 28175 h 1223042"/>
              <a:gd name="connsiteX33" fmla="*/ 783771 w 2776497"/>
              <a:gd name="connsiteY33" fmla="*/ 128067 h 1223042"/>
              <a:gd name="connsiteX34" fmla="*/ 437990 w 2776497"/>
              <a:gd name="connsiteY34" fmla="*/ 251012 h 1223042"/>
              <a:gd name="connsiteX35" fmla="*/ 153681 w 2776497"/>
              <a:gd name="connsiteY35" fmla="*/ 320168 h 1223042"/>
              <a:gd name="connsiteX36" fmla="*/ 53788 w 2776497"/>
              <a:gd name="connsiteY36" fmla="*/ 358588 h 1223042"/>
              <a:gd name="connsiteX0" fmla="*/ 0 w 2757287"/>
              <a:gd name="connsiteY0" fmla="*/ 350904 h 1161570"/>
              <a:gd name="connsiteX1" fmla="*/ 222837 w 2757287"/>
              <a:gd name="connsiteY1" fmla="*/ 343220 h 1161570"/>
              <a:gd name="connsiteX2" fmla="*/ 437990 w 2757287"/>
              <a:gd name="connsiteY2" fmla="*/ 373956 h 1161570"/>
              <a:gd name="connsiteX3" fmla="*/ 691563 w 2757287"/>
              <a:gd name="connsiteY3" fmla="*/ 466165 h 1161570"/>
              <a:gd name="connsiteX4" fmla="*/ 822191 w 2757287"/>
              <a:gd name="connsiteY4" fmla="*/ 496901 h 1161570"/>
              <a:gd name="connsiteX5" fmla="*/ 929768 w 2757287"/>
              <a:gd name="connsiteY5" fmla="*/ 543005 h 1161570"/>
              <a:gd name="connsiteX6" fmla="*/ 929768 w 2757287"/>
              <a:gd name="connsiteY6" fmla="*/ 550689 h 1161570"/>
              <a:gd name="connsiteX7" fmla="*/ 1114185 w 2757287"/>
              <a:gd name="connsiteY7" fmla="*/ 573741 h 1161570"/>
              <a:gd name="connsiteX8" fmla="*/ 1167973 w 2757287"/>
              <a:gd name="connsiteY8" fmla="*/ 635214 h 1161570"/>
              <a:gd name="connsiteX9" fmla="*/ 1214077 w 2757287"/>
              <a:gd name="connsiteY9" fmla="*/ 804262 h 1161570"/>
              <a:gd name="connsiteX10" fmla="*/ 1252497 w 2757287"/>
              <a:gd name="connsiteY10" fmla="*/ 927207 h 1161570"/>
              <a:gd name="connsiteX11" fmla="*/ 1375442 w 2757287"/>
              <a:gd name="connsiteY11" fmla="*/ 973311 h 1161570"/>
              <a:gd name="connsiteX12" fmla="*/ 1498386 w 2757287"/>
              <a:gd name="connsiteY12" fmla="*/ 957943 h 1161570"/>
              <a:gd name="connsiteX13" fmla="*/ 1621331 w 2757287"/>
              <a:gd name="connsiteY13" fmla="*/ 950259 h 1161570"/>
              <a:gd name="connsiteX14" fmla="*/ 1713539 w 2757287"/>
              <a:gd name="connsiteY14" fmla="*/ 988679 h 1161570"/>
              <a:gd name="connsiteX15" fmla="*/ 1705855 w 2757287"/>
              <a:gd name="connsiteY15" fmla="*/ 1088572 h 1161570"/>
              <a:gd name="connsiteX16" fmla="*/ 2627939 w 2757287"/>
              <a:gd name="connsiteY16" fmla="*/ 1157728 h 1161570"/>
              <a:gd name="connsiteX17" fmla="*/ 2481943 w 2757287"/>
              <a:gd name="connsiteY17" fmla="*/ 1111624 h 1161570"/>
              <a:gd name="connsiteX18" fmla="*/ 2328262 w 2757287"/>
              <a:gd name="connsiteY18" fmla="*/ 1111624 h 1161570"/>
              <a:gd name="connsiteX19" fmla="*/ 2236054 w 2757287"/>
              <a:gd name="connsiteY19" fmla="*/ 950259 h 1161570"/>
              <a:gd name="connsiteX20" fmla="*/ 2090057 w 2757287"/>
              <a:gd name="connsiteY20" fmla="*/ 842683 h 1161570"/>
              <a:gd name="connsiteX21" fmla="*/ 2120793 w 2757287"/>
              <a:gd name="connsiteY21" fmla="*/ 650582 h 1161570"/>
              <a:gd name="connsiteX22" fmla="*/ 2174581 w 2757287"/>
              <a:gd name="connsiteY22" fmla="*/ 496901 h 1161570"/>
              <a:gd name="connsiteX23" fmla="*/ 2197633 w 2757287"/>
              <a:gd name="connsiteY23" fmla="*/ 289432 h 1161570"/>
              <a:gd name="connsiteX24" fmla="*/ 2189949 w 2757287"/>
              <a:gd name="connsiteY24" fmla="*/ 166488 h 1161570"/>
              <a:gd name="connsiteX25" fmla="*/ 1990165 w 2757287"/>
              <a:gd name="connsiteY25" fmla="*/ 143435 h 1161570"/>
              <a:gd name="connsiteX26" fmla="*/ 1775012 w 2757287"/>
              <a:gd name="connsiteY26" fmla="*/ 43543 h 1161570"/>
              <a:gd name="connsiteX27" fmla="*/ 1636699 w 2757287"/>
              <a:gd name="connsiteY27" fmla="*/ 12807 h 1161570"/>
              <a:gd name="connsiteX28" fmla="*/ 1413862 w 2757287"/>
              <a:gd name="connsiteY28" fmla="*/ 20491 h 1161570"/>
              <a:gd name="connsiteX29" fmla="*/ 1183341 w 2757287"/>
              <a:gd name="connsiteY29" fmla="*/ 58911 h 1161570"/>
              <a:gd name="connsiteX30" fmla="*/ 929768 w 2757287"/>
              <a:gd name="connsiteY30" fmla="*/ 5123 h 1161570"/>
              <a:gd name="connsiteX31" fmla="*/ 799139 w 2757287"/>
              <a:gd name="connsiteY31" fmla="*/ 28175 h 1161570"/>
              <a:gd name="connsiteX32" fmla="*/ 783771 w 2757287"/>
              <a:gd name="connsiteY32" fmla="*/ 128067 h 1161570"/>
              <a:gd name="connsiteX33" fmla="*/ 437990 w 2757287"/>
              <a:gd name="connsiteY33" fmla="*/ 251012 h 1161570"/>
              <a:gd name="connsiteX34" fmla="*/ 153681 w 2757287"/>
              <a:gd name="connsiteY34" fmla="*/ 320168 h 1161570"/>
              <a:gd name="connsiteX35" fmla="*/ 53788 w 2757287"/>
              <a:gd name="connsiteY35" fmla="*/ 358588 h 1161570"/>
              <a:gd name="connsiteX0" fmla="*/ 0 w 2756006"/>
              <a:gd name="connsiteY0" fmla="*/ 350904 h 1178219"/>
              <a:gd name="connsiteX1" fmla="*/ 222837 w 2756006"/>
              <a:gd name="connsiteY1" fmla="*/ 343220 h 1178219"/>
              <a:gd name="connsiteX2" fmla="*/ 437990 w 2756006"/>
              <a:gd name="connsiteY2" fmla="*/ 373956 h 1178219"/>
              <a:gd name="connsiteX3" fmla="*/ 691563 w 2756006"/>
              <a:gd name="connsiteY3" fmla="*/ 466165 h 1178219"/>
              <a:gd name="connsiteX4" fmla="*/ 822191 w 2756006"/>
              <a:gd name="connsiteY4" fmla="*/ 496901 h 1178219"/>
              <a:gd name="connsiteX5" fmla="*/ 929768 w 2756006"/>
              <a:gd name="connsiteY5" fmla="*/ 543005 h 1178219"/>
              <a:gd name="connsiteX6" fmla="*/ 929768 w 2756006"/>
              <a:gd name="connsiteY6" fmla="*/ 550689 h 1178219"/>
              <a:gd name="connsiteX7" fmla="*/ 1114185 w 2756006"/>
              <a:gd name="connsiteY7" fmla="*/ 573741 h 1178219"/>
              <a:gd name="connsiteX8" fmla="*/ 1167973 w 2756006"/>
              <a:gd name="connsiteY8" fmla="*/ 635214 h 1178219"/>
              <a:gd name="connsiteX9" fmla="*/ 1214077 w 2756006"/>
              <a:gd name="connsiteY9" fmla="*/ 804262 h 1178219"/>
              <a:gd name="connsiteX10" fmla="*/ 1252497 w 2756006"/>
              <a:gd name="connsiteY10" fmla="*/ 927207 h 1178219"/>
              <a:gd name="connsiteX11" fmla="*/ 1375442 w 2756006"/>
              <a:gd name="connsiteY11" fmla="*/ 973311 h 1178219"/>
              <a:gd name="connsiteX12" fmla="*/ 1498386 w 2756006"/>
              <a:gd name="connsiteY12" fmla="*/ 957943 h 1178219"/>
              <a:gd name="connsiteX13" fmla="*/ 1621331 w 2756006"/>
              <a:gd name="connsiteY13" fmla="*/ 950259 h 1178219"/>
              <a:gd name="connsiteX14" fmla="*/ 1713539 w 2756006"/>
              <a:gd name="connsiteY14" fmla="*/ 988679 h 1178219"/>
              <a:gd name="connsiteX15" fmla="*/ 2627939 w 2756006"/>
              <a:gd name="connsiteY15" fmla="*/ 1157728 h 1178219"/>
              <a:gd name="connsiteX16" fmla="*/ 2481943 w 2756006"/>
              <a:gd name="connsiteY16" fmla="*/ 1111624 h 1178219"/>
              <a:gd name="connsiteX17" fmla="*/ 2328262 w 2756006"/>
              <a:gd name="connsiteY17" fmla="*/ 1111624 h 1178219"/>
              <a:gd name="connsiteX18" fmla="*/ 2236054 w 2756006"/>
              <a:gd name="connsiteY18" fmla="*/ 950259 h 1178219"/>
              <a:gd name="connsiteX19" fmla="*/ 2090057 w 2756006"/>
              <a:gd name="connsiteY19" fmla="*/ 842683 h 1178219"/>
              <a:gd name="connsiteX20" fmla="*/ 2120793 w 2756006"/>
              <a:gd name="connsiteY20" fmla="*/ 650582 h 1178219"/>
              <a:gd name="connsiteX21" fmla="*/ 2174581 w 2756006"/>
              <a:gd name="connsiteY21" fmla="*/ 496901 h 1178219"/>
              <a:gd name="connsiteX22" fmla="*/ 2197633 w 2756006"/>
              <a:gd name="connsiteY22" fmla="*/ 289432 h 1178219"/>
              <a:gd name="connsiteX23" fmla="*/ 2189949 w 2756006"/>
              <a:gd name="connsiteY23" fmla="*/ 166488 h 1178219"/>
              <a:gd name="connsiteX24" fmla="*/ 1990165 w 2756006"/>
              <a:gd name="connsiteY24" fmla="*/ 143435 h 1178219"/>
              <a:gd name="connsiteX25" fmla="*/ 1775012 w 2756006"/>
              <a:gd name="connsiteY25" fmla="*/ 43543 h 1178219"/>
              <a:gd name="connsiteX26" fmla="*/ 1636699 w 2756006"/>
              <a:gd name="connsiteY26" fmla="*/ 12807 h 1178219"/>
              <a:gd name="connsiteX27" fmla="*/ 1413862 w 2756006"/>
              <a:gd name="connsiteY27" fmla="*/ 20491 h 1178219"/>
              <a:gd name="connsiteX28" fmla="*/ 1183341 w 2756006"/>
              <a:gd name="connsiteY28" fmla="*/ 58911 h 1178219"/>
              <a:gd name="connsiteX29" fmla="*/ 929768 w 2756006"/>
              <a:gd name="connsiteY29" fmla="*/ 5123 h 1178219"/>
              <a:gd name="connsiteX30" fmla="*/ 799139 w 2756006"/>
              <a:gd name="connsiteY30" fmla="*/ 28175 h 1178219"/>
              <a:gd name="connsiteX31" fmla="*/ 783771 w 2756006"/>
              <a:gd name="connsiteY31" fmla="*/ 128067 h 1178219"/>
              <a:gd name="connsiteX32" fmla="*/ 437990 w 2756006"/>
              <a:gd name="connsiteY32" fmla="*/ 251012 h 1178219"/>
              <a:gd name="connsiteX33" fmla="*/ 153681 w 2756006"/>
              <a:gd name="connsiteY33" fmla="*/ 320168 h 1178219"/>
              <a:gd name="connsiteX34" fmla="*/ 53788 w 2756006"/>
              <a:gd name="connsiteY34" fmla="*/ 358588 h 1178219"/>
              <a:gd name="connsiteX0" fmla="*/ 0 w 2771374"/>
              <a:gd name="connsiteY0" fmla="*/ 350904 h 1184622"/>
              <a:gd name="connsiteX1" fmla="*/ 222837 w 2771374"/>
              <a:gd name="connsiteY1" fmla="*/ 343220 h 1184622"/>
              <a:gd name="connsiteX2" fmla="*/ 437990 w 2771374"/>
              <a:gd name="connsiteY2" fmla="*/ 373956 h 1184622"/>
              <a:gd name="connsiteX3" fmla="*/ 691563 w 2771374"/>
              <a:gd name="connsiteY3" fmla="*/ 466165 h 1184622"/>
              <a:gd name="connsiteX4" fmla="*/ 822191 w 2771374"/>
              <a:gd name="connsiteY4" fmla="*/ 496901 h 1184622"/>
              <a:gd name="connsiteX5" fmla="*/ 929768 w 2771374"/>
              <a:gd name="connsiteY5" fmla="*/ 543005 h 1184622"/>
              <a:gd name="connsiteX6" fmla="*/ 929768 w 2771374"/>
              <a:gd name="connsiteY6" fmla="*/ 550689 h 1184622"/>
              <a:gd name="connsiteX7" fmla="*/ 1114185 w 2771374"/>
              <a:gd name="connsiteY7" fmla="*/ 573741 h 1184622"/>
              <a:gd name="connsiteX8" fmla="*/ 1167973 w 2771374"/>
              <a:gd name="connsiteY8" fmla="*/ 635214 h 1184622"/>
              <a:gd name="connsiteX9" fmla="*/ 1214077 w 2771374"/>
              <a:gd name="connsiteY9" fmla="*/ 804262 h 1184622"/>
              <a:gd name="connsiteX10" fmla="*/ 1252497 w 2771374"/>
              <a:gd name="connsiteY10" fmla="*/ 927207 h 1184622"/>
              <a:gd name="connsiteX11" fmla="*/ 1375442 w 2771374"/>
              <a:gd name="connsiteY11" fmla="*/ 973311 h 1184622"/>
              <a:gd name="connsiteX12" fmla="*/ 1498386 w 2771374"/>
              <a:gd name="connsiteY12" fmla="*/ 957943 h 1184622"/>
              <a:gd name="connsiteX13" fmla="*/ 1621331 w 2771374"/>
              <a:gd name="connsiteY13" fmla="*/ 950259 h 1184622"/>
              <a:gd name="connsiteX14" fmla="*/ 2627939 w 2771374"/>
              <a:gd name="connsiteY14" fmla="*/ 1157728 h 1184622"/>
              <a:gd name="connsiteX15" fmla="*/ 2481943 w 2771374"/>
              <a:gd name="connsiteY15" fmla="*/ 1111624 h 1184622"/>
              <a:gd name="connsiteX16" fmla="*/ 2328262 w 2771374"/>
              <a:gd name="connsiteY16" fmla="*/ 1111624 h 1184622"/>
              <a:gd name="connsiteX17" fmla="*/ 2236054 w 2771374"/>
              <a:gd name="connsiteY17" fmla="*/ 950259 h 1184622"/>
              <a:gd name="connsiteX18" fmla="*/ 2090057 w 2771374"/>
              <a:gd name="connsiteY18" fmla="*/ 842683 h 1184622"/>
              <a:gd name="connsiteX19" fmla="*/ 2120793 w 2771374"/>
              <a:gd name="connsiteY19" fmla="*/ 650582 h 1184622"/>
              <a:gd name="connsiteX20" fmla="*/ 2174581 w 2771374"/>
              <a:gd name="connsiteY20" fmla="*/ 496901 h 1184622"/>
              <a:gd name="connsiteX21" fmla="*/ 2197633 w 2771374"/>
              <a:gd name="connsiteY21" fmla="*/ 289432 h 1184622"/>
              <a:gd name="connsiteX22" fmla="*/ 2189949 w 2771374"/>
              <a:gd name="connsiteY22" fmla="*/ 166488 h 1184622"/>
              <a:gd name="connsiteX23" fmla="*/ 1990165 w 2771374"/>
              <a:gd name="connsiteY23" fmla="*/ 143435 h 1184622"/>
              <a:gd name="connsiteX24" fmla="*/ 1775012 w 2771374"/>
              <a:gd name="connsiteY24" fmla="*/ 43543 h 1184622"/>
              <a:gd name="connsiteX25" fmla="*/ 1636699 w 2771374"/>
              <a:gd name="connsiteY25" fmla="*/ 12807 h 1184622"/>
              <a:gd name="connsiteX26" fmla="*/ 1413862 w 2771374"/>
              <a:gd name="connsiteY26" fmla="*/ 20491 h 1184622"/>
              <a:gd name="connsiteX27" fmla="*/ 1183341 w 2771374"/>
              <a:gd name="connsiteY27" fmla="*/ 58911 h 1184622"/>
              <a:gd name="connsiteX28" fmla="*/ 929768 w 2771374"/>
              <a:gd name="connsiteY28" fmla="*/ 5123 h 1184622"/>
              <a:gd name="connsiteX29" fmla="*/ 799139 w 2771374"/>
              <a:gd name="connsiteY29" fmla="*/ 28175 h 1184622"/>
              <a:gd name="connsiteX30" fmla="*/ 783771 w 2771374"/>
              <a:gd name="connsiteY30" fmla="*/ 128067 h 1184622"/>
              <a:gd name="connsiteX31" fmla="*/ 437990 w 2771374"/>
              <a:gd name="connsiteY31" fmla="*/ 251012 h 1184622"/>
              <a:gd name="connsiteX32" fmla="*/ 153681 w 2771374"/>
              <a:gd name="connsiteY32" fmla="*/ 320168 h 1184622"/>
              <a:gd name="connsiteX33" fmla="*/ 53788 w 2771374"/>
              <a:gd name="connsiteY33" fmla="*/ 358588 h 1184622"/>
              <a:gd name="connsiteX0" fmla="*/ 0 w 2791865"/>
              <a:gd name="connsiteY0" fmla="*/ 350904 h 1183341"/>
              <a:gd name="connsiteX1" fmla="*/ 222837 w 2791865"/>
              <a:gd name="connsiteY1" fmla="*/ 343220 h 1183341"/>
              <a:gd name="connsiteX2" fmla="*/ 437990 w 2791865"/>
              <a:gd name="connsiteY2" fmla="*/ 373956 h 1183341"/>
              <a:gd name="connsiteX3" fmla="*/ 691563 w 2791865"/>
              <a:gd name="connsiteY3" fmla="*/ 466165 h 1183341"/>
              <a:gd name="connsiteX4" fmla="*/ 822191 w 2791865"/>
              <a:gd name="connsiteY4" fmla="*/ 496901 h 1183341"/>
              <a:gd name="connsiteX5" fmla="*/ 929768 w 2791865"/>
              <a:gd name="connsiteY5" fmla="*/ 543005 h 1183341"/>
              <a:gd name="connsiteX6" fmla="*/ 929768 w 2791865"/>
              <a:gd name="connsiteY6" fmla="*/ 550689 h 1183341"/>
              <a:gd name="connsiteX7" fmla="*/ 1114185 w 2791865"/>
              <a:gd name="connsiteY7" fmla="*/ 573741 h 1183341"/>
              <a:gd name="connsiteX8" fmla="*/ 1167973 w 2791865"/>
              <a:gd name="connsiteY8" fmla="*/ 635214 h 1183341"/>
              <a:gd name="connsiteX9" fmla="*/ 1214077 w 2791865"/>
              <a:gd name="connsiteY9" fmla="*/ 804262 h 1183341"/>
              <a:gd name="connsiteX10" fmla="*/ 1252497 w 2791865"/>
              <a:gd name="connsiteY10" fmla="*/ 927207 h 1183341"/>
              <a:gd name="connsiteX11" fmla="*/ 1375442 w 2791865"/>
              <a:gd name="connsiteY11" fmla="*/ 973311 h 1183341"/>
              <a:gd name="connsiteX12" fmla="*/ 1498386 w 2791865"/>
              <a:gd name="connsiteY12" fmla="*/ 957943 h 1183341"/>
              <a:gd name="connsiteX13" fmla="*/ 2627939 w 2791865"/>
              <a:gd name="connsiteY13" fmla="*/ 1157728 h 1183341"/>
              <a:gd name="connsiteX14" fmla="*/ 2481943 w 2791865"/>
              <a:gd name="connsiteY14" fmla="*/ 1111624 h 1183341"/>
              <a:gd name="connsiteX15" fmla="*/ 2328262 w 2791865"/>
              <a:gd name="connsiteY15" fmla="*/ 1111624 h 1183341"/>
              <a:gd name="connsiteX16" fmla="*/ 2236054 w 2791865"/>
              <a:gd name="connsiteY16" fmla="*/ 950259 h 1183341"/>
              <a:gd name="connsiteX17" fmla="*/ 2090057 w 2791865"/>
              <a:gd name="connsiteY17" fmla="*/ 842683 h 1183341"/>
              <a:gd name="connsiteX18" fmla="*/ 2120793 w 2791865"/>
              <a:gd name="connsiteY18" fmla="*/ 650582 h 1183341"/>
              <a:gd name="connsiteX19" fmla="*/ 2174581 w 2791865"/>
              <a:gd name="connsiteY19" fmla="*/ 496901 h 1183341"/>
              <a:gd name="connsiteX20" fmla="*/ 2197633 w 2791865"/>
              <a:gd name="connsiteY20" fmla="*/ 289432 h 1183341"/>
              <a:gd name="connsiteX21" fmla="*/ 2189949 w 2791865"/>
              <a:gd name="connsiteY21" fmla="*/ 166488 h 1183341"/>
              <a:gd name="connsiteX22" fmla="*/ 1990165 w 2791865"/>
              <a:gd name="connsiteY22" fmla="*/ 143435 h 1183341"/>
              <a:gd name="connsiteX23" fmla="*/ 1775012 w 2791865"/>
              <a:gd name="connsiteY23" fmla="*/ 43543 h 1183341"/>
              <a:gd name="connsiteX24" fmla="*/ 1636699 w 2791865"/>
              <a:gd name="connsiteY24" fmla="*/ 12807 h 1183341"/>
              <a:gd name="connsiteX25" fmla="*/ 1413862 w 2791865"/>
              <a:gd name="connsiteY25" fmla="*/ 20491 h 1183341"/>
              <a:gd name="connsiteX26" fmla="*/ 1183341 w 2791865"/>
              <a:gd name="connsiteY26" fmla="*/ 58911 h 1183341"/>
              <a:gd name="connsiteX27" fmla="*/ 929768 w 2791865"/>
              <a:gd name="connsiteY27" fmla="*/ 5123 h 1183341"/>
              <a:gd name="connsiteX28" fmla="*/ 799139 w 2791865"/>
              <a:gd name="connsiteY28" fmla="*/ 28175 h 1183341"/>
              <a:gd name="connsiteX29" fmla="*/ 783771 w 2791865"/>
              <a:gd name="connsiteY29" fmla="*/ 128067 h 1183341"/>
              <a:gd name="connsiteX30" fmla="*/ 437990 w 2791865"/>
              <a:gd name="connsiteY30" fmla="*/ 251012 h 1183341"/>
              <a:gd name="connsiteX31" fmla="*/ 153681 w 2791865"/>
              <a:gd name="connsiteY31" fmla="*/ 320168 h 1183341"/>
              <a:gd name="connsiteX32" fmla="*/ 53788 w 2791865"/>
              <a:gd name="connsiteY32" fmla="*/ 358588 h 1183341"/>
              <a:gd name="connsiteX0" fmla="*/ 0 w 2812356"/>
              <a:gd name="connsiteY0" fmla="*/ 350904 h 1180780"/>
              <a:gd name="connsiteX1" fmla="*/ 222837 w 2812356"/>
              <a:gd name="connsiteY1" fmla="*/ 343220 h 1180780"/>
              <a:gd name="connsiteX2" fmla="*/ 437990 w 2812356"/>
              <a:gd name="connsiteY2" fmla="*/ 373956 h 1180780"/>
              <a:gd name="connsiteX3" fmla="*/ 691563 w 2812356"/>
              <a:gd name="connsiteY3" fmla="*/ 466165 h 1180780"/>
              <a:gd name="connsiteX4" fmla="*/ 822191 w 2812356"/>
              <a:gd name="connsiteY4" fmla="*/ 496901 h 1180780"/>
              <a:gd name="connsiteX5" fmla="*/ 929768 w 2812356"/>
              <a:gd name="connsiteY5" fmla="*/ 543005 h 1180780"/>
              <a:gd name="connsiteX6" fmla="*/ 929768 w 2812356"/>
              <a:gd name="connsiteY6" fmla="*/ 550689 h 1180780"/>
              <a:gd name="connsiteX7" fmla="*/ 1114185 w 2812356"/>
              <a:gd name="connsiteY7" fmla="*/ 573741 h 1180780"/>
              <a:gd name="connsiteX8" fmla="*/ 1167973 w 2812356"/>
              <a:gd name="connsiteY8" fmla="*/ 635214 h 1180780"/>
              <a:gd name="connsiteX9" fmla="*/ 1214077 w 2812356"/>
              <a:gd name="connsiteY9" fmla="*/ 804262 h 1180780"/>
              <a:gd name="connsiteX10" fmla="*/ 1252497 w 2812356"/>
              <a:gd name="connsiteY10" fmla="*/ 927207 h 1180780"/>
              <a:gd name="connsiteX11" fmla="*/ 1375442 w 2812356"/>
              <a:gd name="connsiteY11" fmla="*/ 973311 h 1180780"/>
              <a:gd name="connsiteX12" fmla="*/ 2627939 w 2812356"/>
              <a:gd name="connsiteY12" fmla="*/ 1157728 h 1180780"/>
              <a:gd name="connsiteX13" fmla="*/ 2481943 w 2812356"/>
              <a:gd name="connsiteY13" fmla="*/ 1111624 h 1180780"/>
              <a:gd name="connsiteX14" fmla="*/ 2328262 w 2812356"/>
              <a:gd name="connsiteY14" fmla="*/ 1111624 h 1180780"/>
              <a:gd name="connsiteX15" fmla="*/ 2236054 w 2812356"/>
              <a:gd name="connsiteY15" fmla="*/ 950259 h 1180780"/>
              <a:gd name="connsiteX16" fmla="*/ 2090057 w 2812356"/>
              <a:gd name="connsiteY16" fmla="*/ 842683 h 1180780"/>
              <a:gd name="connsiteX17" fmla="*/ 2120793 w 2812356"/>
              <a:gd name="connsiteY17" fmla="*/ 650582 h 1180780"/>
              <a:gd name="connsiteX18" fmla="*/ 2174581 w 2812356"/>
              <a:gd name="connsiteY18" fmla="*/ 496901 h 1180780"/>
              <a:gd name="connsiteX19" fmla="*/ 2197633 w 2812356"/>
              <a:gd name="connsiteY19" fmla="*/ 289432 h 1180780"/>
              <a:gd name="connsiteX20" fmla="*/ 2189949 w 2812356"/>
              <a:gd name="connsiteY20" fmla="*/ 166488 h 1180780"/>
              <a:gd name="connsiteX21" fmla="*/ 1990165 w 2812356"/>
              <a:gd name="connsiteY21" fmla="*/ 143435 h 1180780"/>
              <a:gd name="connsiteX22" fmla="*/ 1775012 w 2812356"/>
              <a:gd name="connsiteY22" fmla="*/ 43543 h 1180780"/>
              <a:gd name="connsiteX23" fmla="*/ 1636699 w 2812356"/>
              <a:gd name="connsiteY23" fmla="*/ 12807 h 1180780"/>
              <a:gd name="connsiteX24" fmla="*/ 1413862 w 2812356"/>
              <a:gd name="connsiteY24" fmla="*/ 20491 h 1180780"/>
              <a:gd name="connsiteX25" fmla="*/ 1183341 w 2812356"/>
              <a:gd name="connsiteY25" fmla="*/ 58911 h 1180780"/>
              <a:gd name="connsiteX26" fmla="*/ 929768 w 2812356"/>
              <a:gd name="connsiteY26" fmla="*/ 5123 h 1180780"/>
              <a:gd name="connsiteX27" fmla="*/ 799139 w 2812356"/>
              <a:gd name="connsiteY27" fmla="*/ 28175 h 1180780"/>
              <a:gd name="connsiteX28" fmla="*/ 783771 w 2812356"/>
              <a:gd name="connsiteY28" fmla="*/ 128067 h 1180780"/>
              <a:gd name="connsiteX29" fmla="*/ 437990 w 2812356"/>
              <a:gd name="connsiteY29" fmla="*/ 251012 h 1180780"/>
              <a:gd name="connsiteX30" fmla="*/ 153681 w 2812356"/>
              <a:gd name="connsiteY30" fmla="*/ 320168 h 1180780"/>
              <a:gd name="connsiteX31" fmla="*/ 53788 w 2812356"/>
              <a:gd name="connsiteY31" fmla="*/ 358588 h 1180780"/>
              <a:gd name="connsiteX0" fmla="*/ 0 w 2786742"/>
              <a:gd name="connsiteY0" fmla="*/ 350904 h 1180780"/>
              <a:gd name="connsiteX1" fmla="*/ 222837 w 2786742"/>
              <a:gd name="connsiteY1" fmla="*/ 343220 h 1180780"/>
              <a:gd name="connsiteX2" fmla="*/ 437990 w 2786742"/>
              <a:gd name="connsiteY2" fmla="*/ 373956 h 1180780"/>
              <a:gd name="connsiteX3" fmla="*/ 691563 w 2786742"/>
              <a:gd name="connsiteY3" fmla="*/ 466165 h 1180780"/>
              <a:gd name="connsiteX4" fmla="*/ 822191 w 2786742"/>
              <a:gd name="connsiteY4" fmla="*/ 496901 h 1180780"/>
              <a:gd name="connsiteX5" fmla="*/ 929768 w 2786742"/>
              <a:gd name="connsiteY5" fmla="*/ 543005 h 1180780"/>
              <a:gd name="connsiteX6" fmla="*/ 929768 w 2786742"/>
              <a:gd name="connsiteY6" fmla="*/ 550689 h 1180780"/>
              <a:gd name="connsiteX7" fmla="*/ 1114185 w 2786742"/>
              <a:gd name="connsiteY7" fmla="*/ 573741 h 1180780"/>
              <a:gd name="connsiteX8" fmla="*/ 1167973 w 2786742"/>
              <a:gd name="connsiteY8" fmla="*/ 635214 h 1180780"/>
              <a:gd name="connsiteX9" fmla="*/ 1214077 w 2786742"/>
              <a:gd name="connsiteY9" fmla="*/ 804262 h 1180780"/>
              <a:gd name="connsiteX10" fmla="*/ 1252497 w 2786742"/>
              <a:gd name="connsiteY10" fmla="*/ 927207 h 1180780"/>
              <a:gd name="connsiteX11" fmla="*/ 1375442 w 2786742"/>
              <a:gd name="connsiteY11" fmla="*/ 973311 h 1180780"/>
              <a:gd name="connsiteX12" fmla="*/ 2627939 w 2786742"/>
              <a:gd name="connsiteY12" fmla="*/ 1157728 h 1180780"/>
              <a:gd name="connsiteX13" fmla="*/ 2328262 w 2786742"/>
              <a:gd name="connsiteY13" fmla="*/ 1111624 h 1180780"/>
              <a:gd name="connsiteX14" fmla="*/ 2236054 w 2786742"/>
              <a:gd name="connsiteY14" fmla="*/ 950259 h 1180780"/>
              <a:gd name="connsiteX15" fmla="*/ 2090057 w 2786742"/>
              <a:gd name="connsiteY15" fmla="*/ 842683 h 1180780"/>
              <a:gd name="connsiteX16" fmla="*/ 2120793 w 2786742"/>
              <a:gd name="connsiteY16" fmla="*/ 650582 h 1180780"/>
              <a:gd name="connsiteX17" fmla="*/ 2174581 w 2786742"/>
              <a:gd name="connsiteY17" fmla="*/ 496901 h 1180780"/>
              <a:gd name="connsiteX18" fmla="*/ 2197633 w 2786742"/>
              <a:gd name="connsiteY18" fmla="*/ 289432 h 1180780"/>
              <a:gd name="connsiteX19" fmla="*/ 2189949 w 2786742"/>
              <a:gd name="connsiteY19" fmla="*/ 166488 h 1180780"/>
              <a:gd name="connsiteX20" fmla="*/ 1990165 w 2786742"/>
              <a:gd name="connsiteY20" fmla="*/ 143435 h 1180780"/>
              <a:gd name="connsiteX21" fmla="*/ 1775012 w 2786742"/>
              <a:gd name="connsiteY21" fmla="*/ 43543 h 1180780"/>
              <a:gd name="connsiteX22" fmla="*/ 1636699 w 2786742"/>
              <a:gd name="connsiteY22" fmla="*/ 12807 h 1180780"/>
              <a:gd name="connsiteX23" fmla="*/ 1413862 w 2786742"/>
              <a:gd name="connsiteY23" fmla="*/ 20491 h 1180780"/>
              <a:gd name="connsiteX24" fmla="*/ 1183341 w 2786742"/>
              <a:gd name="connsiteY24" fmla="*/ 58911 h 1180780"/>
              <a:gd name="connsiteX25" fmla="*/ 929768 w 2786742"/>
              <a:gd name="connsiteY25" fmla="*/ 5123 h 1180780"/>
              <a:gd name="connsiteX26" fmla="*/ 799139 w 2786742"/>
              <a:gd name="connsiteY26" fmla="*/ 28175 h 1180780"/>
              <a:gd name="connsiteX27" fmla="*/ 783771 w 2786742"/>
              <a:gd name="connsiteY27" fmla="*/ 128067 h 1180780"/>
              <a:gd name="connsiteX28" fmla="*/ 437990 w 2786742"/>
              <a:gd name="connsiteY28" fmla="*/ 251012 h 1180780"/>
              <a:gd name="connsiteX29" fmla="*/ 153681 w 2786742"/>
              <a:gd name="connsiteY29" fmla="*/ 320168 h 1180780"/>
              <a:gd name="connsiteX30" fmla="*/ 53788 w 2786742"/>
              <a:gd name="connsiteY30" fmla="*/ 358588 h 1180780"/>
              <a:gd name="connsiteX0" fmla="*/ 0 w 2771374"/>
              <a:gd name="connsiteY0" fmla="*/ 350904 h 1161570"/>
              <a:gd name="connsiteX1" fmla="*/ 222837 w 2771374"/>
              <a:gd name="connsiteY1" fmla="*/ 343220 h 1161570"/>
              <a:gd name="connsiteX2" fmla="*/ 437990 w 2771374"/>
              <a:gd name="connsiteY2" fmla="*/ 373956 h 1161570"/>
              <a:gd name="connsiteX3" fmla="*/ 691563 w 2771374"/>
              <a:gd name="connsiteY3" fmla="*/ 466165 h 1161570"/>
              <a:gd name="connsiteX4" fmla="*/ 822191 w 2771374"/>
              <a:gd name="connsiteY4" fmla="*/ 496901 h 1161570"/>
              <a:gd name="connsiteX5" fmla="*/ 929768 w 2771374"/>
              <a:gd name="connsiteY5" fmla="*/ 543005 h 1161570"/>
              <a:gd name="connsiteX6" fmla="*/ 929768 w 2771374"/>
              <a:gd name="connsiteY6" fmla="*/ 550689 h 1161570"/>
              <a:gd name="connsiteX7" fmla="*/ 1114185 w 2771374"/>
              <a:gd name="connsiteY7" fmla="*/ 573741 h 1161570"/>
              <a:gd name="connsiteX8" fmla="*/ 1167973 w 2771374"/>
              <a:gd name="connsiteY8" fmla="*/ 635214 h 1161570"/>
              <a:gd name="connsiteX9" fmla="*/ 1214077 w 2771374"/>
              <a:gd name="connsiteY9" fmla="*/ 804262 h 1161570"/>
              <a:gd name="connsiteX10" fmla="*/ 1252497 w 2771374"/>
              <a:gd name="connsiteY10" fmla="*/ 927207 h 1161570"/>
              <a:gd name="connsiteX11" fmla="*/ 1375442 w 2771374"/>
              <a:gd name="connsiteY11" fmla="*/ 973311 h 1161570"/>
              <a:gd name="connsiteX12" fmla="*/ 2627939 w 2771374"/>
              <a:gd name="connsiteY12" fmla="*/ 1157728 h 1161570"/>
              <a:gd name="connsiteX13" fmla="*/ 2236054 w 2771374"/>
              <a:gd name="connsiteY13" fmla="*/ 950259 h 1161570"/>
              <a:gd name="connsiteX14" fmla="*/ 2090057 w 2771374"/>
              <a:gd name="connsiteY14" fmla="*/ 842683 h 1161570"/>
              <a:gd name="connsiteX15" fmla="*/ 2120793 w 2771374"/>
              <a:gd name="connsiteY15" fmla="*/ 650582 h 1161570"/>
              <a:gd name="connsiteX16" fmla="*/ 2174581 w 2771374"/>
              <a:gd name="connsiteY16" fmla="*/ 496901 h 1161570"/>
              <a:gd name="connsiteX17" fmla="*/ 2197633 w 2771374"/>
              <a:gd name="connsiteY17" fmla="*/ 289432 h 1161570"/>
              <a:gd name="connsiteX18" fmla="*/ 2189949 w 2771374"/>
              <a:gd name="connsiteY18" fmla="*/ 166488 h 1161570"/>
              <a:gd name="connsiteX19" fmla="*/ 1990165 w 2771374"/>
              <a:gd name="connsiteY19" fmla="*/ 143435 h 1161570"/>
              <a:gd name="connsiteX20" fmla="*/ 1775012 w 2771374"/>
              <a:gd name="connsiteY20" fmla="*/ 43543 h 1161570"/>
              <a:gd name="connsiteX21" fmla="*/ 1636699 w 2771374"/>
              <a:gd name="connsiteY21" fmla="*/ 12807 h 1161570"/>
              <a:gd name="connsiteX22" fmla="*/ 1413862 w 2771374"/>
              <a:gd name="connsiteY22" fmla="*/ 20491 h 1161570"/>
              <a:gd name="connsiteX23" fmla="*/ 1183341 w 2771374"/>
              <a:gd name="connsiteY23" fmla="*/ 58911 h 1161570"/>
              <a:gd name="connsiteX24" fmla="*/ 929768 w 2771374"/>
              <a:gd name="connsiteY24" fmla="*/ 5123 h 1161570"/>
              <a:gd name="connsiteX25" fmla="*/ 799139 w 2771374"/>
              <a:gd name="connsiteY25" fmla="*/ 28175 h 1161570"/>
              <a:gd name="connsiteX26" fmla="*/ 783771 w 2771374"/>
              <a:gd name="connsiteY26" fmla="*/ 128067 h 1161570"/>
              <a:gd name="connsiteX27" fmla="*/ 437990 w 2771374"/>
              <a:gd name="connsiteY27" fmla="*/ 251012 h 1161570"/>
              <a:gd name="connsiteX28" fmla="*/ 153681 w 2771374"/>
              <a:gd name="connsiteY28" fmla="*/ 320168 h 1161570"/>
              <a:gd name="connsiteX29" fmla="*/ 53788 w 2771374"/>
              <a:gd name="connsiteY29" fmla="*/ 358588 h 1161570"/>
              <a:gd name="connsiteX0" fmla="*/ 0 w 2355156"/>
              <a:gd name="connsiteY0" fmla="*/ 350904 h 977153"/>
              <a:gd name="connsiteX1" fmla="*/ 222837 w 2355156"/>
              <a:gd name="connsiteY1" fmla="*/ 343220 h 977153"/>
              <a:gd name="connsiteX2" fmla="*/ 437990 w 2355156"/>
              <a:gd name="connsiteY2" fmla="*/ 373956 h 977153"/>
              <a:gd name="connsiteX3" fmla="*/ 691563 w 2355156"/>
              <a:gd name="connsiteY3" fmla="*/ 466165 h 977153"/>
              <a:gd name="connsiteX4" fmla="*/ 822191 w 2355156"/>
              <a:gd name="connsiteY4" fmla="*/ 496901 h 977153"/>
              <a:gd name="connsiteX5" fmla="*/ 929768 w 2355156"/>
              <a:gd name="connsiteY5" fmla="*/ 543005 h 977153"/>
              <a:gd name="connsiteX6" fmla="*/ 929768 w 2355156"/>
              <a:gd name="connsiteY6" fmla="*/ 550689 h 977153"/>
              <a:gd name="connsiteX7" fmla="*/ 1114185 w 2355156"/>
              <a:gd name="connsiteY7" fmla="*/ 573741 h 977153"/>
              <a:gd name="connsiteX8" fmla="*/ 1167973 w 2355156"/>
              <a:gd name="connsiteY8" fmla="*/ 635214 h 977153"/>
              <a:gd name="connsiteX9" fmla="*/ 1214077 w 2355156"/>
              <a:gd name="connsiteY9" fmla="*/ 804262 h 977153"/>
              <a:gd name="connsiteX10" fmla="*/ 1252497 w 2355156"/>
              <a:gd name="connsiteY10" fmla="*/ 927207 h 977153"/>
              <a:gd name="connsiteX11" fmla="*/ 1375442 w 2355156"/>
              <a:gd name="connsiteY11" fmla="*/ 973311 h 977153"/>
              <a:gd name="connsiteX12" fmla="*/ 2236054 w 2355156"/>
              <a:gd name="connsiteY12" fmla="*/ 950259 h 977153"/>
              <a:gd name="connsiteX13" fmla="*/ 2090057 w 2355156"/>
              <a:gd name="connsiteY13" fmla="*/ 842683 h 977153"/>
              <a:gd name="connsiteX14" fmla="*/ 2120793 w 2355156"/>
              <a:gd name="connsiteY14" fmla="*/ 650582 h 977153"/>
              <a:gd name="connsiteX15" fmla="*/ 2174581 w 2355156"/>
              <a:gd name="connsiteY15" fmla="*/ 496901 h 977153"/>
              <a:gd name="connsiteX16" fmla="*/ 2197633 w 2355156"/>
              <a:gd name="connsiteY16" fmla="*/ 289432 h 977153"/>
              <a:gd name="connsiteX17" fmla="*/ 2189949 w 2355156"/>
              <a:gd name="connsiteY17" fmla="*/ 166488 h 977153"/>
              <a:gd name="connsiteX18" fmla="*/ 1990165 w 2355156"/>
              <a:gd name="connsiteY18" fmla="*/ 143435 h 977153"/>
              <a:gd name="connsiteX19" fmla="*/ 1775012 w 2355156"/>
              <a:gd name="connsiteY19" fmla="*/ 43543 h 977153"/>
              <a:gd name="connsiteX20" fmla="*/ 1636699 w 2355156"/>
              <a:gd name="connsiteY20" fmla="*/ 12807 h 977153"/>
              <a:gd name="connsiteX21" fmla="*/ 1413862 w 2355156"/>
              <a:gd name="connsiteY21" fmla="*/ 20491 h 977153"/>
              <a:gd name="connsiteX22" fmla="*/ 1183341 w 2355156"/>
              <a:gd name="connsiteY22" fmla="*/ 58911 h 977153"/>
              <a:gd name="connsiteX23" fmla="*/ 929768 w 2355156"/>
              <a:gd name="connsiteY23" fmla="*/ 5123 h 977153"/>
              <a:gd name="connsiteX24" fmla="*/ 799139 w 2355156"/>
              <a:gd name="connsiteY24" fmla="*/ 28175 h 977153"/>
              <a:gd name="connsiteX25" fmla="*/ 783771 w 2355156"/>
              <a:gd name="connsiteY25" fmla="*/ 128067 h 977153"/>
              <a:gd name="connsiteX26" fmla="*/ 437990 w 2355156"/>
              <a:gd name="connsiteY26" fmla="*/ 251012 h 977153"/>
              <a:gd name="connsiteX27" fmla="*/ 153681 w 2355156"/>
              <a:gd name="connsiteY27" fmla="*/ 320168 h 977153"/>
              <a:gd name="connsiteX28" fmla="*/ 53788 w 2355156"/>
              <a:gd name="connsiteY28" fmla="*/ 358588 h 977153"/>
              <a:gd name="connsiteX0" fmla="*/ 0 w 2224527"/>
              <a:gd name="connsiteY0" fmla="*/ 350904 h 987398"/>
              <a:gd name="connsiteX1" fmla="*/ 222837 w 2224527"/>
              <a:gd name="connsiteY1" fmla="*/ 343220 h 987398"/>
              <a:gd name="connsiteX2" fmla="*/ 437990 w 2224527"/>
              <a:gd name="connsiteY2" fmla="*/ 373956 h 987398"/>
              <a:gd name="connsiteX3" fmla="*/ 691563 w 2224527"/>
              <a:gd name="connsiteY3" fmla="*/ 466165 h 987398"/>
              <a:gd name="connsiteX4" fmla="*/ 822191 w 2224527"/>
              <a:gd name="connsiteY4" fmla="*/ 496901 h 987398"/>
              <a:gd name="connsiteX5" fmla="*/ 929768 w 2224527"/>
              <a:gd name="connsiteY5" fmla="*/ 543005 h 987398"/>
              <a:gd name="connsiteX6" fmla="*/ 929768 w 2224527"/>
              <a:gd name="connsiteY6" fmla="*/ 550689 h 987398"/>
              <a:gd name="connsiteX7" fmla="*/ 1114185 w 2224527"/>
              <a:gd name="connsiteY7" fmla="*/ 573741 h 987398"/>
              <a:gd name="connsiteX8" fmla="*/ 1167973 w 2224527"/>
              <a:gd name="connsiteY8" fmla="*/ 635214 h 987398"/>
              <a:gd name="connsiteX9" fmla="*/ 1214077 w 2224527"/>
              <a:gd name="connsiteY9" fmla="*/ 804262 h 987398"/>
              <a:gd name="connsiteX10" fmla="*/ 1252497 w 2224527"/>
              <a:gd name="connsiteY10" fmla="*/ 927207 h 987398"/>
              <a:gd name="connsiteX11" fmla="*/ 1375442 w 2224527"/>
              <a:gd name="connsiteY11" fmla="*/ 973311 h 987398"/>
              <a:gd name="connsiteX12" fmla="*/ 2090057 w 2224527"/>
              <a:gd name="connsiteY12" fmla="*/ 842683 h 987398"/>
              <a:gd name="connsiteX13" fmla="*/ 2120793 w 2224527"/>
              <a:gd name="connsiteY13" fmla="*/ 650582 h 987398"/>
              <a:gd name="connsiteX14" fmla="*/ 2174581 w 2224527"/>
              <a:gd name="connsiteY14" fmla="*/ 496901 h 987398"/>
              <a:gd name="connsiteX15" fmla="*/ 2197633 w 2224527"/>
              <a:gd name="connsiteY15" fmla="*/ 289432 h 987398"/>
              <a:gd name="connsiteX16" fmla="*/ 2189949 w 2224527"/>
              <a:gd name="connsiteY16" fmla="*/ 166488 h 987398"/>
              <a:gd name="connsiteX17" fmla="*/ 1990165 w 2224527"/>
              <a:gd name="connsiteY17" fmla="*/ 143435 h 987398"/>
              <a:gd name="connsiteX18" fmla="*/ 1775012 w 2224527"/>
              <a:gd name="connsiteY18" fmla="*/ 43543 h 987398"/>
              <a:gd name="connsiteX19" fmla="*/ 1636699 w 2224527"/>
              <a:gd name="connsiteY19" fmla="*/ 12807 h 987398"/>
              <a:gd name="connsiteX20" fmla="*/ 1413862 w 2224527"/>
              <a:gd name="connsiteY20" fmla="*/ 20491 h 987398"/>
              <a:gd name="connsiteX21" fmla="*/ 1183341 w 2224527"/>
              <a:gd name="connsiteY21" fmla="*/ 58911 h 987398"/>
              <a:gd name="connsiteX22" fmla="*/ 929768 w 2224527"/>
              <a:gd name="connsiteY22" fmla="*/ 5123 h 987398"/>
              <a:gd name="connsiteX23" fmla="*/ 799139 w 2224527"/>
              <a:gd name="connsiteY23" fmla="*/ 28175 h 987398"/>
              <a:gd name="connsiteX24" fmla="*/ 783771 w 2224527"/>
              <a:gd name="connsiteY24" fmla="*/ 128067 h 987398"/>
              <a:gd name="connsiteX25" fmla="*/ 437990 w 2224527"/>
              <a:gd name="connsiteY25" fmla="*/ 251012 h 987398"/>
              <a:gd name="connsiteX26" fmla="*/ 153681 w 2224527"/>
              <a:gd name="connsiteY26" fmla="*/ 320168 h 987398"/>
              <a:gd name="connsiteX27" fmla="*/ 53788 w 2224527"/>
              <a:gd name="connsiteY27" fmla="*/ 358588 h 987398"/>
              <a:gd name="connsiteX0" fmla="*/ 0 w 2253983"/>
              <a:gd name="connsiteY0" fmla="*/ 350904 h 1019415"/>
              <a:gd name="connsiteX1" fmla="*/ 222837 w 2253983"/>
              <a:gd name="connsiteY1" fmla="*/ 343220 h 1019415"/>
              <a:gd name="connsiteX2" fmla="*/ 437990 w 2253983"/>
              <a:gd name="connsiteY2" fmla="*/ 373956 h 1019415"/>
              <a:gd name="connsiteX3" fmla="*/ 691563 w 2253983"/>
              <a:gd name="connsiteY3" fmla="*/ 466165 h 1019415"/>
              <a:gd name="connsiteX4" fmla="*/ 822191 w 2253983"/>
              <a:gd name="connsiteY4" fmla="*/ 496901 h 1019415"/>
              <a:gd name="connsiteX5" fmla="*/ 929768 w 2253983"/>
              <a:gd name="connsiteY5" fmla="*/ 543005 h 1019415"/>
              <a:gd name="connsiteX6" fmla="*/ 929768 w 2253983"/>
              <a:gd name="connsiteY6" fmla="*/ 550689 h 1019415"/>
              <a:gd name="connsiteX7" fmla="*/ 1114185 w 2253983"/>
              <a:gd name="connsiteY7" fmla="*/ 573741 h 1019415"/>
              <a:gd name="connsiteX8" fmla="*/ 1167973 w 2253983"/>
              <a:gd name="connsiteY8" fmla="*/ 635214 h 1019415"/>
              <a:gd name="connsiteX9" fmla="*/ 1214077 w 2253983"/>
              <a:gd name="connsiteY9" fmla="*/ 804262 h 1019415"/>
              <a:gd name="connsiteX10" fmla="*/ 1252497 w 2253983"/>
              <a:gd name="connsiteY10" fmla="*/ 927207 h 1019415"/>
              <a:gd name="connsiteX11" fmla="*/ 1375442 w 2253983"/>
              <a:gd name="connsiteY11" fmla="*/ 973311 h 1019415"/>
              <a:gd name="connsiteX12" fmla="*/ 2120793 w 2253983"/>
              <a:gd name="connsiteY12" fmla="*/ 650582 h 1019415"/>
              <a:gd name="connsiteX13" fmla="*/ 2174581 w 2253983"/>
              <a:gd name="connsiteY13" fmla="*/ 496901 h 1019415"/>
              <a:gd name="connsiteX14" fmla="*/ 2197633 w 2253983"/>
              <a:gd name="connsiteY14" fmla="*/ 289432 h 1019415"/>
              <a:gd name="connsiteX15" fmla="*/ 2189949 w 2253983"/>
              <a:gd name="connsiteY15" fmla="*/ 166488 h 1019415"/>
              <a:gd name="connsiteX16" fmla="*/ 1990165 w 2253983"/>
              <a:gd name="connsiteY16" fmla="*/ 143435 h 1019415"/>
              <a:gd name="connsiteX17" fmla="*/ 1775012 w 2253983"/>
              <a:gd name="connsiteY17" fmla="*/ 43543 h 1019415"/>
              <a:gd name="connsiteX18" fmla="*/ 1636699 w 2253983"/>
              <a:gd name="connsiteY18" fmla="*/ 12807 h 1019415"/>
              <a:gd name="connsiteX19" fmla="*/ 1413862 w 2253983"/>
              <a:gd name="connsiteY19" fmla="*/ 20491 h 1019415"/>
              <a:gd name="connsiteX20" fmla="*/ 1183341 w 2253983"/>
              <a:gd name="connsiteY20" fmla="*/ 58911 h 1019415"/>
              <a:gd name="connsiteX21" fmla="*/ 929768 w 2253983"/>
              <a:gd name="connsiteY21" fmla="*/ 5123 h 1019415"/>
              <a:gd name="connsiteX22" fmla="*/ 799139 w 2253983"/>
              <a:gd name="connsiteY22" fmla="*/ 28175 h 1019415"/>
              <a:gd name="connsiteX23" fmla="*/ 783771 w 2253983"/>
              <a:gd name="connsiteY23" fmla="*/ 128067 h 1019415"/>
              <a:gd name="connsiteX24" fmla="*/ 437990 w 2253983"/>
              <a:gd name="connsiteY24" fmla="*/ 251012 h 1019415"/>
              <a:gd name="connsiteX25" fmla="*/ 153681 w 2253983"/>
              <a:gd name="connsiteY25" fmla="*/ 320168 h 1019415"/>
              <a:gd name="connsiteX26" fmla="*/ 53788 w 2253983"/>
              <a:gd name="connsiteY26" fmla="*/ 358588 h 1019415"/>
              <a:gd name="connsiteX0" fmla="*/ 0 w 2274474"/>
              <a:gd name="connsiteY0" fmla="*/ 350904 h 952820"/>
              <a:gd name="connsiteX1" fmla="*/ 222837 w 2274474"/>
              <a:gd name="connsiteY1" fmla="*/ 343220 h 952820"/>
              <a:gd name="connsiteX2" fmla="*/ 437990 w 2274474"/>
              <a:gd name="connsiteY2" fmla="*/ 373956 h 952820"/>
              <a:gd name="connsiteX3" fmla="*/ 691563 w 2274474"/>
              <a:gd name="connsiteY3" fmla="*/ 466165 h 952820"/>
              <a:gd name="connsiteX4" fmla="*/ 822191 w 2274474"/>
              <a:gd name="connsiteY4" fmla="*/ 496901 h 952820"/>
              <a:gd name="connsiteX5" fmla="*/ 929768 w 2274474"/>
              <a:gd name="connsiteY5" fmla="*/ 543005 h 952820"/>
              <a:gd name="connsiteX6" fmla="*/ 929768 w 2274474"/>
              <a:gd name="connsiteY6" fmla="*/ 550689 h 952820"/>
              <a:gd name="connsiteX7" fmla="*/ 1114185 w 2274474"/>
              <a:gd name="connsiteY7" fmla="*/ 573741 h 952820"/>
              <a:gd name="connsiteX8" fmla="*/ 1167973 w 2274474"/>
              <a:gd name="connsiteY8" fmla="*/ 635214 h 952820"/>
              <a:gd name="connsiteX9" fmla="*/ 1214077 w 2274474"/>
              <a:gd name="connsiteY9" fmla="*/ 804262 h 952820"/>
              <a:gd name="connsiteX10" fmla="*/ 1252497 w 2274474"/>
              <a:gd name="connsiteY10" fmla="*/ 927207 h 952820"/>
              <a:gd name="connsiteX11" fmla="*/ 2120793 w 2274474"/>
              <a:gd name="connsiteY11" fmla="*/ 650582 h 952820"/>
              <a:gd name="connsiteX12" fmla="*/ 2174581 w 2274474"/>
              <a:gd name="connsiteY12" fmla="*/ 496901 h 952820"/>
              <a:gd name="connsiteX13" fmla="*/ 2197633 w 2274474"/>
              <a:gd name="connsiteY13" fmla="*/ 289432 h 952820"/>
              <a:gd name="connsiteX14" fmla="*/ 2189949 w 2274474"/>
              <a:gd name="connsiteY14" fmla="*/ 166488 h 952820"/>
              <a:gd name="connsiteX15" fmla="*/ 1990165 w 2274474"/>
              <a:gd name="connsiteY15" fmla="*/ 143435 h 952820"/>
              <a:gd name="connsiteX16" fmla="*/ 1775012 w 2274474"/>
              <a:gd name="connsiteY16" fmla="*/ 43543 h 952820"/>
              <a:gd name="connsiteX17" fmla="*/ 1636699 w 2274474"/>
              <a:gd name="connsiteY17" fmla="*/ 12807 h 952820"/>
              <a:gd name="connsiteX18" fmla="*/ 1413862 w 2274474"/>
              <a:gd name="connsiteY18" fmla="*/ 20491 h 952820"/>
              <a:gd name="connsiteX19" fmla="*/ 1183341 w 2274474"/>
              <a:gd name="connsiteY19" fmla="*/ 58911 h 952820"/>
              <a:gd name="connsiteX20" fmla="*/ 929768 w 2274474"/>
              <a:gd name="connsiteY20" fmla="*/ 5123 h 952820"/>
              <a:gd name="connsiteX21" fmla="*/ 799139 w 2274474"/>
              <a:gd name="connsiteY21" fmla="*/ 28175 h 952820"/>
              <a:gd name="connsiteX22" fmla="*/ 783771 w 2274474"/>
              <a:gd name="connsiteY22" fmla="*/ 128067 h 952820"/>
              <a:gd name="connsiteX23" fmla="*/ 437990 w 2274474"/>
              <a:gd name="connsiteY23" fmla="*/ 251012 h 952820"/>
              <a:gd name="connsiteX24" fmla="*/ 153681 w 2274474"/>
              <a:gd name="connsiteY24" fmla="*/ 320168 h 952820"/>
              <a:gd name="connsiteX25" fmla="*/ 53788 w 2274474"/>
              <a:gd name="connsiteY25" fmla="*/ 358588 h 952820"/>
              <a:gd name="connsiteX0" fmla="*/ 0 w 2280877"/>
              <a:gd name="connsiteY0" fmla="*/ 350904 h 806823"/>
              <a:gd name="connsiteX1" fmla="*/ 222837 w 2280877"/>
              <a:gd name="connsiteY1" fmla="*/ 343220 h 806823"/>
              <a:gd name="connsiteX2" fmla="*/ 437990 w 2280877"/>
              <a:gd name="connsiteY2" fmla="*/ 373956 h 806823"/>
              <a:gd name="connsiteX3" fmla="*/ 691563 w 2280877"/>
              <a:gd name="connsiteY3" fmla="*/ 466165 h 806823"/>
              <a:gd name="connsiteX4" fmla="*/ 822191 w 2280877"/>
              <a:gd name="connsiteY4" fmla="*/ 496901 h 806823"/>
              <a:gd name="connsiteX5" fmla="*/ 929768 w 2280877"/>
              <a:gd name="connsiteY5" fmla="*/ 543005 h 806823"/>
              <a:gd name="connsiteX6" fmla="*/ 929768 w 2280877"/>
              <a:gd name="connsiteY6" fmla="*/ 550689 h 806823"/>
              <a:gd name="connsiteX7" fmla="*/ 1114185 w 2280877"/>
              <a:gd name="connsiteY7" fmla="*/ 573741 h 806823"/>
              <a:gd name="connsiteX8" fmla="*/ 1167973 w 2280877"/>
              <a:gd name="connsiteY8" fmla="*/ 635214 h 806823"/>
              <a:gd name="connsiteX9" fmla="*/ 1214077 w 2280877"/>
              <a:gd name="connsiteY9" fmla="*/ 804262 h 806823"/>
              <a:gd name="connsiteX10" fmla="*/ 2120793 w 2280877"/>
              <a:gd name="connsiteY10" fmla="*/ 650582 h 806823"/>
              <a:gd name="connsiteX11" fmla="*/ 2174581 w 2280877"/>
              <a:gd name="connsiteY11" fmla="*/ 496901 h 806823"/>
              <a:gd name="connsiteX12" fmla="*/ 2197633 w 2280877"/>
              <a:gd name="connsiteY12" fmla="*/ 289432 h 806823"/>
              <a:gd name="connsiteX13" fmla="*/ 2189949 w 2280877"/>
              <a:gd name="connsiteY13" fmla="*/ 166488 h 806823"/>
              <a:gd name="connsiteX14" fmla="*/ 1990165 w 2280877"/>
              <a:gd name="connsiteY14" fmla="*/ 143435 h 806823"/>
              <a:gd name="connsiteX15" fmla="*/ 1775012 w 2280877"/>
              <a:gd name="connsiteY15" fmla="*/ 43543 h 806823"/>
              <a:gd name="connsiteX16" fmla="*/ 1636699 w 2280877"/>
              <a:gd name="connsiteY16" fmla="*/ 12807 h 806823"/>
              <a:gd name="connsiteX17" fmla="*/ 1413862 w 2280877"/>
              <a:gd name="connsiteY17" fmla="*/ 20491 h 806823"/>
              <a:gd name="connsiteX18" fmla="*/ 1183341 w 2280877"/>
              <a:gd name="connsiteY18" fmla="*/ 58911 h 806823"/>
              <a:gd name="connsiteX19" fmla="*/ 929768 w 2280877"/>
              <a:gd name="connsiteY19" fmla="*/ 5123 h 806823"/>
              <a:gd name="connsiteX20" fmla="*/ 799139 w 2280877"/>
              <a:gd name="connsiteY20" fmla="*/ 28175 h 806823"/>
              <a:gd name="connsiteX21" fmla="*/ 783771 w 2280877"/>
              <a:gd name="connsiteY21" fmla="*/ 128067 h 806823"/>
              <a:gd name="connsiteX22" fmla="*/ 437990 w 2280877"/>
              <a:gd name="connsiteY22" fmla="*/ 251012 h 806823"/>
              <a:gd name="connsiteX23" fmla="*/ 153681 w 2280877"/>
              <a:gd name="connsiteY23" fmla="*/ 320168 h 806823"/>
              <a:gd name="connsiteX24" fmla="*/ 53788 w 2280877"/>
              <a:gd name="connsiteY24" fmla="*/ 358588 h 806823"/>
              <a:gd name="connsiteX0" fmla="*/ 0 w 2288561"/>
              <a:gd name="connsiteY0" fmla="*/ 350904 h 673634"/>
              <a:gd name="connsiteX1" fmla="*/ 222837 w 2288561"/>
              <a:gd name="connsiteY1" fmla="*/ 343220 h 673634"/>
              <a:gd name="connsiteX2" fmla="*/ 437990 w 2288561"/>
              <a:gd name="connsiteY2" fmla="*/ 373956 h 673634"/>
              <a:gd name="connsiteX3" fmla="*/ 691563 w 2288561"/>
              <a:gd name="connsiteY3" fmla="*/ 466165 h 673634"/>
              <a:gd name="connsiteX4" fmla="*/ 822191 w 2288561"/>
              <a:gd name="connsiteY4" fmla="*/ 496901 h 673634"/>
              <a:gd name="connsiteX5" fmla="*/ 929768 w 2288561"/>
              <a:gd name="connsiteY5" fmla="*/ 543005 h 673634"/>
              <a:gd name="connsiteX6" fmla="*/ 929768 w 2288561"/>
              <a:gd name="connsiteY6" fmla="*/ 550689 h 673634"/>
              <a:gd name="connsiteX7" fmla="*/ 1114185 w 2288561"/>
              <a:gd name="connsiteY7" fmla="*/ 573741 h 673634"/>
              <a:gd name="connsiteX8" fmla="*/ 1167973 w 2288561"/>
              <a:gd name="connsiteY8" fmla="*/ 635214 h 673634"/>
              <a:gd name="connsiteX9" fmla="*/ 2120793 w 2288561"/>
              <a:gd name="connsiteY9" fmla="*/ 650582 h 673634"/>
              <a:gd name="connsiteX10" fmla="*/ 2174581 w 2288561"/>
              <a:gd name="connsiteY10" fmla="*/ 496901 h 673634"/>
              <a:gd name="connsiteX11" fmla="*/ 2197633 w 2288561"/>
              <a:gd name="connsiteY11" fmla="*/ 289432 h 673634"/>
              <a:gd name="connsiteX12" fmla="*/ 2189949 w 2288561"/>
              <a:gd name="connsiteY12" fmla="*/ 166488 h 673634"/>
              <a:gd name="connsiteX13" fmla="*/ 1990165 w 2288561"/>
              <a:gd name="connsiteY13" fmla="*/ 143435 h 673634"/>
              <a:gd name="connsiteX14" fmla="*/ 1775012 w 2288561"/>
              <a:gd name="connsiteY14" fmla="*/ 43543 h 673634"/>
              <a:gd name="connsiteX15" fmla="*/ 1636699 w 2288561"/>
              <a:gd name="connsiteY15" fmla="*/ 12807 h 673634"/>
              <a:gd name="connsiteX16" fmla="*/ 1413862 w 2288561"/>
              <a:gd name="connsiteY16" fmla="*/ 20491 h 673634"/>
              <a:gd name="connsiteX17" fmla="*/ 1183341 w 2288561"/>
              <a:gd name="connsiteY17" fmla="*/ 58911 h 673634"/>
              <a:gd name="connsiteX18" fmla="*/ 929768 w 2288561"/>
              <a:gd name="connsiteY18" fmla="*/ 5123 h 673634"/>
              <a:gd name="connsiteX19" fmla="*/ 799139 w 2288561"/>
              <a:gd name="connsiteY19" fmla="*/ 28175 h 673634"/>
              <a:gd name="connsiteX20" fmla="*/ 783771 w 2288561"/>
              <a:gd name="connsiteY20" fmla="*/ 128067 h 673634"/>
              <a:gd name="connsiteX21" fmla="*/ 437990 w 2288561"/>
              <a:gd name="connsiteY21" fmla="*/ 251012 h 673634"/>
              <a:gd name="connsiteX22" fmla="*/ 153681 w 2288561"/>
              <a:gd name="connsiteY22" fmla="*/ 320168 h 673634"/>
              <a:gd name="connsiteX23" fmla="*/ 53788 w 2288561"/>
              <a:gd name="connsiteY23" fmla="*/ 358588 h 673634"/>
              <a:gd name="connsiteX0" fmla="*/ 0 w 2297526"/>
              <a:gd name="connsiteY0" fmla="*/ 350904 h 663389"/>
              <a:gd name="connsiteX1" fmla="*/ 222837 w 2297526"/>
              <a:gd name="connsiteY1" fmla="*/ 343220 h 663389"/>
              <a:gd name="connsiteX2" fmla="*/ 437990 w 2297526"/>
              <a:gd name="connsiteY2" fmla="*/ 373956 h 663389"/>
              <a:gd name="connsiteX3" fmla="*/ 691563 w 2297526"/>
              <a:gd name="connsiteY3" fmla="*/ 466165 h 663389"/>
              <a:gd name="connsiteX4" fmla="*/ 822191 w 2297526"/>
              <a:gd name="connsiteY4" fmla="*/ 496901 h 663389"/>
              <a:gd name="connsiteX5" fmla="*/ 929768 w 2297526"/>
              <a:gd name="connsiteY5" fmla="*/ 543005 h 663389"/>
              <a:gd name="connsiteX6" fmla="*/ 929768 w 2297526"/>
              <a:gd name="connsiteY6" fmla="*/ 550689 h 663389"/>
              <a:gd name="connsiteX7" fmla="*/ 1114185 w 2297526"/>
              <a:gd name="connsiteY7" fmla="*/ 573741 h 663389"/>
              <a:gd name="connsiteX8" fmla="*/ 2120793 w 2297526"/>
              <a:gd name="connsiteY8" fmla="*/ 650582 h 663389"/>
              <a:gd name="connsiteX9" fmla="*/ 2174581 w 2297526"/>
              <a:gd name="connsiteY9" fmla="*/ 496901 h 663389"/>
              <a:gd name="connsiteX10" fmla="*/ 2197633 w 2297526"/>
              <a:gd name="connsiteY10" fmla="*/ 289432 h 663389"/>
              <a:gd name="connsiteX11" fmla="*/ 2189949 w 2297526"/>
              <a:gd name="connsiteY11" fmla="*/ 166488 h 663389"/>
              <a:gd name="connsiteX12" fmla="*/ 1990165 w 2297526"/>
              <a:gd name="connsiteY12" fmla="*/ 143435 h 663389"/>
              <a:gd name="connsiteX13" fmla="*/ 1775012 w 2297526"/>
              <a:gd name="connsiteY13" fmla="*/ 43543 h 663389"/>
              <a:gd name="connsiteX14" fmla="*/ 1636699 w 2297526"/>
              <a:gd name="connsiteY14" fmla="*/ 12807 h 663389"/>
              <a:gd name="connsiteX15" fmla="*/ 1413862 w 2297526"/>
              <a:gd name="connsiteY15" fmla="*/ 20491 h 663389"/>
              <a:gd name="connsiteX16" fmla="*/ 1183341 w 2297526"/>
              <a:gd name="connsiteY16" fmla="*/ 58911 h 663389"/>
              <a:gd name="connsiteX17" fmla="*/ 929768 w 2297526"/>
              <a:gd name="connsiteY17" fmla="*/ 5123 h 663389"/>
              <a:gd name="connsiteX18" fmla="*/ 799139 w 2297526"/>
              <a:gd name="connsiteY18" fmla="*/ 28175 h 663389"/>
              <a:gd name="connsiteX19" fmla="*/ 783771 w 2297526"/>
              <a:gd name="connsiteY19" fmla="*/ 128067 h 663389"/>
              <a:gd name="connsiteX20" fmla="*/ 437990 w 2297526"/>
              <a:gd name="connsiteY20" fmla="*/ 251012 h 663389"/>
              <a:gd name="connsiteX21" fmla="*/ 153681 w 2297526"/>
              <a:gd name="connsiteY21" fmla="*/ 320168 h 663389"/>
              <a:gd name="connsiteX22" fmla="*/ 53788 w 2297526"/>
              <a:gd name="connsiteY22" fmla="*/ 358588 h 663389"/>
              <a:gd name="connsiteX0" fmla="*/ 0 w 2355156"/>
              <a:gd name="connsiteY0" fmla="*/ 350904 h 582706"/>
              <a:gd name="connsiteX1" fmla="*/ 222837 w 2355156"/>
              <a:gd name="connsiteY1" fmla="*/ 343220 h 582706"/>
              <a:gd name="connsiteX2" fmla="*/ 437990 w 2355156"/>
              <a:gd name="connsiteY2" fmla="*/ 373956 h 582706"/>
              <a:gd name="connsiteX3" fmla="*/ 691563 w 2355156"/>
              <a:gd name="connsiteY3" fmla="*/ 466165 h 582706"/>
              <a:gd name="connsiteX4" fmla="*/ 822191 w 2355156"/>
              <a:gd name="connsiteY4" fmla="*/ 496901 h 582706"/>
              <a:gd name="connsiteX5" fmla="*/ 929768 w 2355156"/>
              <a:gd name="connsiteY5" fmla="*/ 543005 h 582706"/>
              <a:gd name="connsiteX6" fmla="*/ 929768 w 2355156"/>
              <a:gd name="connsiteY6" fmla="*/ 550689 h 582706"/>
              <a:gd name="connsiteX7" fmla="*/ 1114185 w 2355156"/>
              <a:gd name="connsiteY7" fmla="*/ 573741 h 582706"/>
              <a:gd name="connsiteX8" fmla="*/ 2174581 w 2355156"/>
              <a:gd name="connsiteY8" fmla="*/ 496901 h 582706"/>
              <a:gd name="connsiteX9" fmla="*/ 2197633 w 2355156"/>
              <a:gd name="connsiteY9" fmla="*/ 289432 h 582706"/>
              <a:gd name="connsiteX10" fmla="*/ 2189949 w 2355156"/>
              <a:gd name="connsiteY10" fmla="*/ 166488 h 582706"/>
              <a:gd name="connsiteX11" fmla="*/ 1990165 w 2355156"/>
              <a:gd name="connsiteY11" fmla="*/ 143435 h 582706"/>
              <a:gd name="connsiteX12" fmla="*/ 1775012 w 2355156"/>
              <a:gd name="connsiteY12" fmla="*/ 43543 h 582706"/>
              <a:gd name="connsiteX13" fmla="*/ 1636699 w 2355156"/>
              <a:gd name="connsiteY13" fmla="*/ 12807 h 582706"/>
              <a:gd name="connsiteX14" fmla="*/ 1413862 w 2355156"/>
              <a:gd name="connsiteY14" fmla="*/ 20491 h 582706"/>
              <a:gd name="connsiteX15" fmla="*/ 1183341 w 2355156"/>
              <a:gd name="connsiteY15" fmla="*/ 58911 h 582706"/>
              <a:gd name="connsiteX16" fmla="*/ 929768 w 2355156"/>
              <a:gd name="connsiteY16" fmla="*/ 5123 h 582706"/>
              <a:gd name="connsiteX17" fmla="*/ 799139 w 2355156"/>
              <a:gd name="connsiteY17" fmla="*/ 28175 h 582706"/>
              <a:gd name="connsiteX18" fmla="*/ 783771 w 2355156"/>
              <a:gd name="connsiteY18" fmla="*/ 128067 h 582706"/>
              <a:gd name="connsiteX19" fmla="*/ 437990 w 2355156"/>
              <a:gd name="connsiteY19" fmla="*/ 251012 h 582706"/>
              <a:gd name="connsiteX20" fmla="*/ 153681 w 2355156"/>
              <a:gd name="connsiteY20" fmla="*/ 320168 h 582706"/>
              <a:gd name="connsiteX21" fmla="*/ 53788 w 2355156"/>
              <a:gd name="connsiteY21" fmla="*/ 358588 h 582706"/>
              <a:gd name="connsiteX0" fmla="*/ 0 w 2376927"/>
              <a:gd name="connsiteY0" fmla="*/ 350904 h 617284"/>
              <a:gd name="connsiteX1" fmla="*/ 222837 w 2376927"/>
              <a:gd name="connsiteY1" fmla="*/ 343220 h 617284"/>
              <a:gd name="connsiteX2" fmla="*/ 437990 w 2376927"/>
              <a:gd name="connsiteY2" fmla="*/ 373956 h 617284"/>
              <a:gd name="connsiteX3" fmla="*/ 691563 w 2376927"/>
              <a:gd name="connsiteY3" fmla="*/ 466165 h 617284"/>
              <a:gd name="connsiteX4" fmla="*/ 822191 w 2376927"/>
              <a:gd name="connsiteY4" fmla="*/ 496901 h 617284"/>
              <a:gd name="connsiteX5" fmla="*/ 929768 w 2376927"/>
              <a:gd name="connsiteY5" fmla="*/ 543005 h 617284"/>
              <a:gd name="connsiteX6" fmla="*/ 929768 w 2376927"/>
              <a:gd name="connsiteY6" fmla="*/ 550689 h 617284"/>
              <a:gd name="connsiteX7" fmla="*/ 1114185 w 2376927"/>
              <a:gd name="connsiteY7" fmla="*/ 573741 h 617284"/>
              <a:gd name="connsiteX8" fmla="*/ 2197633 w 2376927"/>
              <a:gd name="connsiteY8" fmla="*/ 289432 h 617284"/>
              <a:gd name="connsiteX9" fmla="*/ 2189949 w 2376927"/>
              <a:gd name="connsiteY9" fmla="*/ 166488 h 617284"/>
              <a:gd name="connsiteX10" fmla="*/ 1990165 w 2376927"/>
              <a:gd name="connsiteY10" fmla="*/ 143435 h 617284"/>
              <a:gd name="connsiteX11" fmla="*/ 1775012 w 2376927"/>
              <a:gd name="connsiteY11" fmla="*/ 43543 h 617284"/>
              <a:gd name="connsiteX12" fmla="*/ 1636699 w 2376927"/>
              <a:gd name="connsiteY12" fmla="*/ 12807 h 617284"/>
              <a:gd name="connsiteX13" fmla="*/ 1413862 w 2376927"/>
              <a:gd name="connsiteY13" fmla="*/ 20491 h 617284"/>
              <a:gd name="connsiteX14" fmla="*/ 1183341 w 2376927"/>
              <a:gd name="connsiteY14" fmla="*/ 58911 h 617284"/>
              <a:gd name="connsiteX15" fmla="*/ 929768 w 2376927"/>
              <a:gd name="connsiteY15" fmla="*/ 5123 h 617284"/>
              <a:gd name="connsiteX16" fmla="*/ 799139 w 2376927"/>
              <a:gd name="connsiteY16" fmla="*/ 28175 h 617284"/>
              <a:gd name="connsiteX17" fmla="*/ 783771 w 2376927"/>
              <a:gd name="connsiteY17" fmla="*/ 128067 h 617284"/>
              <a:gd name="connsiteX18" fmla="*/ 437990 w 2376927"/>
              <a:gd name="connsiteY18" fmla="*/ 251012 h 617284"/>
              <a:gd name="connsiteX19" fmla="*/ 153681 w 2376927"/>
              <a:gd name="connsiteY19" fmla="*/ 320168 h 617284"/>
              <a:gd name="connsiteX20" fmla="*/ 53788 w 2376927"/>
              <a:gd name="connsiteY20" fmla="*/ 358588 h 617284"/>
              <a:gd name="connsiteX0" fmla="*/ 0 w 2233214"/>
              <a:gd name="connsiteY0" fmla="*/ 350904 h 600461"/>
              <a:gd name="connsiteX1" fmla="*/ 222837 w 2233214"/>
              <a:gd name="connsiteY1" fmla="*/ 343220 h 600461"/>
              <a:gd name="connsiteX2" fmla="*/ 437990 w 2233214"/>
              <a:gd name="connsiteY2" fmla="*/ 373956 h 600461"/>
              <a:gd name="connsiteX3" fmla="*/ 691563 w 2233214"/>
              <a:gd name="connsiteY3" fmla="*/ 466165 h 600461"/>
              <a:gd name="connsiteX4" fmla="*/ 822191 w 2233214"/>
              <a:gd name="connsiteY4" fmla="*/ 496901 h 600461"/>
              <a:gd name="connsiteX5" fmla="*/ 929768 w 2233214"/>
              <a:gd name="connsiteY5" fmla="*/ 543005 h 600461"/>
              <a:gd name="connsiteX6" fmla="*/ 929768 w 2233214"/>
              <a:gd name="connsiteY6" fmla="*/ 550689 h 600461"/>
              <a:gd name="connsiteX7" fmla="*/ 1114185 w 2233214"/>
              <a:gd name="connsiteY7" fmla="*/ 573741 h 600461"/>
              <a:gd name="connsiteX8" fmla="*/ 1976466 w 2233214"/>
              <a:gd name="connsiteY8" fmla="*/ 390368 h 600461"/>
              <a:gd name="connsiteX9" fmla="*/ 2197633 w 2233214"/>
              <a:gd name="connsiteY9" fmla="*/ 289432 h 600461"/>
              <a:gd name="connsiteX10" fmla="*/ 2189949 w 2233214"/>
              <a:gd name="connsiteY10" fmla="*/ 166488 h 600461"/>
              <a:gd name="connsiteX11" fmla="*/ 1990165 w 2233214"/>
              <a:gd name="connsiteY11" fmla="*/ 143435 h 600461"/>
              <a:gd name="connsiteX12" fmla="*/ 1775012 w 2233214"/>
              <a:gd name="connsiteY12" fmla="*/ 43543 h 600461"/>
              <a:gd name="connsiteX13" fmla="*/ 1636699 w 2233214"/>
              <a:gd name="connsiteY13" fmla="*/ 12807 h 600461"/>
              <a:gd name="connsiteX14" fmla="*/ 1413862 w 2233214"/>
              <a:gd name="connsiteY14" fmla="*/ 20491 h 600461"/>
              <a:gd name="connsiteX15" fmla="*/ 1183341 w 2233214"/>
              <a:gd name="connsiteY15" fmla="*/ 58911 h 600461"/>
              <a:gd name="connsiteX16" fmla="*/ 929768 w 2233214"/>
              <a:gd name="connsiteY16" fmla="*/ 5123 h 600461"/>
              <a:gd name="connsiteX17" fmla="*/ 799139 w 2233214"/>
              <a:gd name="connsiteY17" fmla="*/ 28175 h 600461"/>
              <a:gd name="connsiteX18" fmla="*/ 783771 w 2233214"/>
              <a:gd name="connsiteY18" fmla="*/ 128067 h 600461"/>
              <a:gd name="connsiteX19" fmla="*/ 437990 w 2233214"/>
              <a:gd name="connsiteY19" fmla="*/ 251012 h 600461"/>
              <a:gd name="connsiteX20" fmla="*/ 153681 w 2233214"/>
              <a:gd name="connsiteY20" fmla="*/ 320168 h 600461"/>
              <a:gd name="connsiteX21" fmla="*/ 53788 w 2233214"/>
              <a:gd name="connsiteY21" fmla="*/ 358588 h 600461"/>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271239"/>
              <a:gd name="connsiteY0" fmla="*/ 350904 h 581519"/>
              <a:gd name="connsiteX1" fmla="*/ 222837 w 2271239"/>
              <a:gd name="connsiteY1" fmla="*/ 343220 h 581519"/>
              <a:gd name="connsiteX2" fmla="*/ 437990 w 2271239"/>
              <a:gd name="connsiteY2" fmla="*/ 373956 h 581519"/>
              <a:gd name="connsiteX3" fmla="*/ 691563 w 2271239"/>
              <a:gd name="connsiteY3" fmla="*/ 466165 h 581519"/>
              <a:gd name="connsiteX4" fmla="*/ 822191 w 2271239"/>
              <a:gd name="connsiteY4" fmla="*/ 496901 h 581519"/>
              <a:gd name="connsiteX5" fmla="*/ 929768 w 2271239"/>
              <a:gd name="connsiteY5" fmla="*/ 543005 h 581519"/>
              <a:gd name="connsiteX6" fmla="*/ 929768 w 2271239"/>
              <a:gd name="connsiteY6" fmla="*/ 550689 h 581519"/>
              <a:gd name="connsiteX7" fmla="*/ 1114185 w 2271239"/>
              <a:gd name="connsiteY7" fmla="*/ 573741 h 581519"/>
              <a:gd name="connsiteX8" fmla="*/ 2090664 w 2271239"/>
              <a:gd name="connsiteY8" fmla="*/ 504023 h 581519"/>
              <a:gd name="connsiteX9" fmla="*/ 2197633 w 2271239"/>
              <a:gd name="connsiteY9" fmla="*/ 289432 h 581519"/>
              <a:gd name="connsiteX10" fmla="*/ 2189949 w 2271239"/>
              <a:gd name="connsiteY10" fmla="*/ 166488 h 581519"/>
              <a:gd name="connsiteX11" fmla="*/ 1990165 w 2271239"/>
              <a:gd name="connsiteY11" fmla="*/ 143435 h 581519"/>
              <a:gd name="connsiteX12" fmla="*/ 1775012 w 2271239"/>
              <a:gd name="connsiteY12" fmla="*/ 43543 h 581519"/>
              <a:gd name="connsiteX13" fmla="*/ 1636699 w 2271239"/>
              <a:gd name="connsiteY13" fmla="*/ 12807 h 581519"/>
              <a:gd name="connsiteX14" fmla="*/ 1413862 w 2271239"/>
              <a:gd name="connsiteY14" fmla="*/ 20491 h 581519"/>
              <a:gd name="connsiteX15" fmla="*/ 1183341 w 2271239"/>
              <a:gd name="connsiteY15" fmla="*/ 58911 h 581519"/>
              <a:gd name="connsiteX16" fmla="*/ 929768 w 2271239"/>
              <a:gd name="connsiteY16" fmla="*/ 5123 h 581519"/>
              <a:gd name="connsiteX17" fmla="*/ 799139 w 2271239"/>
              <a:gd name="connsiteY17" fmla="*/ 28175 h 581519"/>
              <a:gd name="connsiteX18" fmla="*/ 783771 w 2271239"/>
              <a:gd name="connsiteY18" fmla="*/ 128067 h 581519"/>
              <a:gd name="connsiteX19" fmla="*/ 437990 w 2271239"/>
              <a:gd name="connsiteY19" fmla="*/ 251012 h 581519"/>
              <a:gd name="connsiteX20" fmla="*/ 153681 w 2271239"/>
              <a:gd name="connsiteY20" fmla="*/ 320168 h 581519"/>
              <a:gd name="connsiteX21" fmla="*/ 53788 w 2271239"/>
              <a:gd name="connsiteY21" fmla="*/ 358588 h 581519"/>
              <a:gd name="connsiteX0" fmla="*/ 0 w 2229932"/>
              <a:gd name="connsiteY0" fmla="*/ 350904 h 584102"/>
              <a:gd name="connsiteX1" fmla="*/ 222837 w 2229932"/>
              <a:gd name="connsiteY1" fmla="*/ 343220 h 584102"/>
              <a:gd name="connsiteX2" fmla="*/ 437990 w 2229932"/>
              <a:gd name="connsiteY2" fmla="*/ 373956 h 584102"/>
              <a:gd name="connsiteX3" fmla="*/ 691563 w 2229932"/>
              <a:gd name="connsiteY3" fmla="*/ 466165 h 584102"/>
              <a:gd name="connsiteX4" fmla="*/ 822191 w 2229932"/>
              <a:gd name="connsiteY4" fmla="*/ 496901 h 584102"/>
              <a:gd name="connsiteX5" fmla="*/ 929768 w 2229932"/>
              <a:gd name="connsiteY5" fmla="*/ 543005 h 584102"/>
              <a:gd name="connsiteX6" fmla="*/ 929768 w 2229932"/>
              <a:gd name="connsiteY6" fmla="*/ 550689 h 584102"/>
              <a:gd name="connsiteX7" fmla="*/ 1114185 w 2229932"/>
              <a:gd name="connsiteY7" fmla="*/ 573741 h 584102"/>
              <a:gd name="connsiteX8" fmla="*/ 1996156 w 2229932"/>
              <a:gd name="connsiteY8" fmla="*/ 488525 h 584102"/>
              <a:gd name="connsiteX9" fmla="*/ 2197633 w 2229932"/>
              <a:gd name="connsiteY9" fmla="*/ 289432 h 584102"/>
              <a:gd name="connsiteX10" fmla="*/ 2189949 w 2229932"/>
              <a:gd name="connsiteY10" fmla="*/ 166488 h 584102"/>
              <a:gd name="connsiteX11" fmla="*/ 1990165 w 2229932"/>
              <a:gd name="connsiteY11" fmla="*/ 143435 h 584102"/>
              <a:gd name="connsiteX12" fmla="*/ 1775012 w 2229932"/>
              <a:gd name="connsiteY12" fmla="*/ 43543 h 584102"/>
              <a:gd name="connsiteX13" fmla="*/ 1636699 w 2229932"/>
              <a:gd name="connsiteY13" fmla="*/ 12807 h 584102"/>
              <a:gd name="connsiteX14" fmla="*/ 1413862 w 2229932"/>
              <a:gd name="connsiteY14" fmla="*/ 20491 h 584102"/>
              <a:gd name="connsiteX15" fmla="*/ 1183341 w 2229932"/>
              <a:gd name="connsiteY15" fmla="*/ 58911 h 584102"/>
              <a:gd name="connsiteX16" fmla="*/ 929768 w 2229932"/>
              <a:gd name="connsiteY16" fmla="*/ 5123 h 584102"/>
              <a:gd name="connsiteX17" fmla="*/ 799139 w 2229932"/>
              <a:gd name="connsiteY17" fmla="*/ 28175 h 584102"/>
              <a:gd name="connsiteX18" fmla="*/ 783771 w 2229932"/>
              <a:gd name="connsiteY18" fmla="*/ 128067 h 584102"/>
              <a:gd name="connsiteX19" fmla="*/ 437990 w 2229932"/>
              <a:gd name="connsiteY19" fmla="*/ 251012 h 584102"/>
              <a:gd name="connsiteX20" fmla="*/ 153681 w 2229932"/>
              <a:gd name="connsiteY20" fmla="*/ 320168 h 584102"/>
              <a:gd name="connsiteX21" fmla="*/ 53788 w 2229932"/>
              <a:gd name="connsiteY21" fmla="*/ 358588 h 584102"/>
              <a:gd name="connsiteX0" fmla="*/ 0 w 2235182"/>
              <a:gd name="connsiteY0" fmla="*/ 350904 h 594434"/>
              <a:gd name="connsiteX1" fmla="*/ 222837 w 2235182"/>
              <a:gd name="connsiteY1" fmla="*/ 343220 h 594434"/>
              <a:gd name="connsiteX2" fmla="*/ 437990 w 2235182"/>
              <a:gd name="connsiteY2" fmla="*/ 373956 h 594434"/>
              <a:gd name="connsiteX3" fmla="*/ 691563 w 2235182"/>
              <a:gd name="connsiteY3" fmla="*/ 466165 h 594434"/>
              <a:gd name="connsiteX4" fmla="*/ 822191 w 2235182"/>
              <a:gd name="connsiteY4" fmla="*/ 496901 h 594434"/>
              <a:gd name="connsiteX5" fmla="*/ 929768 w 2235182"/>
              <a:gd name="connsiteY5" fmla="*/ 543005 h 594434"/>
              <a:gd name="connsiteX6" fmla="*/ 929768 w 2235182"/>
              <a:gd name="connsiteY6" fmla="*/ 550689 h 594434"/>
              <a:gd name="connsiteX7" fmla="*/ 1114185 w 2235182"/>
              <a:gd name="connsiteY7" fmla="*/ 573741 h 594434"/>
              <a:gd name="connsiteX8" fmla="*/ 1964653 w 2235182"/>
              <a:gd name="connsiteY8" fmla="*/ 426532 h 594434"/>
              <a:gd name="connsiteX9" fmla="*/ 2197633 w 2235182"/>
              <a:gd name="connsiteY9" fmla="*/ 289432 h 594434"/>
              <a:gd name="connsiteX10" fmla="*/ 2189949 w 2235182"/>
              <a:gd name="connsiteY10" fmla="*/ 166488 h 594434"/>
              <a:gd name="connsiteX11" fmla="*/ 1990165 w 2235182"/>
              <a:gd name="connsiteY11" fmla="*/ 143435 h 594434"/>
              <a:gd name="connsiteX12" fmla="*/ 1775012 w 2235182"/>
              <a:gd name="connsiteY12" fmla="*/ 43543 h 594434"/>
              <a:gd name="connsiteX13" fmla="*/ 1636699 w 2235182"/>
              <a:gd name="connsiteY13" fmla="*/ 12807 h 594434"/>
              <a:gd name="connsiteX14" fmla="*/ 1413862 w 2235182"/>
              <a:gd name="connsiteY14" fmla="*/ 20491 h 594434"/>
              <a:gd name="connsiteX15" fmla="*/ 1183341 w 2235182"/>
              <a:gd name="connsiteY15" fmla="*/ 58911 h 594434"/>
              <a:gd name="connsiteX16" fmla="*/ 929768 w 2235182"/>
              <a:gd name="connsiteY16" fmla="*/ 5123 h 594434"/>
              <a:gd name="connsiteX17" fmla="*/ 799139 w 2235182"/>
              <a:gd name="connsiteY17" fmla="*/ 28175 h 594434"/>
              <a:gd name="connsiteX18" fmla="*/ 783771 w 2235182"/>
              <a:gd name="connsiteY18" fmla="*/ 128067 h 594434"/>
              <a:gd name="connsiteX19" fmla="*/ 437990 w 2235182"/>
              <a:gd name="connsiteY19" fmla="*/ 251012 h 594434"/>
              <a:gd name="connsiteX20" fmla="*/ 153681 w 2235182"/>
              <a:gd name="connsiteY20" fmla="*/ 320168 h 594434"/>
              <a:gd name="connsiteX21" fmla="*/ 53788 w 2235182"/>
              <a:gd name="connsiteY21" fmla="*/ 358588 h 5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5182" h="594434">
                <a:moveTo>
                  <a:pt x="0" y="350904"/>
                </a:moveTo>
                <a:cubicBezTo>
                  <a:pt x="74919" y="345141"/>
                  <a:pt x="149839" y="339378"/>
                  <a:pt x="222837" y="343220"/>
                </a:cubicBezTo>
                <a:cubicBezTo>
                  <a:pt x="295835" y="347062"/>
                  <a:pt x="359869" y="353465"/>
                  <a:pt x="437990" y="373956"/>
                </a:cubicBezTo>
                <a:cubicBezTo>
                  <a:pt x="516111" y="394447"/>
                  <a:pt x="627530" y="445674"/>
                  <a:pt x="691563" y="466165"/>
                </a:cubicBezTo>
                <a:cubicBezTo>
                  <a:pt x="755596" y="486656"/>
                  <a:pt x="782490" y="484094"/>
                  <a:pt x="822191" y="496901"/>
                </a:cubicBezTo>
                <a:cubicBezTo>
                  <a:pt x="861892" y="509708"/>
                  <a:pt x="911839" y="534040"/>
                  <a:pt x="929768" y="543005"/>
                </a:cubicBezTo>
                <a:cubicBezTo>
                  <a:pt x="947697" y="551970"/>
                  <a:pt x="899032" y="545566"/>
                  <a:pt x="929768" y="550689"/>
                </a:cubicBezTo>
                <a:cubicBezTo>
                  <a:pt x="960504" y="555812"/>
                  <a:pt x="941704" y="594434"/>
                  <a:pt x="1114185" y="573741"/>
                </a:cubicBezTo>
                <a:cubicBezTo>
                  <a:pt x="1286666" y="553048"/>
                  <a:pt x="1612125" y="400300"/>
                  <a:pt x="1964653" y="426532"/>
                </a:cubicBezTo>
                <a:cubicBezTo>
                  <a:pt x="2145228" y="379147"/>
                  <a:pt x="2160084" y="332773"/>
                  <a:pt x="2197633" y="289432"/>
                </a:cubicBezTo>
                <a:cubicBezTo>
                  <a:pt x="2235182" y="246091"/>
                  <a:pt x="2224527" y="190821"/>
                  <a:pt x="2189949" y="166488"/>
                </a:cubicBezTo>
                <a:cubicBezTo>
                  <a:pt x="2155371" y="142155"/>
                  <a:pt x="2059321" y="163926"/>
                  <a:pt x="1990165" y="143435"/>
                </a:cubicBezTo>
                <a:cubicBezTo>
                  <a:pt x="1921009" y="122944"/>
                  <a:pt x="1833923" y="65314"/>
                  <a:pt x="1775012" y="43543"/>
                </a:cubicBezTo>
                <a:cubicBezTo>
                  <a:pt x="1716101" y="21772"/>
                  <a:pt x="1696891" y="16649"/>
                  <a:pt x="1636699" y="12807"/>
                </a:cubicBezTo>
                <a:cubicBezTo>
                  <a:pt x="1576507" y="8965"/>
                  <a:pt x="1489422" y="12807"/>
                  <a:pt x="1413862" y="20491"/>
                </a:cubicBezTo>
                <a:cubicBezTo>
                  <a:pt x="1338302" y="28175"/>
                  <a:pt x="1264023" y="61472"/>
                  <a:pt x="1183341" y="58911"/>
                </a:cubicBezTo>
                <a:cubicBezTo>
                  <a:pt x="1102659" y="56350"/>
                  <a:pt x="993802" y="10246"/>
                  <a:pt x="929768" y="5123"/>
                </a:cubicBezTo>
                <a:cubicBezTo>
                  <a:pt x="865734" y="0"/>
                  <a:pt x="823472" y="7684"/>
                  <a:pt x="799139" y="28175"/>
                </a:cubicBezTo>
                <a:cubicBezTo>
                  <a:pt x="774806" y="48666"/>
                  <a:pt x="843963" y="90928"/>
                  <a:pt x="783771" y="128067"/>
                </a:cubicBezTo>
                <a:cubicBezTo>
                  <a:pt x="723580" y="165207"/>
                  <a:pt x="543005" y="218995"/>
                  <a:pt x="437990" y="251012"/>
                </a:cubicBezTo>
                <a:cubicBezTo>
                  <a:pt x="332975" y="283029"/>
                  <a:pt x="217715" y="302239"/>
                  <a:pt x="153681" y="320168"/>
                </a:cubicBezTo>
                <a:cubicBezTo>
                  <a:pt x="89647" y="338097"/>
                  <a:pt x="71717" y="348342"/>
                  <a:pt x="53788" y="358588"/>
                </a:cubicBezTo>
              </a:path>
            </a:pathLst>
          </a:custGeom>
          <a:noFill/>
          <a:ln w="57150" cap="flat" cmpd="sng" algn="ctr">
            <a:solidFill>
              <a:srgbClr val="00FF00"/>
            </a:solidFill>
            <a:prstDash val="solid"/>
            <a:round/>
            <a:headEnd type="none" w="med" len="med"/>
            <a:tailEnd type="none" w="med" len="med"/>
          </a:ln>
          <a:effectLst>
            <a:glow rad="139700">
              <a:schemeClr val="accent1">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Delta  Smelt Habitat</a:t>
            </a:r>
          </a:p>
        </p:txBody>
      </p:sp>
      <p:sp>
        <p:nvSpPr>
          <p:cNvPr id="43"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 River</a:t>
            </a:r>
          </a:p>
        </p:txBody>
      </p:sp>
      <p:grpSp>
        <p:nvGrpSpPr>
          <p:cNvPr id="4" name="Group 49"/>
          <p:cNvGrpSpPr>
            <a:grpSpLocks/>
          </p:cNvGrpSpPr>
          <p:nvPr/>
        </p:nvGrpSpPr>
        <p:grpSpPr bwMode="auto">
          <a:xfrm>
            <a:off x="2590800" y="1739900"/>
            <a:ext cx="2795588" cy="2616200"/>
            <a:chOff x="1632" y="1096"/>
            <a:chExt cx="1761" cy="1648"/>
          </a:xfrm>
        </p:grpSpPr>
        <p:sp>
          <p:nvSpPr>
            <p:cNvPr id="45"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46"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3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3600" dirty="0">
                <a:solidFill>
                  <a:srgbClr val="FFFF00"/>
                </a:solidFill>
                <a:effectLst>
                  <a:outerShdw blurRad="60007" dist="310007" dir="7680000" sy="30000" kx="1300200" algn="ctr" rotWithShape="0">
                    <a:prstClr val="black">
                      <a:alpha val="32000"/>
                    </a:prstClr>
                  </a:outerShdw>
                </a:effectLst>
              </a:rPr>
              <a:t>Near-Term </a:t>
            </a:r>
            <a:r>
              <a:rPr lang="en-US" sz="3600" dirty="0" smtClean="0">
                <a:solidFill>
                  <a:srgbClr val="FFFF00"/>
                </a:solidFill>
                <a:effectLst>
                  <a:outerShdw blurRad="60007" dist="310007" dir="7680000" sy="30000" kx="1300200" algn="ctr" rotWithShape="0">
                    <a:prstClr val="black">
                      <a:alpha val="32000"/>
                    </a:prstClr>
                  </a:outerShdw>
                </a:effectLst>
              </a:rPr>
              <a:t>Physical Actions</a:t>
            </a:r>
            <a:r>
              <a:rPr lang="en-US" sz="3600" dirty="0">
                <a:effectLst>
                  <a:outerShdw blurRad="60007" dist="310007" dir="7680000" sy="30000" kx="1300200" algn="ctr" rotWithShape="0">
                    <a:prstClr val="black">
                      <a:alpha val="32000"/>
                    </a:prstClr>
                  </a:outerShdw>
                </a:effectLst>
              </a:rPr>
              <a:t/>
            </a:r>
            <a:br>
              <a:rPr lang="en-US" sz="3600" dirty="0">
                <a:effectLst>
                  <a:outerShdw blurRad="60007" dist="310007" dir="7680000" sy="30000" kx="1300200" algn="ctr" rotWithShape="0">
                    <a:prstClr val="black">
                      <a:alpha val="32000"/>
                    </a:prstClr>
                  </a:outerShdw>
                </a:effectLst>
              </a:rPr>
            </a:br>
            <a:r>
              <a:rPr lang="en-US" dirty="0">
                <a:solidFill>
                  <a:schemeClr val="bg1"/>
                </a:solidFill>
                <a:effectLst>
                  <a:outerShdw blurRad="60007" dist="310007" dir="7680000" sy="30000" kx="1300200" algn="ctr" rotWithShape="0">
                    <a:prstClr val="black">
                      <a:alpha val="32000"/>
                    </a:prstClr>
                  </a:outerShdw>
                </a:effectLst>
              </a:rPr>
              <a:t>Middle River Corridor – 2 Gate Option </a:t>
            </a:r>
          </a:p>
        </p:txBody>
      </p:sp>
      <p:sp>
        <p:nvSpPr>
          <p:cNvPr id="36"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242DD790-82D5-48BA-8D43-B38A4B6F2DB2}" type="slidenum">
              <a:rPr lang="en-US" smtClean="0"/>
              <a:pPr>
                <a:defRPr/>
              </a:pPr>
              <a:t>59</a:t>
            </a:fld>
            <a:endParaRPr lang="en-US" smtClean="0"/>
          </a:p>
        </p:txBody>
      </p:sp>
      <p:grpSp>
        <p:nvGrpSpPr>
          <p:cNvPr id="5" name="Group 53"/>
          <p:cNvGrpSpPr/>
          <p:nvPr/>
        </p:nvGrpSpPr>
        <p:grpSpPr>
          <a:xfrm>
            <a:off x="4282176" y="3759199"/>
            <a:ext cx="1361387" cy="2257426"/>
            <a:chOff x="4282176" y="3759199"/>
            <a:chExt cx="1361387" cy="2257426"/>
          </a:xfrm>
        </p:grpSpPr>
        <p:sp>
          <p:nvSpPr>
            <p:cNvPr id="38" name="Freeform 42"/>
            <p:cNvSpPr>
              <a:spLocks/>
            </p:cNvSpPr>
            <p:nvPr/>
          </p:nvSpPr>
          <p:spPr bwMode="invGray">
            <a:xfrm>
              <a:off x="4494212" y="3759199"/>
              <a:ext cx="936625"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nvGrpSpPr>
            <p:cNvPr id="6" name="Group 51"/>
            <p:cNvGrpSpPr/>
            <p:nvPr/>
          </p:nvGrpSpPr>
          <p:grpSpPr>
            <a:xfrm>
              <a:off x="4282176" y="3803650"/>
              <a:ext cx="1361387" cy="2212975"/>
              <a:chOff x="4282176" y="3803650"/>
              <a:chExt cx="1361387" cy="2212975"/>
            </a:xfrm>
          </p:grpSpPr>
          <p:sp>
            <p:nvSpPr>
              <p:cNvPr id="37" name="Freeform 43"/>
              <p:cNvSpPr>
                <a:spLocks/>
              </p:cNvSpPr>
              <p:nvPr/>
            </p:nvSpPr>
            <p:spPr bwMode="invGray">
              <a:xfrm>
                <a:off x="4467225" y="3803650"/>
                <a:ext cx="1176338" cy="2212975"/>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8" name="Freeform 47"/>
              <p:cNvSpPr/>
              <p:nvPr/>
            </p:nvSpPr>
            <p:spPr bwMode="auto">
              <a:xfrm>
                <a:off x="4538525" y="5132268"/>
                <a:ext cx="466890" cy="184994"/>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0" name="Freeform 49"/>
              <p:cNvSpPr/>
              <p:nvPr/>
            </p:nvSpPr>
            <p:spPr bwMode="auto">
              <a:xfrm>
                <a:off x="4282176" y="5333119"/>
                <a:ext cx="343560" cy="644837"/>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1" name="Freeform 50"/>
              <p:cNvSpPr/>
              <p:nvPr/>
            </p:nvSpPr>
            <p:spPr bwMode="auto">
              <a:xfrm>
                <a:off x="4581592" y="5307357"/>
                <a:ext cx="649032" cy="9591"/>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defRPr/>
                </a:pPr>
                <a:endParaRPr lang="en-US" smtClean="0"/>
              </a:p>
            </p:txBody>
          </p:sp>
        </p:grpSp>
      </p:grpSp>
      <p:sp>
        <p:nvSpPr>
          <p:cNvPr id="5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sp>
        <p:nvSpPr>
          <p:cNvPr id="5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pic>
        <p:nvPicPr>
          <p:cNvPr id="31" name="Picture 4" descr="http://baydeltaoffice.water.ca.gov/sdb/tbp/web_pg/tempbar/ORT_sm.jpg"/>
          <p:cNvPicPr>
            <a:picLocks noChangeArrowheads="1"/>
          </p:cNvPicPr>
          <p:nvPr/>
        </p:nvPicPr>
        <p:blipFill>
          <a:blip r:embed="rId4"/>
          <a:srcRect t="28444" r="17438" b="36000"/>
          <a:stretch>
            <a:fillRect/>
          </a:stretch>
        </p:blipFill>
        <p:spPr bwMode="auto">
          <a:xfrm>
            <a:off x="428580" y="2640674"/>
            <a:ext cx="8394192" cy="2895600"/>
          </a:xfrm>
          <a:prstGeom prst="rect">
            <a:avLst/>
          </a:prstGeom>
          <a:ln w="88900" cap="sq" cmpd="thickThin">
            <a:noFill/>
            <a:prstDash val="solid"/>
            <a:miter lim="800000"/>
          </a:ln>
          <a:effectLst>
            <a:glow rad="228600">
              <a:schemeClr val="accent4">
                <a:satMod val="175000"/>
                <a:alpha val="40000"/>
              </a:schemeClr>
            </a:glow>
            <a:innerShdw blurRad="76200">
              <a:srgbClr val="000000"/>
            </a:innerShdw>
          </a:effectLst>
        </p:spPr>
      </p:pic>
      <p:grpSp>
        <p:nvGrpSpPr>
          <p:cNvPr id="7" name="Group 27"/>
          <p:cNvGrpSpPr>
            <a:grpSpLocks/>
          </p:cNvGrpSpPr>
          <p:nvPr/>
        </p:nvGrpSpPr>
        <p:grpSpPr bwMode="auto">
          <a:xfrm>
            <a:off x="1295400" y="5867400"/>
            <a:ext cx="2992438" cy="776288"/>
            <a:chOff x="1295400" y="5867400"/>
            <a:chExt cx="2992438" cy="776348"/>
          </a:xfrm>
        </p:grpSpPr>
        <p:sp>
          <p:nvSpPr>
            <p:cNvPr id="34"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a:solidFill>
                    <a:schemeClr val="bg1"/>
                  </a:solidFill>
                  <a:latin typeface="Arial" charset="0"/>
                  <a:cs typeface="+mn-cs"/>
                </a:rPr>
                <a:t>SWP Pumps</a:t>
              </a:r>
            </a:p>
          </p:txBody>
        </p:sp>
        <p:sp>
          <p:nvSpPr>
            <p:cNvPr id="41"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latin typeface="Arial" charset="0"/>
                  <a:cs typeface="+mn-cs"/>
                </a:rPr>
                <a:t>CVP Pumps</a:t>
              </a:r>
            </a:p>
          </p:txBody>
        </p:sp>
        <p:sp>
          <p:nvSpPr>
            <p:cNvPr id="44"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47"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1000" fill="hold"/>
                                        <p:tgtEl>
                                          <p:spTgt spid="31"/>
                                        </p:tgtEl>
                                        <p:attrNameLst>
                                          <p:attrName>ppt_w</p:attrName>
                                        </p:attrNameLst>
                                      </p:cBhvr>
                                      <p:tavLst>
                                        <p:tav tm="0">
                                          <p:val>
                                            <p:fltVal val="0"/>
                                          </p:val>
                                        </p:tav>
                                        <p:tav tm="100000">
                                          <p:val>
                                            <p:strVal val="#ppt_w"/>
                                          </p:val>
                                        </p:tav>
                                      </p:tavLst>
                                    </p:anim>
                                    <p:anim calcmode="lin" valueType="num">
                                      <p:cBhvr>
                                        <p:cTn id="8" dur="1000" fill="hold"/>
                                        <p:tgtEl>
                                          <p:spTgt spid="31"/>
                                        </p:tgtEl>
                                        <p:attrNameLst>
                                          <p:attrName>ppt_h</p:attrName>
                                        </p:attrNameLst>
                                      </p:cBhvr>
                                      <p:tavLst>
                                        <p:tav tm="0">
                                          <p:val>
                                            <p:fltVal val="0"/>
                                          </p:val>
                                        </p:tav>
                                        <p:tav tm="100000">
                                          <p:val>
                                            <p:strVal val="#ppt_h"/>
                                          </p:val>
                                        </p:tav>
                                      </p:tavLst>
                                    </p:anim>
                                    <p:animEffect transition="in" filter="fade">
                                      <p:cBhvr>
                                        <p:cTn id="9"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bwMode="auto">
          <a:xfrm>
            <a:off x="307445" y="2625214"/>
            <a:ext cx="8438349" cy="1137850"/>
          </a:xfrm>
          <a:custGeom>
            <a:avLst/>
            <a:gdLst>
              <a:gd name="connsiteX0" fmla="*/ 0 w 6193766"/>
              <a:gd name="connsiteY0" fmla="*/ 0 h 2362537"/>
              <a:gd name="connsiteX1" fmla="*/ 6193766 w 6193766"/>
              <a:gd name="connsiteY1" fmla="*/ 0 h 2362537"/>
              <a:gd name="connsiteX2" fmla="*/ 6193766 w 6193766"/>
              <a:gd name="connsiteY2" fmla="*/ 1035170 h 2362537"/>
              <a:gd name="connsiteX3" fmla="*/ 6193766 w 6193766"/>
              <a:gd name="connsiteY3" fmla="*/ 2260121 h 2362537"/>
              <a:gd name="connsiteX4" fmla="*/ 5848709 w 6193766"/>
              <a:gd name="connsiteY4" fmla="*/ 2053087 h 2362537"/>
              <a:gd name="connsiteX5" fmla="*/ 5727939 w 6193766"/>
              <a:gd name="connsiteY5" fmla="*/ 2242868 h 2362537"/>
              <a:gd name="connsiteX6" fmla="*/ 5589917 w 6193766"/>
              <a:gd name="connsiteY6" fmla="*/ 2139351 h 2362537"/>
              <a:gd name="connsiteX7" fmla="*/ 5486400 w 6193766"/>
              <a:gd name="connsiteY7" fmla="*/ 2260121 h 2362537"/>
              <a:gd name="connsiteX8" fmla="*/ 5244860 w 6193766"/>
              <a:gd name="connsiteY8" fmla="*/ 2070340 h 2362537"/>
              <a:gd name="connsiteX9" fmla="*/ 5106837 w 6193766"/>
              <a:gd name="connsiteY9" fmla="*/ 2294626 h 2362537"/>
              <a:gd name="connsiteX10" fmla="*/ 4675517 w 6193766"/>
              <a:gd name="connsiteY10" fmla="*/ 1966823 h 2362537"/>
              <a:gd name="connsiteX11" fmla="*/ 4641011 w 6193766"/>
              <a:gd name="connsiteY11" fmla="*/ 2191109 h 2362537"/>
              <a:gd name="connsiteX12" fmla="*/ 4468483 w 6193766"/>
              <a:gd name="connsiteY12" fmla="*/ 2104845 h 2362537"/>
              <a:gd name="connsiteX13" fmla="*/ 4313207 w 6193766"/>
              <a:gd name="connsiteY13" fmla="*/ 2242868 h 2362537"/>
              <a:gd name="connsiteX14" fmla="*/ 4071668 w 6193766"/>
              <a:gd name="connsiteY14" fmla="*/ 2035834 h 2362537"/>
              <a:gd name="connsiteX15" fmla="*/ 3899139 w 6193766"/>
              <a:gd name="connsiteY15" fmla="*/ 2260121 h 2362537"/>
              <a:gd name="connsiteX16" fmla="*/ 3605841 w 6193766"/>
              <a:gd name="connsiteY16" fmla="*/ 2087593 h 2362537"/>
              <a:gd name="connsiteX17" fmla="*/ 3467819 w 6193766"/>
              <a:gd name="connsiteY17" fmla="*/ 2242868 h 2362537"/>
              <a:gd name="connsiteX18" fmla="*/ 3174520 w 6193766"/>
              <a:gd name="connsiteY18" fmla="*/ 2070340 h 2362537"/>
              <a:gd name="connsiteX19" fmla="*/ 3157268 w 6193766"/>
              <a:gd name="connsiteY19" fmla="*/ 2260121 h 2362537"/>
              <a:gd name="connsiteX20" fmla="*/ 3036498 w 6193766"/>
              <a:gd name="connsiteY20" fmla="*/ 1949570 h 2362537"/>
              <a:gd name="connsiteX21" fmla="*/ 2829464 w 6193766"/>
              <a:gd name="connsiteY21" fmla="*/ 2225615 h 2362537"/>
              <a:gd name="connsiteX22" fmla="*/ 2794958 w 6193766"/>
              <a:gd name="connsiteY22" fmla="*/ 2104845 h 2362537"/>
              <a:gd name="connsiteX23" fmla="*/ 2656936 w 6193766"/>
              <a:gd name="connsiteY23" fmla="*/ 2242868 h 2362537"/>
              <a:gd name="connsiteX24" fmla="*/ 2380890 w 6193766"/>
              <a:gd name="connsiteY24" fmla="*/ 2001328 h 2362537"/>
              <a:gd name="connsiteX25" fmla="*/ 2225615 w 6193766"/>
              <a:gd name="connsiteY25" fmla="*/ 2225615 h 2362537"/>
              <a:gd name="connsiteX26" fmla="*/ 2173856 w 6193766"/>
              <a:gd name="connsiteY26" fmla="*/ 2018581 h 2362537"/>
              <a:gd name="connsiteX27" fmla="*/ 1880558 w 6193766"/>
              <a:gd name="connsiteY27" fmla="*/ 2225615 h 2362537"/>
              <a:gd name="connsiteX28" fmla="*/ 1708030 w 6193766"/>
              <a:gd name="connsiteY28" fmla="*/ 2053087 h 2362537"/>
              <a:gd name="connsiteX29" fmla="*/ 1535502 w 6193766"/>
              <a:gd name="connsiteY29" fmla="*/ 2208362 h 2362537"/>
              <a:gd name="connsiteX30" fmla="*/ 1535502 w 6193766"/>
              <a:gd name="connsiteY30" fmla="*/ 2001328 h 2362537"/>
              <a:gd name="connsiteX31" fmla="*/ 1293962 w 6193766"/>
              <a:gd name="connsiteY31" fmla="*/ 2225615 h 2362537"/>
              <a:gd name="connsiteX32" fmla="*/ 1276709 w 6193766"/>
              <a:gd name="connsiteY32" fmla="*/ 2087593 h 2362537"/>
              <a:gd name="connsiteX33" fmla="*/ 1138687 w 6193766"/>
              <a:gd name="connsiteY33" fmla="*/ 2208362 h 2362537"/>
              <a:gd name="connsiteX34" fmla="*/ 914400 w 6193766"/>
              <a:gd name="connsiteY34" fmla="*/ 2035834 h 2362537"/>
              <a:gd name="connsiteX35" fmla="*/ 948905 w 6193766"/>
              <a:gd name="connsiteY35" fmla="*/ 2225615 h 2362537"/>
              <a:gd name="connsiteX36" fmla="*/ 707366 w 6193766"/>
              <a:gd name="connsiteY36" fmla="*/ 2104845 h 2362537"/>
              <a:gd name="connsiteX37" fmla="*/ 655607 w 6193766"/>
              <a:gd name="connsiteY37" fmla="*/ 2277374 h 2362537"/>
              <a:gd name="connsiteX38" fmla="*/ 517585 w 6193766"/>
              <a:gd name="connsiteY38" fmla="*/ 1897811 h 2362537"/>
              <a:gd name="connsiteX39" fmla="*/ 396815 w 6193766"/>
              <a:gd name="connsiteY39" fmla="*/ 2294626 h 2362537"/>
              <a:gd name="connsiteX40" fmla="*/ 276045 w 6193766"/>
              <a:gd name="connsiteY40" fmla="*/ 1932317 h 2362537"/>
              <a:gd name="connsiteX41" fmla="*/ 155275 w 6193766"/>
              <a:gd name="connsiteY41" fmla="*/ 2260121 h 2362537"/>
              <a:gd name="connsiteX42" fmla="*/ 69011 w 6193766"/>
              <a:gd name="connsiteY42" fmla="*/ 2122098 h 2362537"/>
              <a:gd name="connsiteX43" fmla="*/ 51758 w 6193766"/>
              <a:gd name="connsiteY43" fmla="*/ 2225615 h 2362537"/>
              <a:gd name="connsiteX44" fmla="*/ 0 w 6193766"/>
              <a:gd name="connsiteY44" fmla="*/ 2225615 h 2362537"/>
              <a:gd name="connsiteX45" fmla="*/ 0 w 6193766"/>
              <a:gd name="connsiteY45" fmla="*/ 0 h 23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193766" h="2362537">
                <a:moveTo>
                  <a:pt x="0" y="0"/>
                </a:moveTo>
                <a:lnTo>
                  <a:pt x="6193766" y="0"/>
                </a:lnTo>
                <a:lnTo>
                  <a:pt x="6193766" y="1035170"/>
                </a:lnTo>
                <a:lnTo>
                  <a:pt x="6193766" y="2260121"/>
                </a:lnTo>
                <a:lnTo>
                  <a:pt x="5848709" y="2053087"/>
                </a:lnTo>
                <a:lnTo>
                  <a:pt x="5727939" y="2242868"/>
                </a:lnTo>
                <a:lnTo>
                  <a:pt x="5589917" y="2139351"/>
                </a:lnTo>
                <a:lnTo>
                  <a:pt x="5486400" y="2260121"/>
                </a:lnTo>
                <a:lnTo>
                  <a:pt x="5244860" y="2070340"/>
                </a:lnTo>
                <a:lnTo>
                  <a:pt x="5106837" y="2294626"/>
                </a:lnTo>
                <a:cubicBezTo>
                  <a:pt x="4671026" y="1945977"/>
                  <a:pt x="4675517" y="1765450"/>
                  <a:pt x="4675517" y="1966823"/>
                </a:cubicBezTo>
                <a:cubicBezTo>
                  <a:pt x="4640198" y="2214055"/>
                  <a:pt x="4641011" y="2289692"/>
                  <a:pt x="4641011" y="2191109"/>
                </a:cubicBezTo>
                <a:lnTo>
                  <a:pt x="4468483" y="2104845"/>
                </a:lnTo>
                <a:lnTo>
                  <a:pt x="4313207" y="2242868"/>
                </a:lnTo>
                <a:cubicBezTo>
                  <a:pt x="4084694" y="2031933"/>
                  <a:pt x="4190665" y="2035834"/>
                  <a:pt x="4071668" y="2035834"/>
                </a:cubicBezTo>
                <a:lnTo>
                  <a:pt x="3899139" y="2260121"/>
                </a:lnTo>
                <a:lnTo>
                  <a:pt x="3605841" y="2087593"/>
                </a:lnTo>
                <a:lnTo>
                  <a:pt x="3467819" y="2242868"/>
                </a:lnTo>
                <a:lnTo>
                  <a:pt x="3174520" y="2070340"/>
                </a:lnTo>
                <a:lnTo>
                  <a:pt x="3157268" y="2260121"/>
                </a:lnTo>
                <a:lnTo>
                  <a:pt x="3036498" y="1949570"/>
                </a:lnTo>
                <a:cubicBezTo>
                  <a:pt x="2826147" y="2247566"/>
                  <a:pt x="2829464" y="2362537"/>
                  <a:pt x="2829464" y="2225615"/>
                </a:cubicBezTo>
                <a:cubicBezTo>
                  <a:pt x="2793139" y="2116642"/>
                  <a:pt x="2794958" y="2158470"/>
                  <a:pt x="2794958" y="2104845"/>
                </a:cubicBezTo>
                <a:lnTo>
                  <a:pt x="2656936" y="2242868"/>
                </a:lnTo>
                <a:cubicBezTo>
                  <a:pt x="2393939" y="1997404"/>
                  <a:pt x="2516143" y="2001328"/>
                  <a:pt x="2380890" y="2001328"/>
                </a:cubicBezTo>
                <a:lnTo>
                  <a:pt x="2225615" y="2225615"/>
                </a:lnTo>
                <a:lnTo>
                  <a:pt x="2173856" y="2018581"/>
                </a:lnTo>
                <a:lnTo>
                  <a:pt x="1880558" y="2225615"/>
                </a:lnTo>
                <a:cubicBezTo>
                  <a:pt x="1721436" y="2048812"/>
                  <a:pt x="1802654" y="2053087"/>
                  <a:pt x="1708030" y="2053087"/>
                </a:cubicBezTo>
                <a:lnTo>
                  <a:pt x="1535502" y="2208362"/>
                </a:lnTo>
                <a:lnTo>
                  <a:pt x="1535502" y="2001328"/>
                </a:lnTo>
                <a:lnTo>
                  <a:pt x="1293962" y="2225615"/>
                </a:lnTo>
                <a:lnTo>
                  <a:pt x="1276709" y="2087593"/>
                </a:lnTo>
                <a:lnTo>
                  <a:pt x="1138687" y="2208362"/>
                </a:lnTo>
                <a:cubicBezTo>
                  <a:pt x="909672" y="2049813"/>
                  <a:pt x="914400" y="2144017"/>
                  <a:pt x="914400" y="2035834"/>
                </a:cubicBezTo>
                <a:lnTo>
                  <a:pt x="948905" y="2225615"/>
                </a:lnTo>
                <a:lnTo>
                  <a:pt x="707366" y="2104845"/>
                </a:lnTo>
                <a:lnTo>
                  <a:pt x="655607" y="2277374"/>
                </a:lnTo>
                <a:lnTo>
                  <a:pt x="517585" y="1897811"/>
                </a:lnTo>
                <a:lnTo>
                  <a:pt x="396815" y="2294626"/>
                </a:lnTo>
                <a:lnTo>
                  <a:pt x="276045" y="1932317"/>
                </a:lnTo>
                <a:lnTo>
                  <a:pt x="155275" y="2260121"/>
                </a:lnTo>
                <a:lnTo>
                  <a:pt x="69011" y="2122098"/>
                </a:lnTo>
                <a:lnTo>
                  <a:pt x="51758" y="2225615"/>
                </a:lnTo>
                <a:lnTo>
                  <a:pt x="0" y="2225615"/>
                </a:lnTo>
                <a:lnTo>
                  <a:pt x="0" y="0"/>
                </a:lnTo>
                <a:close/>
              </a:path>
            </a:pathLst>
          </a:custGeom>
          <a:solidFill>
            <a:schemeClr val="accent6">
              <a:lumMod val="50000"/>
            </a:schemeClr>
          </a:solidFill>
          <a:ln w="19050" cap="flat"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ctr" anchorCtr="1" compatLnSpc="1">
            <a:prstTxWarp prst="textNoShape">
              <a:avLst/>
            </a:prstTxWarp>
          </a:bodyPr>
          <a:lstStyle/>
          <a:p>
            <a:pPr marL="0" marR="0" indent="0" algn="ctr" defTabSz="914400" eaLnBrk="0" latinLnBrk="0" hangingPunct="0">
              <a:lnSpc>
                <a:spcPct val="100000"/>
              </a:lnSpc>
              <a:buClrTx/>
              <a:buSzTx/>
              <a:buFontTx/>
              <a:buNone/>
              <a:tabLst/>
            </a:pPr>
            <a:endParaRPr lang="en-US" smtClean="0">
              <a:effectLst>
                <a:outerShdw blurRad="38100" dist="38100" dir="2700000" algn="tl">
                  <a:srgbClr val="000000">
                    <a:alpha val="43137"/>
                  </a:srgbClr>
                </a:outerShdw>
              </a:effectLst>
            </a:endParaRPr>
          </a:p>
        </p:txBody>
      </p:sp>
      <p:sp>
        <p:nvSpPr>
          <p:cNvPr id="2" name="Title 1"/>
          <p:cNvSpPr>
            <a:spLocks noGrp="1"/>
          </p:cNvSpPr>
          <p:nvPr>
            <p:ph type="title"/>
          </p:nvPr>
        </p:nvSpPr>
        <p:spPr>
          <a:xfrm>
            <a:off x="0" y="2772697"/>
            <a:ext cx="9144000" cy="1153236"/>
          </a:xfrm>
        </p:spPr>
        <p:txBody>
          <a:bodyPr/>
          <a:lstStyle/>
          <a:p>
            <a:r>
              <a:rPr smtClean="0"/>
              <a:t>What is our water supply status?</a:t>
            </a:r>
            <a:endParaRPr lang="en-US" dirty="0"/>
          </a:p>
        </p:txBody>
      </p:sp>
      <p:sp>
        <p:nvSpPr>
          <p:cNvPr id="4" name="Slide Number Placeholder 3"/>
          <p:cNvSpPr>
            <a:spLocks noGrp="1"/>
          </p:cNvSpPr>
          <p:nvPr>
            <p:ph type="sldNum" sz="quarter" idx="10"/>
          </p:nvPr>
        </p:nvSpPr>
        <p:spPr/>
        <p:txBody>
          <a:bodyPr/>
          <a:lstStyle/>
          <a:p>
            <a:pPr>
              <a:defRPr/>
            </a:pPr>
            <a:fld id="{F40D186B-4597-415A-B0DD-212070544B7A}" type="slidenum">
              <a:rPr lang="en-US" smtClean="0"/>
              <a:pPr>
                <a:defRPr/>
              </a:pPr>
              <a:t>6</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36916"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grpSp>
        <p:nvGrpSpPr>
          <p:cNvPr id="3" name="Group 27"/>
          <p:cNvGrpSpPr>
            <a:grpSpLocks/>
          </p:cNvGrpSpPr>
          <p:nvPr/>
        </p:nvGrpSpPr>
        <p:grpSpPr bwMode="auto">
          <a:xfrm>
            <a:off x="4395788" y="4624388"/>
            <a:ext cx="557212" cy="252412"/>
            <a:chOff x="4395119" y="4623970"/>
            <a:chExt cx="557881" cy="252830"/>
          </a:xfrm>
        </p:grpSpPr>
        <p:sp>
          <p:nvSpPr>
            <p:cNvPr id="20" name="Rectangle 19"/>
            <p:cNvSpPr/>
            <p:nvPr/>
          </p:nvSpPr>
          <p:spPr bwMode="auto">
            <a:xfrm>
              <a:off x="4876930" y="4623970"/>
              <a:ext cx="76070" cy="252830"/>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24" name="Rectangle 23"/>
            <p:cNvSpPr/>
            <p:nvPr/>
          </p:nvSpPr>
          <p:spPr bwMode="auto">
            <a:xfrm rot="5400000">
              <a:off x="4483662" y="4712057"/>
              <a:ext cx="75995" cy="253081"/>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grpSp>
      <p:sp>
        <p:nvSpPr>
          <p:cNvPr id="39" name="Freeform 38"/>
          <p:cNvSpPr/>
          <p:nvPr/>
        </p:nvSpPr>
        <p:spPr bwMode="auto">
          <a:xfrm>
            <a:off x="2704783" y="4305617"/>
            <a:ext cx="1973897" cy="594434"/>
          </a:xfrm>
          <a:custGeom>
            <a:avLst/>
            <a:gdLst>
              <a:gd name="connsiteX0" fmla="*/ 0 w 2749603"/>
              <a:gd name="connsiteY0" fmla="*/ 350904 h 1398495"/>
              <a:gd name="connsiteX1" fmla="*/ 222837 w 2749603"/>
              <a:gd name="connsiteY1" fmla="*/ 343220 h 1398495"/>
              <a:gd name="connsiteX2" fmla="*/ 437990 w 2749603"/>
              <a:gd name="connsiteY2" fmla="*/ 373956 h 1398495"/>
              <a:gd name="connsiteX3" fmla="*/ 691563 w 2749603"/>
              <a:gd name="connsiteY3" fmla="*/ 466165 h 1398495"/>
              <a:gd name="connsiteX4" fmla="*/ 822191 w 2749603"/>
              <a:gd name="connsiteY4" fmla="*/ 496901 h 1398495"/>
              <a:gd name="connsiteX5" fmla="*/ 929768 w 2749603"/>
              <a:gd name="connsiteY5" fmla="*/ 543005 h 1398495"/>
              <a:gd name="connsiteX6" fmla="*/ 929768 w 2749603"/>
              <a:gd name="connsiteY6" fmla="*/ 550689 h 1398495"/>
              <a:gd name="connsiteX7" fmla="*/ 1114185 w 2749603"/>
              <a:gd name="connsiteY7" fmla="*/ 573741 h 1398495"/>
              <a:gd name="connsiteX8" fmla="*/ 1167973 w 2749603"/>
              <a:gd name="connsiteY8" fmla="*/ 635214 h 1398495"/>
              <a:gd name="connsiteX9" fmla="*/ 1214077 w 2749603"/>
              <a:gd name="connsiteY9" fmla="*/ 804262 h 1398495"/>
              <a:gd name="connsiteX10" fmla="*/ 1252497 w 2749603"/>
              <a:gd name="connsiteY10" fmla="*/ 927207 h 1398495"/>
              <a:gd name="connsiteX11" fmla="*/ 1375442 w 2749603"/>
              <a:gd name="connsiteY11" fmla="*/ 973311 h 1398495"/>
              <a:gd name="connsiteX12" fmla="*/ 1498386 w 2749603"/>
              <a:gd name="connsiteY12" fmla="*/ 957943 h 1398495"/>
              <a:gd name="connsiteX13" fmla="*/ 1621331 w 2749603"/>
              <a:gd name="connsiteY13" fmla="*/ 950259 h 1398495"/>
              <a:gd name="connsiteX14" fmla="*/ 1713539 w 2749603"/>
              <a:gd name="connsiteY14" fmla="*/ 988679 h 1398495"/>
              <a:gd name="connsiteX15" fmla="*/ 1705855 w 2749603"/>
              <a:gd name="connsiteY15" fmla="*/ 1088572 h 1398495"/>
              <a:gd name="connsiteX16" fmla="*/ 1590595 w 2749603"/>
              <a:gd name="connsiteY16" fmla="*/ 1211516 h 1398495"/>
              <a:gd name="connsiteX17" fmla="*/ 1582911 w 2749603"/>
              <a:gd name="connsiteY17" fmla="*/ 1272988 h 1398495"/>
              <a:gd name="connsiteX18" fmla="*/ 1621331 w 2749603"/>
              <a:gd name="connsiteY18" fmla="*/ 1311409 h 1398495"/>
              <a:gd name="connsiteX19" fmla="*/ 1751959 w 2749603"/>
              <a:gd name="connsiteY19" fmla="*/ 1372881 h 1398495"/>
              <a:gd name="connsiteX20" fmla="*/ 2627939 w 2749603"/>
              <a:gd name="connsiteY20" fmla="*/ 1157728 h 1398495"/>
              <a:gd name="connsiteX21" fmla="*/ 2481943 w 2749603"/>
              <a:gd name="connsiteY21" fmla="*/ 1111624 h 1398495"/>
              <a:gd name="connsiteX22" fmla="*/ 2328262 w 2749603"/>
              <a:gd name="connsiteY22" fmla="*/ 1111624 h 1398495"/>
              <a:gd name="connsiteX23" fmla="*/ 2236054 w 2749603"/>
              <a:gd name="connsiteY23" fmla="*/ 950259 h 1398495"/>
              <a:gd name="connsiteX24" fmla="*/ 2090057 w 2749603"/>
              <a:gd name="connsiteY24" fmla="*/ 842683 h 1398495"/>
              <a:gd name="connsiteX25" fmla="*/ 2120793 w 2749603"/>
              <a:gd name="connsiteY25" fmla="*/ 650582 h 1398495"/>
              <a:gd name="connsiteX26" fmla="*/ 2174581 w 2749603"/>
              <a:gd name="connsiteY26" fmla="*/ 496901 h 1398495"/>
              <a:gd name="connsiteX27" fmla="*/ 2197633 w 2749603"/>
              <a:gd name="connsiteY27" fmla="*/ 289432 h 1398495"/>
              <a:gd name="connsiteX28" fmla="*/ 2189949 w 2749603"/>
              <a:gd name="connsiteY28" fmla="*/ 166488 h 1398495"/>
              <a:gd name="connsiteX29" fmla="*/ 1990165 w 2749603"/>
              <a:gd name="connsiteY29" fmla="*/ 143435 h 1398495"/>
              <a:gd name="connsiteX30" fmla="*/ 1775012 w 2749603"/>
              <a:gd name="connsiteY30" fmla="*/ 43543 h 1398495"/>
              <a:gd name="connsiteX31" fmla="*/ 1636699 w 2749603"/>
              <a:gd name="connsiteY31" fmla="*/ 12807 h 1398495"/>
              <a:gd name="connsiteX32" fmla="*/ 1413862 w 2749603"/>
              <a:gd name="connsiteY32" fmla="*/ 20491 h 1398495"/>
              <a:gd name="connsiteX33" fmla="*/ 1183341 w 2749603"/>
              <a:gd name="connsiteY33" fmla="*/ 58911 h 1398495"/>
              <a:gd name="connsiteX34" fmla="*/ 929768 w 2749603"/>
              <a:gd name="connsiteY34" fmla="*/ 5123 h 1398495"/>
              <a:gd name="connsiteX35" fmla="*/ 799139 w 2749603"/>
              <a:gd name="connsiteY35" fmla="*/ 28175 h 1398495"/>
              <a:gd name="connsiteX36" fmla="*/ 783771 w 2749603"/>
              <a:gd name="connsiteY36" fmla="*/ 128067 h 1398495"/>
              <a:gd name="connsiteX37" fmla="*/ 437990 w 2749603"/>
              <a:gd name="connsiteY37" fmla="*/ 251012 h 1398495"/>
              <a:gd name="connsiteX38" fmla="*/ 153681 w 2749603"/>
              <a:gd name="connsiteY38" fmla="*/ 320168 h 1398495"/>
              <a:gd name="connsiteX39" fmla="*/ 53788 w 2749603"/>
              <a:gd name="connsiteY39" fmla="*/ 358588 h 1398495"/>
              <a:gd name="connsiteX0" fmla="*/ 0 w 2771374"/>
              <a:gd name="connsiteY0" fmla="*/ 350904 h 1330619"/>
              <a:gd name="connsiteX1" fmla="*/ 222837 w 2771374"/>
              <a:gd name="connsiteY1" fmla="*/ 343220 h 1330619"/>
              <a:gd name="connsiteX2" fmla="*/ 437990 w 2771374"/>
              <a:gd name="connsiteY2" fmla="*/ 373956 h 1330619"/>
              <a:gd name="connsiteX3" fmla="*/ 691563 w 2771374"/>
              <a:gd name="connsiteY3" fmla="*/ 466165 h 1330619"/>
              <a:gd name="connsiteX4" fmla="*/ 822191 w 2771374"/>
              <a:gd name="connsiteY4" fmla="*/ 496901 h 1330619"/>
              <a:gd name="connsiteX5" fmla="*/ 929768 w 2771374"/>
              <a:gd name="connsiteY5" fmla="*/ 543005 h 1330619"/>
              <a:gd name="connsiteX6" fmla="*/ 929768 w 2771374"/>
              <a:gd name="connsiteY6" fmla="*/ 550689 h 1330619"/>
              <a:gd name="connsiteX7" fmla="*/ 1114185 w 2771374"/>
              <a:gd name="connsiteY7" fmla="*/ 573741 h 1330619"/>
              <a:gd name="connsiteX8" fmla="*/ 1167973 w 2771374"/>
              <a:gd name="connsiteY8" fmla="*/ 635214 h 1330619"/>
              <a:gd name="connsiteX9" fmla="*/ 1214077 w 2771374"/>
              <a:gd name="connsiteY9" fmla="*/ 804262 h 1330619"/>
              <a:gd name="connsiteX10" fmla="*/ 1252497 w 2771374"/>
              <a:gd name="connsiteY10" fmla="*/ 927207 h 1330619"/>
              <a:gd name="connsiteX11" fmla="*/ 1375442 w 2771374"/>
              <a:gd name="connsiteY11" fmla="*/ 973311 h 1330619"/>
              <a:gd name="connsiteX12" fmla="*/ 1498386 w 2771374"/>
              <a:gd name="connsiteY12" fmla="*/ 957943 h 1330619"/>
              <a:gd name="connsiteX13" fmla="*/ 1621331 w 2771374"/>
              <a:gd name="connsiteY13" fmla="*/ 950259 h 1330619"/>
              <a:gd name="connsiteX14" fmla="*/ 1713539 w 2771374"/>
              <a:gd name="connsiteY14" fmla="*/ 988679 h 1330619"/>
              <a:gd name="connsiteX15" fmla="*/ 1705855 w 2771374"/>
              <a:gd name="connsiteY15" fmla="*/ 1088572 h 1330619"/>
              <a:gd name="connsiteX16" fmla="*/ 1590595 w 2771374"/>
              <a:gd name="connsiteY16" fmla="*/ 1211516 h 1330619"/>
              <a:gd name="connsiteX17" fmla="*/ 1582911 w 2771374"/>
              <a:gd name="connsiteY17" fmla="*/ 1272988 h 1330619"/>
              <a:gd name="connsiteX18" fmla="*/ 1621331 w 2771374"/>
              <a:gd name="connsiteY18" fmla="*/ 1311409 h 1330619"/>
              <a:gd name="connsiteX19" fmla="*/ 2627939 w 2771374"/>
              <a:gd name="connsiteY19" fmla="*/ 1157728 h 1330619"/>
              <a:gd name="connsiteX20" fmla="*/ 2481943 w 2771374"/>
              <a:gd name="connsiteY20" fmla="*/ 1111624 h 1330619"/>
              <a:gd name="connsiteX21" fmla="*/ 2328262 w 2771374"/>
              <a:gd name="connsiteY21" fmla="*/ 1111624 h 1330619"/>
              <a:gd name="connsiteX22" fmla="*/ 2236054 w 2771374"/>
              <a:gd name="connsiteY22" fmla="*/ 950259 h 1330619"/>
              <a:gd name="connsiteX23" fmla="*/ 2090057 w 2771374"/>
              <a:gd name="connsiteY23" fmla="*/ 842683 h 1330619"/>
              <a:gd name="connsiteX24" fmla="*/ 2120793 w 2771374"/>
              <a:gd name="connsiteY24" fmla="*/ 650582 h 1330619"/>
              <a:gd name="connsiteX25" fmla="*/ 2174581 w 2771374"/>
              <a:gd name="connsiteY25" fmla="*/ 496901 h 1330619"/>
              <a:gd name="connsiteX26" fmla="*/ 2197633 w 2771374"/>
              <a:gd name="connsiteY26" fmla="*/ 289432 h 1330619"/>
              <a:gd name="connsiteX27" fmla="*/ 2189949 w 2771374"/>
              <a:gd name="connsiteY27" fmla="*/ 166488 h 1330619"/>
              <a:gd name="connsiteX28" fmla="*/ 1990165 w 2771374"/>
              <a:gd name="connsiteY28" fmla="*/ 143435 h 1330619"/>
              <a:gd name="connsiteX29" fmla="*/ 1775012 w 2771374"/>
              <a:gd name="connsiteY29" fmla="*/ 43543 h 1330619"/>
              <a:gd name="connsiteX30" fmla="*/ 1636699 w 2771374"/>
              <a:gd name="connsiteY30" fmla="*/ 12807 h 1330619"/>
              <a:gd name="connsiteX31" fmla="*/ 1413862 w 2771374"/>
              <a:gd name="connsiteY31" fmla="*/ 20491 h 1330619"/>
              <a:gd name="connsiteX32" fmla="*/ 1183341 w 2771374"/>
              <a:gd name="connsiteY32" fmla="*/ 58911 h 1330619"/>
              <a:gd name="connsiteX33" fmla="*/ 929768 w 2771374"/>
              <a:gd name="connsiteY33" fmla="*/ 5123 h 1330619"/>
              <a:gd name="connsiteX34" fmla="*/ 799139 w 2771374"/>
              <a:gd name="connsiteY34" fmla="*/ 28175 h 1330619"/>
              <a:gd name="connsiteX35" fmla="*/ 783771 w 2771374"/>
              <a:gd name="connsiteY35" fmla="*/ 128067 h 1330619"/>
              <a:gd name="connsiteX36" fmla="*/ 437990 w 2771374"/>
              <a:gd name="connsiteY36" fmla="*/ 251012 h 1330619"/>
              <a:gd name="connsiteX37" fmla="*/ 153681 w 2771374"/>
              <a:gd name="connsiteY37" fmla="*/ 320168 h 1330619"/>
              <a:gd name="connsiteX38" fmla="*/ 53788 w 2771374"/>
              <a:gd name="connsiteY38" fmla="*/ 358588 h 1330619"/>
              <a:gd name="connsiteX0" fmla="*/ 0 w 2777778"/>
              <a:gd name="connsiteY0" fmla="*/ 350904 h 1281953"/>
              <a:gd name="connsiteX1" fmla="*/ 222837 w 2777778"/>
              <a:gd name="connsiteY1" fmla="*/ 343220 h 1281953"/>
              <a:gd name="connsiteX2" fmla="*/ 437990 w 2777778"/>
              <a:gd name="connsiteY2" fmla="*/ 373956 h 1281953"/>
              <a:gd name="connsiteX3" fmla="*/ 691563 w 2777778"/>
              <a:gd name="connsiteY3" fmla="*/ 466165 h 1281953"/>
              <a:gd name="connsiteX4" fmla="*/ 822191 w 2777778"/>
              <a:gd name="connsiteY4" fmla="*/ 496901 h 1281953"/>
              <a:gd name="connsiteX5" fmla="*/ 929768 w 2777778"/>
              <a:gd name="connsiteY5" fmla="*/ 543005 h 1281953"/>
              <a:gd name="connsiteX6" fmla="*/ 929768 w 2777778"/>
              <a:gd name="connsiteY6" fmla="*/ 550689 h 1281953"/>
              <a:gd name="connsiteX7" fmla="*/ 1114185 w 2777778"/>
              <a:gd name="connsiteY7" fmla="*/ 573741 h 1281953"/>
              <a:gd name="connsiteX8" fmla="*/ 1167973 w 2777778"/>
              <a:gd name="connsiteY8" fmla="*/ 635214 h 1281953"/>
              <a:gd name="connsiteX9" fmla="*/ 1214077 w 2777778"/>
              <a:gd name="connsiteY9" fmla="*/ 804262 h 1281953"/>
              <a:gd name="connsiteX10" fmla="*/ 1252497 w 2777778"/>
              <a:gd name="connsiteY10" fmla="*/ 927207 h 1281953"/>
              <a:gd name="connsiteX11" fmla="*/ 1375442 w 2777778"/>
              <a:gd name="connsiteY11" fmla="*/ 973311 h 1281953"/>
              <a:gd name="connsiteX12" fmla="*/ 1498386 w 2777778"/>
              <a:gd name="connsiteY12" fmla="*/ 957943 h 1281953"/>
              <a:gd name="connsiteX13" fmla="*/ 1621331 w 2777778"/>
              <a:gd name="connsiteY13" fmla="*/ 950259 h 1281953"/>
              <a:gd name="connsiteX14" fmla="*/ 1713539 w 2777778"/>
              <a:gd name="connsiteY14" fmla="*/ 988679 h 1281953"/>
              <a:gd name="connsiteX15" fmla="*/ 1705855 w 2777778"/>
              <a:gd name="connsiteY15" fmla="*/ 1088572 h 1281953"/>
              <a:gd name="connsiteX16" fmla="*/ 1590595 w 2777778"/>
              <a:gd name="connsiteY16" fmla="*/ 1211516 h 1281953"/>
              <a:gd name="connsiteX17" fmla="*/ 1582911 w 2777778"/>
              <a:gd name="connsiteY17" fmla="*/ 1272988 h 1281953"/>
              <a:gd name="connsiteX18" fmla="*/ 2627939 w 2777778"/>
              <a:gd name="connsiteY18" fmla="*/ 1157728 h 1281953"/>
              <a:gd name="connsiteX19" fmla="*/ 2481943 w 2777778"/>
              <a:gd name="connsiteY19" fmla="*/ 1111624 h 1281953"/>
              <a:gd name="connsiteX20" fmla="*/ 2328262 w 2777778"/>
              <a:gd name="connsiteY20" fmla="*/ 1111624 h 1281953"/>
              <a:gd name="connsiteX21" fmla="*/ 2236054 w 2777778"/>
              <a:gd name="connsiteY21" fmla="*/ 950259 h 1281953"/>
              <a:gd name="connsiteX22" fmla="*/ 2090057 w 2777778"/>
              <a:gd name="connsiteY22" fmla="*/ 842683 h 1281953"/>
              <a:gd name="connsiteX23" fmla="*/ 2120793 w 2777778"/>
              <a:gd name="connsiteY23" fmla="*/ 650582 h 1281953"/>
              <a:gd name="connsiteX24" fmla="*/ 2174581 w 2777778"/>
              <a:gd name="connsiteY24" fmla="*/ 496901 h 1281953"/>
              <a:gd name="connsiteX25" fmla="*/ 2197633 w 2777778"/>
              <a:gd name="connsiteY25" fmla="*/ 289432 h 1281953"/>
              <a:gd name="connsiteX26" fmla="*/ 2189949 w 2777778"/>
              <a:gd name="connsiteY26" fmla="*/ 166488 h 1281953"/>
              <a:gd name="connsiteX27" fmla="*/ 1990165 w 2777778"/>
              <a:gd name="connsiteY27" fmla="*/ 143435 h 1281953"/>
              <a:gd name="connsiteX28" fmla="*/ 1775012 w 2777778"/>
              <a:gd name="connsiteY28" fmla="*/ 43543 h 1281953"/>
              <a:gd name="connsiteX29" fmla="*/ 1636699 w 2777778"/>
              <a:gd name="connsiteY29" fmla="*/ 12807 h 1281953"/>
              <a:gd name="connsiteX30" fmla="*/ 1413862 w 2777778"/>
              <a:gd name="connsiteY30" fmla="*/ 20491 h 1281953"/>
              <a:gd name="connsiteX31" fmla="*/ 1183341 w 2777778"/>
              <a:gd name="connsiteY31" fmla="*/ 58911 h 1281953"/>
              <a:gd name="connsiteX32" fmla="*/ 929768 w 2777778"/>
              <a:gd name="connsiteY32" fmla="*/ 5123 h 1281953"/>
              <a:gd name="connsiteX33" fmla="*/ 799139 w 2777778"/>
              <a:gd name="connsiteY33" fmla="*/ 28175 h 1281953"/>
              <a:gd name="connsiteX34" fmla="*/ 783771 w 2777778"/>
              <a:gd name="connsiteY34" fmla="*/ 128067 h 1281953"/>
              <a:gd name="connsiteX35" fmla="*/ 437990 w 2777778"/>
              <a:gd name="connsiteY35" fmla="*/ 251012 h 1281953"/>
              <a:gd name="connsiteX36" fmla="*/ 153681 w 2777778"/>
              <a:gd name="connsiteY36" fmla="*/ 320168 h 1281953"/>
              <a:gd name="connsiteX37" fmla="*/ 53788 w 2777778"/>
              <a:gd name="connsiteY37" fmla="*/ 358588 h 1281953"/>
              <a:gd name="connsiteX0" fmla="*/ 0 w 2776497"/>
              <a:gd name="connsiteY0" fmla="*/ 350904 h 1223042"/>
              <a:gd name="connsiteX1" fmla="*/ 222837 w 2776497"/>
              <a:gd name="connsiteY1" fmla="*/ 343220 h 1223042"/>
              <a:gd name="connsiteX2" fmla="*/ 437990 w 2776497"/>
              <a:gd name="connsiteY2" fmla="*/ 373956 h 1223042"/>
              <a:gd name="connsiteX3" fmla="*/ 691563 w 2776497"/>
              <a:gd name="connsiteY3" fmla="*/ 466165 h 1223042"/>
              <a:gd name="connsiteX4" fmla="*/ 822191 w 2776497"/>
              <a:gd name="connsiteY4" fmla="*/ 496901 h 1223042"/>
              <a:gd name="connsiteX5" fmla="*/ 929768 w 2776497"/>
              <a:gd name="connsiteY5" fmla="*/ 543005 h 1223042"/>
              <a:gd name="connsiteX6" fmla="*/ 929768 w 2776497"/>
              <a:gd name="connsiteY6" fmla="*/ 550689 h 1223042"/>
              <a:gd name="connsiteX7" fmla="*/ 1114185 w 2776497"/>
              <a:gd name="connsiteY7" fmla="*/ 573741 h 1223042"/>
              <a:gd name="connsiteX8" fmla="*/ 1167973 w 2776497"/>
              <a:gd name="connsiteY8" fmla="*/ 635214 h 1223042"/>
              <a:gd name="connsiteX9" fmla="*/ 1214077 w 2776497"/>
              <a:gd name="connsiteY9" fmla="*/ 804262 h 1223042"/>
              <a:gd name="connsiteX10" fmla="*/ 1252497 w 2776497"/>
              <a:gd name="connsiteY10" fmla="*/ 927207 h 1223042"/>
              <a:gd name="connsiteX11" fmla="*/ 1375442 w 2776497"/>
              <a:gd name="connsiteY11" fmla="*/ 973311 h 1223042"/>
              <a:gd name="connsiteX12" fmla="*/ 1498386 w 2776497"/>
              <a:gd name="connsiteY12" fmla="*/ 957943 h 1223042"/>
              <a:gd name="connsiteX13" fmla="*/ 1621331 w 2776497"/>
              <a:gd name="connsiteY13" fmla="*/ 950259 h 1223042"/>
              <a:gd name="connsiteX14" fmla="*/ 1713539 w 2776497"/>
              <a:gd name="connsiteY14" fmla="*/ 988679 h 1223042"/>
              <a:gd name="connsiteX15" fmla="*/ 1705855 w 2776497"/>
              <a:gd name="connsiteY15" fmla="*/ 1088572 h 1223042"/>
              <a:gd name="connsiteX16" fmla="*/ 1590595 w 2776497"/>
              <a:gd name="connsiteY16" fmla="*/ 1211516 h 1223042"/>
              <a:gd name="connsiteX17" fmla="*/ 2627939 w 2776497"/>
              <a:gd name="connsiteY17" fmla="*/ 1157728 h 1223042"/>
              <a:gd name="connsiteX18" fmla="*/ 2481943 w 2776497"/>
              <a:gd name="connsiteY18" fmla="*/ 1111624 h 1223042"/>
              <a:gd name="connsiteX19" fmla="*/ 2328262 w 2776497"/>
              <a:gd name="connsiteY19" fmla="*/ 1111624 h 1223042"/>
              <a:gd name="connsiteX20" fmla="*/ 2236054 w 2776497"/>
              <a:gd name="connsiteY20" fmla="*/ 950259 h 1223042"/>
              <a:gd name="connsiteX21" fmla="*/ 2090057 w 2776497"/>
              <a:gd name="connsiteY21" fmla="*/ 842683 h 1223042"/>
              <a:gd name="connsiteX22" fmla="*/ 2120793 w 2776497"/>
              <a:gd name="connsiteY22" fmla="*/ 650582 h 1223042"/>
              <a:gd name="connsiteX23" fmla="*/ 2174581 w 2776497"/>
              <a:gd name="connsiteY23" fmla="*/ 496901 h 1223042"/>
              <a:gd name="connsiteX24" fmla="*/ 2197633 w 2776497"/>
              <a:gd name="connsiteY24" fmla="*/ 289432 h 1223042"/>
              <a:gd name="connsiteX25" fmla="*/ 2189949 w 2776497"/>
              <a:gd name="connsiteY25" fmla="*/ 166488 h 1223042"/>
              <a:gd name="connsiteX26" fmla="*/ 1990165 w 2776497"/>
              <a:gd name="connsiteY26" fmla="*/ 143435 h 1223042"/>
              <a:gd name="connsiteX27" fmla="*/ 1775012 w 2776497"/>
              <a:gd name="connsiteY27" fmla="*/ 43543 h 1223042"/>
              <a:gd name="connsiteX28" fmla="*/ 1636699 w 2776497"/>
              <a:gd name="connsiteY28" fmla="*/ 12807 h 1223042"/>
              <a:gd name="connsiteX29" fmla="*/ 1413862 w 2776497"/>
              <a:gd name="connsiteY29" fmla="*/ 20491 h 1223042"/>
              <a:gd name="connsiteX30" fmla="*/ 1183341 w 2776497"/>
              <a:gd name="connsiteY30" fmla="*/ 58911 h 1223042"/>
              <a:gd name="connsiteX31" fmla="*/ 929768 w 2776497"/>
              <a:gd name="connsiteY31" fmla="*/ 5123 h 1223042"/>
              <a:gd name="connsiteX32" fmla="*/ 799139 w 2776497"/>
              <a:gd name="connsiteY32" fmla="*/ 28175 h 1223042"/>
              <a:gd name="connsiteX33" fmla="*/ 783771 w 2776497"/>
              <a:gd name="connsiteY33" fmla="*/ 128067 h 1223042"/>
              <a:gd name="connsiteX34" fmla="*/ 437990 w 2776497"/>
              <a:gd name="connsiteY34" fmla="*/ 251012 h 1223042"/>
              <a:gd name="connsiteX35" fmla="*/ 153681 w 2776497"/>
              <a:gd name="connsiteY35" fmla="*/ 320168 h 1223042"/>
              <a:gd name="connsiteX36" fmla="*/ 53788 w 2776497"/>
              <a:gd name="connsiteY36" fmla="*/ 358588 h 1223042"/>
              <a:gd name="connsiteX0" fmla="*/ 0 w 2757287"/>
              <a:gd name="connsiteY0" fmla="*/ 350904 h 1161570"/>
              <a:gd name="connsiteX1" fmla="*/ 222837 w 2757287"/>
              <a:gd name="connsiteY1" fmla="*/ 343220 h 1161570"/>
              <a:gd name="connsiteX2" fmla="*/ 437990 w 2757287"/>
              <a:gd name="connsiteY2" fmla="*/ 373956 h 1161570"/>
              <a:gd name="connsiteX3" fmla="*/ 691563 w 2757287"/>
              <a:gd name="connsiteY3" fmla="*/ 466165 h 1161570"/>
              <a:gd name="connsiteX4" fmla="*/ 822191 w 2757287"/>
              <a:gd name="connsiteY4" fmla="*/ 496901 h 1161570"/>
              <a:gd name="connsiteX5" fmla="*/ 929768 w 2757287"/>
              <a:gd name="connsiteY5" fmla="*/ 543005 h 1161570"/>
              <a:gd name="connsiteX6" fmla="*/ 929768 w 2757287"/>
              <a:gd name="connsiteY6" fmla="*/ 550689 h 1161570"/>
              <a:gd name="connsiteX7" fmla="*/ 1114185 w 2757287"/>
              <a:gd name="connsiteY7" fmla="*/ 573741 h 1161570"/>
              <a:gd name="connsiteX8" fmla="*/ 1167973 w 2757287"/>
              <a:gd name="connsiteY8" fmla="*/ 635214 h 1161570"/>
              <a:gd name="connsiteX9" fmla="*/ 1214077 w 2757287"/>
              <a:gd name="connsiteY9" fmla="*/ 804262 h 1161570"/>
              <a:gd name="connsiteX10" fmla="*/ 1252497 w 2757287"/>
              <a:gd name="connsiteY10" fmla="*/ 927207 h 1161570"/>
              <a:gd name="connsiteX11" fmla="*/ 1375442 w 2757287"/>
              <a:gd name="connsiteY11" fmla="*/ 973311 h 1161570"/>
              <a:gd name="connsiteX12" fmla="*/ 1498386 w 2757287"/>
              <a:gd name="connsiteY12" fmla="*/ 957943 h 1161570"/>
              <a:gd name="connsiteX13" fmla="*/ 1621331 w 2757287"/>
              <a:gd name="connsiteY13" fmla="*/ 950259 h 1161570"/>
              <a:gd name="connsiteX14" fmla="*/ 1713539 w 2757287"/>
              <a:gd name="connsiteY14" fmla="*/ 988679 h 1161570"/>
              <a:gd name="connsiteX15" fmla="*/ 1705855 w 2757287"/>
              <a:gd name="connsiteY15" fmla="*/ 1088572 h 1161570"/>
              <a:gd name="connsiteX16" fmla="*/ 2627939 w 2757287"/>
              <a:gd name="connsiteY16" fmla="*/ 1157728 h 1161570"/>
              <a:gd name="connsiteX17" fmla="*/ 2481943 w 2757287"/>
              <a:gd name="connsiteY17" fmla="*/ 1111624 h 1161570"/>
              <a:gd name="connsiteX18" fmla="*/ 2328262 w 2757287"/>
              <a:gd name="connsiteY18" fmla="*/ 1111624 h 1161570"/>
              <a:gd name="connsiteX19" fmla="*/ 2236054 w 2757287"/>
              <a:gd name="connsiteY19" fmla="*/ 950259 h 1161570"/>
              <a:gd name="connsiteX20" fmla="*/ 2090057 w 2757287"/>
              <a:gd name="connsiteY20" fmla="*/ 842683 h 1161570"/>
              <a:gd name="connsiteX21" fmla="*/ 2120793 w 2757287"/>
              <a:gd name="connsiteY21" fmla="*/ 650582 h 1161570"/>
              <a:gd name="connsiteX22" fmla="*/ 2174581 w 2757287"/>
              <a:gd name="connsiteY22" fmla="*/ 496901 h 1161570"/>
              <a:gd name="connsiteX23" fmla="*/ 2197633 w 2757287"/>
              <a:gd name="connsiteY23" fmla="*/ 289432 h 1161570"/>
              <a:gd name="connsiteX24" fmla="*/ 2189949 w 2757287"/>
              <a:gd name="connsiteY24" fmla="*/ 166488 h 1161570"/>
              <a:gd name="connsiteX25" fmla="*/ 1990165 w 2757287"/>
              <a:gd name="connsiteY25" fmla="*/ 143435 h 1161570"/>
              <a:gd name="connsiteX26" fmla="*/ 1775012 w 2757287"/>
              <a:gd name="connsiteY26" fmla="*/ 43543 h 1161570"/>
              <a:gd name="connsiteX27" fmla="*/ 1636699 w 2757287"/>
              <a:gd name="connsiteY27" fmla="*/ 12807 h 1161570"/>
              <a:gd name="connsiteX28" fmla="*/ 1413862 w 2757287"/>
              <a:gd name="connsiteY28" fmla="*/ 20491 h 1161570"/>
              <a:gd name="connsiteX29" fmla="*/ 1183341 w 2757287"/>
              <a:gd name="connsiteY29" fmla="*/ 58911 h 1161570"/>
              <a:gd name="connsiteX30" fmla="*/ 929768 w 2757287"/>
              <a:gd name="connsiteY30" fmla="*/ 5123 h 1161570"/>
              <a:gd name="connsiteX31" fmla="*/ 799139 w 2757287"/>
              <a:gd name="connsiteY31" fmla="*/ 28175 h 1161570"/>
              <a:gd name="connsiteX32" fmla="*/ 783771 w 2757287"/>
              <a:gd name="connsiteY32" fmla="*/ 128067 h 1161570"/>
              <a:gd name="connsiteX33" fmla="*/ 437990 w 2757287"/>
              <a:gd name="connsiteY33" fmla="*/ 251012 h 1161570"/>
              <a:gd name="connsiteX34" fmla="*/ 153681 w 2757287"/>
              <a:gd name="connsiteY34" fmla="*/ 320168 h 1161570"/>
              <a:gd name="connsiteX35" fmla="*/ 53788 w 2757287"/>
              <a:gd name="connsiteY35" fmla="*/ 358588 h 1161570"/>
              <a:gd name="connsiteX0" fmla="*/ 0 w 2756006"/>
              <a:gd name="connsiteY0" fmla="*/ 350904 h 1178219"/>
              <a:gd name="connsiteX1" fmla="*/ 222837 w 2756006"/>
              <a:gd name="connsiteY1" fmla="*/ 343220 h 1178219"/>
              <a:gd name="connsiteX2" fmla="*/ 437990 w 2756006"/>
              <a:gd name="connsiteY2" fmla="*/ 373956 h 1178219"/>
              <a:gd name="connsiteX3" fmla="*/ 691563 w 2756006"/>
              <a:gd name="connsiteY3" fmla="*/ 466165 h 1178219"/>
              <a:gd name="connsiteX4" fmla="*/ 822191 w 2756006"/>
              <a:gd name="connsiteY4" fmla="*/ 496901 h 1178219"/>
              <a:gd name="connsiteX5" fmla="*/ 929768 w 2756006"/>
              <a:gd name="connsiteY5" fmla="*/ 543005 h 1178219"/>
              <a:gd name="connsiteX6" fmla="*/ 929768 w 2756006"/>
              <a:gd name="connsiteY6" fmla="*/ 550689 h 1178219"/>
              <a:gd name="connsiteX7" fmla="*/ 1114185 w 2756006"/>
              <a:gd name="connsiteY7" fmla="*/ 573741 h 1178219"/>
              <a:gd name="connsiteX8" fmla="*/ 1167973 w 2756006"/>
              <a:gd name="connsiteY8" fmla="*/ 635214 h 1178219"/>
              <a:gd name="connsiteX9" fmla="*/ 1214077 w 2756006"/>
              <a:gd name="connsiteY9" fmla="*/ 804262 h 1178219"/>
              <a:gd name="connsiteX10" fmla="*/ 1252497 w 2756006"/>
              <a:gd name="connsiteY10" fmla="*/ 927207 h 1178219"/>
              <a:gd name="connsiteX11" fmla="*/ 1375442 w 2756006"/>
              <a:gd name="connsiteY11" fmla="*/ 973311 h 1178219"/>
              <a:gd name="connsiteX12" fmla="*/ 1498386 w 2756006"/>
              <a:gd name="connsiteY12" fmla="*/ 957943 h 1178219"/>
              <a:gd name="connsiteX13" fmla="*/ 1621331 w 2756006"/>
              <a:gd name="connsiteY13" fmla="*/ 950259 h 1178219"/>
              <a:gd name="connsiteX14" fmla="*/ 1713539 w 2756006"/>
              <a:gd name="connsiteY14" fmla="*/ 988679 h 1178219"/>
              <a:gd name="connsiteX15" fmla="*/ 2627939 w 2756006"/>
              <a:gd name="connsiteY15" fmla="*/ 1157728 h 1178219"/>
              <a:gd name="connsiteX16" fmla="*/ 2481943 w 2756006"/>
              <a:gd name="connsiteY16" fmla="*/ 1111624 h 1178219"/>
              <a:gd name="connsiteX17" fmla="*/ 2328262 w 2756006"/>
              <a:gd name="connsiteY17" fmla="*/ 1111624 h 1178219"/>
              <a:gd name="connsiteX18" fmla="*/ 2236054 w 2756006"/>
              <a:gd name="connsiteY18" fmla="*/ 950259 h 1178219"/>
              <a:gd name="connsiteX19" fmla="*/ 2090057 w 2756006"/>
              <a:gd name="connsiteY19" fmla="*/ 842683 h 1178219"/>
              <a:gd name="connsiteX20" fmla="*/ 2120793 w 2756006"/>
              <a:gd name="connsiteY20" fmla="*/ 650582 h 1178219"/>
              <a:gd name="connsiteX21" fmla="*/ 2174581 w 2756006"/>
              <a:gd name="connsiteY21" fmla="*/ 496901 h 1178219"/>
              <a:gd name="connsiteX22" fmla="*/ 2197633 w 2756006"/>
              <a:gd name="connsiteY22" fmla="*/ 289432 h 1178219"/>
              <a:gd name="connsiteX23" fmla="*/ 2189949 w 2756006"/>
              <a:gd name="connsiteY23" fmla="*/ 166488 h 1178219"/>
              <a:gd name="connsiteX24" fmla="*/ 1990165 w 2756006"/>
              <a:gd name="connsiteY24" fmla="*/ 143435 h 1178219"/>
              <a:gd name="connsiteX25" fmla="*/ 1775012 w 2756006"/>
              <a:gd name="connsiteY25" fmla="*/ 43543 h 1178219"/>
              <a:gd name="connsiteX26" fmla="*/ 1636699 w 2756006"/>
              <a:gd name="connsiteY26" fmla="*/ 12807 h 1178219"/>
              <a:gd name="connsiteX27" fmla="*/ 1413862 w 2756006"/>
              <a:gd name="connsiteY27" fmla="*/ 20491 h 1178219"/>
              <a:gd name="connsiteX28" fmla="*/ 1183341 w 2756006"/>
              <a:gd name="connsiteY28" fmla="*/ 58911 h 1178219"/>
              <a:gd name="connsiteX29" fmla="*/ 929768 w 2756006"/>
              <a:gd name="connsiteY29" fmla="*/ 5123 h 1178219"/>
              <a:gd name="connsiteX30" fmla="*/ 799139 w 2756006"/>
              <a:gd name="connsiteY30" fmla="*/ 28175 h 1178219"/>
              <a:gd name="connsiteX31" fmla="*/ 783771 w 2756006"/>
              <a:gd name="connsiteY31" fmla="*/ 128067 h 1178219"/>
              <a:gd name="connsiteX32" fmla="*/ 437990 w 2756006"/>
              <a:gd name="connsiteY32" fmla="*/ 251012 h 1178219"/>
              <a:gd name="connsiteX33" fmla="*/ 153681 w 2756006"/>
              <a:gd name="connsiteY33" fmla="*/ 320168 h 1178219"/>
              <a:gd name="connsiteX34" fmla="*/ 53788 w 2756006"/>
              <a:gd name="connsiteY34" fmla="*/ 358588 h 1178219"/>
              <a:gd name="connsiteX0" fmla="*/ 0 w 2771374"/>
              <a:gd name="connsiteY0" fmla="*/ 350904 h 1184622"/>
              <a:gd name="connsiteX1" fmla="*/ 222837 w 2771374"/>
              <a:gd name="connsiteY1" fmla="*/ 343220 h 1184622"/>
              <a:gd name="connsiteX2" fmla="*/ 437990 w 2771374"/>
              <a:gd name="connsiteY2" fmla="*/ 373956 h 1184622"/>
              <a:gd name="connsiteX3" fmla="*/ 691563 w 2771374"/>
              <a:gd name="connsiteY3" fmla="*/ 466165 h 1184622"/>
              <a:gd name="connsiteX4" fmla="*/ 822191 w 2771374"/>
              <a:gd name="connsiteY4" fmla="*/ 496901 h 1184622"/>
              <a:gd name="connsiteX5" fmla="*/ 929768 w 2771374"/>
              <a:gd name="connsiteY5" fmla="*/ 543005 h 1184622"/>
              <a:gd name="connsiteX6" fmla="*/ 929768 w 2771374"/>
              <a:gd name="connsiteY6" fmla="*/ 550689 h 1184622"/>
              <a:gd name="connsiteX7" fmla="*/ 1114185 w 2771374"/>
              <a:gd name="connsiteY7" fmla="*/ 573741 h 1184622"/>
              <a:gd name="connsiteX8" fmla="*/ 1167973 w 2771374"/>
              <a:gd name="connsiteY8" fmla="*/ 635214 h 1184622"/>
              <a:gd name="connsiteX9" fmla="*/ 1214077 w 2771374"/>
              <a:gd name="connsiteY9" fmla="*/ 804262 h 1184622"/>
              <a:gd name="connsiteX10" fmla="*/ 1252497 w 2771374"/>
              <a:gd name="connsiteY10" fmla="*/ 927207 h 1184622"/>
              <a:gd name="connsiteX11" fmla="*/ 1375442 w 2771374"/>
              <a:gd name="connsiteY11" fmla="*/ 973311 h 1184622"/>
              <a:gd name="connsiteX12" fmla="*/ 1498386 w 2771374"/>
              <a:gd name="connsiteY12" fmla="*/ 957943 h 1184622"/>
              <a:gd name="connsiteX13" fmla="*/ 1621331 w 2771374"/>
              <a:gd name="connsiteY13" fmla="*/ 950259 h 1184622"/>
              <a:gd name="connsiteX14" fmla="*/ 2627939 w 2771374"/>
              <a:gd name="connsiteY14" fmla="*/ 1157728 h 1184622"/>
              <a:gd name="connsiteX15" fmla="*/ 2481943 w 2771374"/>
              <a:gd name="connsiteY15" fmla="*/ 1111624 h 1184622"/>
              <a:gd name="connsiteX16" fmla="*/ 2328262 w 2771374"/>
              <a:gd name="connsiteY16" fmla="*/ 1111624 h 1184622"/>
              <a:gd name="connsiteX17" fmla="*/ 2236054 w 2771374"/>
              <a:gd name="connsiteY17" fmla="*/ 950259 h 1184622"/>
              <a:gd name="connsiteX18" fmla="*/ 2090057 w 2771374"/>
              <a:gd name="connsiteY18" fmla="*/ 842683 h 1184622"/>
              <a:gd name="connsiteX19" fmla="*/ 2120793 w 2771374"/>
              <a:gd name="connsiteY19" fmla="*/ 650582 h 1184622"/>
              <a:gd name="connsiteX20" fmla="*/ 2174581 w 2771374"/>
              <a:gd name="connsiteY20" fmla="*/ 496901 h 1184622"/>
              <a:gd name="connsiteX21" fmla="*/ 2197633 w 2771374"/>
              <a:gd name="connsiteY21" fmla="*/ 289432 h 1184622"/>
              <a:gd name="connsiteX22" fmla="*/ 2189949 w 2771374"/>
              <a:gd name="connsiteY22" fmla="*/ 166488 h 1184622"/>
              <a:gd name="connsiteX23" fmla="*/ 1990165 w 2771374"/>
              <a:gd name="connsiteY23" fmla="*/ 143435 h 1184622"/>
              <a:gd name="connsiteX24" fmla="*/ 1775012 w 2771374"/>
              <a:gd name="connsiteY24" fmla="*/ 43543 h 1184622"/>
              <a:gd name="connsiteX25" fmla="*/ 1636699 w 2771374"/>
              <a:gd name="connsiteY25" fmla="*/ 12807 h 1184622"/>
              <a:gd name="connsiteX26" fmla="*/ 1413862 w 2771374"/>
              <a:gd name="connsiteY26" fmla="*/ 20491 h 1184622"/>
              <a:gd name="connsiteX27" fmla="*/ 1183341 w 2771374"/>
              <a:gd name="connsiteY27" fmla="*/ 58911 h 1184622"/>
              <a:gd name="connsiteX28" fmla="*/ 929768 w 2771374"/>
              <a:gd name="connsiteY28" fmla="*/ 5123 h 1184622"/>
              <a:gd name="connsiteX29" fmla="*/ 799139 w 2771374"/>
              <a:gd name="connsiteY29" fmla="*/ 28175 h 1184622"/>
              <a:gd name="connsiteX30" fmla="*/ 783771 w 2771374"/>
              <a:gd name="connsiteY30" fmla="*/ 128067 h 1184622"/>
              <a:gd name="connsiteX31" fmla="*/ 437990 w 2771374"/>
              <a:gd name="connsiteY31" fmla="*/ 251012 h 1184622"/>
              <a:gd name="connsiteX32" fmla="*/ 153681 w 2771374"/>
              <a:gd name="connsiteY32" fmla="*/ 320168 h 1184622"/>
              <a:gd name="connsiteX33" fmla="*/ 53788 w 2771374"/>
              <a:gd name="connsiteY33" fmla="*/ 358588 h 1184622"/>
              <a:gd name="connsiteX0" fmla="*/ 0 w 2791865"/>
              <a:gd name="connsiteY0" fmla="*/ 350904 h 1183341"/>
              <a:gd name="connsiteX1" fmla="*/ 222837 w 2791865"/>
              <a:gd name="connsiteY1" fmla="*/ 343220 h 1183341"/>
              <a:gd name="connsiteX2" fmla="*/ 437990 w 2791865"/>
              <a:gd name="connsiteY2" fmla="*/ 373956 h 1183341"/>
              <a:gd name="connsiteX3" fmla="*/ 691563 w 2791865"/>
              <a:gd name="connsiteY3" fmla="*/ 466165 h 1183341"/>
              <a:gd name="connsiteX4" fmla="*/ 822191 w 2791865"/>
              <a:gd name="connsiteY4" fmla="*/ 496901 h 1183341"/>
              <a:gd name="connsiteX5" fmla="*/ 929768 w 2791865"/>
              <a:gd name="connsiteY5" fmla="*/ 543005 h 1183341"/>
              <a:gd name="connsiteX6" fmla="*/ 929768 w 2791865"/>
              <a:gd name="connsiteY6" fmla="*/ 550689 h 1183341"/>
              <a:gd name="connsiteX7" fmla="*/ 1114185 w 2791865"/>
              <a:gd name="connsiteY7" fmla="*/ 573741 h 1183341"/>
              <a:gd name="connsiteX8" fmla="*/ 1167973 w 2791865"/>
              <a:gd name="connsiteY8" fmla="*/ 635214 h 1183341"/>
              <a:gd name="connsiteX9" fmla="*/ 1214077 w 2791865"/>
              <a:gd name="connsiteY9" fmla="*/ 804262 h 1183341"/>
              <a:gd name="connsiteX10" fmla="*/ 1252497 w 2791865"/>
              <a:gd name="connsiteY10" fmla="*/ 927207 h 1183341"/>
              <a:gd name="connsiteX11" fmla="*/ 1375442 w 2791865"/>
              <a:gd name="connsiteY11" fmla="*/ 973311 h 1183341"/>
              <a:gd name="connsiteX12" fmla="*/ 1498386 w 2791865"/>
              <a:gd name="connsiteY12" fmla="*/ 957943 h 1183341"/>
              <a:gd name="connsiteX13" fmla="*/ 2627939 w 2791865"/>
              <a:gd name="connsiteY13" fmla="*/ 1157728 h 1183341"/>
              <a:gd name="connsiteX14" fmla="*/ 2481943 w 2791865"/>
              <a:gd name="connsiteY14" fmla="*/ 1111624 h 1183341"/>
              <a:gd name="connsiteX15" fmla="*/ 2328262 w 2791865"/>
              <a:gd name="connsiteY15" fmla="*/ 1111624 h 1183341"/>
              <a:gd name="connsiteX16" fmla="*/ 2236054 w 2791865"/>
              <a:gd name="connsiteY16" fmla="*/ 950259 h 1183341"/>
              <a:gd name="connsiteX17" fmla="*/ 2090057 w 2791865"/>
              <a:gd name="connsiteY17" fmla="*/ 842683 h 1183341"/>
              <a:gd name="connsiteX18" fmla="*/ 2120793 w 2791865"/>
              <a:gd name="connsiteY18" fmla="*/ 650582 h 1183341"/>
              <a:gd name="connsiteX19" fmla="*/ 2174581 w 2791865"/>
              <a:gd name="connsiteY19" fmla="*/ 496901 h 1183341"/>
              <a:gd name="connsiteX20" fmla="*/ 2197633 w 2791865"/>
              <a:gd name="connsiteY20" fmla="*/ 289432 h 1183341"/>
              <a:gd name="connsiteX21" fmla="*/ 2189949 w 2791865"/>
              <a:gd name="connsiteY21" fmla="*/ 166488 h 1183341"/>
              <a:gd name="connsiteX22" fmla="*/ 1990165 w 2791865"/>
              <a:gd name="connsiteY22" fmla="*/ 143435 h 1183341"/>
              <a:gd name="connsiteX23" fmla="*/ 1775012 w 2791865"/>
              <a:gd name="connsiteY23" fmla="*/ 43543 h 1183341"/>
              <a:gd name="connsiteX24" fmla="*/ 1636699 w 2791865"/>
              <a:gd name="connsiteY24" fmla="*/ 12807 h 1183341"/>
              <a:gd name="connsiteX25" fmla="*/ 1413862 w 2791865"/>
              <a:gd name="connsiteY25" fmla="*/ 20491 h 1183341"/>
              <a:gd name="connsiteX26" fmla="*/ 1183341 w 2791865"/>
              <a:gd name="connsiteY26" fmla="*/ 58911 h 1183341"/>
              <a:gd name="connsiteX27" fmla="*/ 929768 w 2791865"/>
              <a:gd name="connsiteY27" fmla="*/ 5123 h 1183341"/>
              <a:gd name="connsiteX28" fmla="*/ 799139 w 2791865"/>
              <a:gd name="connsiteY28" fmla="*/ 28175 h 1183341"/>
              <a:gd name="connsiteX29" fmla="*/ 783771 w 2791865"/>
              <a:gd name="connsiteY29" fmla="*/ 128067 h 1183341"/>
              <a:gd name="connsiteX30" fmla="*/ 437990 w 2791865"/>
              <a:gd name="connsiteY30" fmla="*/ 251012 h 1183341"/>
              <a:gd name="connsiteX31" fmla="*/ 153681 w 2791865"/>
              <a:gd name="connsiteY31" fmla="*/ 320168 h 1183341"/>
              <a:gd name="connsiteX32" fmla="*/ 53788 w 2791865"/>
              <a:gd name="connsiteY32" fmla="*/ 358588 h 1183341"/>
              <a:gd name="connsiteX0" fmla="*/ 0 w 2812356"/>
              <a:gd name="connsiteY0" fmla="*/ 350904 h 1180780"/>
              <a:gd name="connsiteX1" fmla="*/ 222837 w 2812356"/>
              <a:gd name="connsiteY1" fmla="*/ 343220 h 1180780"/>
              <a:gd name="connsiteX2" fmla="*/ 437990 w 2812356"/>
              <a:gd name="connsiteY2" fmla="*/ 373956 h 1180780"/>
              <a:gd name="connsiteX3" fmla="*/ 691563 w 2812356"/>
              <a:gd name="connsiteY3" fmla="*/ 466165 h 1180780"/>
              <a:gd name="connsiteX4" fmla="*/ 822191 w 2812356"/>
              <a:gd name="connsiteY4" fmla="*/ 496901 h 1180780"/>
              <a:gd name="connsiteX5" fmla="*/ 929768 w 2812356"/>
              <a:gd name="connsiteY5" fmla="*/ 543005 h 1180780"/>
              <a:gd name="connsiteX6" fmla="*/ 929768 w 2812356"/>
              <a:gd name="connsiteY6" fmla="*/ 550689 h 1180780"/>
              <a:gd name="connsiteX7" fmla="*/ 1114185 w 2812356"/>
              <a:gd name="connsiteY7" fmla="*/ 573741 h 1180780"/>
              <a:gd name="connsiteX8" fmla="*/ 1167973 w 2812356"/>
              <a:gd name="connsiteY8" fmla="*/ 635214 h 1180780"/>
              <a:gd name="connsiteX9" fmla="*/ 1214077 w 2812356"/>
              <a:gd name="connsiteY9" fmla="*/ 804262 h 1180780"/>
              <a:gd name="connsiteX10" fmla="*/ 1252497 w 2812356"/>
              <a:gd name="connsiteY10" fmla="*/ 927207 h 1180780"/>
              <a:gd name="connsiteX11" fmla="*/ 1375442 w 2812356"/>
              <a:gd name="connsiteY11" fmla="*/ 973311 h 1180780"/>
              <a:gd name="connsiteX12" fmla="*/ 2627939 w 2812356"/>
              <a:gd name="connsiteY12" fmla="*/ 1157728 h 1180780"/>
              <a:gd name="connsiteX13" fmla="*/ 2481943 w 2812356"/>
              <a:gd name="connsiteY13" fmla="*/ 1111624 h 1180780"/>
              <a:gd name="connsiteX14" fmla="*/ 2328262 w 2812356"/>
              <a:gd name="connsiteY14" fmla="*/ 1111624 h 1180780"/>
              <a:gd name="connsiteX15" fmla="*/ 2236054 w 2812356"/>
              <a:gd name="connsiteY15" fmla="*/ 950259 h 1180780"/>
              <a:gd name="connsiteX16" fmla="*/ 2090057 w 2812356"/>
              <a:gd name="connsiteY16" fmla="*/ 842683 h 1180780"/>
              <a:gd name="connsiteX17" fmla="*/ 2120793 w 2812356"/>
              <a:gd name="connsiteY17" fmla="*/ 650582 h 1180780"/>
              <a:gd name="connsiteX18" fmla="*/ 2174581 w 2812356"/>
              <a:gd name="connsiteY18" fmla="*/ 496901 h 1180780"/>
              <a:gd name="connsiteX19" fmla="*/ 2197633 w 2812356"/>
              <a:gd name="connsiteY19" fmla="*/ 289432 h 1180780"/>
              <a:gd name="connsiteX20" fmla="*/ 2189949 w 2812356"/>
              <a:gd name="connsiteY20" fmla="*/ 166488 h 1180780"/>
              <a:gd name="connsiteX21" fmla="*/ 1990165 w 2812356"/>
              <a:gd name="connsiteY21" fmla="*/ 143435 h 1180780"/>
              <a:gd name="connsiteX22" fmla="*/ 1775012 w 2812356"/>
              <a:gd name="connsiteY22" fmla="*/ 43543 h 1180780"/>
              <a:gd name="connsiteX23" fmla="*/ 1636699 w 2812356"/>
              <a:gd name="connsiteY23" fmla="*/ 12807 h 1180780"/>
              <a:gd name="connsiteX24" fmla="*/ 1413862 w 2812356"/>
              <a:gd name="connsiteY24" fmla="*/ 20491 h 1180780"/>
              <a:gd name="connsiteX25" fmla="*/ 1183341 w 2812356"/>
              <a:gd name="connsiteY25" fmla="*/ 58911 h 1180780"/>
              <a:gd name="connsiteX26" fmla="*/ 929768 w 2812356"/>
              <a:gd name="connsiteY26" fmla="*/ 5123 h 1180780"/>
              <a:gd name="connsiteX27" fmla="*/ 799139 w 2812356"/>
              <a:gd name="connsiteY27" fmla="*/ 28175 h 1180780"/>
              <a:gd name="connsiteX28" fmla="*/ 783771 w 2812356"/>
              <a:gd name="connsiteY28" fmla="*/ 128067 h 1180780"/>
              <a:gd name="connsiteX29" fmla="*/ 437990 w 2812356"/>
              <a:gd name="connsiteY29" fmla="*/ 251012 h 1180780"/>
              <a:gd name="connsiteX30" fmla="*/ 153681 w 2812356"/>
              <a:gd name="connsiteY30" fmla="*/ 320168 h 1180780"/>
              <a:gd name="connsiteX31" fmla="*/ 53788 w 2812356"/>
              <a:gd name="connsiteY31" fmla="*/ 358588 h 1180780"/>
              <a:gd name="connsiteX0" fmla="*/ 0 w 2786742"/>
              <a:gd name="connsiteY0" fmla="*/ 350904 h 1180780"/>
              <a:gd name="connsiteX1" fmla="*/ 222837 w 2786742"/>
              <a:gd name="connsiteY1" fmla="*/ 343220 h 1180780"/>
              <a:gd name="connsiteX2" fmla="*/ 437990 w 2786742"/>
              <a:gd name="connsiteY2" fmla="*/ 373956 h 1180780"/>
              <a:gd name="connsiteX3" fmla="*/ 691563 w 2786742"/>
              <a:gd name="connsiteY3" fmla="*/ 466165 h 1180780"/>
              <a:gd name="connsiteX4" fmla="*/ 822191 w 2786742"/>
              <a:gd name="connsiteY4" fmla="*/ 496901 h 1180780"/>
              <a:gd name="connsiteX5" fmla="*/ 929768 w 2786742"/>
              <a:gd name="connsiteY5" fmla="*/ 543005 h 1180780"/>
              <a:gd name="connsiteX6" fmla="*/ 929768 w 2786742"/>
              <a:gd name="connsiteY6" fmla="*/ 550689 h 1180780"/>
              <a:gd name="connsiteX7" fmla="*/ 1114185 w 2786742"/>
              <a:gd name="connsiteY7" fmla="*/ 573741 h 1180780"/>
              <a:gd name="connsiteX8" fmla="*/ 1167973 w 2786742"/>
              <a:gd name="connsiteY8" fmla="*/ 635214 h 1180780"/>
              <a:gd name="connsiteX9" fmla="*/ 1214077 w 2786742"/>
              <a:gd name="connsiteY9" fmla="*/ 804262 h 1180780"/>
              <a:gd name="connsiteX10" fmla="*/ 1252497 w 2786742"/>
              <a:gd name="connsiteY10" fmla="*/ 927207 h 1180780"/>
              <a:gd name="connsiteX11" fmla="*/ 1375442 w 2786742"/>
              <a:gd name="connsiteY11" fmla="*/ 973311 h 1180780"/>
              <a:gd name="connsiteX12" fmla="*/ 2627939 w 2786742"/>
              <a:gd name="connsiteY12" fmla="*/ 1157728 h 1180780"/>
              <a:gd name="connsiteX13" fmla="*/ 2328262 w 2786742"/>
              <a:gd name="connsiteY13" fmla="*/ 1111624 h 1180780"/>
              <a:gd name="connsiteX14" fmla="*/ 2236054 w 2786742"/>
              <a:gd name="connsiteY14" fmla="*/ 950259 h 1180780"/>
              <a:gd name="connsiteX15" fmla="*/ 2090057 w 2786742"/>
              <a:gd name="connsiteY15" fmla="*/ 842683 h 1180780"/>
              <a:gd name="connsiteX16" fmla="*/ 2120793 w 2786742"/>
              <a:gd name="connsiteY16" fmla="*/ 650582 h 1180780"/>
              <a:gd name="connsiteX17" fmla="*/ 2174581 w 2786742"/>
              <a:gd name="connsiteY17" fmla="*/ 496901 h 1180780"/>
              <a:gd name="connsiteX18" fmla="*/ 2197633 w 2786742"/>
              <a:gd name="connsiteY18" fmla="*/ 289432 h 1180780"/>
              <a:gd name="connsiteX19" fmla="*/ 2189949 w 2786742"/>
              <a:gd name="connsiteY19" fmla="*/ 166488 h 1180780"/>
              <a:gd name="connsiteX20" fmla="*/ 1990165 w 2786742"/>
              <a:gd name="connsiteY20" fmla="*/ 143435 h 1180780"/>
              <a:gd name="connsiteX21" fmla="*/ 1775012 w 2786742"/>
              <a:gd name="connsiteY21" fmla="*/ 43543 h 1180780"/>
              <a:gd name="connsiteX22" fmla="*/ 1636699 w 2786742"/>
              <a:gd name="connsiteY22" fmla="*/ 12807 h 1180780"/>
              <a:gd name="connsiteX23" fmla="*/ 1413862 w 2786742"/>
              <a:gd name="connsiteY23" fmla="*/ 20491 h 1180780"/>
              <a:gd name="connsiteX24" fmla="*/ 1183341 w 2786742"/>
              <a:gd name="connsiteY24" fmla="*/ 58911 h 1180780"/>
              <a:gd name="connsiteX25" fmla="*/ 929768 w 2786742"/>
              <a:gd name="connsiteY25" fmla="*/ 5123 h 1180780"/>
              <a:gd name="connsiteX26" fmla="*/ 799139 w 2786742"/>
              <a:gd name="connsiteY26" fmla="*/ 28175 h 1180780"/>
              <a:gd name="connsiteX27" fmla="*/ 783771 w 2786742"/>
              <a:gd name="connsiteY27" fmla="*/ 128067 h 1180780"/>
              <a:gd name="connsiteX28" fmla="*/ 437990 w 2786742"/>
              <a:gd name="connsiteY28" fmla="*/ 251012 h 1180780"/>
              <a:gd name="connsiteX29" fmla="*/ 153681 w 2786742"/>
              <a:gd name="connsiteY29" fmla="*/ 320168 h 1180780"/>
              <a:gd name="connsiteX30" fmla="*/ 53788 w 2786742"/>
              <a:gd name="connsiteY30" fmla="*/ 358588 h 1180780"/>
              <a:gd name="connsiteX0" fmla="*/ 0 w 2771374"/>
              <a:gd name="connsiteY0" fmla="*/ 350904 h 1161570"/>
              <a:gd name="connsiteX1" fmla="*/ 222837 w 2771374"/>
              <a:gd name="connsiteY1" fmla="*/ 343220 h 1161570"/>
              <a:gd name="connsiteX2" fmla="*/ 437990 w 2771374"/>
              <a:gd name="connsiteY2" fmla="*/ 373956 h 1161570"/>
              <a:gd name="connsiteX3" fmla="*/ 691563 w 2771374"/>
              <a:gd name="connsiteY3" fmla="*/ 466165 h 1161570"/>
              <a:gd name="connsiteX4" fmla="*/ 822191 w 2771374"/>
              <a:gd name="connsiteY4" fmla="*/ 496901 h 1161570"/>
              <a:gd name="connsiteX5" fmla="*/ 929768 w 2771374"/>
              <a:gd name="connsiteY5" fmla="*/ 543005 h 1161570"/>
              <a:gd name="connsiteX6" fmla="*/ 929768 w 2771374"/>
              <a:gd name="connsiteY6" fmla="*/ 550689 h 1161570"/>
              <a:gd name="connsiteX7" fmla="*/ 1114185 w 2771374"/>
              <a:gd name="connsiteY7" fmla="*/ 573741 h 1161570"/>
              <a:gd name="connsiteX8" fmla="*/ 1167973 w 2771374"/>
              <a:gd name="connsiteY8" fmla="*/ 635214 h 1161570"/>
              <a:gd name="connsiteX9" fmla="*/ 1214077 w 2771374"/>
              <a:gd name="connsiteY9" fmla="*/ 804262 h 1161570"/>
              <a:gd name="connsiteX10" fmla="*/ 1252497 w 2771374"/>
              <a:gd name="connsiteY10" fmla="*/ 927207 h 1161570"/>
              <a:gd name="connsiteX11" fmla="*/ 1375442 w 2771374"/>
              <a:gd name="connsiteY11" fmla="*/ 973311 h 1161570"/>
              <a:gd name="connsiteX12" fmla="*/ 2627939 w 2771374"/>
              <a:gd name="connsiteY12" fmla="*/ 1157728 h 1161570"/>
              <a:gd name="connsiteX13" fmla="*/ 2236054 w 2771374"/>
              <a:gd name="connsiteY13" fmla="*/ 950259 h 1161570"/>
              <a:gd name="connsiteX14" fmla="*/ 2090057 w 2771374"/>
              <a:gd name="connsiteY14" fmla="*/ 842683 h 1161570"/>
              <a:gd name="connsiteX15" fmla="*/ 2120793 w 2771374"/>
              <a:gd name="connsiteY15" fmla="*/ 650582 h 1161570"/>
              <a:gd name="connsiteX16" fmla="*/ 2174581 w 2771374"/>
              <a:gd name="connsiteY16" fmla="*/ 496901 h 1161570"/>
              <a:gd name="connsiteX17" fmla="*/ 2197633 w 2771374"/>
              <a:gd name="connsiteY17" fmla="*/ 289432 h 1161570"/>
              <a:gd name="connsiteX18" fmla="*/ 2189949 w 2771374"/>
              <a:gd name="connsiteY18" fmla="*/ 166488 h 1161570"/>
              <a:gd name="connsiteX19" fmla="*/ 1990165 w 2771374"/>
              <a:gd name="connsiteY19" fmla="*/ 143435 h 1161570"/>
              <a:gd name="connsiteX20" fmla="*/ 1775012 w 2771374"/>
              <a:gd name="connsiteY20" fmla="*/ 43543 h 1161570"/>
              <a:gd name="connsiteX21" fmla="*/ 1636699 w 2771374"/>
              <a:gd name="connsiteY21" fmla="*/ 12807 h 1161570"/>
              <a:gd name="connsiteX22" fmla="*/ 1413862 w 2771374"/>
              <a:gd name="connsiteY22" fmla="*/ 20491 h 1161570"/>
              <a:gd name="connsiteX23" fmla="*/ 1183341 w 2771374"/>
              <a:gd name="connsiteY23" fmla="*/ 58911 h 1161570"/>
              <a:gd name="connsiteX24" fmla="*/ 929768 w 2771374"/>
              <a:gd name="connsiteY24" fmla="*/ 5123 h 1161570"/>
              <a:gd name="connsiteX25" fmla="*/ 799139 w 2771374"/>
              <a:gd name="connsiteY25" fmla="*/ 28175 h 1161570"/>
              <a:gd name="connsiteX26" fmla="*/ 783771 w 2771374"/>
              <a:gd name="connsiteY26" fmla="*/ 128067 h 1161570"/>
              <a:gd name="connsiteX27" fmla="*/ 437990 w 2771374"/>
              <a:gd name="connsiteY27" fmla="*/ 251012 h 1161570"/>
              <a:gd name="connsiteX28" fmla="*/ 153681 w 2771374"/>
              <a:gd name="connsiteY28" fmla="*/ 320168 h 1161570"/>
              <a:gd name="connsiteX29" fmla="*/ 53788 w 2771374"/>
              <a:gd name="connsiteY29" fmla="*/ 358588 h 1161570"/>
              <a:gd name="connsiteX0" fmla="*/ 0 w 2355156"/>
              <a:gd name="connsiteY0" fmla="*/ 350904 h 977153"/>
              <a:gd name="connsiteX1" fmla="*/ 222837 w 2355156"/>
              <a:gd name="connsiteY1" fmla="*/ 343220 h 977153"/>
              <a:gd name="connsiteX2" fmla="*/ 437990 w 2355156"/>
              <a:gd name="connsiteY2" fmla="*/ 373956 h 977153"/>
              <a:gd name="connsiteX3" fmla="*/ 691563 w 2355156"/>
              <a:gd name="connsiteY3" fmla="*/ 466165 h 977153"/>
              <a:gd name="connsiteX4" fmla="*/ 822191 w 2355156"/>
              <a:gd name="connsiteY4" fmla="*/ 496901 h 977153"/>
              <a:gd name="connsiteX5" fmla="*/ 929768 w 2355156"/>
              <a:gd name="connsiteY5" fmla="*/ 543005 h 977153"/>
              <a:gd name="connsiteX6" fmla="*/ 929768 w 2355156"/>
              <a:gd name="connsiteY6" fmla="*/ 550689 h 977153"/>
              <a:gd name="connsiteX7" fmla="*/ 1114185 w 2355156"/>
              <a:gd name="connsiteY7" fmla="*/ 573741 h 977153"/>
              <a:gd name="connsiteX8" fmla="*/ 1167973 w 2355156"/>
              <a:gd name="connsiteY8" fmla="*/ 635214 h 977153"/>
              <a:gd name="connsiteX9" fmla="*/ 1214077 w 2355156"/>
              <a:gd name="connsiteY9" fmla="*/ 804262 h 977153"/>
              <a:gd name="connsiteX10" fmla="*/ 1252497 w 2355156"/>
              <a:gd name="connsiteY10" fmla="*/ 927207 h 977153"/>
              <a:gd name="connsiteX11" fmla="*/ 1375442 w 2355156"/>
              <a:gd name="connsiteY11" fmla="*/ 973311 h 977153"/>
              <a:gd name="connsiteX12" fmla="*/ 2236054 w 2355156"/>
              <a:gd name="connsiteY12" fmla="*/ 950259 h 977153"/>
              <a:gd name="connsiteX13" fmla="*/ 2090057 w 2355156"/>
              <a:gd name="connsiteY13" fmla="*/ 842683 h 977153"/>
              <a:gd name="connsiteX14" fmla="*/ 2120793 w 2355156"/>
              <a:gd name="connsiteY14" fmla="*/ 650582 h 977153"/>
              <a:gd name="connsiteX15" fmla="*/ 2174581 w 2355156"/>
              <a:gd name="connsiteY15" fmla="*/ 496901 h 977153"/>
              <a:gd name="connsiteX16" fmla="*/ 2197633 w 2355156"/>
              <a:gd name="connsiteY16" fmla="*/ 289432 h 977153"/>
              <a:gd name="connsiteX17" fmla="*/ 2189949 w 2355156"/>
              <a:gd name="connsiteY17" fmla="*/ 166488 h 977153"/>
              <a:gd name="connsiteX18" fmla="*/ 1990165 w 2355156"/>
              <a:gd name="connsiteY18" fmla="*/ 143435 h 977153"/>
              <a:gd name="connsiteX19" fmla="*/ 1775012 w 2355156"/>
              <a:gd name="connsiteY19" fmla="*/ 43543 h 977153"/>
              <a:gd name="connsiteX20" fmla="*/ 1636699 w 2355156"/>
              <a:gd name="connsiteY20" fmla="*/ 12807 h 977153"/>
              <a:gd name="connsiteX21" fmla="*/ 1413862 w 2355156"/>
              <a:gd name="connsiteY21" fmla="*/ 20491 h 977153"/>
              <a:gd name="connsiteX22" fmla="*/ 1183341 w 2355156"/>
              <a:gd name="connsiteY22" fmla="*/ 58911 h 977153"/>
              <a:gd name="connsiteX23" fmla="*/ 929768 w 2355156"/>
              <a:gd name="connsiteY23" fmla="*/ 5123 h 977153"/>
              <a:gd name="connsiteX24" fmla="*/ 799139 w 2355156"/>
              <a:gd name="connsiteY24" fmla="*/ 28175 h 977153"/>
              <a:gd name="connsiteX25" fmla="*/ 783771 w 2355156"/>
              <a:gd name="connsiteY25" fmla="*/ 128067 h 977153"/>
              <a:gd name="connsiteX26" fmla="*/ 437990 w 2355156"/>
              <a:gd name="connsiteY26" fmla="*/ 251012 h 977153"/>
              <a:gd name="connsiteX27" fmla="*/ 153681 w 2355156"/>
              <a:gd name="connsiteY27" fmla="*/ 320168 h 977153"/>
              <a:gd name="connsiteX28" fmla="*/ 53788 w 2355156"/>
              <a:gd name="connsiteY28" fmla="*/ 358588 h 977153"/>
              <a:gd name="connsiteX0" fmla="*/ 0 w 2224527"/>
              <a:gd name="connsiteY0" fmla="*/ 350904 h 987398"/>
              <a:gd name="connsiteX1" fmla="*/ 222837 w 2224527"/>
              <a:gd name="connsiteY1" fmla="*/ 343220 h 987398"/>
              <a:gd name="connsiteX2" fmla="*/ 437990 w 2224527"/>
              <a:gd name="connsiteY2" fmla="*/ 373956 h 987398"/>
              <a:gd name="connsiteX3" fmla="*/ 691563 w 2224527"/>
              <a:gd name="connsiteY3" fmla="*/ 466165 h 987398"/>
              <a:gd name="connsiteX4" fmla="*/ 822191 w 2224527"/>
              <a:gd name="connsiteY4" fmla="*/ 496901 h 987398"/>
              <a:gd name="connsiteX5" fmla="*/ 929768 w 2224527"/>
              <a:gd name="connsiteY5" fmla="*/ 543005 h 987398"/>
              <a:gd name="connsiteX6" fmla="*/ 929768 w 2224527"/>
              <a:gd name="connsiteY6" fmla="*/ 550689 h 987398"/>
              <a:gd name="connsiteX7" fmla="*/ 1114185 w 2224527"/>
              <a:gd name="connsiteY7" fmla="*/ 573741 h 987398"/>
              <a:gd name="connsiteX8" fmla="*/ 1167973 w 2224527"/>
              <a:gd name="connsiteY8" fmla="*/ 635214 h 987398"/>
              <a:gd name="connsiteX9" fmla="*/ 1214077 w 2224527"/>
              <a:gd name="connsiteY9" fmla="*/ 804262 h 987398"/>
              <a:gd name="connsiteX10" fmla="*/ 1252497 w 2224527"/>
              <a:gd name="connsiteY10" fmla="*/ 927207 h 987398"/>
              <a:gd name="connsiteX11" fmla="*/ 1375442 w 2224527"/>
              <a:gd name="connsiteY11" fmla="*/ 973311 h 987398"/>
              <a:gd name="connsiteX12" fmla="*/ 2090057 w 2224527"/>
              <a:gd name="connsiteY12" fmla="*/ 842683 h 987398"/>
              <a:gd name="connsiteX13" fmla="*/ 2120793 w 2224527"/>
              <a:gd name="connsiteY13" fmla="*/ 650582 h 987398"/>
              <a:gd name="connsiteX14" fmla="*/ 2174581 w 2224527"/>
              <a:gd name="connsiteY14" fmla="*/ 496901 h 987398"/>
              <a:gd name="connsiteX15" fmla="*/ 2197633 w 2224527"/>
              <a:gd name="connsiteY15" fmla="*/ 289432 h 987398"/>
              <a:gd name="connsiteX16" fmla="*/ 2189949 w 2224527"/>
              <a:gd name="connsiteY16" fmla="*/ 166488 h 987398"/>
              <a:gd name="connsiteX17" fmla="*/ 1990165 w 2224527"/>
              <a:gd name="connsiteY17" fmla="*/ 143435 h 987398"/>
              <a:gd name="connsiteX18" fmla="*/ 1775012 w 2224527"/>
              <a:gd name="connsiteY18" fmla="*/ 43543 h 987398"/>
              <a:gd name="connsiteX19" fmla="*/ 1636699 w 2224527"/>
              <a:gd name="connsiteY19" fmla="*/ 12807 h 987398"/>
              <a:gd name="connsiteX20" fmla="*/ 1413862 w 2224527"/>
              <a:gd name="connsiteY20" fmla="*/ 20491 h 987398"/>
              <a:gd name="connsiteX21" fmla="*/ 1183341 w 2224527"/>
              <a:gd name="connsiteY21" fmla="*/ 58911 h 987398"/>
              <a:gd name="connsiteX22" fmla="*/ 929768 w 2224527"/>
              <a:gd name="connsiteY22" fmla="*/ 5123 h 987398"/>
              <a:gd name="connsiteX23" fmla="*/ 799139 w 2224527"/>
              <a:gd name="connsiteY23" fmla="*/ 28175 h 987398"/>
              <a:gd name="connsiteX24" fmla="*/ 783771 w 2224527"/>
              <a:gd name="connsiteY24" fmla="*/ 128067 h 987398"/>
              <a:gd name="connsiteX25" fmla="*/ 437990 w 2224527"/>
              <a:gd name="connsiteY25" fmla="*/ 251012 h 987398"/>
              <a:gd name="connsiteX26" fmla="*/ 153681 w 2224527"/>
              <a:gd name="connsiteY26" fmla="*/ 320168 h 987398"/>
              <a:gd name="connsiteX27" fmla="*/ 53788 w 2224527"/>
              <a:gd name="connsiteY27" fmla="*/ 358588 h 987398"/>
              <a:gd name="connsiteX0" fmla="*/ 0 w 2253983"/>
              <a:gd name="connsiteY0" fmla="*/ 350904 h 1019415"/>
              <a:gd name="connsiteX1" fmla="*/ 222837 w 2253983"/>
              <a:gd name="connsiteY1" fmla="*/ 343220 h 1019415"/>
              <a:gd name="connsiteX2" fmla="*/ 437990 w 2253983"/>
              <a:gd name="connsiteY2" fmla="*/ 373956 h 1019415"/>
              <a:gd name="connsiteX3" fmla="*/ 691563 w 2253983"/>
              <a:gd name="connsiteY3" fmla="*/ 466165 h 1019415"/>
              <a:gd name="connsiteX4" fmla="*/ 822191 w 2253983"/>
              <a:gd name="connsiteY4" fmla="*/ 496901 h 1019415"/>
              <a:gd name="connsiteX5" fmla="*/ 929768 w 2253983"/>
              <a:gd name="connsiteY5" fmla="*/ 543005 h 1019415"/>
              <a:gd name="connsiteX6" fmla="*/ 929768 w 2253983"/>
              <a:gd name="connsiteY6" fmla="*/ 550689 h 1019415"/>
              <a:gd name="connsiteX7" fmla="*/ 1114185 w 2253983"/>
              <a:gd name="connsiteY7" fmla="*/ 573741 h 1019415"/>
              <a:gd name="connsiteX8" fmla="*/ 1167973 w 2253983"/>
              <a:gd name="connsiteY8" fmla="*/ 635214 h 1019415"/>
              <a:gd name="connsiteX9" fmla="*/ 1214077 w 2253983"/>
              <a:gd name="connsiteY9" fmla="*/ 804262 h 1019415"/>
              <a:gd name="connsiteX10" fmla="*/ 1252497 w 2253983"/>
              <a:gd name="connsiteY10" fmla="*/ 927207 h 1019415"/>
              <a:gd name="connsiteX11" fmla="*/ 1375442 w 2253983"/>
              <a:gd name="connsiteY11" fmla="*/ 973311 h 1019415"/>
              <a:gd name="connsiteX12" fmla="*/ 2120793 w 2253983"/>
              <a:gd name="connsiteY12" fmla="*/ 650582 h 1019415"/>
              <a:gd name="connsiteX13" fmla="*/ 2174581 w 2253983"/>
              <a:gd name="connsiteY13" fmla="*/ 496901 h 1019415"/>
              <a:gd name="connsiteX14" fmla="*/ 2197633 w 2253983"/>
              <a:gd name="connsiteY14" fmla="*/ 289432 h 1019415"/>
              <a:gd name="connsiteX15" fmla="*/ 2189949 w 2253983"/>
              <a:gd name="connsiteY15" fmla="*/ 166488 h 1019415"/>
              <a:gd name="connsiteX16" fmla="*/ 1990165 w 2253983"/>
              <a:gd name="connsiteY16" fmla="*/ 143435 h 1019415"/>
              <a:gd name="connsiteX17" fmla="*/ 1775012 w 2253983"/>
              <a:gd name="connsiteY17" fmla="*/ 43543 h 1019415"/>
              <a:gd name="connsiteX18" fmla="*/ 1636699 w 2253983"/>
              <a:gd name="connsiteY18" fmla="*/ 12807 h 1019415"/>
              <a:gd name="connsiteX19" fmla="*/ 1413862 w 2253983"/>
              <a:gd name="connsiteY19" fmla="*/ 20491 h 1019415"/>
              <a:gd name="connsiteX20" fmla="*/ 1183341 w 2253983"/>
              <a:gd name="connsiteY20" fmla="*/ 58911 h 1019415"/>
              <a:gd name="connsiteX21" fmla="*/ 929768 w 2253983"/>
              <a:gd name="connsiteY21" fmla="*/ 5123 h 1019415"/>
              <a:gd name="connsiteX22" fmla="*/ 799139 w 2253983"/>
              <a:gd name="connsiteY22" fmla="*/ 28175 h 1019415"/>
              <a:gd name="connsiteX23" fmla="*/ 783771 w 2253983"/>
              <a:gd name="connsiteY23" fmla="*/ 128067 h 1019415"/>
              <a:gd name="connsiteX24" fmla="*/ 437990 w 2253983"/>
              <a:gd name="connsiteY24" fmla="*/ 251012 h 1019415"/>
              <a:gd name="connsiteX25" fmla="*/ 153681 w 2253983"/>
              <a:gd name="connsiteY25" fmla="*/ 320168 h 1019415"/>
              <a:gd name="connsiteX26" fmla="*/ 53788 w 2253983"/>
              <a:gd name="connsiteY26" fmla="*/ 358588 h 1019415"/>
              <a:gd name="connsiteX0" fmla="*/ 0 w 2274474"/>
              <a:gd name="connsiteY0" fmla="*/ 350904 h 952820"/>
              <a:gd name="connsiteX1" fmla="*/ 222837 w 2274474"/>
              <a:gd name="connsiteY1" fmla="*/ 343220 h 952820"/>
              <a:gd name="connsiteX2" fmla="*/ 437990 w 2274474"/>
              <a:gd name="connsiteY2" fmla="*/ 373956 h 952820"/>
              <a:gd name="connsiteX3" fmla="*/ 691563 w 2274474"/>
              <a:gd name="connsiteY3" fmla="*/ 466165 h 952820"/>
              <a:gd name="connsiteX4" fmla="*/ 822191 w 2274474"/>
              <a:gd name="connsiteY4" fmla="*/ 496901 h 952820"/>
              <a:gd name="connsiteX5" fmla="*/ 929768 w 2274474"/>
              <a:gd name="connsiteY5" fmla="*/ 543005 h 952820"/>
              <a:gd name="connsiteX6" fmla="*/ 929768 w 2274474"/>
              <a:gd name="connsiteY6" fmla="*/ 550689 h 952820"/>
              <a:gd name="connsiteX7" fmla="*/ 1114185 w 2274474"/>
              <a:gd name="connsiteY7" fmla="*/ 573741 h 952820"/>
              <a:gd name="connsiteX8" fmla="*/ 1167973 w 2274474"/>
              <a:gd name="connsiteY8" fmla="*/ 635214 h 952820"/>
              <a:gd name="connsiteX9" fmla="*/ 1214077 w 2274474"/>
              <a:gd name="connsiteY9" fmla="*/ 804262 h 952820"/>
              <a:gd name="connsiteX10" fmla="*/ 1252497 w 2274474"/>
              <a:gd name="connsiteY10" fmla="*/ 927207 h 952820"/>
              <a:gd name="connsiteX11" fmla="*/ 2120793 w 2274474"/>
              <a:gd name="connsiteY11" fmla="*/ 650582 h 952820"/>
              <a:gd name="connsiteX12" fmla="*/ 2174581 w 2274474"/>
              <a:gd name="connsiteY12" fmla="*/ 496901 h 952820"/>
              <a:gd name="connsiteX13" fmla="*/ 2197633 w 2274474"/>
              <a:gd name="connsiteY13" fmla="*/ 289432 h 952820"/>
              <a:gd name="connsiteX14" fmla="*/ 2189949 w 2274474"/>
              <a:gd name="connsiteY14" fmla="*/ 166488 h 952820"/>
              <a:gd name="connsiteX15" fmla="*/ 1990165 w 2274474"/>
              <a:gd name="connsiteY15" fmla="*/ 143435 h 952820"/>
              <a:gd name="connsiteX16" fmla="*/ 1775012 w 2274474"/>
              <a:gd name="connsiteY16" fmla="*/ 43543 h 952820"/>
              <a:gd name="connsiteX17" fmla="*/ 1636699 w 2274474"/>
              <a:gd name="connsiteY17" fmla="*/ 12807 h 952820"/>
              <a:gd name="connsiteX18" fmla="*/ 1413862 w 2274474"/>
              <a:gd name="connsiteY18" fmla="*/ 20491 h 952820"/>
              <a:gd name="connsiteX19" fmla="*/ 1183341 w 2274474"/>
              <a:gd name="connsiteY19" fmla="*/ 58911 h 952820"/>
              <a:gd name="connsiteX20" fmla="*/ 929768 w 2274474"/>
              <a:gd name="connsiteY20" fmla="*/ 5123 h 952820"/>
              <a:gd name="connsiteX21" fmla="*/ 799139 w 2274474"/>
              <a:gd name="connsiteY21" fmla="*/ 28175 h 952820"/>
              <a:gd name="connsiteX22" fmla="*/ 783771 w 2274474"/>
              <a:gd name="connsiteY22" fmla="*/ 128067 h 952820"/>
              <a:gd name="connsiteX23" fmla="*/ 437990 w 2274474"/>
              <a:gd name="connsiteY23" fmla="*/ 251012 h 952820"/>
              <a:gd name="connsiteX24" fmla="*/ 153681 w 2274474"/>
              <a:gd name="connsiteY24" fmla="*/ 320168 h 952820"/>
              <a:gd name="connsiteX25" fmla="*/ 53788 w 2274474"/>
              <a:gd name="connsiteY25" fmla="*/ 358588 h 952820"/>
              <a:gd name="connsiteX0" fmla="*/ 0 w 2280877"/>
              <a:gd name="connsiteY0" fmla="*/ 350904 h 806823"/>
              <a:gd name="connsiteX1" fmla="*/ 222837 w 2280877"/>
              <a:gd name="connsiteY1" fmla="*/ 343220 h 806823"/>
              <a:gd name="connsiteX2" fmla="*/ 437990 w 2280877"/>
              <a:gd name="connsiteY2" fmla="*/ 373956 h 806823"/>
              <a:gd name="connsiteX3" fmla="*/ 691563 w 2280877"/>
              <a:gd name="connsiteY3" fmla="*/ 466165 h 806823"/>
              <a:gd name="connsiteX4" fmla="*/ 822191 w 2280877"/>
              <a:gd name="connsiteY4" fmla="*/ 496901 h 806823"/>
              <a:gd name="connsiteX5" fmla="*/ 929768 w 2280877"/>
              <a:gd name="connsiteY5" fmla="*/ 543005 h 806823"/>
              <a:gd name="connsiteX6" fmla="*/ 929768 w 2280877"/>
              <a:gd name="connsiteY6" fmla="*/ 550689 h 806823"/>
              <a:gd name="connsiteX7" fmla="*/ 1114185 w 2280877"/>
              <a:gd name="connsiteY7" fmla="*/ 573741 h 806823"/>
              <a:gd name="connsiteX8" fmla="*/ 1167973 w 2280877"/>
              <a:gd name="connsiteY8" fmla="*/ 635214 h 806823"/>
              <a:gd name="connsiteX9" fmla="*/ 1214077 w 2280877"/>
              <a:gd name="connsiteY9" fmla="*/ 804262 h 806823"/>
              <a:gd name="connsiteX10" fmla="*/ 2120793 w 2280877"/>
              <a:gd name="connsiteY10" fmla="*/ 650582 h 806823"/>
              <a:gd name="connsiteX11" fmla="*/ 2174581 w 2280877"/>
              <a:gd name="connsiteY11" fmla="*/ 496901 h 806823"/>
              <a:gd name="connsiteX12" fmla="*/ 2197633 w 2280877"/>
              <a:gd name="connsiteY12" fmla="*/ 289432 h 806823"/>
              <a:gd name="connsiteX13" fmla="*/ 2189949 w 2280877"/>
              <a:gd name="connsiteY13" fmla="*/ 166488 h 806823"/>
              <a:gd name="connsiteX14" fmla="*/ 1990165 w 2280877"/>
              <a:gd name="connsiteY14" fmla="*/ 143435 h 806823"/>
              <a:gd name="connsiteX15" fmla="*/ 1775012 w 2280877"/>
              <a:gd name="connsiteY15" fmla="*/ 43543 h 806823"/>
              <a:gd name="connsiteX16" fmla="*/ 1636699 w 2280877"/>
              <a:gd name="connsiteY16" fmla="*/ 12807 h 806823"/>
              <a:gd name="connsiteX17" fmla="*/ 1413862 w 2280877"/>
              <a:gd name="connsiteY17" fmla="*/ 20491 h 806823"/>
              <a:gd name="connsiteX18" fmla="*/ 1183341 w 2280877"/>
              <a:gd name="connsiteY18" fmla="*/ 58911 h 806823"/>
              <a:gd name="connsiteX19" fmla="*/ 929768 w 2280877"/>
              <a:gd name="connsiteY19" fmla="*/ 5123 h 806823"/>
              <a:gd name="connsiteX20" fmla="*/ 799139 w 2280877"/>
              <a:gd name="connsiteY20" fmla="*/ 28175 h 806823"/>
              <a:gd name="connsiteX21" fmla="*/ 783771 w 2280877"/>
              <a:gd name="connsiteY21" fmla="*/ 128067 h 806823"/>
              <a:gd name="connsiteX22" fmla="*/ 437990 w 2280877"/>
              <a:gd name="connsiteY22" fmla="*/ 251012 h 806823"/>
              <a:gd name="connsiteX23" fmla="*/ 153681 w 2280877"/>
              <a:gd name="connsiteY23" fmla="*/ 320168 h 806823"/>
              <a:gd name="connsiteX24" fmla="*/ 53788 w 2280877"/>
              <a:gd name="connsiteY24" fmla="*/ 358588 h 806823"/>
              <a:gd name="connsiteX0" fmla="*/ 0 w 2288561"/>
              <a:gd name="connsiteY0" fmla="*/ 350904 h 673634"/>
              <a:gd name="connsiteX1" fmla="*/ 222837 w 2288561"/>
              <a:gd name="connsiteY1" fmla="*/ 343220 h 673634"/>
              <a:gd name="connsiteX2" fmla="*/ 437990 w 2288561"/>
              <a:gd name="connsiteY2" fmla="*/ 373956 h 673634"/>
              <a:gd name="connsiteX3" fmla="*/ 691563 w 2288561"/>
              <a:gd name="connsiteY3" fmla="*/ 466165 h 673634"/>
              <a:gd name="connsiteX4" fmla="*/ 822191 w 2288561"/>
              <a:gd name="connsiteY4" fmla="*/ 496901 h 673634"/>
              <a:gd name="connsiteX5" fmla="*/ 929768 w 2288561"/>
              <a:gd name="connsiteY5" fmla="*/ 543005 h 673634"/>
              <a:gd name="connsiteX6" fmla="*/ 929768 w 2288561"/>
              <a:gd name="connsiteY6" fmla="*/ 550689 h 673634"/>
              <a:gd name="connsiteX7" fmla="*/ 1114185 w 2288561"/>
              <a:gd name="connsiteY7" fmla="*/ 573741 h 673634"/>
              <a:gd name="connsiteX8" fmla="*/ 1167973 w 2288561"/>
              <a:gd name="connsiteY8" fmla="*/ 635214 h 673634"/>
              <a:gd name="connsiteX9" fmla="*/ 2120793 w 2288561"/>
              <a:gd name="connsiteY9" fmla="*/ 650582 h 673634"/>
              <a:gd name="connsiteX10" fmla="*/ 2174581 w 2288561"/>
              <a:gd name="connsiteY10" fmla="*/ 496901 h 673634"/>
              <a:gd name="connsiteX11" fmla="*/ 2197633 w 2288561"/>
              <a:gd name="connsiteY11" fmla="*/ 289432 h 673634"/>
              <a:gd name="connsiteX12" fmla="*/ 2189949 w 2288561"/>
              <a:gd name="connsiteY12" fmla="*/ 166488 h 673634"/>
              <a:gd name="connsiteX13" fmla="*/ 1990165 w 2288561"/>
              <a:gd name="connsiteY13" fmla="*/ 143435 h 673634"/>
              <a:gd name="connsiteX14" fmla="*/ 1775012 w 2288561"/>
              <a:gd name="connsiteY14" fmla="*/ 43543 h 673634"/>
              <a:gd name="connsiteX15" fmla="*/ 1636699 w 2288561"/>
              <a:gd name="connsiteY15" fmla="*/ 12807 h 673634"/>
              <a:gd name="connsiteX16" fmla="*/ 1413862 w 2288561"/>
              <a:gd name="connsiteY16" fmla="*/ 20491 h 673634"/>
              <a:gd name="connsiteX17" fmla="*/ 1183341 w 2288561"/>
              <a:gd name="connsiteY17" fmla="*/ 58911 h 673634"/>
              <a:gd name="connsiteX18" fmla="*/ 929768 w 2288561"/>
              <a:gd name="connsiteY18" fmla="*/ 5123 h 673634"/>
              <a:gd name="connsiteX19" fmla="*/ 799139 w 2288561"/>
              <a:gd name="connsiteY19" fmla="*/ 28175 h 673634"/>
              <a:gd name="connsiteX20" fmla="*/ 783771 w 2288561"/>
              <a:gd name="connsiteY20" fmla="*/ 128067 h 673634"/>
              <a:gd name="connsiteX21" fmla="*/ 437990 w 2288561"/>
              <a:gd name="connsiteY21" fmla="*/ 251012 h 673634"/>
              <a:gd name="connsiteX22" fmla="*/ 153681 w 2288561"/>
              <a:gd name="connsiteY22" fmla="*/ 320168 h 673634"/>
              <a:gd name="connsiteX23" fmla="*/ 53788 w 2288561"/>
              <a:gd name="connsiteY23" fmla="*/ 358588 h 673634"/>
              <a:gd name="connsiteX0" fmla="*/ 0 w 2297526"/>
              <a:gd name="connsiteY0" fmla="*/ 350904 h 663389"/>
              <a:gd name="connsiteX1" fmla="*/ 222837 w 2297526"/>
              <a:gd name="connsiteY1" fmla="*/ 343220 h 663389"/>
              <a:gd name="connsiteX2" fmla="*/ 437990 w 2297526"/>
              <a:gd name="connsiteY2" fmla="*/ 373956 h 663389"/>
              <a:gd name="connsiteX3" fmla="*/ 691563 w 2297526"/>
              <a:gd name="connsiteY3" fmla="*/ 466165 h 663389"/>
              <a:gd name="connsiteX4" fmla="*/ 822191 w 2297526"/>
              <a:gd name="connsiteY4" fmla="*/ 496901 h 663389"/>
              <a:gd name="connsiteX5" fmla="*/ 929768 w 2297526"/>
              <a:gd name="connsiteY5" fmla="*/ 543005 h 663389"/>
              <a:gd name="connsiteX6" fmla="*/ 929768 w 2297526"/>
              <a:gd name="connsiteY6" fmla="*/ 550689 h 663389"/>
              <a:gd name="connsiteX7" fmla="*/ 1114185 w 2297526"/>
              <a:gd name="connsiteY7" fmla="*/ 573741 h 663389"/>
              <a:gd name="connsiteX8" fmla="*/ 2120793 w 2297526"/>
              <a:gd name="connsiteY8" fmla="*/ 650582 h 663389"/>
              <a:gd name="connsiteX9" fmla="*/ 2174581 w 2297526"/>
              <a:gd name="connsiteY9" fmla="*/ 496901 h 663389"/>
              <a:gd name="connsiteX10" fmla="*/ 2197633 w 2297526"/>
              <a:gd name="connsiteY10" fmla="*/ 289432 h 663389"/>
              <a:gd name="connsiteX11" fmla="*/ 2189949 w 2297526"/>
              <a:gd name="connsiteY11" fmla="*/ 166488 h 663389"/>
              <a:gd name="connsiteX12" fmla="*/ 1990165 w 2297526"/>
              <a:gd name="connsiteY12" fmla="*/ 143435 h 663389"/>
              <a:gd name="connsiteX13" fmla="*/ 1775012 w 2297526"/>
              <a:gd name="connsiteY13" fmla="*/ 43543 h 663389"/>
              <a:gd name="connsiteX14" fmla="*/ 1636699 w 2297526"/>
              <a:gd name="connsiteY14" fmla="*/ 12807 h 663389"/>
              <a:gd name="connsiteX15" fmla="*/ 1413862 w 2297526"/>
              <a:gd name="connsiteY15" fmla="*/ 20491 h 663389"/>
              <a:gd name="connsiteX16" fmla="*/ 1183341 w 2297526"/>
              <a:gd name="connsiteY16" fmla="*/ 58911 h 663389"/>
              <a:gd name="connsiteX17" fmla="*/ 929768 w 2297526"/>
              <a:gd name="connsiteY17" fmla="*/ 5123 h 663389"/>
              <a:gd name="connsiteX18" fmla="*/ 799139 w 2297526"/>
              <a:gd name="connsiteY18" fmla="*/ 28175 h 663389"/>
              <a:gd name="connsiteX19" fmla="*/ 783771 w 2297526"/>
              <a:gd name="connsiteY19" fmla="*/ 128067 h 663389"/>
              <a:gd name="connsiteX20" fmla="*/ 437990 w 2297526"/>
              <a:gd name="connsiteY20" fmla="*/ 251012 h 663389"/>
              <a:gd name="connsiteX21" fmla="*/ 153681 w 2297526"/>
              <a:gd name="connsiteY21" fmla="*/ 320168 h 663389"/>
              <a:gd name="connsiteX22" fmla="*/ 53788 w 2297526"/>
              <a:gd name="connsiteY22" fmla="*/ 358588 h 663389"/>
              <a:gd name="connsiteX0" fmla="*/ 0 w 2355156"/>
              <a:gd name="connsiteY0" fmla="*/ 350904 h 582706"/>
              <a:gd name="connsiteX1" fmla="*/ 222837 w 2355156"/>
              <a:gd name="connsiteY1" fmla="*/ 343220 h 582706"/>
              <a:gd name="connsiteX2" fmla="*/ 437990 w 2355156"/>
              <a:gd name="connsiteY2" fmla="*/ 373956 h 582706"/>
              <a:gd name="connsiteX3" fmla="*/ 691563 w 2355156"/>
              <a:gd name="connsiteY3" fmla="*/ 466165 h 582706"/>
              <a:gd name="connsiteX4" fmla="*/ 822191 w 2355156"/>
              <a:gd name="connsiteY4" fmla="*/ 496901 h 582706"/>
              <a:gd name="connsiteX5" fmla="*/ 929768 w 2355156"/>
              <a:gd name="connsiteY5" fmla="*/ 543005 h 582706"/>
              <a:gd name="connsiteX6" fmla="*/ 929768 w 2355156"/>
              <a:gd name="connsiteY6" fmla="*/ 550689 h 582706"/>
              <a:gd name="connsiteX7" fmla="*/ 1114185 w 2355156"/>
              <a:gd name="connsiteY7" fmla="*/ 573741 h 582706"/>
              <a:gd name="connsiteX8" fmla="*/ 2174581 w 2355156"/>
              <a:gd name="connsiteY8" fmla="*/ 496901 h 582706"/>
              <a:gd name="connsiteX9" fmla="*/ 2197633 w 2355156"/>
              <a:gd name="connsiteY9" fmla="*/ 289432 h 582706"/>
              <a:gd name="connsiteX10" fmla="*/ 2189949 w 2355156"/>
              <a:gd name="connsiteY10" fmla="*/ 166488 h 582706"/>
              <a:gd name="connsiteX11" fmla="*/ 1990165 w 2355156"/>
              <a:gd name="connsiteY11" fmla="*/ 143435 h 582706"/>
              <a:gd name="connsiteX12" fmla="*/ 1775012 w 2355156"/>
              <a:gd name="connsiteY12" fmla="*/ 43543 h 582706"/>
              <a:gd name="connsiteX13" fmla="*/ 1636699 w 2355156"/>
              <a:gd name="connsiteY13" fmla="*/ 12807 h 582706"/>
              <a:gd name="connsiteX14" fmla="*/ 1413862 w 2355156"/>
              <a:gd name="connsiteY14" fmla="*/ 20491 h 582706"/>
              <a:gd name="connsiteX15" fmla="*/ 1183341 w 2355156"/>
              <a:gd name="connsiteY15" fmla="*/ 58911 h 582706"/>
              <a:gd name="connsiteX16" fmla="*/ 929768 w 2355156"/>
              <a:gd name="connsiteY16" fmla="*/ 5123 h 582706"/>
              <a:gd name="connsiteX17" fmla="*/ 799139 w 2355156"/>
              <a:gd name="connsiteY17" fmla="*/ 28175 h 582706"/>
              <a:gd name="connsiteX18" fmla="*/ 783771 w 2355156"/>
              <a:gd name="connsiteY18" fmla="*/ 128067 h 582706"/>
              <a:gd name="connsiteX19" fmla="*/ 437990 w 2355156"/>
              <a:gd name="connsiteY19" fmla="*/ 251012 h 582706"/>
              <a:gd name="connsiteX20" fmla="*/ 153681 w 2355156"/>
              <a:gd name="connsiteY20" fmla="*/ 320168 h 582706"/>
              <a:gd name="connsiteX21" fmla="*/ 53788 w 2355156"/>
              <a:gd name="connsiteY21" fmla="*/ 358588 h 582706"/>
              <a:gd name="connsiteX0" fmla="*/ 0 w 2376927"/>
              <a:gd name="connsiteY0" fmla="*/ 350904 h 617284"/>
              <a:gd name="connsiteX1" fmla="*/ 222837 w 2376927"/>
              <a:gd name="connsiteY1" fmla="*/ 343220 h 617284"/>
              <a:gd name="connsiteX2" fmla="*/ 437990 w 2376927"/>
              <a:gd name="connsiteY2" fmla="*/ 373956 h 617284"/>
              <a:gd name="connsiteX3" fmla="*/ 691563 w 2376927"/>
              <a:gd name="connsiteY3" fmla="*/ 466165 h 617284"/>
              <a:gd name="connsiteX4" fmla="*/ 822191 w 2376927"/>
              <a:gd name="connsiteY4" fmla="*/ 496901 h 617284"/>
              <a:gd name="connsiteX5" fmla="*/ 929768 w 2376927"/>
              <a:gd name="connsiteY5" fmla="*/ 543005 h 617284"/>
              <a:gd name="connsiteX6" fmla="*/ 929768 w 2376927"/>
              <a:gd name="connsiteY6" fmla="*/ 550689 h 617284"/>
              <a:gd name="connsiteX7" fmla="*/ 1114185 w 2376927"/>
              <a:gd name="connsiteY7" fmla="*/ 573741 h 617284"/>
              <a:gd name="connsiteX8" fmla="*/ 2197633 w 2376927"/>
              <a:gd name="connsiteY8" fmla="*/ 289432 h 617284"/>
              <a:gd name="connsiteX9" fmla="*/ 2189949 w 2376927"/>
              <a:gd name="connsiteY9" fmla="*/ 166488 h 617284"/>
              <a:gd name="connsiteX10" fmla="*/ 1990165 w 2376927"/>
              <a:gd name="connsiteY10" fmla="*/ 143435 h 617284"/>
              <a:gd name="connsiteX11" fmla="*/ 1775012 w 2376927"/>
              <a:gd name="connsiteY11" fmla="*/ 43543 h 617284"/>
              <a:gd name="connsiteX12" fmla="*/ 1636699 w 2376927"/>
              <a:gd name="connsiteY12" fmla="*/ 12807 h 617284"/>
              <a:gd name="connsiteX13" fmla="*/ 1413862 w 2376927"/>
              <a:gd name="connsiteY13" fmla="*/ 20491 h 617284"/>
              <a:gd name="connsiteX14" fmla="*/ 1183341 w 2376927"/>
              <a:gd name="connsiteY14" fmla="*/ 58911 h 617284"/>
              <a:gd name="connsiteX15" fmla="*/ 929768 w 2376927"/>
              <a:gd name="connsiteY15" fmla="*/ 5123 h 617284"/>
              <a:gd name="connsiteX16" fmla="*/ 799139 w 2376927"/>
              <a:gd name="connsiteY16" fmla="*/ 28175 h 617284"/>
              <a:gd name="connsiteX17" fmla="*/ 783771 w 2376927"/>
              <a:gd name="connsiteY17" fmla="*/ 128067 h 617284"/>
              <a:gd name="connsiteX18" fmla="*/ 437990 w 2376927"/>
              <a:gd name="connsiteY18" fmla="*/ 251012 h 617284"/>
              <a:gd name="connsiteX19" fmla="*/ 153681 w 2376927"/>
              <a:gd name="connsiteY19" fmla="*/ 320168 h 617284"/>
              <a:gd name="connsiteX20" fmla="*/ 53788 w 2376927"/>
              <a:gd name="connsiteY20" fmla="*/ 358588 h 617284"/>
              <a:gd name="connsiteX0" fmla="*/ 0 w 2233214"/>
              <a:gd name="connsiteY0" fmla="*/ 350904 h 600461"/>
              <a:gd name="connsiteX1" fmla="*/ 222837 w 2233214"/>
              <a:gd name="connsiteY1" fmla="*/ 343220 h 600461"/>
              <a:gd name="connsiteX2" fmla="*/ 437990 w 2233214"/>
              <a:gd name="connsiteY2" fmla="*/ 373956 h 600461"/>
              <a:gd name="connsiteX3" fmla="*/ 691563 w 2233214"/>
              <a:gd name="connsiteY3" fmla="*/ 466165 h 600461"/>
              <a:gd name="connsiteX4" fmla="*/ 822191 w 2233214"/>
              <a:gd name="connsiteY4" fmla="*/ 496901 h 600461"/>
              <a:gd name="connsiteX5" fmla="*/ 929768 w 2233214"/>
              <a:gd name="connsiteY5" fmla="*/ 543005 h 600461"/>
              <a:gd name="connsiteX6" fmla="*/ 929768 w 2233214"/>
              <a:gd name="connsiteY6" fmla="*/ 550689 h 600461"/>
              <a:gd name="connsiteX7" fmla="*/ 1114185 w 2233214"/>
              <a:gd name="connsiteY7" fmla="*/ 573741 h 600461"/>
              <a:gd name="connsiteX8" fmla="*/ 1976466 w 2233214"/>
              <a:gd name="connsiteY8" fmla="*/ 390368 h 600461"/>
              <a:gd name="connsiteX9" fmla="*/ 2197633 w 2233214"/>
              <a:gd name="connsiteY9" fmla="*/ 289432 h 600461"/>
              <a:gd name="connsiteX10" fmla="*/ 2189949 w 2233214"/>
              <a:gd name="connsiteY10" fmla="*/ 166488 h 600461"/>
              <a:gd name="connsiteX11" fmla="*/ 1990165 w 2233214"/>
              <a:gd name="connsiteY11" fmla="*/ 143435 h 600461"/>
              <a:gd name="connsiteX12" fmla="*/ 1775012 w 2233214"/>
              <a:gd name="connsiteY12" fmla="*/ 43543 h 600461"/>
              <a:gd name="connsiteX13" fmla="*/ 1636699 w 2233214"/>
              <a:gd name="connsiteY13" fmla="*/ 12807 h 600461"/>
              <a:gd name="connsiteX14" fmla="*/ 1413862 w 2233214"/>
              <a:gd name="connsiteY14" fmla="*/ 20491 h 600461"/>
              <a:gd name="connsiteX15" fmla="*/ 1183341 w 2233214"/>
              <a:gd name="connsiteY15" fmla="*/ 58911 h 600461"/>
              <a:gd name="connsiteX16" fmla="*/ 929768 w 2233214"/>
              <a:gd name="connsiteY16" fmla="*/ 5123 h 600461"/>
              <a:gd name="connsiteX17" fmla="*/ 799139 w 2233214"/>
              <a:gd name="connsiteY17" fmla="*/ 28175 h 600461"/>
              <a:gd name="connsiteX18" fmla="*/ 783771 w 2233214"/>
              <a:gd name="connsiteY18" fmla="*/ 128067 h 600461"/>
              <a:gd name="connsiteX19" fmla="*/ 437990 w 2233214"/>
              <a:gd name="connsiteY19" fmla="*/ 251012 h 600461"/>
              <a:gd name="connsiteX20" fmla="*/ 153681 w 2233214"/>
              <a:gd name="connsiteY20" fmla="*/ 320168 h 600461"/>
              <a:gd name="connsiteX21" fmla="*/ 53788 w 2233214"/>
              <a:gd name="connsiteY21" fmla="*/ 358588 h 600461"/>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271239"/>
              <a:gd name="connsiteY0" fmla="*/ 350904 h 581519"/>
              <a:gd name="connsiteX1" fmla="*/ 222837 w 2271239"/>
              <a:gd name="connsiteY1" fmla="*/ 343220 h 581519"/>
              <a:gd name="connsiteX2" fmla="*/ 437990 w 2271239"/>
              <a:gd name="connsiteY2" fmla="*/ 373956 h 581519"/>
              <a:gd name="connsiteX3" fmla="*/ 691563 w 2271239"/>
              <a:gd name="connsiteY3" fmla="*/ 466165 h 581519"/>
              <a:gd name="connsiteX4" fmla="*/ 822191 w 2271239"/>
              <a:gd name="connsiteY4" fmla="*/ 496901 h 581519"/>
              <a:gd name="connsiteX5" fmla="*/ 929768 w 2271239"/>
              <a:gd name="connsiteY5" fmla="*/ 543005 h 581519"/>
              <a:gd name="connsiteX6" fmla="*/ 929768 w 2271239"/>
              <a:gd name="connsiteY6" fmla="*/ 550689 h 581519"/>
              <a:gd name="connsiteX7" fmla="*/ 1114185 w 2271239"/>
              <a:gd name="connsiteY7" fmla="*/ 573741 h 581519"/>
              <a:gd name="connsiteX8" fmla="*/ 2090664 w 2271239"/>
              <a:gd name="connsiteY8" fmla="*/ 504023 h 581519"/>
              <a:gd name="connsiteX9" fmla="*/ 2197633 w 2271239"/>
              <a:gd name="connsiteY9" fmla="*/ 289432 h 581519"/>
              <a:gd name="connsiteX10" fmla="*/ 2189949 w 2271239"/>
              <a:gd name="connsiteY10" fmla="*/ 166488 h 581519"/>
              <a:gd name="connsiteX11" fmla="*/ 1990165 w 2271239"/>
              <a:gd name="connsiteY11" fmla="*/ 143435 h 581519"/>
              <a:gd name="connsiteX12" fmla="*/ 1775012 w 2271239"/>
              <a:gd name="connsiteY12" fmla="*/ 43543 h 581519"/>
              <a:gd name="connsiteX13" fmla="*/ 1636699 w 2271239"/>
              <a:gd name="connsiteY13" fmla="*/ 12807 h 581519"/>
              <a:gd name="connsiteX14" fmla="*/ 1413862 w 2271239"/>
              <a:gd name="connsiteY14" fmla="*/ 20491 h 581519"/>
              <a:gd name="connsiteX15" fmla="*/ 1183341 w 2271239"/>
              <a:gd name="connsiteY15" fmla="*/ 58911 h 581519"/>
              <a:gd name="connsiteX16" fmla="*/ 929768 w 2271239"/>
              <a:gd name="connsiteY16" fmla="*/ 5123 h 581519"/>
              <a:gd name="connsiteX17" fmla="*/ 799139 w 2271239"/>
              <a:gd name="connsiteY17" fmla="*/ 28175 h 581519"/>
              <a:gd name="connsiteX18" fmla="*/ 783771 w 2271239"/>
              <a:gd name="connsiteY18" fmla="*/ 128067 h 581519"/>
              <a:gd name="connsiteX19" fmla="*/ 437990 w 2271239"/>
              <a:gd name="connsiteY19" fmla="*/ 251012 h 581519"/>
              <a:gd name="connsiteX20" fmla="*/ 153681 w 2271239"/>
              <a:gd name="connsiteY20" fmla="*/ 320168 h 581519"/>
              <a:gd name="connsiteX21" fmla="*/ 53788 w 2271239"/>
              <a:gd name="connsiteY21" fmla="*/ 358588 h 581519"/>
              <a:gd name="connsiteX0" fmla="*/ 0 w 2229932"/>
              <a:gd name="connsiteY0" fmla="*/ 350904 h 584102"/>
              <a:gd name="connsiteX1" fmla="*/ 222837 w 2229932"/>
              <a:gd name="connsiteY1" fmla="*/ 343220 h 584102"/>
              <a:gd name="connsiteX2" fmla="*/ 437990 w 2229932"/>
              <a:gd name="connsiteY2" fmla="*/ 373956 h 584102"/>
              <a:gd name="connsiteX3" fmla="*/ 691563 w 2229932"/>
              <a:gd name="connsiteY3" fmla="*/ 466165 h 584102"/>
              <a:gd name="connsiteX4" fmla="*/ 822191 w 2229932"/>
              <a:gd name="connsiteY4" fmla="*/ 496901 h 584102"/>
              <a:gd name="connsiteX5" fmla="*/ 929768 w 2229932"/>
              <a:gd name="connsiteY5" fmla="*/ 543005 h 584102"/>
              <a:gd name="connsiteX6" fmla="*/ 929768 w 2229932"/>
              <a:gd name="connsiteY6" fmla="*/ 550689 h 584102"/>
              <a:gd name="connsiteX7" fmla="*/ 1114185 w 2229932"/>
              <a:gd name="connsiteY7" fmla="*/ 573741 h 584102"/>
              <a:gd name="connsiteX8" fmla="*/ 1996156 w 2229932"/>
              <a:gd name="connsiteY8" fmla="*/ 488525 h 584102"/>
              <a:gd name="connsiteX9" fmla="*/ 2197633 w 2229932"/>
              <a:gd name="connsiteY9" fmla="*/ 289432 h 584102"/>
              <a:gd name="connsiteX10" fmla="*/ 2189949 w 2229932"/>
              <a:gd name="connsiteY10" fmla="*/ 166488 h 584102"/>
              <a:gd name="connsiteX11" fmla="*/ 1990165 w 2229932"/>
              <a:gd name="connsiteY11" fmla="*/ 143435 h 584102"/>
              <a:gd name="connsiteX12" fmla="*/ 1775012 w 2229932"/>
              <a:gd name="connsiteY12" fmla="*/ 43543 h 584102"/>
              <a:gd name="connsiteX13" fmla="*/ 1636699 w 2229932"/>
              <a:gd name="connsiteY13" fmla="*/ 12807 h 584102"/>
              <a:gd name="connsiteX14" fmla="*/ 1413862 w 2229932"/>
              <a:gd name="connsiteY14" fmla="*/ 20491 h 584102"/>
              <a:gd name="connsiteX15" fmla="*/ 1183341 w 2229932"/>
              <a:gd name="connsiteY15" fmla="*/ 58911 h 584102"/>
              <a:gd name="connsiteX16" fmla="*/ 929768 w 2229932"/>
              <a:gd name="connsiteY16" fmla="*/ 5123 h 584102"/>
              <a:gd name="connsiteX17" fmla="*/ 799139 w 2229932"/>
              <a:gd name="connsiteY17" fmla="*/ 28175 h 584102"/>
              <a:gd name="connsiteX18" fmla="*/ 783771 w 2229932"/>
              <a:gd name="connsiteY18" fmla="*/ 128067 h 584102"/>
              <a:gd name="connsiteX19" fmla="*/ 437990 w 2229932"/>
              <a:gd name="connsiteY19" fmla="*/ 251012 h 584102"/>
              <a:gd name="connsiteX20" fmla="*/ 153681 w 2229932"/>
              <a:gd name="connsiteY20" fmla="*/ 320168 h 584102"/>
              <a:gd name="connsiteX21" fmla="*/ 53788 w 2229932"/>
              <a:gd name="connsiteY21" fmla="*/ 358588 h 584102"/>
              <a:gd name="connsiteX0" fmla="*/ 0 w 2235182"/>
              <a:gd name="connsiteY0" fmla="*/ 350904 h 594434"/>
              <a:gd name="connsiteX1" fmla="*/ 222837 w 2235182"/>
              <a:gd name="connsiteY1" fmla="*/ 343220 h 594434"/>
              <a:gd name="connsiteX2" fmla="*/ 437990 w 2235182"/>
              <a:gd name="connsiteY2" fmla="*/ 373956 h 594434"/>
              <a:gd name="connsiteX3" fmla="*/ 691563 w 2235182"/>
              <a:gd name="connsiteY3" fmla="*/ 466165 h 594434"/>
              <a:gd name="connsiteX4" fmla="*/ 822191 w 2235182"/>
              <a:gd name="connsiteY4" fmla="*/ 496901 h 594434"/>
              <a:gd name="connsiteX5" fmla="*/ 929768 w 2235182"/>
              <a:gd name="connsiteY5" fmla="*/ 543005 h 594434"/>
              <a:gd name="connsiteX6" fmla="*/ 929768 w 2235182"/>
              <a:gd name="connsiteY6" fmla="*/ 550689 h 594434"/>
              <a:gd name="connsiteX7" fmla="*/ 1114185 w 2235182"/>
              <a:gd name="connsiteY7" fmla="*/ 573741 h 594434"/>
              <a:gd name="connsiteX8" fmla="*/ 1964653 w 2235182"/>
              <a:gd name="connsiteY8" fmla="*/ 426532 h 594434"/>
              <a:gd name="connsiteX9" fmla="*/ 2197633 w 2235182"/>
              <a:gd name="connsiteY9" fmla="*/ 289432 h 594434"/>
              <a:gd name="connsiteX10" fmla="*/ 2189949 w 2235182"/>
              <a:gd name="connsiteY10" fmla="*/ 166488 h 594434"/>
              <a:gd name="connsiteX11" fmla="*/ 1990165 w 2235182"/>
              <a:gd name="connsiteY11" fmla="*/ 143435 h 594434"/>
              <a:gd name="connsiteX12" fmla="*/ 1775012 w 2235182"/>
              <a:gd name="connsiteY12" fmla="*/ 43543 h 594434"/>
              <a:gd name="connsiteX13" fmla="*/ 1636699 w 2235182"/>
              <a:gd name="connsiteY13" fmla="*/ 12807 h 594434"/>
              <a:gd name="connsiteX14" fmla="*/ 1413862 w 2235182"/>
              <a:gd name="connsiteY14" fmla="*/ 20491 h 594434"/>
              <a:gd name="connsiteX15" fmla="*/ 1183341 w 2235182"/>
              <a:gd name="connsiteY15" fmla="*/ 58911 h 594434"/>
              <a:gd name="connsiteX16" fmla="*/ 929768 w 2235182"/>
              <a:gd name="connsiteY16" fmla="*/ 5123 h 594434"/>
              <a:gd name="connsiteX17" fmla="*/ 799139 w 2235182"/>
              <a:gd name="connsiteY17" fmla="*/ 28175 h 594434"/>
              <a:gd name="connsiteX18" fmla="*/ 783771 w 2235182"/>
              <a:gd name="connsiteY18" fmla="*/ 128067 h 594434"/>
              <a:gd name="connsiteX19" fmla="*/ 437990 w 2235182"/>
              <a:gd name="connsiteY19" fmla="*/ 251012 h 594434"/>
              <a:gd name="connsiteX20" fmla="*/ 153681 w 2235182"/>
              <a:gd name="connsiteY20" fmla="*/ 320168 h 594434"/>
              <a:gd name="connsiteX21" fmla="*/ 53788 w 2235182"/>
              <a:gd name="connsiteY21" fmla="*/ 358588 h 5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5182" h="594434">
                <a:moveTo>
                  <a:pt x="0" y="350904"/>
                </a:moveTo>
                <a:cubicBezTo>
                  <a:pt x="74919" y="345141"/>
                  <a:pt x="149839" y="339378"/>
                  <a:pt x="222837" y="343220"/>
                </a:cubicBezTo>
                <a:cubicBezTo>
                  <a:pt x="295835" y="347062"/>
                  <a:pt x="359869" y="353465"/>
                  <a:pt x="437990" y="373956"/>
                </a:cubicBezTo>
                <a:cubicBezTo>
                  <a:pt x="516111" y="394447"/>
                  <a:pt x="627530" y="445674"/>
                  <a:pt x="691563" y="466165"/>
                </a:cubicBezTo>
                <a:cubicBezTo>
                  <a:pt x="755596" y="486656"/>
                  <a:pt x="782490" y="484094"/>
                  <a:pt x="822191" y="496901"/>
                </a:cubicBezTo>
                <a:cubicBezTo>
                  <a:pt x="861892" y="509708"/>
                  <a:pt x="911839" y="534040"/>
                  <a:pt x="929768" y="543005"/>
                </a:cubicBezTo>
                <a:cubicBezTo>
                  <a:pt x="947697" y="551970"/>
                  <a:pt x="899032" y="545566"/>
                  <a:pt x="929768" y="550689"/>
                </a:cubicBezTo>
                <a:cubicBezTo>
                  <a:pt x="960504" y="555812"/>
                  <a:pt x="941704" y="594434"/>
                  <a:pt x="1114185" y="573741"/>
                </a:cubicBezTo>
                <a:cubicBezTo>
                  <a:pt x="1286666" y="553048"/>
                  <a:pt x="1612125" y="400300"/>
                  <a:pt x="1964653" y="426532"/>
                </a:cubicBezTo>
                <a:cubicBezTo>
                  <a:pt x="2145228" y="379147"/>
                  <a:pt x="2160084" y="332773"/>
                  <a:pt x="2197633" y="289432"/>
                </a:cubicBezTo>
                <a:cubicBezTo>
                  <a:pt x="2235182" y="246091"/>
                  <a:pt x="2224527" y="190821"/>
                  <a:pt x="2189949" y="166488"/>
                </a:cubicBezTo>
                <a:cubicBezTo>
                  <a:pt x="2155371" y="142155"/>
                  <a:pt x="2059321" y="163926"/>
                  <a:pt x="1990165" y="143435"/>
                </a:cubicBezTo>
                <a:cubicBezTo>
                  <a:pt x="1921009" y="122944"/>
                  <a:pt x="1833923" y="65314"/>
                  <a:pt x="1775012" y="43543"/>
                </a:cubicBezTo>
                <a:cubicBezTo>
                  <a:pt x="1716101" y="21772"/>
                  <a:pt x="1696891" y="16649"/>
                  <a:pt x="1636699" y="12807"/>
                </a:cubicBezTo>
                <a:cubicBezTo>
                  <a:pt x="1576507" y="8965"/>
                  <a:pt x="1489422" y="12807"/>
                  <a:pt x="1413862" y="20491"/>
                </a:cubicBezTo>
                <a:cubicBezTo>
                  <a:pt x="1338302" y="28175"/>
                  <a:pt x="1264023" y="61472"/>
                  <a:pt x="1183341" y="58911"/>
                </a:cubicBezTo>
                <a:cubicBezTo>
                  <a:pt x="1102659" y="56350"/>
                  <a:pt x="993802" y="10246"/>
                  <a:pt x="929768" y="5123"/>
                </a:cubicBezTo>
                <a:cubicBezTo>
                  <a:pt x="865734" y="0"/>
                  <a:pt x="823472" y="7684"/>
                  <a:pt x="799139" y="28175"/>
                </a:cubicBezTo>
                <a:cubicBezTo>
                  <a:pt x="774806" y="48666"/>
                  <a:pt x="843963" y="90928"/>
                  <a:pt x="783771" y="128067"/>
                </a:cubicBezTo>
                <a:cubicBezTo>
                  <a:pt x="723580" y="165207"/>
                  <a:pt x="543005" y="218995"/>
                  <a:pt x="437990" y="251012"/>
                </a:cubicBezTo>
                <a:cubicBezTo>
                  <a:pt x="332975" y="283029"/>
                  <a:pt x="217715" y="302239"/>
                  <a:pt x="153681" y="320168"/>
                </a:cubicBezTo>
                <a:cubicBezTo>
                  <a:pt x="89647" y="338097"/>
                  <a:pt x="71717" y="348342"/>
                  <a:pt x="53788" y="358588"/>
                </a:cubicBezTo>
              </a:path>
            </a:pathLst>
          </a:custGeom>
          <a:noFill/>
          <a:ln w="57150" cap="flat" cmpd="sng" algn="ctr">
            <a:solidFill>
              <a:srgbClr val="00FF00"/>
            </a:solidFill>
            <a:prstDash val="solid"/>
            <a:round/>
            <a:headEnd type="none" w="med" len="med"/>
            <a:tailEnd type="none" w="med" len="med"/>
          </a:ln>
          <a:effectLst>
            <a:glow rad="139700">
              <a:schemeClr val="accent1">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Delta  Smelt Habitat</a:t>
            </a:r>
          </a:p>
        </p:txBody>
      </p:sp>
      <p:sp>
        <p:nvSpPr>
          <p:cNvPr id="43"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 River</a:t>
            </a:r>
          </a:p>
        </p:txBody>
      </p:sp>
      <p:grpSp>
        <p:nvGrpSpPr>
          <p:cNvPr id="4" name="Group 49"/>
          <p:cNvGrpSpPr>
            <a:grpSpLocks/>
          </p:cNvGrpSpPr>
          <p:nvPr/>
        </p:nvGrpSpPr>
        <p:grpSpPr bwMode="auto">
          <a:xfrm>
            <a:off x="2590800" y="1739900"/>
            <a:ext cx="2795588" cy="2616200"/>
            <a:chOff x="1632" y="1096"/>
            <a:chExt cx="1761" cy="1648"/>
          </a:xfrm>
        </p:grpSpPr>
        <p:sp>
          <p:nvSpPr>
            <p:cNvPr id="45"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46"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3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3600" dirty="0">
                <a:solidFill>
                  <a:srgbClr val="FFFF00"/>
                </a:solidFill>
                <a:effectLst>
                  <a:outerShdw blurRad="60007" dist="310007" dir="7680000" sy="30000" kx="1300200" algn="ctr" rotWithShape="0">
                    <a:prstClr val="black">
                      <a:alpha val="32000"/>
                    </a:prstClr>
                  </a:outerShdw>
                </a:effectLst>
              </a:rPr>
              <a:t>Near-Term </a:t>
            </a:r>
            <a:r>
              <a:rPr lang="en-US" sz="3600" dirty="0" smtClean="0">
                <a:solidFill>
                  <a:srgbClr val="FFFF00"/>
                </a:solidFill>
                <a:effectLst>
                  <a:outerShdw blurRad="60007" dist="310007" dir="7680000" sy="30000" kx="1300200" algn="ctr" rotWithShape="0">
                    <a:prstClr val="black">
                      <a:alpha val="32000"/>
                    </a:prstClr>
                  </a:outerShdw>
                </a:effectLst>
              </a:rPr>
              <a:t>Physical Actions</a:t>
            </a:r>
            <a:r>
              <a:rPr lang="en-US" sz="3600" dirty="0">
                <a:effectLst>
                  <a:outerShdw blurRad="60007" dist="310007" dir="7680000" sy="30000" kx="1300200" algn="ctr" rotWithShape="0">
                    <a:prstClr val="black">
                      <a:alpha val="32000"/>
                    </a:prstClr>
                  </a:outerShdw>
                </a:effectLst>
              </a:rPr>
              <a:t/>
            </a:r>
            <a:br>
              <a:rPr lang="en-US" sz="3600" dirty="0">
                <a:effectLst>
                  <a:outerShdw blurRad="60007" dist="310007" dir="7680000" sy="30000" kx="1300200" algn="ctr" rotWithShape="0">
                    <a:prstClr val="black">
                      <a:alpha val="32000"/>
                    </a:prstClr>
                  </a:outerShdw>
                </a:effectLst>
              </a:rPr>
            </a:br>
            <a:r>
              <a:rPr lang="en-US" dirty="0">
                <a:solidFill>
                  <a:schemeClr val="bg1"/>
                </a:solidFill>
                <a:effectLst>
                  <a:outerShdw blurRad="60007" dist="310007" dir="7680000" sy="30000" kx="1300200" algn="ctr" rotWithShape="0">
                    <a:prstClr val="black">
                      <a:alpha val="32000"/>
                    </a:prstClr>
                  </a:outerShdw>
                </a:effectLst>
              </a:rPr>
              <a:t>Middle River Corridor – 2 Gate Option </a:t>
            </a:r>
          </a:p>
        </p:txBody>
      </p:sp>
      <p:sp>
        <p:nvSpPr>
          <p:cNvPr id="36"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242DD790-82D5-48BA-8D43-B38A4B6F2DB2}" type="slidenum">
              <a:rPr lang="en-US" smtClean="0"/>
              <a:pPr>
                <a:defRPr/>
              </a:pPr>
              <a:t>60</a:t>
            </a:fld>
            <a:endParaRPr lang="en-US" smtClean="0"/>
          </a:p>
        </p:txBody>
      </p:sp>
      <p:grpSp>
        <p:nvGrpSpPr>
          <p:cNvPr id="5" name="Group 53"/>
          <p:cNvGrpSpPr/>
          <p:nvPr/>
        </p:nvGrpSpPr>
        <p:grpSpPr>
          <a:xfrm>
            <a:off x="4282176" y="3759199"/>
            <a:ext cx="1361387" cy="2257426"/>
            <a:chOff x="4282176" y="3759199"/>
            <a:chExt cx="1361387" cy="2257426"/>
          </a:xfrm>
        </p:grpSpPr>
        <p:sp>
          <p:nvSpPr>
            <p:cNvPr id="38" name="Freeform 42"/>
            <p:cNvSpPr>
              <a:spLocks/>
            </p:cNvSpPr>
            <p:nvPr/>
          </p:nvSpPr>
          <p:spPr bwMode="invGray">
            <a:xfrm>
              <a:off x="4494212" y="3759199"/>
              <a:ext cx="936625"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nvGrpSpPr>
            <p:cNvPr id="6" name="Group 51"/>
            <p:cNvGrpSpPr/>
            <p:nvPr/>
          </p:nvGrpSpPr>
          <p:grpSpPr>
            <a:xfrm>
              <a:off x="4282176" y="3803650"/>
              <a:ext cx="1361387" cy="2212975"/>
              <a:chOff x="4282176" y="3803650"/>
              <a:chExt cx="1361387" cy="2212975"/>
            </a:xfrm>
          </p:grpSpPr>
          <p:sp>
            <p:nvSpPr>
              <p:cNvPr id="37" name="Freeform 43"/>
              <p:cNvSpPr>
                <a:spLocks/>
              </p:cNvSpPr>
              <p:nvPr/>
            </p:nvSpPr>
            <p:spPr bwMode="invGray">
              <a:xfrm>
                <a:off x="4467225" y="3803650"/>
                <a:ext cx="1176338" cy="2212975"/>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8" name="Freeform 47"/>
              <p:cNvSpPr/>
              <p:nvPr/>
            </p:nvSpPr>
            <p:spPr bwMode="auto">
              <a:xfrm>
                <a:off x="4538525" y="5132268"/>
                <a:ext cx="466890" cy="184994"/>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0" name="Freeform 49"/>
              <p:cNvSpPr/>
              <p:nvPr/>
            </p:nvSpPr>
            <p:spPr bwMode="auto">
              <a:xfrm>
                <a:off x="4282176" y="5333119"/>
                <a:ext cx="343560" cy="644837"/>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1" name="Freeform 50"/>
              <p:cNvSpPr/>
              <p:nvPr/>
            </p:nvSpPr>
            <p:spPr bwMode="auto">
              <a:xfrm>
                <a:off x="4581592" y="5307357"/>
                <a:ext cx="649032" cy="9591"/>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defRPr/>
                </a:pPr>
                <a:endParaRPr lang="en-US" smtClean="0"/>
              </a:p>
            </p:txBody>
          </p:sp>
        </p:grpSp>
      </p:grpSp>
      <p:sp>
        <p:nvSpPr>
          <p:cNvPr id="5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sp>
        <p:nvSpPr>
          <p:cNvPr id="5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pic>
        <p:nvPicPr>
          <p:cNvPr id="31" name="Picture 4" descr="http://baydeltaoffice.water.ca.gov/sdb/tbp/web_pg/tempbar/ORT_sm.jpg"/>
          <p:cNvPicPr>
            <a:picLocks noChangeArrowheads="1"/>
          </p:cNvPicPr>
          <p:nvPr/>
        </p:nvPicPr>
        <p:blipFill>
          <a:blip r:embed="rId4"/>
          <a:srcRect t="28444" r="17438" b="36000"/>
          <a:stretch>
            <a:fillRect/>
          </a:stretch>
        </p:blipFill>
        <p:spPr bwMode="auto">
          <a:xfrm>
            <a:off x="428580" y="2640674"/>
            <a:ext cx="8394192" cy="2895600"/>
          </a:xfrm>
          <a:prstGeom prst="rect">
            <a:avLst/>
          </a:prstGeom>
          <a:ln w="88900" cap="sq" cmpd="thickThin">
            <a:noFill/>
            <a:prstDash val="solid"/>
            <a:miter lim="800000"/>
          </a:ln>
          <a:effectLst>
            <a:innerShdw blurRad="76200">
              <a:srgbClr val="000000"/>
            </a:innerShdw>
          </a:effectLst>
        </p:spPr>
      </p:pic>
      <p:pic>
        <p:nvPicPr>
          <p:cNvPr id="47" name="Picture 46" descr="Near-Term No-Gates.gif"/>
          <p:cNvPicPr>
            <a:picLocks noChangeAspect="1"/>
          </p:cNvPicPr>
          <p:nvPr/>
        </p:nvPicPr>
        <p:blipFill>
          <a:blip r:embed="rId5"/>
          <a:stretch>
            <a:fillRect/>
          </a:stretch>
        </p:blipFill>
        <p:spPr>
          <a:xfrm>
            <a:off x="428580" y="2640674"/>
            <a:ext cx="8391525" cy="2895600"/>
          </a:xfrm>
          <a:prstGeom prst="rect">
            <a:avLst/>
          </a:prstGeom>
          <a:effectLst>
            <a:glow rad="228600">
              <a:schemeClr val="accent4">
                <a:satMod val="175000"/>
                <a:alpha val="40000"/>
              </a:schemeClr>
            </a:glow>
          </a:effectLst>
        </p:spPr>
      </p:pic>
      <p:grpSp>
        <p:nvGrpSpPr>
          <p:cNvPr id="7" name="Group 27"/>
          <p:cNvGrpSpPr>
            <a:grpSpLocks/>
          </p:cNvGrpSpPr>
          <p:nvPr/>
        </p:nvGrpSpPr>
        <p:grpSpPr bwMode="auto">
          <a:xfrm>
            <a:off x="1295400" y="5867400"/>
            <a:ext cx="2992438" cy="776288"/>
            <a:chOff x="1295400" y="5867400"/>
            <a:chExt cx="2992438" cy="776348"/>
          </a:xfrm>
        </p:grpSpPr>
        <p:sp>
          <p:nvSpPr>
            <p:cNvPr id="33"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a:solidFill>
                    <a:schemeClr val="bg1"/>
                  </a:solidFill>
                  <a:latin typeface="Arial" charset="0"/>
                  <a:cs typeface="+mn-cs"/>
                </a:rPr>
                <a:t>SWP Pumps</a:t>
              </a:r>
            </a:p>
          </p:txBody>
        </p:sp>
        <p:sp>
          <p:nvSpPr>
            <p:cNvPr id="34"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latin typeface="Arial" charset="0"/>
                  <a:cs typeface="+mn-cs"/>
                </a:rPr>
                <a:t>CVP Pumps</a:t>
              </a:r>
            </a:p>
          </p:txBody>
        </p:sp>
        <p:sp>
          <p:nvSpPr>
            <p:cNvPr id="41"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44"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36916"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grpSp>
        <p:nvGrpSpPr>
          <p:cNvPr id="3" name="Group 27"/>
          <p:cNvGrpSpPr>
            <a:grpSpLocks/>
          </p:cNvGrpSpPr>
          <p:nvPr/>
        </p:nvGrpSpPr>
        <p:grpSpPr bwMode="auto">
          <a:xfrm>
            <a:off x="4395788" y="4624388"/>
            <a:ext cx="557212" cy="252412"/>
            <a:chOff x="4395119" y="4623970"/>
            <a:chExt cx="557881" cy="252830"/>
          </a:xfrm>
        </p:grpSpPr>
        <p:sp>
          <p:nvSpPr>
            <p:cNvPr id="20" name="Rectangle 19"/>
            <p:cNvSpPr/>
            <p:nvPr/>
          </p:nvSpPr>
          <p:spPr bwMode="auto">
            <a:xfrm>
              <a:off x="4876930" y="4623970"/>
              <a:ext cx="76070" cy="252830"/>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24" name="Rectangle 23"/>
            <p:cNvSpPr/>
            <p:nvPr/>
          </p:nvSpPr>
          <p:spPr bwMode="auto">
            <a:xfrm rot="5400000">
              <a:off x="4483662" y="4712057"/>
              <a:ext cx="75995" cy="253081"/>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grpSp>
      <p:sp>
        <p:nvSpPr>
          <p:cNvPr id="39" name="Freeform 38"/>
          <p:cNvSpPr/>
          <p:nvPr/>
        </p:nvSpPr>
        <p:spPr bwMode="auto">
          <a:xfrm>
            <a:off x="2704783" y="4305617"/>
            <a:ext cx="1973897" cy="594434"/>
          </a:xfrm>
          <a:custGeom>
            <a:avLst/>
            <a:gdLst>
              <a:gd name="connsiteX0" fmla="*/ 0 w 2749603"/>
              <a:gd name="connsiteY0" fmla="*/ 350904 h 1398495"/>
              <a:gd name="connsiteX1" fmla="*/ 222837 w 2749603"/>
              <a:gd name="connsiteY1" fmla="*/ 343220 h 1398495"/>
              <a:gd name="connsiteX2" fmla="*/ 437990 w 2749603"/>
              <a:gd name="connsiteY2" fmla="*/ 373956 h 1398495"/>
              <a:gd name="connsiteX3" fmla="*/ 691563 w 2749603"/>
              <a:gd name="connsiteY3" fmla="*/ 466165 h 1398495"/>
              <a:gd name="connsiteX4" fmla="*/ 822191 w 2749603"/>
              <a:gd name="connsiteY4" fmla="*/ 496901 h 1398495"/>
              <a:gd name="connsiteX5" fmla="*/ 929768 w 2749603"/>
              <a:gd name="connsiteY5" fmla="*/ 543005 h 1398495"/>
              <a:gd name="connsiteX6" fmla="*/ 929768 w 2749603"/>
              <a:gd name="connsiteY6" fmla="*/ 550689 h 1398495"/>
              <a:gd name="connsiteX7" fmla="*/ 1114185 w 2749603"/>
              <a:gd name="connsiteY7" fmla="*/ 573741 h 1398495"/>
              <a:gd name="connsiteX8" fmla="*/ 1167973 w 2749603"/>
              <a:gd name="connsiteY8" fmla="*/ 635214 h 1398495"/>
              <a:gd name="connsiteX9" fmla="*/ 1214077 w 2749603"/>
              <a:gd name="connsiteY9" fmla="*/ 804262 h 1398495"/>
              <a:gd name="connsiteX10" fmla="*/ 1252497 w 2749603"/>
              <a:gd name="connsiteY10" fmla="*/ 927207 h 1398495"/>
              <a:gd name="connsiteX11" fmla="*/ 1375442 w 2749603"/>
              <a:gd name="connsiteY11" fmla="*/ 973311 h 1398495"/>
              <a:gd name="connsiteX12" fmla="*/ 1498386 w 2749603"/>
              <a:gd name="connsiteY12" fmla="*/ 957943 h 1398495"/>
              <a:gd name="connsiteX13" fmla="*/ 1621331 w 2749603"/>
              <a:gd name="connsiteY13" fmla="*/ 950259 h 1398495"/>
              <a:gd name="connsiteX14" fmla="*/ 1713539 w 2749603"/>
              <a:gd name="connsiteY14" fmla="*/ 988679 h 1398495"/>
              <a:gd name="connsiteX15" fmla="*/ 1705855 w 2749603"/>
              <a:gd name="connsiteY15" fmla="*/ 1088572 h 1398495"/>
              <a:gd name="connsiteX16" fmla="*/ 1590595 w 2749603"/>
              <a:gd name="connsiteY16" fmla="*/ 1211516 h 1398495"/>
              <a:gd name="connsiteX17" fmla="*/ 1582911 w 2749603"/>
              <a:gd name="connsiteY17" fmla="*/ 1272988 h 1398495"/>
              <a:gd name="connsiteX18" fmla="*/ 1621331 w 2749603"/>
              <a:gd name="connsiteY18" fmla="*/ 1311409 h 1398495"/>
              <a:gd name="connsiteX19" fmla="*/ 1751959 w 2749603"/>
              <a:gd name="connsiteY19" fmla="*/ 1372881 h 1398495"/>
              <a:gd name="connsiteX20" fmla="*/ 2627939 w 2749603"/>
              <a:gd name="connsiteY20" fmla="*/ 1157728 h 1398495"/>
              <a:gd name="connsiteX21" fmla="*/ 2481943 w 2749603"/>
              <a:gd name="connsiteY21" fmla="*/ 1111624 h 1398495"/>
              <a:gd name="connsiteX22" fmla="*/ 2328262 w 2749603"/>
              <a:gd name="connsiteY22" fmla="*/ 1111624 h 1398495"/>
              <a:gd name="connsiteX23" fmla="*/ 2236054 w 2749603"/>
              <a:gd name="connsiteY23" fmla="*/ 950259 h 1398495"/>
              <a:gd name="connsiteX24" fmla="*/ 2090057 w 2749603"/>
              <a:gd name="connsiteY24" fmla="*/ 842683 h 1398495"/>
              <a:gd name="connsiteX25" fmla="*/ 2120793 w 2749603"/>
              <a:gd name="connsiteY25" fmla="*/ 650582 h 1398495"/>
              <a:gd name="connsiteX26" fmla="*/ 2174581 w 2749603"/>
              <a:gd name="connsiteY26" fmla="*/ 496901 h 1398495"/>
              <a:gd name="connsiteX27" fmla="*/ 2197633 w 2749603"/>
              <a:gd name="connsiteY27" fmla="*/ 289432 h 1398495"/>
              <a:gd name="connsiteX28" fmla="*/ 2189949 w 2749603"/>
              <a:gd name="connsiteY28" fmla="*/ 166488 h 1398495"/>
              <a:gd name="connsiteX29" fmla="*/ 1990165 w 2749603"/>
              <a:gd name="connsiteY29" fmla="*/ 143435 h 1398495"/>
              <a:gd name="connsiteX30" fmla="*/ 1775012 w 2749603"/>
              <a:gd name="connsiteY30" fmla="*/ 43543 h 1398495"/>
              <a:gd name="connsiteX31" fmla="*/ 1636699 w 2749603"/>
              <a:gd name="connsiteY31" fmla="*/ 12807 h 1398495"/>
              <a:gd name="connsiteX32" fmla="*/ 1413862 w 2749603"/>
              <a:gd name="connsiteY32" fmla="*/ 20491 h 1398495"/>
              <a:gd name="connsiteX33" fmla="*/ 1183341 w 2749603"/>
              <a:gd name="connsiteY33" fmla="*/ 58911 h 1398495"/>
              <a:gd name="connsiteX34" fmla="*/ 929768 w 2749603"/>
              <a:gd name="connsiteY34" fmla="*/ 5123 h 1398495"/>
              <a:gd name="connsiteX35" fmla="*/ 799139 w 2749603"/>
              <a:gd name="connsiteY35" fmla="*/ 28175 h 1398495"/>
              <a:gd name="connsiteX36" fmla="*/ 783771 w 2749603"/>
              <a:gd name="connsiteY36" fmla="*/ 128067 h 1398495"/>
              <a:gd name="connsiteX37" fmla="*/ 437990 w 2749603"/>
              <a:gd name="connsiteY37" fmla="*/ 251012 h 1398495"/>
              <a:gd name="connsiteX38" fmla="*/ 153681 w 2749603"/>
              <a:gd name="connsiteY38" fmla="*/ 320168 h 1398495"/>
              <a:gd name="connsiteX39" fmla="*/ 53788 w 2749603"/>
              <a:gd name="connsiteY39" fmla="*/ 358588 h 1398495"/>
              <a:gd name="connsiteX0" fmla="*/ 0 w 2771374"/>
              <a:gd name="connsiteY0" fmla="*/ 350904 h 1330619"/>
              <a:gd name="connsiteX1" fmla="*/ 222837 w 2771374"/>
              <a:gd name="connsiteY1" fmla="*/ 343220 h 1330619"/>
              <a:gd name="connsiteX2" fmla="*/ 437990 w 2771374"/>
              <a:gd name="connsiteY2" fmla="*/ 373956 h 1330619"/>
              <a:gd name="connsiteX3" fmla="*/ 691563 w 2771374"/>
              <a:gd name="connsiteY3" fmla="*/ 466165 h 1330619"/>
              <a:gd name="connsiteX4" fmla="*/ 822191 w 2771374"/>
              <a:gd name="connsiteY4" fmla="*/ 496901 h 1330619"/>
              <a:gd name="connsiteX5" fmla="*/ 929768 w 2771374"/>
              <a:gd name="connsiteY5" fmla="*/ 543005 h 1330619"/>
              <a:gd name="connsiteX6" fmla="*/ 929768 w 2771374"/>
              <a:gd name="connsiteY6" fmla="*/ 550689 h 1330619"/>
              <a:gd name="connsiteX7" fmla="*/ 1114185 w 2771374"/>
              <a:gd name="connsiteY7" fmla="*/ 573741 h 1330619"/>
              <a:gd name="connsiteX8" fmla="*/ 1167973 w 2771374"/>
              <a:gd name="connsiteY8" fmla="*/ 635214 h 1330619"/>
              <a:gd name="connsiteX9" fmla="*/ 1214077 w 2771374"/>
              <a:gd name="connsiteY9" fmla="*/ 804262 h 1330619"/>
              <a:gd name="connsiteX10" fmla="*/ 1252497 w 2771374"/>
              <a:gd name="connsiteY10" fmla="*/ 927207 h 1330619"/>
              <a:gd name="connsiteX11" fmla="*/ 1375442 w 2771374"/>
              <a:gd name="connsiteY11" fmla="*/ 973311 h 1330619"/>
              <a:gd name="connsiteX12" fmla="*/ 1498386 w 2771374"/>
              <a:gd name="connsiteY12" fmla="*/ 957943 h 1330619"/>
              <a:gd name="connsiteX13" fmla="*/ 1621331 w 2771374"/>
              <a:gd name="connsiteY13" fmla="*/ 950259 h 1330619"/>
              <a:gd name="connsiteX14" fmla="*/ 1713539 w 2771374"/>
              <a:gd name="connsiteY14" fmla="*/ 988679 h 1330619"/>
              <a:gd name="connsiteX15" fmla="*/ 1705855 w 2771374"/>
              <a:gd name="connsiteY15" fmla="*/ 1088572 h 1330619"/>
              <a:gd name="connsiteX16" fmla="*/ 1590595 w 2771374"/>
              <a:gd name="connsiteY16" fmla="*/ 1211516 h 1330619"/>
              <a:gd name="connsiteX17" fmla="*/ 1582911 w 2771374"/>
              <a:gd name="connsiteY17" fmla="*/ 1272988 h 1330619"/>
              <a:gd name="connsiteX18" fmla="*/ 1621331 w 2771374"/>
              <a:gd name="connsiteY18" fmla="*/ 1311409 h 1330619"/>
              <a:gd name="connsiteX19" fmla="*/ 2627939 w 2771374"/>
              <a:gd name="connsiteY19" fmla="*/ 1157728 h 1330619"/>
              <a:gd name="connsiteX20" fmla="*/ 2481943 w 2771374"/>
              <a:gd name="connsiteY20" fmla="*/ 1111624 h 1330619"/>
              <a:gd name="connsiteX21" fmla="*/ 2328262 w 2771374"/>
              <a:gd name="connsiteY21" fmla="*/ 1111624 h 1330619"/>
              <a:gd name="connsiteX22" fmla="*/ 2236054 w 2771374"/>
              <a:gd name="connsiteY22" fmla="*/ 950259 h 1330619"/>
              <a:gd name="connsiteX23" fmla="*/ 2090057 w 2771374"/>
              <a:gd name="connsiteY23" fmla="*/ 842683 h 1330619"/>
              <a:gd name="connsiteX24" fmla="*/ 2120793 w 2771374"/>
              <a:gd name="connsiteY24" fmla="*/ 650582 h 1330619"/>
              <a:gd name="connsiteX25" fmla="*/ 2174581 w 2771374"/>
              <a:gd name="connsiteY25" fmla="*/ 496901 h 1330619"/>
              <a:gd name="connsiteX26" fmla="*/ 2197633 w 2771374"/>
              <a:gd name="connsiteY26" fmla="*/ 289432 h 1330619"/>
              <a:gd name="connsiteX27" fmla="*/ 2189949 w 2771374"/>
              <a:gd name="connsiteY27" fmla="*/ 166488 h 1330619"/>
              <a:gd name="connsiteX28" fmla="*/ 1990165 w 2771374"/>
              <a:gd name="connsiteY28" fmla="*/ 143435 h 1330619"/>
              <a:gd name="connsiteX29" fmla="*/ 1775012 w 2771374"/>
              <a:gd name="connsiteY29" fmla="*/ 43543 h 1330619"/>
              <a:gd name="connsiteX30" fmla="*/ 1636699 w 2771374"/>
              <a:gd name="connsiteY30" fmla="*/ 12807 h 1330619"/>
              <a:gd name="connsiteX31" fmla="*/ 1413862 w 2771374"/>
              <a:gd name="connsiteY31" fmla="*/ 20491 h 1330619"/>
              <a:gd name="connsiteX32" fmla="*/ 1183341 w 2771374"/>
              <a:gd name="connsiteY32" fmla="*/ 58911 h 1330619"/>
              <a:gd name="connsiteX33" fmla="*/ 929768 w 2771374"/>
              <a:gd name="connsiteY33" fmla="*/ 5123 h 1330619"/>
              <a:gd name="connsiteX34" fmla="*/ 799139 w 2771374"/>
              <a:gd name="connsiteY34" fmla="*/ 28175 h 1330619"/>
              <a:gd name="connsiteX35" fmla="*/ 783771 w 2771374"/>
              <a:gd name="connsiteY35" fmla="*/ 128067 h 1330619"/>
              <a:gd name="connsiteX36" fmla="*/ 437990 w 2771374"/>
              <a:gd name="connsiteY36" fmla="*/ 251012 h 1330619"/>
              <a:gd name="connsiteX37" fmla="*/ 153681 w 2771374"/>
              <a:gd name="connsiteY37" fmla="*/ 320168 h 1330619"/>
              <a:gd name="connsiteX38" fmla="*/ 53788 w 2771374"/>
              <a:gd name="connsiteY38" fmla="*/ 358588 h 1330619"/>
              <a:gd name="connsiteX0" fmla="*/ 0 w 2777778"/>
              <a:gd name="connsiteY0" fmla="*/ 350904 h 1281953"/>
              <a:gd name="connsiteX1" fmla="*/ 222837 w 2777778"/>
              <a:gd name="connsiteY1" fmla="*/ 343220 h 1281953"/>
              <a:gd name="connsiteX2" fmla="*/ 437990 w 2777778"/>
              <a:gd name="connsiteY2" fmla="*/ 373956 h 1281953"/>
              <a:gd name="connsiteX3" fmla="*/ 691563 w 2777778"/>
              <a:gd name="connsiteY3" fmla="*/ 466165 h 1281953"/>
              <a:gd name="connsiteX4" fmla="*/ 822191 w 2777778"/>
              <a:gd name="connsiteY4" fmla="*/ 496901 h 1281953"/>
              <a:gd name="connsiteX5" fmla="*/ 929768 w 2777778"/>
              <a:gd name="connsiteY5" fmla="*/ 543005 h 1281953"/>
              <a:gd name="connsiteX6" fmla="*/ 929768 w 2777778"/>
              <a:gd name="connsiteY6" fmla="*/ 550689 h 1281953"/>
              <a:gd name="connsiteX7" fmla="*/ 1114185 w 2777778"/>
              <a:gd name="connsiteY7" fmla="*/ 573741 h 1281953"/>
              <a:gd name="connsiteX8" fmla="*/ 1167973 w 2777778"/>
              <a:gd name="connsiteY8" fmla="*/ 635214 h 1281953"/>
              <a:gd name="connsiteX9" fmla="*/ 1214077 w 2777778"/>
              <a:gd name="connsiteY9" fmla="*/ 804262 h 1281953"/>
              <a:gd name="connsiteX10" fmla="*/ 1252497 w 2777778"/>
              <a:gd name="connsiteY10" fmla="*/ 927207 h 1281953"/>
              <a:gd name="connsiteX11" fmla="*/ 1375442 w 2777778"/>
              <a:gd name="connsiteY11" fmla="*/ 973311 h 1281953"/>
              <a:gd name="connsiteX12" fmla="*/ 1498386 w 2777778"/>
              <a:gd name="connsiteY12" fmla="*/ 957943 h 1281953"/>
              <a:gd name="connsiteX13" fmla="*/ 1621331 w 2777778"/>
              <a:gd name="connsiteY13" fmla="*/ 950259 h 1281953"/>
              <a:gd name="connsiteX14" fmla="*/ 1713539 w 2777778"/>
              <a:gd name="connsiteY14" fmla="*/ 988679 h 1281953"/>
              <a:gd name="connsiteX15" fmla="*/ 1705855 w 2777778"/>
              <a:gd name="connsiteY15" fmla="*/ 1088572 h 1281953"/>
              <a:gd name="connsiteX16" fmla="*/ 1590595 w 2777778"/>
              <a:gd name="connsiteY16" fmla="*/ 1211516 h 1281953"/>
              <a:gd name="connsiteX17" fmla="*/ 1582911 w 2777778"/>
              <a:gd name="connsiteY17" fmla="*/ 1272988 h 1281953"/>
              <a:gd name="connsiteX18" fmla="*/ 2627939 w 2777778"/>
              <a:gd name="connsiteY18" fmla="*/ 1157728 h 1281953"/>
              <a:gd name="connsiteX19" fmla="*/ 2481943 w 2777778"/>
              <a:gd name="connsiteY19" fmla="*/ 1111624 h 1281953"/>
              <a:gd name="connsiteX20" fmla="*/ 2328262 w 2777778"/>
              <a:gd name="connsiteY20" fmla="*/ 1111624 h 1281953"/>
              <a:gd name="connsiteX21" fmla="*/ 2236054 w 2777778"/>
              <a:gd name="connsiteY21" fmla="*/ 950259 h 1281953"/>
              <a:gd name="connsiteX22" fmla="*/ 2090057 w 2777778"/>
              <a:gd name="connsiteY22" fmla="*/ 842683 h 1281953"/>
              <a:gd name="connsiteX23" fmla="*/ 2120793 w 2777778"/>
              <a:gd name="connsiteY23" fmla="*/ 650582 h 1281953"/>
              <a:gd name="connsiteX24" fmla="*/ 2174581 w 2777778"/>
              <a:gd name="connsiteY24" fmla="*/ 496901 h 1281953"/>
              <a:gd name="connsiteX25" fmla="*/ 2197633 w 2777778"/>
              <a:gd name="connsiteY25" fmla="*/ 289432 h 1281953"/>
              <a:gd name="connsiteX26" fmla="*/ 2189949 w 2777778"/>
              <a:gd name="connsiteY26" fmla="*/ 166488 h 1281953"/>
              <a:gd name="connsiteX27" fmla="*/ 1990165 w 2777778"/>
              <a:gd name="connsiteY27" fmla="*/ 143435 h 1281953"/>
              <a:gd name="connsiteX28" fmla="*/ 1775012 w 2777778"/>
              <a:gd name="connsiteY28" fmla="*/ 43543 h 1281953"/>
              <a:gd name="connsiteX29" fmla="*/ 1636699 w 2777778"/>
              <a:gd name="connsiteY29" fmla="*/ 12807 h 1281953"/>
              <a:gd name="connsiteX30" fmla="*/ 1413862 w 2777778"/>
              <a:gd name="connsiteY30" fmla="*/ 20491 h 1281953"/>
              <a:gd name="connsiteX31" fmla="*/ 1183341 w 2777778"/>
              <a:gd name="connsiteY31" fmla="*/ 58911 h 1281953"/>
              <a:gd name="connsiteX32" fmla="*/ 929768 w 2777778"/>
              <a:gd name="connsiteY32" fmla="*/ 5123 h 1281953"/>
              <a:gd name="connsiteX33" fmla="*/ 799139 w 2777778"/>
              <a:gd name="connsiteY33" fmla="*/ 28175 h 1281953"/>
              <a:gd name="connsiteX34" fmla="*/ 783771 w 2777778"/>
              <a:gd name="connsiteY34" fmla="*/ 128067 h 1281953"/>
              <a:gd name="connsiteX35" fmla="*/ 437990 w 2777778"/>
              <a:gd name="connsiteY35" fmla="*/ 251012 h 1281953"/>
              <a:gd name="connsiteX36" fmla="*/ 153681 w 2777778"/>
              <a:gd name="connsiteY36" fmla="*/ 320168 h 1281953"/>
              <a:gd name="connsiteX37" fmla="*/ 53788 w 2777778"/>
              <a:gd name="connsiteY37" fmla="*/ 358588 h 1281953"/>
              <a:gd name="connsiteX0" fmla="*/ 0 w 2776497"/>
              <a:gd name="connsiteY0" fmla="*/ 350904 h 1223042"/>
              <a:gd name="connsiteX1" fmla="*/ 222837 w 2776497"/>
              <a:gd name="connsiteY1" fmla="*/ 343220 h 1223042"/>
              <a:gd name="connsiteX2" fmla="*/ 437990 w 2776497"/>
              <a:gd name="connsiteY2" fmla="*/ 373956 h 1223042"/>
              <a:gd name="connsiteX3" fmla="*/ 691563 w 2776497"/>
              <a:gd name="connsiteY3" fmla="*/ 466165 h 1223042"/>
              <a:gd name="connsiteX4" fmla="*/ 822191 w 2776497"/>
              <a:gd name="connsiteY4" fmla="*/ 496901 h 1223042"/>
              <a:gd name="connsiteX5" fmla="*/ 929768 w 2776497"/>
              <a:gd name="connsiteY5" fmla="*/ 543005 h 1223042"/>
              <a:gd name="connsiteX6" fmla="*/ 929768 w 2776497"/>
              <a:gd name="connsiteY6" fmla="*/ 550689 h 1223042"/>
              <a:gd name="connsiteX7" fmla="*/ 1114185 w 2776497"/>
              <a:gd name="connsiteY7" fmla="*/ 573741 h 1223042"/>
              <a:gd name="connsiteX8" fmla="*/ 1167973 w 2776497"/>
              <a:gd name="connsiteY8" fmla="*/ 635214 h 1223042"/>
              <a:gd name="connsiteX9" fmla="*/ 1214077 w 2776497"/>
              <a:gd name="connsiteY9" fmla="*/ 804262 h 1223042"/>
              <a:gd name="connsiteX10" fmla="*/ 1252497 w 2776497"/>
              <a:gd name="connsiteY10" fmla="*/ 927207 h 1223042"/>
              <a:gd name="connsiteX11" fmla="*/ 1375442 w 2776497"/>
              <a:gd name="connsiteY11" fmla="*/ 973311 h 1223042"/>
              <a:gd name="connsiteX12" fmla="*/ 1498386 w 2776497"/>
              <a:gd name="connsiteY12" fmla="*/ 957943 h 1223042"/>
              <a:gd name="connsiteX13" fmla="*/ 1621331 w 2776497"/>
              <a:gd name="connsiteY13" fmla="*/ 950259 h 1223042"/>
              <a:gd name="connsiteX14" fmla="*/ 1713539 w 2776497"/>
              <a:gd name="connsiteY14" fmla="*/ 988679 h 1223042"/>
              <a:gd name="connsiteX15" fmla="*/ 1705855 w 2776497"/>
              <a:gd name="connsiteY15" fmla="*/ 1088572 h 1223042"/>
              <a:gd name="connsiteX16" fmla="*/ 1590595 w 2776497"/>
              <a:gd name="connsiteY16" fmla="*/ 1211516 h 1223042"/>
              <a:gd name="connsiteX17" fmla="*/ 2627939 w 2776497"/>
              <a:gd name="connsiteY17" fmla="*/ 1157728 h 1223042"/>
              <a:gd name="connsiteX18" fmla="*/ 2481943 w 2776497"/>
              <a:gd name="connsiteY18" fmla="*/ 1111624 h 1223042"/>
              <a:gd name="connsiteX19" fmla="*/ 2328262 w 2776497"/>
              <a:gd name="connsiteY19" fmla="*/ 1111624 h 1223042"/>
              <a:gd name="connsiteX20" fmla="*/ 2236054 w 2776497"/>
              <a:gd name="connsiteY20" fmla="*/ 950259 h 1223042"/>
              <a:gd name="connsiteX21" fmla="*/ 2090057 w 2776497"/>
              <a:gd name="connsiteY21" fmla="*/ 842683 h 1223042"/>
              <a:gd name="connsiteX22" fmla="*/ 2120793 w 2776497"/>
              <a:gd name="connsiteY22" fmla="*/ 650582 h 1223042"/>
              <a:gd name="connsiteX23" fmla="*/ 2174581 w 2776497"/>
              <a:gd name="connsiteY23" fmla="*/ 496901 h 1223042"/>
              <a:gd name="connsiteX24" fmla="*/ 2197633 w 2776497"/>
              <a:gd name="connsiteY24" fmla="*/ 289432 h 1223042"/>
              <a:gd name="connsiteX25" fmla="*/ 2189949 w 2776497"/>
              <a:gd name="connsiteY25" fmla="*/ 166488 h 1223042"/>
              <a:gd name="connsiteX26" fmla="*/ 1990165 w 2776497"/>
              <a:gd name="connsiteY26" fmla="*/ 143435 h 1223042"/>
              <a:gd name="connsiteX27" fmla="*/ 1775012 w 2776497"/>
              <a:gd name="connsiteY27" fmla="*/ 43543 h 1223042"/>
              <a:gd name="connsiteX28" fmla="*/ 1636699 w 2776497"/>
              <a:gd name="connsiteY28" fmla="*/ 12807 h 1223042"/>
              <a:gd name="connsiteX29" fmla="*/ 1413862 w 2776497"/>
              <a:gd name="connsiteY29" fmla="*/ 20491 h 1223042"/>
              <a:gd name="connsiteX30" fmla="*/ 1183341 w 2776497"/>
              <a:gd name="connsiteY30" fmla="*/ 58911 h 1223042"/>
              <a:gd name="connsiteX31" fmla="*/ 929768 w 2776497"/>
              <a:gd name="connsiteY31" fmla="*/ 5123 h 1223042"/>
              <a:gd name="connsiteX32" fmla="*/ 799139 w 2776497"/>
              <a:gd name="connsiteY32" fmla="*/ 28175 h 1223042"/>
              <a:gd name="connsiteX33" fmla="*/ 783771 w 2776497"/>
              <a:gd name="connsiteY33" fmla="*/ 128067 h 1223042"/>
              <a:gd name="connsiteX34" fmla="*/ 437990 w 2776497"/>
              <a:gd name="connsiteY34" fmla="*/ 251012 h 1223042"/>
              <a:gd name="connsiteX35" fmla="*/ 153681 w 2776497"/>
              <a:gd name="connsiteY35" fmla="*/ 320168 h 1223042"/>
              <a:gd name="connsiteX36" fmla="*/ 53788 w 2776497"/>
              <a:gd name="connsiteY36" fmla="*/ 358588 h 1223042"/>
              <a:gd name="connsiteX0" fmla="*/ 0 w 2757287"/>
              <a:gd name="connsiteY0" fmla="*/ 350904 h 1161570"/>
              <a:gd name="connsiteX1" fmla="*/ 222837 w 2757287"/>
              <a:gd name="connsiteY1" fmla="*/ 343220 h 1161570"/>
              <a:gd name="connsiteX2" fmla="*/ 437990 w 2757287"/>
              <a:gd name="connsiteY2" fmla="*/ 373956 h 1161570"/>
              <a:gd name="connsiteX3" fmla="*/ 691563 w 2757287"/>
              <a:gd name="connsiteY3" fmla="*/ 466165 h 1161570"/>
              <a:gd name="connsiteX4" fmla="*/ 822191 w 2757287"/>
              <a:gd name="connsiteY4" fmla="*/ 496901 h 1161570"/>
              <a:gd name="connsiteX5" fmla="*/ 929768 w 2757287"/>
              <a:gd name="connsiteY5" fmla="*/ 543005 h 1161570"/>
              <a:gd name="connsiteX6" fmla="*/ 929768 w 2757287"/>
              <a:gd name="connsiteY6" fmla="*/ 550689 h 1161570"/>
              <a:gd name="connsiteX7" fmla="*/ 1114185 w 2757287"/>
              <a:gd name="connsiteY7" fmla="*/ 573741 h 1161570"/>
              <a:gd name="connsiteX8" fmla="*/ 1167973 w 2757287"/>
              <a:gd name="connsiteY8" fmla="*/ 635214 h 1161570"/>
              <a:gd name="connsiteX9" fmla="*/ 1214077 w 2757287"/>
              <a:gd name="connsiteY9" fmla="*/ 804262 h 1161570"/>
              <a:gd name="connsiteX10" fmla="*/ 1252497 w 2757287"/>
              <a:gd name="connsiteY10" fmla="*/ 927207 h 1161570"/>
              <a:gd name="connsiteX11" fmla="*/ 1375442 w 2757287"/>
              <a:gd name="connsiteY11" fmla="*/ 973311 h 1161570"/>
              <a:gd name="connsiteX12" fmla="*/ 1498386 w 2757287"/>
              <a:gd name="connsiteY12" fmla="*/ 957943 h 1161570"/>
              <a:gd name="connsiteX13" fmla="*/ 1621331 w 2757287"/>
              <a:gd name="connsiteY13" fmla="*/ 950259 h 1161570"/>
              <a:gd name="connsiteX14" fmla="*/ 1713539 w 2757287"/>
              <a:gd name="connsiteY14" fmla="*/ 988679 h 1161570"/>
              <a:gd name="connsiteX15" fmla="*/ 1705855 w 2757287"/>
              <a:gd name="connsiteY15" fmla="*/ 1088572 h 1161570"/>
              <a:gd name="connsiteX16" fmla="*/ 2627939 w 2757287"/>
              <a:gd name="connsiteY16" fmla="*/ 1157728 h 1161570"/>
              <a:gd name="connsiteX17" fmla="*/ 2481943 w 2757287"/>
              <a:gd name="connsiteY17" fmla="*/ 1111624 h 1161570"/>
              <a:gd name="connsiteX18" fmla="*/ 2328262 w 2757287"/>
              <a:gd name="connsiteY18" fmla="*/ 1111624 h 1161570"/>
              <a:gd name="connsiteX19" fmla="*/ 2236054 w 2757287"/>
              <a:gd name="connsiteY19" fmla="*/ 950259 h 1161570"/>
              <a:gd name="connsiteX20" fmla="*/ 2090057 w 2757287"/>
              <a:gd name="connsiteY20" fmla="*/ 842683 h 1161570"/>
              <a:gd name="connsiteX21" fmla="*/ 2120793 w 2757287"/>
              <a:gd name="connsiteY21" fmla="*/ 650582 h 1161570"/>
              <a:gd name="connsiteX22" fmla="*/ 2174581 w 2757287"/>
              <a:gd name="connsiteY22" fmla="*/ 496901 h 1161570"/>
              <a:gd name="connsiteX23" fmla="*/ 2197633 w 2757287"/>
              <a:gd name="connsiteY23" fmla="*/ 289432 h 1161570"/>
              <a:gd name="connsiteX24" fmla="*/ 2189949 w 2757287"/>
              <a:gd name="connsiteY24" fmla="*/ 166488 h 1161570"/>
              <a:gd name="connsiteX25" fmla="*/ 1990165 w 2757287"/>
              <a:gd name="connsiteY25" fmla="*/ 143435 h 1161570"/>
              <a:gd name="connsiteX26" fmla="*/ 1775012 w 2757287"/>
              <a:gd name="connsiteY26" fmla="*/ 43543 h 1161570"/>
              <a:gd name="connsiteX27" fmla="*/ 1636699 w 2757287"/>
              <a:gd name="connsiteY27" fmla="*/ 12807 h 1161570"/>
              <a:gd name="connsiteX28" fmla="*/ 1413862 w 2757287"/>
              <a:gd name="connsiteY28" fmla="*/ 20491 h 1161570"/>
              <a:gd name="connsiteX29" fmla="*/ 1183341 w 2757287"/>
              <a:gd name="connsiteY29" fmla="*/ 58911 h 1161570"/>
              <a:gd name="connsiteX30" fmla="*/ 929768 w 2757287"/>
              <a:gd name="connsiteY30" fmla="*/ 5123 h 1161570"/>
              <a:gd name="connsiteX31" fmla="*/ 799139 w 2757287"/>
              <a:gd name="connsiteY31" fmla="*/ 28175 h 1161570"/>
              <a:gd name="connsiteX32" fmla="*/ 783771 w 2757287"/>
              <a:gd name="connsiteY32" fmla="*/ 128067 h 1161570"/>
              <a:gd name="connsiteX33" fmla="*/ 437990 w 2757287"/>
              <a:gd name="connsiteY33" fmla="*/ 251012 h 1161570"/>
              <a:gd name="connsiteX34" fmla="*/ 153681 w 2757287"/>
              <a:gd name="connsiteY34" fmla="*/ 320168 h 1161570"/>
              <a:gd name="connsiteX35" fmla="*/ 53788 w 2757287"/>
              <a:gd name="connsiteY35" fmla="*/ 358588 h 1161570"/>
              <a:gd name="connsiteX0" fmla="*/ 0 w 2756006"/>
              <a:gd name="connsiteY0" fmla="*/ 350904 h 1178219"/>
              <a:gd name="connsiteX1" fmla="*/ 222837 w 2756006"/>
              <a:gd name="connsiteY1" fmla="*/ 343220 h 1178219"/>
              <a:gd name="connsiteX2" fmla="*/ 437990 w 2756006"/>
              <a:gd name="connsiteY2" fmla="*/ 373956 h 1178219"/>
              <a:gd name="connsiteX3" fmla="*/ 691563 w 2756006"/>
              <a:gd name="connsiteY3" fmla="*/ 466165 h 1178219"/>
              <a:gd name="connsiteX4" fmla="*/ 822191 w 2756006"/>
              <a:gd name="connsiteY4" fmla="*/ 496901 h 1178219"/>
              <a:gd name="connsiteX5" fmla="*/ 929768 w 2756006"/>
              <a:gd name="connsiteY5" fmla="*/ 543005 h 1178219"/>
              <a:gd name="connsiteX6" fmla="*/ 929768 w 2756006"/>
              <a:gd name="connsiteY6" fmla="*/ 550689 h 1178219"/>
              <a:gd name="connsiteX7" fmla="*/ 1114185 w 2756006"/>
              <a:gd name="connsiteY7" fmla="*/ 573741 h 1178219"/>
              <a:gd name="connsiteX8" fmla="*/ 1167973 w 2756006"/>
              <a:gd name="connsiteY8" fmla="*/ 635214 h 1178219"/>
              <a:gd name="connsiteX9" fmla="*/ 1214077 w 2756006"/>
              <a:gd name="connsiteY9" fmla="*/ 804262 h 1178219"/>
              <a:gd name="connsiteX10" fmla="*/ 1252497 w 2756006"/>
              <a:gd name="connsiteY10" fmla="*/ 927207 h 1178219"/>
              <a:gd name="connsiteX11" fmla="*/ 1375442 w 2756006"/>
              <a:gd name="connsiteY11" fmla="*/ 973311 h 1178219"/>
              <a:gd name="connsiteX12" fmla="*/ 1498386 w 2756006"/>
              <a:gd name="connsiteY12" fmla="*/ 957943 h 1178219"/>
              <a:gd name="connsiteX13" fmla="*/ 1621331 w 2756006"/>
              <a:gd name="connsiteY13" fmla="*/ 950259 h 1178219"/>
              <a:gd name="connsiteX14" fmla="*/ 1713539 w 2756006"/>
              <a:gd name="connsiteY14" fmla="*/ 988679 h 1178219"/>
              <a:gd name="connsiteX15" fmla="*/ 2627939 w 2756006"/>
              <a:gd name="connsiteY15" fmla="*/ 1157728 h 1178219"/>
              <a:gd name="connsiteX16" fmla="*/ 2481943 w 2756006"/>
              <a:gd name="connsiteY16" fmla="*/ 1111624 h 1178219"/>
              <a:gd name="connsiteX17" fmla="*/ 2328262 w 2756006"/>
              <a:gd name="connsiteY17" fmla="*/ 1111624 h 1178219"/>
              <a:gd name="connsiteX18" fmla="*/ 2236054 w 2756006"/>
              <a:gd name="connsiteY18" fmla="*/ 950259 h 1178219"/>
              <a:gd name="connsiteX19" fmla="*/ 2090057 w 2756006"/>
              <a:gd name="connsiteY19" fmla="*/ 842683 h 1178219"/>
              <a:gd name="connsiteX20" fmla="*/ 2120793 w 2756006"/>
              <a:gd name="connsiteY20" fmla="*/ 650582 h 1178219"/>
              <a:gd name="connsiteX21" fmla="*/ 2174581 w 2756006"/>
              <a:gd name="connsiteY21" fmla="*/ 496901 h 1178219"/>
              <a:gd name="connsiteX22" fmla="*/ 2197633 w 2756006"/>
              <a:gd name="connsiteY22" fmla="*/ 289432 h 1178219"/>
              <a:gd name="connsiteX23" fmla="*/ 2189949 w 2756006"/>
              <a:gd name="connsiteY23" fmla="*/ 166488 h 1178219"/>
              <a:gd name="connsiteX24" fmla="*/ 1990165 w 2756006"/>
              <a:gd name="connsiteY24" fmla="*/ 143435 h 1178219"/>
              <a:gd name="connsiteX25" fmla="*/ 1775012 w 2756006"/>
              <a:gd name="connsiteY25" fmla="*/ 43543 h 1178219"/>
              <a:gd name="connsiteX26" fmla="*/ 1636699 w 2756006"/>
              <a:gd name="connsiteY26" fmla="*/ 12807 h 1178219"/>
              <a:gd name="connsiteX27" fmla="*/ 1413862 w 2756006"/>
              <a:gd name="connsiteY27" fmla="*/ 20491 h 1178219"/>
              <a:gd name="connsiteX28" fmla="*/ 1183341 w 2756006"/>
              <a:gd name="connsiteY28" fmla="*/ 58911 h 1178219"/>
              <a:gd name="connsiteX29" fmla="*/ 929768 w 2756006"/>
              <a:gd name="connsiteY29" fmla="*/ 5123 h 1178219"/>
              <a:gd name="connsiteX30" fmla="*/ 799139 w 2756006"/>
              <a:gd name="connsiteY30" fmla="*/ 28175 h 1178219"/>
              <a:gd name="connsiteX31" fmla="*/ 783771 w 2756006"/>
              <a:gd name="connsiteY31" fmla="*/ 128067 h 1178219"/>
              <a:gd name="connsiteX32" fmla="*/ 437990 w 2756006"/>
              <a:gd name="connsiteY32" fmla="*/ 251012 h 1178219"/>
              <a:gd name="connsiteX33" fmla="*/ 153681 w 2756006"/>
              <a:gd name="connsiteY33" fmla="*/ 320168 h 1178219"/>
              <a:gd name="connsiteX34" fmla="*/ 53788 w 2756006"/>
              <a:gd name="connsiteY34" fmla="*/ 358588 h 1178219"/>
              <a:gd name="connsiteX0" fmla="*/ 0 w 2771374"/>
              <a:gd name="connsiteY0" fmla="*/ 350904 h 1184622"/>
              <a:gd name="connsiteX1" fmla="*/ 222837 w 2771374"/>
              <a:gd name="connsiteY1" fmla="*/ 343220 h 1184622"/>
              <a:gd name="connsiteX2" fmla="*/ 437990 w 2771374"/>
              <a:gd name="connsiteY2" fmla="*/ 373956 h 1184622"/>
              <a:gd name="connsiteX3" fmla="*/ 691563 w 2771374"/>
              <a:gd name="connsiteY3" fmla="*/ 466165 h 1184622"/>
              <a:gd name="connsiteX4" fmla="*/ 822191 w 2771374"/>
              <a:gd name="connsiteY4" fmla="*/ 496901 h 1184622"/>
              <a:gd name="connsiteX5" fmla="*/ 929768 w 2771374"/>
              <a:gd name="connsiteY5" fmla="*/ 543005 h 1184622"/>
              <a:gd name="connsiteX6" fmla="*/ 929768 w 2771374"/>
              <a:gd name="connsiteY6" fmla="*/ 550689 h 1184622"/>
              <a:gd name="connsiteX7" fmla="*/ 1114185 w 2771374"/>
              <a:gd name="connsiteY7" fmla="*/ 573741 h 1184622"/>
              <a:gd name="connsiteX8" fmla="*/ 1167973 w 2771374"/>
              <a:gd name="connsiteY8" fmla="*/ 635214 h 1184622"/>
              <a:gd name="connsiteX9" fmla="*/ 1214077 w 2771374"/>
              <a:gd name="connsiteY9" fmla="*/ 804262 h 1184622"/>
              <a:gd name="connsiteX10" fmla="*/ 1252497 w 2771374"/>
              <a:gd name="connsiteY10" fmla="*/ 927207 h 1184622"/>
              <a:gd name="connsiteX11" fmla="*/ 1375442 w 2771374"/>
              <a:gd name="connsiteY11" fmla="*/ 973311 h 1184622"/>
              <a:gd name="connsiteX12" fmla="*/ 1498386 w 2771374"/>
              <a:gd name="connsiteY12" fmla="*/ 957943 h 1184622"/>
              <a:gd name="connsiteX13" fmla="*/ 1621331 w 2771374"/>
              <a:gd name="connsiteY13" fmla="*/ 950259 h 1184622"/>
              <a:gd name="connsiteX14" fmla="*/ 2627939 w 2771374"/>
              <a:gd name="connsiteY14" fmla="*/ 1157728 h 1184622"/>
              <a:gd name="connsiteX15" fmla="*/ 2481943 w 2771374"/>
              <a:gd name="connsiteY15" fmla="*/ 1111624 h 1184622"/>
              <a:gd name="connsiteX16" fmla="*/ 2328262 w 2771374"/>
              <a:gd name="connsiteY16" fmla="*/ 1111624 h 1184622"/>
              <a:gd name="connsiteX17" fmla="*/ 2236054 w 2771374"/>
              <a:gd name="connsiteY17" fmla="*/ 950259 h 1184622"/>
              <a:gd name="connsiteX18" fmla="*/ 2090057 w 2771374"/>
              <a:gd name="connsiteY18" fmla="*/ 842683 h 1184622"/>
              <a:gd name="connsiteX19" fmla="*/ 2120793 w 2771374"/>
              <a:gd name="connsiteY19" fmla="*/ 650582 h 1184622"/>
              <a:gd name="connsiteX20" fmla="*/ 2174581 w 2771374"/>
              <a:gd name="connsiteY20" fmla="*/ 496901 h 1184622"/>
              <a:gd name="connsiteX21" fmla="*/ 2197633 w 2771374"/>
              <a:gd name="connsiteY21" fmla="*/ 289432 h 1184622"/>
              <a:gd name="connsiteX22" fmla="*/ 2189949 w 2771374"/>
              <a:gd name="connsiteY22" fmla="*/ 166488 h 1184622"/>
              <a:gd name="connsiteX23" fmla="*/ 1990165 w 2771374"/>
              <a:gd name="connsiteY23" fmla="*/ 143435 h 1184622"/>
              <a:gd name="connsiteX24" fmla="*/ 1775012 w 2771374"/>
              <a:gd name="connsiteY24" fmla="*/ 43543 h 1184622"/>
              <a:gd name="connsiteX25" fmla="*/ 1636699 w 2771374"/>
              <a:gd name="connsiteY25" fmla="*/ 12807 h 1184622"/>
              <a:gd name="connsiteX26" fmla="*/ 1413862 w 2771374"/>
              <a:gd name="connsiteY26" fmla="*/ 20491 h 1184622"/>
              <a:gd name="connsiteX27" fmla="*/ 1183341 w 2771374"/>
              <a:gd name="connsiteY27" fmla="*/ 58911 h 1184622"/>
              <a:gd name="connsiteX28" fmla="*/ 929768 w 2771374"/>
              <a:gd name="connsiteY28" fmla="*/ 5123 h 1184622"/>
              <a:gd name="connsiteX29" fmla="*/ 799139 w 2771374"/>
              <a:gd name="connsiteY29" fmla="*/ 28175 h 1184622"/>
              <a:gd name="connsiteX30" fmla="*/ 783771 w 2771374"/>
              <a:gd name="connsiteY30" fmla="*/ 128067 h 1184622"/>
              <a:gd name="connsiteX31" fmla="*/ 437990 w 2771374"/>
              <a:gd name="connsiteY31" fmla="*/ 251012 h 1184622"/>
              <a:gd name="connsiteX32" fmla="*/ 153681 w 2771374"/>
              <a:gd name="connsiteY32" fmla="*/ 320168 h 1184622"/>
              <a:gd name="connsiteX33" fmla="*/ 53788 w 2771374"/>
              <a:gd name="connsiteY33" fmla="*/ 358588 h 1184622"/>
              <a:gd name="connsiteX0" fmla="*/ 0 w 2791865"/>
              <a:gd name="connsiteY0" fmla="*/ 350904 h 1183341"/>
              <a:gd name="connsiteX1" fmla="*/ 222837 w 2791865"/>
              <a:gd name="connsiteY1" fmla="*/ 343220 h 1183341"/>
              <a:gd name="connsiteX2" fmla="*/ 437990 w 2791865"/>
              <a:gd name="connsiteY2" fmla="*/ 373956 h 1183341"/>
              <a:gd name="connsiteX3" fmla="*/ 691563 w 2791865"/>
              <a:gd name="connsiteY3" fmla="*/ 466165 h 1183341"/>
              <a:gd name="connsiteX4" fmla="*/ 822191 w 2791865"/>
              <a:gd name="connsiteY4" fmla="*/ 496901 h 1183341"/>
              <a:gd name="connsiteX5" fmla="*/ 929768 w 2791865"/>
              <a:gd name="connsiteY5" fmla="*/ 543005 h 1183341"/>
              <a:gd name="connsiteX6" fmla="*/ 929768 w 2791865"/>
              <a:gd name="connsiteY6" fmla="*/ 550689 h 1183341"/>
              <a:gd name="connsiteX7" fmla="*/ 1114185 w 2791865"/>
              <a:gd name="connsiteY7" fmla="*/ 573741 h 1183341"/>
              <a:gd name="connsiteX8" fmla="*/ 1167973 w 2791865"/>
              <a:gd name="connsiteY8" fmla="*/ 635214 h 1183341"/>
              <a:gd name="connsiteX9" fmla="*/ 1214077 w 2791865"/>
              <a:gd name="connsiteY9" fmla="*/ 804262 h 1183341"/>
              <a:gd name="connsiteX10" fmla="*/ 1252497 w 2791865"/>
              <a:gd name="connsiteY10" fmla="*/ 927207 h 1183341"/>
              <a:gd name="connsiteX11" fmla="*/ 1375442 w 2791865"/>
              <a:gd name="connsiteY11" fmla="*/ 973311 h 1183341"/>
              <a:gd name="connsiteX12" fmla="*/ 1498386 w 2791865"/>
              <a:gd name="connsiteY12" fmla="*/ 957943 h 1183341"/>
              <a:gd name="connsiteX13" fmla="*/ 2627939 w 2791865"/>
              <a:gd name="connsiteY13" fmla="*/ 1157728 h 1183341"/>
              <a:gd name="connsiteX14" fmla="*/ 2481943 w 2791865"/>
              <a:gd name="connsiteY14" fmla="*/ 1111624 h 1183341"/>
              <a:gd name="connsiteX15" fmla="*/ 2328262 w 2791865"/>
              <a:gd name="connsiteY15" fmla="*/ 1111624 h 1183341"/>
              <a:gd name="connsiteX16" fmla="*/ 2236054 w 2791865"/>
              <a:gd name="connsiteY16" fmla="*/ 950259 h 1183341"/>
              <a:gd name="connsiteX17" fmla="*/ 2090057 w 2791865"/>
              <a:gd name="connsiteY17" fmla="*/ 842683 h 1183341"/>
              <a:gd name="connsiteX18" fmla="*/ 2120793 w 2791865"/>
              <a:gd name="connsiteY18" fmla="*/ 650582 h 1183341"/>
              <a:gd name="connsiteX19" fmla="*/ 2174581 w 2791865"/>
              <a:gd name="connsiteY19" fmla="*/ 496901 h 1183341"/>
              <a:gd name="connsiteX20" fmla="*/ 2197633 w 2791865"/>
              <a:gd name="connsiteY20" fmla="*/ 289432 h 1183341"/>
              <a:gd name="connsiteX21" fmla="*/ 2189949 w 2791865"/>
              <a:gd name="connsiteY21" fmla="*/ 166488 h 1183341"/>
              <a:gd name="connsiteX22" fmla="*/ 1990165 w 2791865"/>
              <a:gd name="connsiteY22" fmla="*/ 143435 h 1183341"/>
              <a:gd name="connsiteX23" fmla="*/ 1775012 w 2791865"/>
              <a:gd name="connsiteY23" fmla="*/ 43543 h 1183341"/>
              <a:gd name="connsiteX24" fmla="*/ 1636699 w 2791865"/>
              <a:gd name="connsiteY24" fmla="*/ 12807 h 1183341"/>
              <a:gd name="connsiteX25" fmla="*/ 1413862 w 2791865"/>
              <a:gd name="connsiteY25" fmla="*/ 20491 h 1183341"/>
              <a:gd name="connsiteX26" fmla="*/ 1183341 w 2791865"/>
              <a:gd name="connsiteY26" fmla="*/ 58911 h 1183341"/>
              <a:gd name="connsiteX27" fmla="*/ 929768 w 2791865"/>
              <a:gd name="connsiteY27" fmla="*/ 5123 h 1183341"/>
              <a:gd name="connsiteX28" fmla="*/ 799139 w 2791865"/>
              <a:gd name="connsiteY28" fmla="*/ 28175 h 1183341"/>
              <a:gd name="connsiteX29" fmla="*/ 783771 w 2791865"/>
              <a:gd name="connsiteY29" fmla="*/ 128067 h 1183341"/>
              <a:gd name="connsiteX30" fmla="*/ 437990 w 2791865"/>
              <a:gd name="connsiteY30" fmla="*/ 251012 h 1183341"/>
              <a:gd name="connsiteX31" fmla="*/ 153681 w 2791865"/>
              <a:gd name="connsiteY31" fmla="*/ 320168 h 1183341"/>
              <a:gd name="connsiteX32" fmla="*/ 53788 w 2791865"/>
              <a:gd name="connsiteY32" fmla="*/ 358588 h 1183341"/>
              <a:gd name="connsiteX0" fmla="*/ 0 w 2812356"/>
              <a:gd name="connsiteY0" fmla="*/ 350904 h 1180780"/>
              <a:gd name="connsiteX1" fmla="*/ 222837 w 2812356"/>
              <a:gd name="connsiteY1" fmla="*/ 343220 h 1180780"/>
              <a:gd name="connsiteX2" fmla="*/ 437990 w 2812356"/>
              <a:gd name="connsiteY2" fmla="*/ 373956 h 1180780"/>
              <a:gd name="connsiteX3" fmla="*/ 691563 w 2812356"/>
              <a:gd name="connsiteY3" fmla="*/ 466165 h 1180780"/>
              <a:gd name="connsiteX4" fmla="*/ 822191 w 2812356"/>
              <a:gd name="connsiteY4" fmla="*/ 496901 h 1180780"/>
              <a:gd name="connsiteX5" fmla="*/ 929768 w 2812356"/>
              <a:gd name="connsiteY5" fmla="*/ 543005 h 1180780"/>
              <a:gd name="connsiteX6" fmla="*/ 929768 w 2812356"/>
              <a:gd name="connsiteY6" fmla="*/ 550689 h 1180780"/>
              <a:gd name="connsiteX7" fmla="*/ 1114185 w 2812356"/>
              <a:gd name="connsiteY7" fmla="*/ 573741 h 1180780"/>
              <a:gd name="connsiteX8" fmla="*/ 1167973 w 2812356"/>
              <a:gd name="connsiteY8" fmla="*/ 635214 h 1180780"/>
              <a:gd name="connsiteX9" fmla="*/ 1214077 w 2812356"/>
              <a:gd name="connsiteY9" fmla="*/ 804262 h 1180780"/>
              <a:gd name="connsiteX10" fmla="*/ 1252497 w 2812356"/>
              <a:gd name="connsiteY10" fmla="*/ 927207 h 1180780"/>
              <a:gd name="connsiteX11" fmla="*/ 1375442 w 2812356"/>
              <a:gd name="connsiteY11" fmla="*/ 973311 h 1180780"/>
              <a:gd name="connsiteX12" fmla="*/ 2627939 w 2812356"/>
              <a:gd name="connsiteY12" fmla="*/ 1157728 h 1180780"/>
              <a:gd name="connsiteX13" fmla="*/ 2481943 w 2812356"/>
              <a:gd name="connsiteY13" fmla="*/ 1111624 h 1180780"/>
              <a:gd name="connsiteX14" fmla="*/ 2328262 w 2812356"/>
              <a:gd name="connsiteY14" fmla="*/ 1111624 h 1180780"/>
              <a:gd name="connsiteX15" fmla="*/ 2236054 w 2812356"/>
              <a:gd name="connsiteY15" fmla="*/ 950259 h 1180780"/>
              <a:gd name="connsiteX16" fmla="*/ 2090057 w 2812356"/>
              <a:gd name="connsiteY16" fmla="*/ 842683 h 1180780"/>
              <a:gd name="connsiteX17" fmla="*/ 2120793 w 2812356"/>
              <a:gd name="connsiteY17" fmla="*/ 650582 h 1180780"/>
              <a:gd name="connsiteX18" fmla="*/ 2174581 w 2812356"/>
              <a:gd name="connsiteY18" fmla="*/ 496901 h 1180780"/>
              <a:gd name="connsiteX19" fmla="*/ 2197633 w 2812356"/>
              <a:gd name="connsiteY19" fmla="*/ 289432 h 1180780"/>
              <a:gd name="connsiteX20" fmla="*/ 2189949 w 2812356"/>
              <a:gd name="connsiteY20" fmla="*/ 166488 h 1180780"/>
              <a:gd name="connsiteX21" fmla="*/ 1990165 w 2812356"/>
              <a:gd name="connsiteY21" fmla="*/ 143435 h 1180780"/>
              <a:gd name="connsiteX22" fmla="*/ 1775012 w 2812356"/>
              <a:gd name="connsiteY22" fmla="*/ 43543 h 1180780"/>
              <a:gd name="connsiteX23" fmla="*/ 1636699 w 2812356"/>
              <a:gd name="connsiteY23" fmla="*/ 12807 h 1180780"/>
              <a:gd name="connsiteX24" fmla="*/ 1413862 w 2812356"/>
              <a:gd name="connsiteY24" fmla="*/ 20491 h 1180780"/>
              <a:gd name="connsiteX25" fmla="*/ 1183341 w 2812356"/>
              <a:gd name="connsiteY25" fmla="*/ 58911 h 1180780"/>
              <a:gd name="connsiteX26" fmla="*/ 929768 w 2812356"/>
              <a:gd name="connsiteY26" fmla="*/ 5123 h 1180780"/>
              <a:gd name="connsiteX27" fmla="*/ 799139 w 2812356"/>
              <a:gd name="connsiteY27" fmla="*/ 28175 h 1180780"/>
              <a:gd name="connsiteX28" fmla="*/ 783771 w 2812356"/>
              <a:gd name="connsiteY28" fmla="*/ 128067 h 1180780"/>
              <a:gd name="connsiteX29" fmla="*/ 437990 w 2812356"/>
              <a:gd name="connsiteY29" fmla="*/ 251012 h 1180780"/>
              <a:gd name="connsiteX30" fmla="*/ 153681 w 2812356"/>
              <a:gd name="connsiteY30" fmla="*/ 320168 h 1180780"/>
              <a:gd name="connsiteX31" fmla="*/ 53788 w 2812356"/>
              <a:gd name="connsiteY31" fmla="*/ 358588 h 1180780"/>
              <a:gd name="connsiteX0" fmla="*/ 0 w 2786742"/>
              <a:gd name="connsiteY0" fmla="*/ 350904 h 1180780"/>
              <a:gd name="connsiteX1" fmla="*/ 222837 w 2786742"/>
              <a:gd name="connsiteY1" fmla="*/ 343220 h 1180780"/>
              <a:gd name="connsiteX2" fmla="*/ 437990 w 2786742"/>
              <a:gd name="connsiteY2" fmla="*/ 373956 h 1180780"/>
              <a:gd name="connsiteX3" fmla="*/ 691563 w 2786742"/>
              <a:gd name="connsiteY3" fmla="*/ 466165 h 1180780"/>
              <a:gd name="connsiteX4" fmla="*/ 822191 w 2786742"/>
              <a:gd name="connsiteY4" fmla="*/ 496901 h 1180780"/>
              <a:gd name="connsiteX5" fmla="*/ 929768 w 2786742"/>
              <a:gd name="connsiteY5" fmla="*/ 543005 h 1180780"/>
              <a:gd name="connsiteX6" fmla="*/ 929768 w 2786742"/>
              <a:gd name="connsiteY6" fmla="*/ 550689 h 1180780"/>
              <a:gd name="connsiteX7" fmla="*/ 1114185 w 2786742"/>
              <a:gd name="connsiteY7" fmla="*/ 573741 h 1180780"/>
              <a:gd name="connsiteX8" fmla="*/ 1167973 w 2786742"/>
              <a:gd name="connsiteY8" fmla="*/ 635214 h 1180780"/>
              <a:gd name="connsiteX9" fmla="*/ 1214077 w 2786742"/>
              <a:gd name="connsiteY9" fmla="*/ 804262 h 1180780"/>
              <a:gd name="connsiteX10" fmla="*/ 1252497 w 2786742"/>
              <a:gd name="connsiteY10" fmla="*/ 927207 h 1180780"/>
              <a:gd name="connsiteX11" fmla="*/ 1375442 w 2786742"/>
              <a:gd name="connsiteY11" fmla="*/ 973311 h 1180780"/>
              <a:gd name="connsiteX12" fmla="*/ 2627939 w 2786742"/>
              <a:gd name="connsiteY12" fmla="*/ 1157728 h 1180780"/>
              <a:gd name="connsiteX13" fmla="*/ 2328262 w 2786742"/>
              <a:gd name="connsiteY13" fmla="*/ 1111624 h 1180780"/>
              <a:gd name="connsiteX14" fmla="*/ 2236054 w 2786742"/>
              <a:gd name="connsiteY14" fmla="*/ 950259 h 1180780"/>
              <a:gd name="connsiteX15" fmla="*/ 2090057 w 2786742"/>
              <a:gd name="connsiteY15" fmla="*/ 842683 h 1180780"/>
              <a:gd name="connsiteX16" fmla="*/ 2120793 w 2786742"/>
              <a:gd name="connsiteY16" fmla="*/ 650582 h 1180780"/>
              <a:gd name="connsiteX17" fmla="*/ 2174581 w 2786742"/>
              <a:gd name="connsiteY17" fmla="*/ 496901 h 1180780"/>
              <a:gd name="connsiteX18" fmla="*/ 2197633 w 2786742"/>
              <a:gd name="connsiteY18" fmla="*/ 289432 h 1180780"/>
              <a:gd name="connsiteX19" fmla="*/ 2189949 w 2786742"/>
              <a:gd name="connsiteY19" fmla="*/ 166488 h 1180780"/>
              <a:gd name="connsiteX20" fmla="*/ 1990165 w 2786742"/>
              <a:gd name="connsiteY20" fmla="*/ 143435 h 1180780"/>
              <a:gd name="connsiteX21" fmla="*/ 1775012 w 2786742"/>
              <a:gd name="connsiteY21" fmla="*/ 43543 h 1180780"/>
              <a:gd name="connsiteX22" fmla="*/ 1636699 w 2786742"/>
              <a:gd name="connsiteY22" fmla="*/ 12807 h 1180780"/>
              <a:gd name="connsiteX23" fmla="*/ 1413862 w 2786742"/>
              <a:gd name="connsiteY23" fmla="*/ 20491 h 1180780"/>
              <a:gd name="connsiteX24" fmla="*/ 1183341 w 2786742"/>
              <a:gd name="connsiteY24" fmla="*/ 58911 h 1180780"/>
              <a:gd name="connsiteX25" fmla="*/ 929768 w 2786742"/>
              <a:gd name="connsiteY25" fmla="*/ 5123 h 1180780"/>
              <a:gd name="connsiteX26" fmla="*/ 799139 w 2786742"/>
              <a:gd name="connsiteY26" fmla="*/ 28175 h 1180780"/>
              <a:gd name="connsiteX27" fmla="*/ 783771 w 2786742"/>
              <a:gd name="connsiteY27" fmla="*/ 128067 h 1180780"/>
              <a:gd name="connsiteX28" fmla="*/ 437990 w 2786742"/>
              <a:gd name="connsiteY28" fmla="*/ 251012 h 1180780"/>
              <a:gd name="connsiteX29" fmla="*/ 153681 w 2786742"/>
              <a:gd name="connsiteY29" fmla="*/ 320168 h 1180780"/>
              <a:gd name="connsiteX30" fmla="*/ 53788 w 2786742"/>
              <a:gd name="connsiteY30" fmla="*/ 358588 h 1180780"/>
              <a:gd name="connsiteX0" fmla="*/ 0 w 2771374"/>
              <a:gd name="connsiteY0" fmla="*/ 350904 h 1161570"/>
              <a:gd name="connsiteX1" fmla="*/ 222837 w 2771374"/>
              <a:gd name="connsiteY1" fmla="*/ 343220 h 1161570"/>
              <a:gd name="connsiteX2" fmla="*/ 437990 w 2771374"/>
              <a:gd name="connsiteY2" fmla="*/ 373956 h 1161570"/>
              <a:gd name="connsiteX3" fmla="*/ 691563 w 2771374"/>
              <a:gd name="connsiteY3" fmla="*/ 466165 h 1161570"/>
              <a:gd name="connsiteX4" fmla="*/ 822191 w 2771374"/>
              <a:gd name="connsiteY4" fmla="*/ 496901 h 1161570"/>
              <a:gd name="connsiteX5" fmla="*/ 929768 w 2771374"/>
              <a:gd name="connsiteY5" fmla="*/ 543005 h 1161570"/>
              <a:gd name="connsiteX6" fmla="*/ 929768 w 2771374"/>
              <a:gd name="connsiteY6" fmla="*/ 550689 h 1161570"/>
              <a:gd name="connsiteX7" fmla="*/ 1114185 w 2771374"/>
              <a:gd name="connsiteY7" fmla="*/ 573741 h 1161570"/>
              <a:gd name="connsiteX8" fmla="*/ 1167973 w 2771374"/>
              <a:gd name="connsiteY8" fmla="*/ 635214 h 1161570"/>
              <a:gd name="connsiteX9" fmla="*/ 1214077 w 2771374"/>
              <a:gd name="connsiteY9" fmla="*/ 804262 h 1161570"/>
              <a:gd name="connsiteX10" fmla="*/ 1252497 w 2771374"/>
              <a:gd name="connsiteY10" fmla="*/ 927207 h 1161570"/>
              <a:gd name="connsiteX11" fmla="*/ 1375442 w 2771374"/>
              <a:gd name="connsiteY11" fmla="*/ 973311 h 1161570"/>
              <a:gd name="connsiteX12" fmla="*/ 2627939 w 2771374"/>
              <a:gd name="connsiteY12" fmla="*/ 1157728 h 1161570"/>
              <a:gd name="connsiteX13" fmla="*/ 2236054 w 2771374"/>
              <a:gd name="connsiteY13" fmla="*/ 950259 h 1161570"/>
              <a:gd name="connsiteX14" fmla="*/ 2090057 w 2771374"/>
              <a:gd name="connsiteY14" fmla="*/ 842683 h 1161570"/>
              <a:gd name="connsiteX15" fmla="*/ 2120793 w 2771374"/>
              <a:gd name="connsiteY15" fmla="*/ 650582 h 1161570"/>
              <a:gd name="connsiteX16" fmla="*/ 2174581 w 2771374"/>
              <a:gd name="connsiteY16" fmla="*/ 496901 h 1161570"/>
              <a:gd name="connsiteX17" fmla="*/ 2197633 w 2771374"/>
              <a:gd name="connsiteY17" fmla="*/ 289432 h 1161570"/>
              <a:gd name="connsiteX18" fmla="*/ 2189949 w 2771374"/>
              <a:gd name="connsiteY18" fmla="*/ 166488 h 1161570"/>
              <a:gd name="connsiteX19" fmla="*/ 1990165 w 2771374"/>
              <a:gd name="connsiteY19" fmla="*/ 143435 h 1161570"/>
              <a:gd name="connsiteX20" fmla="*/ 1775012 w 2771374"/>
              <a:gd name="connsiteY20" fmla="*/ 43543 h 1161570"/>
              <a:gd name="connsiteX21" fmla="*/ 1636699 w 2771374"/>
              <a:gd name="connsiteY21" fmla="*/ 12807 h 1161570"/>
              <a:gd name="connsiteX22" fmla="*/ 1413862 w 2771374"/>
              <a:gd name="connsiteY22" fmla="*/ 20491 h 1161570"/>
              <a:gd name="connsiteX23" fmla="*/ 1183341 w 2771374"/>
              <a:gd name="connsiteY23" fmla="*/ 58911 h 1161570"/>
              <a:gd name="connsiteX24" fmla="*/ 929768 w 2771374"/>
              <a:gd name="connsiteY24" fmla="*/ 5123 h 1161570"/>
              <a:gd name="connsiteX25" fmla="*/ 799139 w 2771374"/>
              <a:gd name="connsiteY25" fmla="*/ 28175 h 1161570"/>
              <a:gd name="connsiteX26" fmla="*/ 783771 w 2771374"/>
              <a:gd name="connsiteY26" fmla="*/ 128067 h 1161570"/>
              <a:gd name="connsiteX27" fmla="*/ 437990 w 2771374"/>
              <a:gd name="connsiteY27" fmla="*/ 251012 h 1161570"/>
              <a:gd name="connsiteX28" fmla="*/ 153681 w 2771374"/>
              <a:gd name="connsiteY28" fmla="*/ 320168 h 1161570"/>
              <a:gd name="connsiteX29" fmla="*/ 53788 w 2771374"/>
              <a:gd name="connsiteY29" fmla="*/ 358588 h 1161570"/>
              <a:gd name="connsiteX0" fmla="*/ 0 w 2355156"/>
              <a:gd name="connsiteY0" fmla="*/ 350904 h 977153"/>
              <a:gd name="connsiteX1" fmla="*/ 222837 w 2355156"/>
              <a:gd name="connsiteY1" fmla="*/ 343220 h 977153"/>
              <a:gd name="connsiteX2" fmla="*/ 437990 w 2355156"/>
              <a:gd name="connsiteY2" fmla="*/ 373956 h 977153"/>
              <a:gd name="connsiteX3" fmla="*/ 691563 w 2355156"/>
              <a:gd name="connsiteY3" fmla="*/ 466165 h 977153"/>
              <a:gd name="connsiteX4" fmla="*/ 822191 w 2355156"/>
              <a:gd name="connsiteY4" fmla="*/ 496901 h 977153"/>
              <a:gd name="connsiteX5" fmla="*/ 929768 w 2355156"/>
              <a:gd name="connsiteY5" fmla="*/ 543005 h 977153"/>
              <a:gd name="connsiteX6" fmla="*/ 929768 w 2355156"/>
              <a:gd name="connsiteY6" fmla="*/ 550689 h 977153"/>
              <a:gd name="connsiteX7" fmla="*/ 1114185 w 2355156"/>
              <a:gd name="connsiteY7" fmla="*/ 573741 h 977153"/>
              <a:gd name="connsiteX8" fmla="*/ 1167973 w 2355156"/>
              <a:gd name="connsiteY8" fmla="*/ 635214 h 977153"/>
              <a:gd name="connsiteX9" fmla="*/ 1214077 w 2355156"/>
              <a:gd name="connsiteY9" fmla="*/ 804262 h 977153"/>
              <a:gd name="connsiteX10" fmla="*/ 1252497 w 2355156"/>
              <a:gd name="connsiteY10" fmla="*/ 927207 h 977153"/>
              <a:gd name="connsiteX11" fmla="*/ 1375442 w 2355156"/>
              <a:gd name="connsiteY11" fmla="*/ 973311 h 977153"/>
              <a:gd name="connsiteX12" fmla="*/ 2236054 w 2355156"/>
              <a:gd name="connsiteY12" fmla="*/ 950259 h 977153"/>
              <a:gd name="connsiteX13" fmla="*/ 2090057 w 2355156"/>
              <a:gd name="connsiteY13" fmla="*/ 842683 h 977153"/>
              <a:gd name="connsiteX14" fmla="*/ 2120793 w 2355156"/>
              <a:gd name="connsiteY14" fmla="*/ 650582 h 977153"/>
              <a:gd name="connsiteX15" fmla="*/ 2174581 w 2355156"/>
              <a:gd name="connsiteY15" fmla="*/ 496901 h 977153"/>
              <a:gd name="connsiteX16" fmla="*/ 2197633 w 2355156"/>
              <a:gd name="connsiteY16" fmla="*/ 289432 h 977153"/>
              <a:gd name="connsiteX17" fmla="*/ 2189949 w 2355156"/>
              <a:gd name="connsiteY17" fmla="*/ 166488 h 977153"/>
              <a:gd name="connsiteX18" fmla="*/ 1990165 w 2355156"/>
              <a:gd name="connsiteY18" fmla="*/ 143435 h 977153"/>
              <a:gd name="connsiteX19" fmla="*/ 1775012 w 2355156"/>
              <a:gd name="connsiteY19" fmla="*/ 43543 h 977153"/>
              <a:gd name="connsiteX20" fmla="*/ 1636699 w 2355156"/>
              <a:gd name="connsiteY20" fmla="*/ 12807 h 977153"/>
              <a:gd name="connsiteX21" fmla="*/ 1413862 w 2355156"/>
              <a:gd name="connsiteY21" fmla="*/ 20491 h 977153"/>
              <a:gd name="connsiteX22" fmla="*/ 1183341 w 2355156"/>
              <a:gd name="connsiteY22" fmla="*/ 58911 h 977153"/>
              <a:gd name="connsiteX23" fmla="*/ 929768 w 2355156"/>
              <a:gd name="connsiteY23" fmla="*/ 5123 h 977153"/>
              <a:gd name="connsiteX24" fmla="*/ 799139 w 2355156"/>
              <a:gd name="connsiteY24" fmla="*/ 28175 h 977153"/>
              <a:gd name="connsiteX25" fmla="*/ 783771 w 2355156"/>
              <a:gd name="connsiteY25" fmla="*/ 128067 h 977153"/>
              <a:gd name="connsiteX26" fmla="*/ 437990 w 2355156"/>
              <a:gd name="connsiteY26" fmla="*/ 251012 h 977153"/>
              <a:gd name="connsiteX27" fmla="*/ 153681 w 2355156"/>
              <a:gd name="connsiteY27" fmla="*/ 320168 h 977153"/>
              <a:gd name="connsiteX28" fmla="*/ 53788 w 2355156"/>
              <a:gd name="connsiteY28" fmla="*/ 358588 h 977153"/>
              <a:gd name="connsiteX0" fmla="*/ 0 w 2224527"/>
              <a:gd name="connsiteY0" fmla="*/ 350904 h 987398"/>
              <a:gd name="connsiteX1" fmla="*/ 222837 w 2224527"/>
              <a:gd name="connsiteY1" fmla="*/ 343220 h 987398"/>
              <a:gd name="connsiteX2" fmla="*/ 437990 w 2224527"/>
              <a:gd name="connsiteY2" fmla="*/ 373956 h 987398"/>
              <a:gd name="connsiteX3" fmla="*/ 691563 w 2224527"/>
              <a:gd name="connsiteY3" fmla="*/ 466165 h 987398"/>
              <a:gd name="connsiteX4" fmla="*/ 822191 w 2224527"/>
              <a:gd name="connsiteY4" fmla="*/ 496901 h 987398"/>
              <a:gd name="connsiteX5" fmla="*/ 929768 w 2224527"/>
              <a:gd name="connsiteY5" fmla="*/ 543005 h 987398"/>
              <a:gd name="connsiteX6" fmla="*/ 929768 w 2224527"/>
              <a:gd name="connsiteY6" fmla="*/ 550689 h 987398"/>
              <a:gd name="connsiteX7" fmla="*/ 1114185 w 2224527"/>
              <a:gd name="connsiteY7" fmla="*/ 573741 h 987398"/>
              <a:gd name="connsiteX8" fmla="*/ 1167973 w 2224527"/>
              <a:gd name="connsiteY8" fmla="*/ 635214 h 987398"/>
              <a:gd name="connsiteX9" fmla="*/ 1214077 w 2224527"/>
              <a:gd name="connsiteY9" fmla="*/ 804262 h 987398"/>
              <a:gd name="connsiteX10" fmla="*/ 1252497 w 2224527"/>
              <a:gd name="connsiteY10" fmla="*/ 927207 h 987398"/>
              <a:gd name="connsiteX11" fmla="*/ 1375442 w 2224527"/>
              <a:gd name="connsiteY11" fmla="*/ 973311 h 987398"/>
              <a:gd name="connsiteX12" fmla="*/ 2090057 w 2224527"/>
              <a:gd name="connsiteY12" fmla="*/ 842683 h 987398"/>
              <a:gd name="connsiteX13" fmla="*/ 2120793 w 2224527"/>
              <a:gd name="connsiteY13" fmla="*/ 650582 h 987398"/>
              <a:gd name="connsiteX14" fmla="*/ 2174581 w 2224527"/>
              <a:gd name="connsiteY14" fmla="*/ 496901 h 987398"/>
              <a:gd name="connsiteX15" fmla="*/ 2197633 w 2224527"/>
              <a:gd name="connsiteY15" fmla="*/ 289432 h 987398"/>
              <a:gd name="connsiteX16" fmla="*/ 2189949 w 2224527"/>
              <a:gd name="connsiteY16" fmla="*/ 166488 h 987398"/>
              <a:gd name="connsiteX17" fmla="*/ 1990165 w 2224527"/>
              <a:gd name="connsiteY17" fmla="*/ 143435 h 987398"/>
              <a:gd name="connsiteX18" fmla="*/ 1775012 w 2224527"/>
              <a:gd name="connsiteY18" fmla="*/ 43543 h 987398"/>
              <a:gd name="connsiteX19" fmla="*/ 1636699 w 2224527"/>
              <a:gd name="connsiteY19" fmla="*/ 12807 h 987398"/>
              <a:gd name="connsiteX20" fmla="*/ 1413862 w 2224527"/>
              <a:gd name="connsiteY20" fmla="*/ 20491 h 987398"/>
              <a:gd name="connsiteX21" fmla="*/ 1183341 w 2224527"/>
              <a:gd name="connsiteY21" fmla="*/ 58911 h 987398"/>
              <a:gd name="connsiteX22" fmla="*/ 929768 w 2224527"/>
              <a:gd name="connsiteY22" fmla="*/ 5123 h 987398"/>
              <a:gd name="connsiteX23" fmla="*/ 799139 w 2224527"/>
              <a:gd name="connsiteY23" fmla="*/ 28175 h 987398"/>
              <a:gd name="connsiteX24" fmla="*/ 783771 w 2224527"/>
              <a:gd name="connsiteY24" fmla="*/ 128067 h 987398"/>
              <a:gd name="connsiteX25" fmla="*/ 437990 w 2224527"/>
              <a:gd name="connsiteY25" fmla="*/ 251012 h 987398"/>
              <a:gd name="connsiteX26" fmla="*/ 153681 w 2224527"/>
              <a:gd name="connsiteY26" fmla="*/ 320168 h 987398"/>
              <a:gd name="connsiteX27" fmla="*/ 53788 w 2224527"/>
              <a:gd name="connsiteY27" fmla="*/ 358588 h 987398"/>
              <a:gd name="connsiteX0" fmla="*/ 0 w 2253983"/>
              <a:gd name="connsiteY0" fmla="*/ 350904 h 1019415"/>
              <a:gd name="connsiteX1" fmla="*/ 222837 w 2253983"/>
              <a:gd name="connsiteY1" fmla="*/ 343220 h 1019415"/>
              <a:gd name="connsiteX2" fmla="*/ 437990 w 2253983"/>
              <a:gd name="connsiteY2" fmla="*/ 373956 h 1019415"/>
              <a:gd name="connsiteX3" fmla="*/ 691563 w 2253983"/>
              <a:gd name="connsiteY3" fmla="*/ 466165 h 1019415"/>
              <a:gd name="connsiteX4" fmla="*/ 822191 w 2253983"/>
              <a:gd name="connsiteY4" fmla="*/ 496901 h 1019415"/>
              <a:gd name="connsiteX5" fmla="*/ 929768 w 2253983"/>
              <a:gd name="connsiteY5" fmla="*/ 543005 h 1019415"/>
              <a:gd name="connsiteX6" fmla="*/ 929768 w 2253983"/>
              <a:gd name="connsiteY6" fmla="*/ 550689 h 1019415"/>
              <a:gd name="connsiteX7" fmla="*/ 1114185 w 2253983"/>
              <a:gd name="connsiteY7" fmla="*/ 573741 h 1019415"/>
              <a:gd name="connsiteX8" fmla="*/ 1167973 w 2253983"/>
              <a:gd name="connsiteY8" fmla="*/ 635214 h 1019415"/>
              <a:gd name="connsiteX9" fmla="*/ 1214077 w 2253983"/>
              <a:gd name="connsiteY9" fmla="*/ 804262 h 1019415"/>
              <a:gd name="connsiteX10" fmla="*/ 1252497 w 2253983"/>
              <a:gd name="connsiteY10" fmla="*/ 927207 h 1019415"/>
              <a:gd name="connsiteX11" fmla="*/ 1375442 w 2253983"/>
              <a:gd name="connsiteY11" fmla="*/ 973311 h 1019415"/>
              <a:gd name="connsiteX12" fmla="*/ 2120793 w 2253983"/>
              <a:gd name="connsiteY12" fmla="*/ 650582 h 1019415"/>
              <a:gd name="connsiteX13" fmla="*/ 2174581 w 2253983"/>
              <a:gd name="connsiteY13" fmla="*/ 496901 h 1019415"/>
              <a:gd name="connsiteX14" fmla="*/ 2197633 w 2253983"/>
              <a:gd name="connsiteY14" fmla="*/ 289432 h 1019415"/>
              <a:gd name="connsiteX15" fmla="*/ 2189949 w 2253983"/>
              <a:gd name="connsiteY15" fmla="*/ 166488 h 1019415"/>
              <a:gd name="connsiteX16" fmla="*/ 1990165 w 2253983"/>
              <a:gd name="connsiteY16" fmla="*/ 143435 h 1019415"/>
              <a:gd name="connsiteX17" fmla="*/ 1775012 w 2253983"/>
              <a:gd name="connsiteY17" fmla="*/ 43543 h 1019415"/>
              <a:gd name="connsiteX18" fmla="*/ 1636699 w 2253983"/>
              <a:gd name="connsiteY18" fmla="*/ 12807 h 1019415"/>
              <a:gd name="connsiteX19" fmla="*/ 1413862 w 2253983"/>
              <a:gd name="connsiteY19" fmla="*/ 20491 h 1019415"/>
              <a:gd name="connsiteX20" fmla="*/ 1183341 w 2253983"/>
              <a:gd name="connsiteY20" fmla="*/ 58911 h 1019415"/>
              <a:gd name="connsiteX21" fmla="*/ 929768 w 2253983"/>
              <a:gd name="connsiteY21" fmla="*/ 5123 h 1019415"/>
              <a:gd name="connsiteX22" fmla="*/ 799139 w 2253983"/>
              <a:gd name="connsiteY22" fmla="*/ 28175 h 1019415"/>
              <a:gd name="connsiteX23" fmla="*/ 783771 w 2253983"/>
              <a:gd name="connsiteY23" fmla="*/ 128067 h 1019415"/>
              <a:gd name="connsiteX24" fmla="*/ 437990 w 2253983"/>
              <a:gd name="connsiteY24" fmla="*/ 251012 h 1019415"/>
              <a:gd name="connsiteX25" fmla="*/ 153681 w 2253983"/>
              <a:gd name="connsiteY25" fmla="*/ 320168 h 1019415"/>
              <a:gd name="connsiteX26" fmla="*/ 53788 w 2253983"/>
              <a:gd name="connsiteY26" fmla="*/ 358588 h 1019415"/>
              <a:gd name="connsiteX0" fmla="*/ 0 w 2274474"/>
              <a:gd name="connsiteY0" fmla="*/ 350904 h 952820"/>
              <a:gd name="connsiteX1" fmla="*/ 222837 w 2274474"/>
              <a:gd name="connsiteY1" fmla="*/ 343220 h 952820"/>
              <a:gd name="connsiteX2" fmla="*/ 437990 w 2274474"/>
              <a:gd name="connsiteY2" fmla="*/ 373956 h 952820"/>
              <a:gd name="connsiteX3" fmla="*/ 691563 w 2274474"/>
              <a:gd name="connsiteY3" fmla="*/ 466165 h 952820"/>
              <a:gd name="connsiteX4" fmla="*/ 822191 w 2274474"/>
              <a:gd name="connsiteY4" fmla="*/ 496901 h 952820"/>
              <a:gd name="connsiteX5" fmla="*/ 929768 w 2274474"/>
              <a:gd name="connsiteY5" fmla="*/ 543005 h 952820"/>
              <a:gd name="connsiteX6" fmla="*/ 929768 w 2274474"/>
              <a:gd name="connsiteY6" fmla="*/ 550689 h 952820"/>
              <a:gd name="connsiteX7" fmla="*/ 1114185 w 2274474"/>
              <a:gd name="connsiteY7" fmla="*/ 573741 h 952820"/>
              <a:gd name="connsiteX8" fmla="*/ 1167973 w 2274474"/>
              <a:gd name="connsiteY8" fmla="*/ 635214 h 952820"/>
              <a:gd name="connsiteX9" fmla="*/ 1214077 w 2274474"/>
              <a:gd name="connsiteY9" fmla="*/ 804262 h 952820"/>
              <a:gd name="connsiteX10" fmla="*/ 1252497 w 2274474"/>
              <a:gd name="connsiteY10" fmla="*/ 927207 h 952820"/>
              <a:gd name="connsiteX11" fmla="*/ 2120793 w 2274474"/>
              <a:gd name="connsiteY11" fmla="*/ 650582 h 952820"/>
              <a:gd name="connsiteX12" fmla="*/ 2174581 w 2274474"/>
              <a:gd name="connsiteY12" fmla="*/ 496901 h 952820"/>
              <a:gd name="connsiteX13" fmla="*/ 2197633 w 2274474"/>
              <a:gd name="connsiteY13" fmla="*/ 289432 h 952820"/>
              <a:gd name="connsiteX14" fmla="*/ 2189949 w 2274474"/>
              <a:gd name="connsiteY14" fmla="*/ 166488 h 952820"/>
              <a:gd name="connsiteX15" fmla="*/ 1990165 w 2274474"/>
              <a:gd name="connsiteY15" fmla="*/ 143435 h 952820"/>
              <a:gd name="connsiteX16" fmla="*/ 1775012 w 2274474"/>
              <a:gd name="connsiteY16" fmla="*/ 43543 h 952820"/>
              <a:gd name="connsiteX17" fmla="*/ 1636699 w 2274474"/>
              <a:gd name="connsiteY17" fmla="*/ 12807 h 952820"/>
              <a:gd name="connsiteX18" fmla="*/ 1413862 w 2274474"/>
              <a:gd name="connsiteY18" fmla="*/ 20491 h 952820"/>
              <a:gd name="connsiteX19" fmla="*/ 1183341 w 2274474"/>
              <a:gd name="connsiteY19" fmla="*/ 58911 h 952820"/>
              <a:gd name="connsiteX20" fmla="*/ 929768 w 2274474"/>
              <a:gd name="connsiteY20" fmla="*/ 5123 h 952820"/>
              <a:gd name="connsiteX21" fmla="*/ 799139 w 2274474"/>
              <a:gd name="connsiteY21" fmla="*/ 28175 h 952820"/>
              <a:gd name="connsiteX22" fmla="*/ 783771 w 2274474"/>
              <a:gd name="connsiteY22" fmla="*/ 128067 h 952820"/>
              <a:gd name="connsiteX23" fmla="*/ 437990 w 2274474"/>
              <a:gd name="connsiteY23" fmla="*/ 251012 h 952820"/>
              <a:gd name="connsiteX24" fmla="*/ 153681 w 2274474"/>
              <a:gd name="connsiteY24" fmla="*/ 320168 h 952820"/>
              <a:gd name="connsiteX25" fmla="*/ 53788 w 2274474"/>
              <a:gd name="connsiteY25" fmla="*/ 358588 h 952820"/>
              <a:gd name="connsiteX0" fmla="*/ 0 w 2280877"/>
              <a:gd name="connsiteY0" fmla="*/ 350904 h 806823"/>
              <a:gd name="connsiteX1" fmla="*/ 222837 w 2280877"/>
              <a:gd name="connsiteY1" fmla="*/ 343220 h 806823"/>
              <a:gd name="connsiteX2" fmla="*/ 437990 w 2280877"/>
              <a:gd name="connsiteY2" fmla="*/ 373956 h 806823"/>
              <a:gd name="connsiteX3" fmla="*/ 691563 w 2280877"/>
              <a:gd name="connsiteY3" fmla="*/ 466165 h 806823"/>
              <a:gd name="connsiteX4" fmla="*/ 822191 w 2280877"/>
              <a:gd name="connsiteY4" fmla="*/ 496901 h 806823"/>
              <a:gd name="connsiteX5" fmla="*/ 929768 w 2280877"/>
              <a:gd name="connsiteY5" fmla="*/ 543005 h 806823"/>
              <a:gd name="connsiteX6" fmla="*/ 929768 w 2280877"/>
              <a:gd name="connsiteY6" fmla="*/ 550689 h 806823"/>
              <a:gd name="connsiteX7" fmla="*/ 1114185 w 2280877"/>
              <a:gd name="connsiteY7" fmla="*/ 573741 h 806823"/>
              <a:gd name="connsiteX8" fmla="*/ 1167973 w 2280877"/>
              <a:gd name="connsiteY8" fmla="*/ 635214 h 806823"/>
              <a:gd name="connsiteX9" fmla="*/ 1214077 w 2280877"/>
              <a:gd name="connsiteY9" fmla="*/ 804262 h 806823"/>
              <a:gd name="connsiteX10" fmla="*/ 2120793 w 2280877"/>
              <a:gd name="connsiteY10" fmla="*/ 650582 h 806823"/>
              <a:gd name="connsiteX11" fmla="*/ 2174581 w 2280877"/>
              <a:gd name="connsiteY11" fmla="*/ 496901 h 806823"/>
              <a:gd name="connsiteX12" fmla="*/ 2197633 w 2280877"/>
              <a:gd name="connsiteY12" fmla="*/ 289432 h 806823"/>
              <a:gd name="connsiteX13" fmla="*/ 2189949 w 2280877"/>
              <a:gd name="connsiteY13" fmla="*/ 166488 h 806823"/>
              <a:gd name="connsiteX14" fmla="*/ 1990165 w 2280877"/>
              <a:gd name="connsiteY14" fmla="*/ 143435 h 806823"/>
              <a:gd name="connsiteX15" fmla="*/ 1775012 w 2280877"/>
              <a:gd name="connsiteY15" fmla="*/ 43543 h 806823"/>
              <a:gd name="connsiteX16" fmla="*/ 1636699 w 2280877"/>
              <a:gd name="connsiteY16" fmla="*/ 12807 h 806823"/>
              <a:gd name="connsiteX17" fmla="*/ 1413862 w 2280877"/>
              <a:gd name="connsiteY17" fmla="*/ 20491 h 806823"/>
              <a:gd name="connsiteX18" fmla="*/ 1183341 w 2280877"/>
              <a:gd name="connsiteY18" fmla="*/ 58911 h 806823"/>
              <a:gd name="connsiteX19" fmla="*/ 929768 w 2280877"/>
              <a:gd name="connsiteY19" fmla="*/ 5123 h 806823"/>
              <a:gd name="connsiteX20" fmla="*/ 799139 w 2280877"/>
              <a:gd name="connsiteY20" fmla="*/ 28175 h 806823"/>
              <a:gd name="connsiteX21" fmla="*/ 783771 w 2280877"/>
              <a:gd name="connsiteY21" fmla="*/ 128067 h 806823"/>
              <a:gd name="connsiteX22" fmla="*/ 437990 w 2280877"/>
              <a:gd name="connsiteY22" fmla="*/ 251012 h 806823"/>
              <a:gd name="connsiteX23" fmla="*/ 153681 w 2280877"/>
              <a:gd name="connsiteY23" fmla="*/ 320168 h 806823"/>
              <a:gd name="connsiteX24" fmla="*/ 53788 w 2280877"/>
              <a:gd name="connsiteY24" fmla="*/ 358588 h 806823"/>
              <a:gd name="connsiteX0" fmla="*/ 0 w 2288561"/>
              <a:gd name="connsiteY0" fmla="*/ 350904 h 673634"/>
              <a:gd name="connsiteX1" fmla="*/ 222837 w 2288561"/>
              <a:gd name="connsiteY1" fmla="*/ 343220 h 673634"/>
              <a:gd name="connsiteX2" fmla="*/ 437990 w 2288561"/>
              <a:gd name="connsiteY2" fmla="*/ 373956 h 673634"/>
              <a:gd name="connsiteX3" fmla="*/ 691563 w 2288561"/>
              <a:gd name="connsiteY3" fmla="*/ 466165 h 673634"/>
              <a:gd name="connsiteX4" fmla="*/ 822191 w 2288561"/>
              <a:gd name="connsiteY4" fmla="*/ 496901 h 673634"/>
              <a:gd name="connsiteX5" fmla="*/ 929768 w 2288561"/>
              <a:gd name="connsiteY5" fmla="*/ 543005 h 673634"/>
              <a:gd name="connsiteX6" fmla="*/ 929768 w 2288561"/>
              <a:gd name="connsiteY6" fmla="*/ 550689 h 673634"/>
              <a:gd name="connsiteX7" fmla="*/ 1114185 w 2288561"/>
              <a:gd name="connsiteY7" fmla="*/ 573741 h 673634"/>
              <a:gd name="connsiteX8" fmla="*/ 1167973 w 2288561"/>
              <a:gd name="connsiteY8" fmla="*/ 635214 h 673634"/>
              <a:gd name="connsiteX9" fmla="*/ 2120793 w 2288561"/>
              <a:gd name="connsiteY9" fmla="*/ 650582 h 673634"/>
              <a:gd name="connsiteX10" fmla="*/ 2174581 w 2288561"/>
              <a:gd name="connsiteY10" fmla="*/ 496901 h 673634"/>
              <a:gd name="connsiteX11" fmla="*/ 2197633 w 2288561"/>
              <a:gd name="connsiteY11" fmla="*/ 289432 h 673634"/>
              <a:gd name="connsiteX12" fmla="*/ 2189949 w 2288561"/>
              <a:gd name="connsiteY12" fmla="*/ 166488 h 673634"/>
              <a:gd name="connsiteX13" fmla="*/ 1990165 w 2288561"/>
              <a:gd name="connsiteY13" fmla="*/ 143435 h 673634"/>
              <a:gd name="connsiteX14" fmla="*/ 1775012 w 2288561"/>
              <a:gd name="connsiteY14" fmla="*/ 43543 h 673634"/>
              <a:gd name="connsiteX15" fmla="*/ 1636699 w 2288561"/>
              <a:gd name="connsiteY15" fmla="*/ 12807 h 673634"/>
              <a:gd name="connsiteX16" fmla="*/ 1413862 w 2288561"/>
              <a:gd name="connsiteY16" fmla="*/ 20491 h 673634"/>
              <a:gd name="connsiteX17" fmla="*/ 1183341 w 2288561"/>
              <a:gd name="connsiteY17" fmla="*/ 58911 h 673634"/>
              <a:gd name="connsiteX18" fmla="*/ 929768 w 2288561"/>
              <a:gd name="connsiteY18" fmla="*/ 5123 h 673634"/>
              <a:gd name="connsiteX19" fmla="*/ 799139 w 2288561"/>
              <a:gd name="connsiteY19" fmla="*/ 28175 h 673634"/>
              <a:gd name="connsiteX20" fmla="*/ 783771 w 2288561"/>
              <a:gd name="connsiteY20" fmla="*/ 128067 h 673634"/>
              <a:gd name="connsiteX21" fmla="*/ 437990 w 2288561"/>
              <a:gd name="connsiteY21" fmla="*/ 251012 h 673634"/>
              <a:gd name="connsiteX22" fmla="*/ 153681 w 2288561"/>
              <a:gd name="connsiteY22" fmla="*/ 320168 h 673634"/>
              <a:gd name="connsiteX23" fmla="*/ 53788 w 2288561"/>
              <a:gd name="connsiteY23" fmla="*/ 358588 h 673634"/>
              <a:gd name="connsiteX0" fmla="*/ 0 w 2297526"/>
              <a:gd name="connsiteY0" fmla="*/ 350904 h 663389"/>
              <a:gd name="connsiteX1" fmla="*/ 222837 w 2297526"/>
              <a:gd name="connsiteY1" fmla="*/ 343220 h 663389"/>
              <a:gd name="connsiteX2" fmla="*/ 437990 w 2297526"/>
              <a:gd name="connsiteY2" fmla="*/ 373956 h 663389"/>
              <a:gd name="connsiteX3" fmla="*/ 691563 w 2297526"/>
              <a:gd name="connsiteY3" fmla="*/ 466165 h 663389"/>
              <a:gd name="connsiteX4" fmla="*/ 822191 w 2297526"/>
              <a:gd name="connsiteY4" fmla="*/ 496901 h 663389"/>
              <a:gd name="connsiteX5" fmla="*/ 929768 w 2297526"/>
              <a:gd name="connsiteY5" fmla="*/ 543005 h 663389"/>
              <a:gd name="connsiteX6" fmla="*/ 929768 w 2297526"/>
              <a:gd name="connsiteY6" fmla="*/ 550689 h 663389"/>
              <a:gd name="connsiteX7" fmla="*/ 1114185 w 2297526"/>
              <a:gd name="connsiteY7" fmla="*/ 573741 h 663389"/>
              <a:gd name="connsiteX8" fmla="*/ 2120793 w 2297526"/>
              <a:gd name="connsiteY8" fmla="*/ 650582 h 663389"/>
              <a:gd name="connsiteX9" fmla="*/ 2174581 w 2297526"/>
              <a:gd name="connsiteY9" fmla="*/ 496901 h 663389"/>
              <a:gd name="connsiteX10" fmla="*/ 2197633 w 2297526"/>
              <a:gd name="connsiteY10" fmla="*/ 289432 h 663389"/>
              <a:gd name="connsiteX11" fmla="*/ 2189949 w 2297526"/>
              <a:gd name="connsiteY11" fmla="*/ 166488 h 663389"/>
              <a:gd name="connsiteX12" fmla="*/ 1990165 w 2297526"/>
              <a:gd name="connsiteY12" fmla="*/ 143435 h 663389"/>
              <a:gd name="connsiteX13" fmla="*/ 1775012 w 2297526"/>
              <a:gd name="connsiteY13" fmla="*/ 43543 h 663389"/>
              <a:gd name="connsiteX14" fmla="*/ 1636699 w 2297526"/>
              <a:gd name="connsiteY14" fmla="*/ 12807 h 663389"/>
              <a:gd name="connsiteX15" fmla="*/ 1413862 w 2297526"/>
              <a:gd name="connsiteY15" fmla="*/ 20491 h 663389"/>
              <a:gd name="connsiteX16" fmla="*/ 1183341 w 2297526"/>
              <a:gd name="connsiteY16" fmla="*/ 58911 h 663389"/>
              <a:gd name="connsiteX17" fmla="*/ 929768 w 2297526"/>
              <a:gd name="connsiteY17" fmla="*/ 5123 h 663389"/>
              <a:gd name="connsiteX18" fmla="*/ 799139 w 2297526"/>
              <a:gd name="connsiteY18" fmla="*/ 28175 h 663389"/>
              <a:gd name="connsiteX19" fmla="*/ 783771 w 2297526"/>
              <a:gd name="connsiteY19" fmla="*/ 128067 h 663389"/>
              <a:gd name="connsiteX20" fmla="*/ 437990 w 2297526"/>
              <a:gd name="connsiteY20" fmla="*/ 251012 h 663389"/>
              <a:gd name="connsiteX21" fmla="*/ 153681 w 2297526"/>
              <a:gd name="connsiteY21" fmla="*/ 320168 h 663389"/>
              <a:gd name="connsiteX22" fmla="*/ 53788 w 2297526"/>
              <a:gd name="connsiteY22" fmla="*/ 358588 h 663389"/>
              <a:gd name="connsiteX0" fmla="*/ 0 w 2355156"/>
              <a:gd name="connsiteY0" fmla="*/ 350904 h 582706"/>
              <a:gd name="connsiteX1" fmla="*/ 222837 w 2355156"/>
              <a:gd name="connsiteY1" fmla="*/ 343220 h 582706"/>
              <a:gd name="connsiteX2" fmla="*/ 437990 w 2355156"/>
              <a:gd name="connsiteY2" fmla="*/ 373956 h 582706"/>
              <a:gd name="connsiteX3" fmla="*/ 691563 w 2355156"/>
              <a:gd name="connsiteY3" fmla="*/ 466165 h 582706"/>
              <a:gd name="connsiteX4" fmla="*/ 822191 w 2355156"/>
              <a:gd name="connsiteY4" fmla="*/ 496901 h 582706"/>
              <a:gd name="connsiteX5" fmla="*/ 929768 w 2355156"/>
              <a:gd name="connsiteY5" fmla="*/ 543005 h 582706"/>
              <a:gd name="connsiteX6" fmla="*/ 929768 w 2355156"/>
              <a:gd name="connsiteY6" fmla="*/ 550689 h 582706"/>
              <a:gd name="connsiteX7" fmla="*/ 1114185 w 2355156"/>
              <a:gd name="connsiteY7" fmla="*/ 573741 h 582706"/>
              <a:gd name="connsiteX8" fmla="*/ 2174581 w 2355156"/>
              <a:gd name="connsiteY8" fmla="*/ 496901 h 582706"/>
              <a:gd name="connsiteX9" fmla="*/ 2197633 w 2355156"/>
              <a:gd name="connsiteY9" fmla="*/ 289432 h 582706"/>
              <a:gd name="connsiteX10" fmla="*/ 2189949 w 2355156"/>
              <a:gd name="connsiteY10" fmla="*/ 166488 h 582706"/>
              <a:gd name="connsiteX11" fmla="*/ 1990165 w 2355156"/>
              <a:gd name="connsiteY11" fmla="*/ 143435 h 582706"/>
              <a:gd name="connsiteX12" fmla="*/ 1775012 w 2355156"/>
              <a:gd name="connsiteY12" fmla="*/ 43543 h 582706"/>
              <a:gd name="connsiteX13" fmla="*/ 1636699 w 2355156"/>
              <a:gd name="connsiteY13" fmla="*/ 12807 h 582706"/>
              <a:gd name="connsiteX14" fmla="*/ 1413862 w 2355156"/>
              <a:gd name="connsiteY14" fmla="*/ 20491 h 582706"/>
              <a:gd name="connsiteX15" fmla="*/ 1183341 w 2355156"/>
              <a:gd name="connsiteY15" fmla="*/ 58911 h 582706"/>
              <a:gd name="connsiteX16" fmla="*/ 929768 w 2355156"/>
              <a:gd name="connsiteY16" fmla="*/ 5123 h 582706"/>
              <a:gd name="connsiteX17" fmla="*/ 799139 w 2355156"/>
              <a:gd name="connsiteY17" fmla="*/ 28175 h 582706"/>
              <a:gd name="connsiteX18" fmla="*/ 783771 w 2355156"/>
              <a:gd name="connsiteY18" fmla="*/ 128067 h 582706"/>
              <a:gd name="connsiteX19" fmla="*/ 437990 w 2355156"/>
              <a:gd name="connsiteY19" fmla="*/ 251012 h 582706"/>
              <a:gd name="connsiteX20" fmla="*/ 153681 w 2355156"/>
              <a:gd name="connsiteY20" fmla="*/ 320168 h 582706"/>
              <a:gd name="connsiteX21" fmla="*/ 53788 w 2355156"/>
              <a:gd name="connsiteY21" fmla="*/ 358588 h 582706"/>
              <a:gd name="connsiteX0" fmla="*/ 0 w 2376927"/>
              <a:gd name="connsiteY0" fmla="*/ 350904 h 617284"/>
              <a:gd name="connsiteX1" fmla="*/ 222837 w 2376927"/>
              <a:gd name="connsiteY1" fmla="*/ 343220 h 617284"/>
              <a:gd name="connsiteX2" fmla="*/ 437990 w 2376927"/>
              <a:gd name="connsiteY2" fmla="*/ 373956 h 617284"/>
              <a:gd name="connsiteX3" fmla="*/ 691563 w 2376927"/>
              <a:gd name="connsiteY3" fmla="*/ 466165 h 617284"/>
              <a:gd name="connsiteX4" fmla="*/ 822191 w 2376927"/>
              <a:gd name="connsiteY4" fmla="*/ 496901 h 617284"/>
              <a:gd name="connsiteX5" fmla="*/ 929768 w 2376927"/>
              <a:gd name="connsiteY5" fmla="*/ 543005 h 617284"/>
              <a:gd name="connsiteX6" fmla="*/ 929768 w 2376927"/>
              <a:gd name="connsiteY6" fmla="*/ 550689 h 617284"/>
              <a:gd name="connsiteX7" fmla="*/ 1114185 w 2376927"/>
              <a:gd name="connsiteY7" fmla="*/ 573741 h 617284"/>
              <a:gd name="connsiteX8" fmla="*/ 2197633 w 2376927"/>
              <a:gd name="connsiteY8" fmla="*/ 289432 h 617284"/>
              <a:gd name="connsiteX9" fmla="*/ 2189949 w 2376927"/>
              <a:gd name="connsiteY9" fmla="*/ 166488 h 617284"/>
              <a:gd name="connsiteX10" fmla="*/ 1990165 w 2376927"/>
              <a:gd name="connsiteY10" fmla="*/ 143435 h 617284"/>
              <a:gd name="connsiteX11" fmla="*/ 1775012 w 2376927"/>
              <a:gd name="connsiteY11" fmla="*/ 43543 h 617284"/>
              <a:gd name="connsiteX12" fmla="*/ 1636699 w 2376927"/>
              <a:gd name="connsiteY12" fmla="*/ 12807 h 617284"/>
              <a:gd name="connsiteX13" fmla="*/ 1413862 w 2376927"/>
              <a:gd name="connsiteY13" fmla="*/ 20491 h 617284"/>
              <a:gd name="connsiteX14" fmla="*/ 1183341 w 2376927"/>
              <a:gd name="connsiteY14" fmla="*/ 58911 h 617284"/>
              <a:gd name="connsiteX15" fmla="*/ 929768 w 2376927"/>
              <a:gd name="connsiteY15" fmla="*/ 5123 h 617284"/>
              <a:gd name="connsiteX16" fmla="*/ 799139 w 2376927"/>
              <a:gd name="connsiteY16" fmla="*/ 28175 h 617284"/>
              <a:gd name="connsiteX17" fmla="*/ 783771 w 2376927"/>
              <a:gd name="connsiteY17" fmla="*/ 128067 h 617284"/>
              <a:gd name="connsiteX18" fmla="*/ 437990 w 2376927"/>
              <a:gd name="connsiteY18" fmla="*/ 251012 h 617284"/>
              <a:gd name="connsiteX19" fmla="*/ 153681 w 2376927"/>
              <a:gd name="connsiteY19" fmla="*/ 320168 h 617284"/>
              <a:gd name="connsiteX20" fmla="*/ 53788 w 2376927"/>
              <a:gd name="connsiteY20" fmla="*/ 358588 h 617284"/>
              <a:gd name="connsiteX0" fmla="*/ 0 w 2233214"/>
              <a:gd name="connsiteY0" fmla="*/ 350904 h 600461"/>
              <a:gd name="connsiteX1" fmla="*/ 222837 w 2233214"/>
              <a:gd name="connsiteY1" fmla="*/ 343220 h 600461"/>
              <a:gd name="connsiteX2" fmla="*/ 437990 w 2233214"/>
              <a:gd name="connsiteY2" fmla="*/ 373956 h 600461"/>
              <a:gd name="connsiteX3" fmla="*/ 691563 w 2233214"/>
              <a:gd name="connsiteY3" fmla="*/ 466165 h 600461"/>
              <a:gd name="connsiteX4" fmla="*/ 822191 w 2233214"/>
              <a:gd name="connsiteY4" fmla="*/ 496901 h 600461"/>
              <a:gd name="connsiteX5" fmla="*/ 929768 w 2233214"/>
              <a:gd name="connsiteY5" fmla="*/ 543005 h 600461"/>
              <a:gd name="connsiteX6" fmla="*/ 929768 w 2233214"/>
              <a:gd name="connsiteY6" fmla="*/ 550689 h 600461"/>
              <a:gd name="connsiteX7" fmla="*/ 1114185 w 2233214"/>
              <a:gd name="connsiteY7" fmla="*/ 573741 h 600461"/>
              <a:gd name="connsiteX8" fmla="*/ 1976466 w 2233214"/>
              <a:gd name="connsiteY8" fmla="*/ 390368 h 600461"/>
              <a:gd name="connsiteX9" fmla="*/ 2197633 w 2233214"/>
              <a:gd name="connsiteY9" fmla="*/ 289432 h 600461"/>
              <a:gd name="connsiteX10" fmla="*/ 2189949 w 2233214"/>
              <a:gd name="connsiteY10" fmla="*/ 166488 h 600461"/>
              <a:gd name="connsiteX11" fmla="*/ 1990165 w 2233214"/>
              <a:gd name="connsiteY11" fmla="*/ 143435 h 600461"/>
              <a:gd name="connsiteX12" fmla="*/ 1775012 w 2233214"/>
              <a:gd name="connsiteY12" fmla="*/ 43543 h 600461"/>
              <a:gd name="connsiteX13" fmla="*/ 1636699 w 2233214"/>
              <a:gd name="connsiteY13" fmla="*/ 12807 h 600461"/>
              <a:gd name="connsiteX14" fmla="*/ 1413862 w 2233214"/>
              <a:gd name="connsiteY14" fmla="*/ 20491 h 600461"/>
              <a:gd name="connsiteX15" fmla="*/ 1183341 w 2233214"/>
              <a:gd name="connsiteY15" fmla="*/ 58911 h 600461"/>
              <a:gd name="connsiteX16" fmla="*/ 929768 w 2233214"/>
              <a:gd name="connsiteY16" fmla="*/ 5123 h 600461"/>
              <a:gd name="connsiteX17" fmla="*/ 799139 w 2233214"/>
              <a:gd name="connsiteY17" fmla="*/ 28175 h 600461"/>
              <a:gd name="connsiteX18" fmla="*/ 783771 w 2233214"/>
              <a:gd name="connsiteY18" fmla="*/ 128067 h 600461"/>
              <a:gd name="connsiteX19" fmla="*/ 437990 w 2233214"/>
              <a:gd name="connsiteY19" fmla="*/ 251012 h 600461"/>
              <a:gd name="connsiteX20" fmla="*/ 153681 w 2233214"/>
              <a:gd name="connsiteY20" fmla="*/ 320168 h 600461"/>
              <a:gd name="connsiteX21" fmla="*/ 53788 w 2233214"/>
              <a:gd name="connsiteY21" fmla="*/ 358588 h 600461"/>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271239"/>
              <a:gd name="connsiteY0" fmla="*/ 350904 h 581519"/>
              <a:gd name="connsiteX1" fmla="*/ 222837 w 2271239"/>
              <a:gd name="connsiteY1" fmla="*/ 343220 h 581519"/>
              <a:gd name="connsiteX2" fmla="*/ 437990 w 2271239"/>
              <a:gd name="connsiteY2" fmla="*/ 373956 h 581519"/>
              <a:gd name="connsiteX3" fmla="*/ 691563 w 2271239"/>
              <a:gd name="connsiteY3" fmla="*/ 466165 h 581519"/>
              <a:gd name="connsiteX4" fmla="*/ 822191 w 2271239"/>
              <a:gd name="connsiteY4" fmla="*/ 496901 h 581519"/>
              <a:gd name="connsiteX5" fmla="*/ 929768 w 2271239"/>
              <a:gd name="connsiteY5" fmla="*/ 543005 h 581519"/>
              <a:gd name="connsiteX6" fmla="*/ 929768 w 2271239"/>
              <a:gd name="connsiteY6" fmla="*/ 550689 h 581519"/>
              <a:gd name="connsiteX7" fmla="*/ 1114185 w 2271239"/>
              <a:gd name="connsiteY7" fmla="*/ 573741 h 581519"/>
              <a:gd name="connsiteX8" fmla="*/ 2090664 w 2271239"/>
              <a:gd name="connsiteY8" fmla="*/ 504023 h 581519"/>
              <a:gd name="connsiteX9" fmla="*/ 2197633 w 2271239"/>
              <a:gd name="connsiteY9" fmla="*/ 289432 h 581519"/>
              <a:gd name="connsiteX10" fmla="*/ 2189949 w 2271239"/>
              <a:gd name="connsiteY10" fmla="*/ 166488 h 581519"/>
              <a:gd name="connsiteX11" fmla="*/ 1990165 w 2271239"/>
              <a:gd name="connsiteY11" fmla="*/ 143435 h 581519"/>
              <a:gd name="connsiteX12" fmla="*/ 1775012 w 2271239"/>
              <a:gd name="connsiteY12" fmla="*/ 43543 h 581519"/>
              <a:gd name="connsiteX13" fmla="*/ 1636699 w 2271239"/>
              <a:gd name="connsiteY13" fmla="*/ 12807 h 581519"/>
              <a:gd name="connsiteX14" fmla="*/ 1413862 w 2271239"/>
              <a:gd name="connsiteY14" fmla="*/ 20491 h 581519"/>
              <a:gd name="connsiteX15" fmla="*/ 1183341 w 2271239"/>
              <a:gd name="connsiteY15" fmla="*/ 58911 h 581519"/>
              <a:gd name="connsiteX16" fmla="*/ 929768 w 2271239"/>
              <a:gd name="connsiteY16" fmla="*/ 5123 h 581519"/>
              <a:gd name="connsiteX17" fmla="*/ 799139 w 2271239"/>
              <a:gd name="connsiteY17" fmla="*/ 28175 h 581519"/>
              <a:gd name="connsiteX18" fmla="*/ 783771 w 2271239"/>
              <a:gd name="connsiteY18" fmla="*/ 128067 h 581519"/>
              <a:gd name="connsiteX19" fmla="*/ 437990 w 2271239"/>
              <a:gd name="connsiteY19" fmla="*/ 251012 h 581519"/>
              <a:gd name="connsiteX20" fmla="*/ 153681 w 2271239"/>
              <a:gd name="connsiteY20" fmla="*/ 320168 h 581519"/>
              <a:gd name="connsiteX21" fmla="*/ 53788 w 2271239"/>
              <a:gd name="connsiteY21" fmla="*/ 358588 h 581519"/>
              <a:gd name="connsiteX0" fmla="*/ 0 w 2229932"/>
              <a:gd name="connsiteY0" fmla="*/ 350904 h 584102"/>
              <a:gd name="connsiteX1" fmla="*/ 222837 w 2229932"/>
              <a:gd name="connsiteY1" fmla="*/ 343220 h 584102"/>
              <a:gd name="connsiteX2" fmla="*/ 437990 w 2229932"/>
              <a:gd name="connsiteY2" fmla="*/ 373956 h 584102"/>
              <a:gd name="connsiteX3" fmla="*/ 691563 w 2229932"/>
              <a:gd name="connsiteY3" fmla="*/ 466165 h 584102"/>
              <a:gd name="connsiteX4" fmla="*/ 822191 w 2229932"/>
              <a:gd name="connsiteY4" fmla="*/ 496901 h 584102"/>
              <a:gd name="connsiteX5" fmla="*/ 929768 w 2229932"/>
              <a:gd name="connsiteY5" fmla="*/ 543005 h 584102"/>
              <a:gd name="connsiteX6" fmla="*/ 929768 w 2229932"/>
              <a:gd name="connsiteY6" fmla="*/ 550689 h 584102"/>
              <a:gd name="connsiteX7" fmla="*/ 1114185 w 2229932"/>
              <a:gd name="connsiteY7" fmla="*/ 573741 h 584102"/>
              <a:gd name="connsiteX8" fmla="*/ 1996156 w 2229932"/>
              <a:gd name="connsiteY8" fmla="*/ 488525 h 584102"/>
              <a:gd name="connsiteX9" fmla="*/ 2197633 w 2229932"/>
              <a:gd name="connsiteY9" fmla="*/ 289432 h 584102"/>
              <a:gd name="connsiteX10" fmla="*/ 2189949 w 2229932"/>
              <a:gd name="connsiteY10" fmla="*/ 166488 h 584102"/>
              <a:gd name="connsiteX11" fmla="*/ 1990165 w 2229932"/>
              <a:gd name="connsiteY11" fmla="*/ 143435 h 584102"/>
              <a:gd name="connsiteX12" fmla="*/ 1775012 w 2229932"/>
              <a:gd name="connsiteY12" fmla="*/ 43543 h 584102"/>
              <a:gd name="connsiteX13" fmla="*/ 1636699 w 2229932"/>
              <a:gd name="connsiteY13" fmla="*/ 12807 h 584102"/>
              <a:gd name="connsiteX14" fmla="*/ 1413862 w 2229932"/>
              <a:gd name="connsiteY14" fmla="*/ 20491 h 584102"/>
              <a:gd name="connsiteX15" fmla="*/ 1183341 w 2229932"/>
              <a:gd name="connsiteY15" fmla="*/ 58911 h 584102"/>
              <a:gd name="connsiteX16" fmla="*/ 929768 w 2229932"/>
              <a:gd name="connsiteY16" fmla="*/ 5123 h 584102"/>
              <a:gd name="connsiteX17" fmla="*/ 799139 w 2229932"/>
              <a:gd name="connsiteY17" fmla="*/ 28175 h 584102"/>
              <a:gd name="connsiteX18" fmla="*/ 783771 w 2229932"/>
              <a:gd name="connsiteY18" fmla="*/ 128067 h 584102"/>
              <a:gd name="connsiteX19" fmla="*/ 437990 w 2229932"/>
              <a:gd name="connsiteY19" fmla="*/ 251012 h 584102"/>
              <a:gd name="connsiteX20" fmla="*/ 153681 w 2229932"/>
              <a:gd name="connsiteY20" fmla="*/ 320168 h 584102"/>
              <a:gd name="connsiteX21" fmla="*/ 53788 w 2229932"/>
              <a:gd name="connsiteY21" fmla="*/ 358588 h 584102"/>
              <a:gd name="connsiteX0" fmla="*/ 0 w 2235182"/>
              <a:gd name="connsiteY0" fmla="*/ 350904 h 594434"/>
              <a:gd name="connsiteX1" fmla="*/ 222837 w 2235182"/>
              <a:gd name="connsiteY1" fmla="*/ 343220 h 594434"/>
              <a:gd name="connsiteX2" fmla="*/ 437990 w 2235182"/>
              <a:gd name="connsiteY2" fmla="*/ 373956 h 594434"/>
              <a:gd name="connsiteX3" fmla="*/ 691563 w 2235182"/>
              <a:gd name="connsiteY3" fmla="*/ 466165 h 594434"/>
              <a:gd name="connsiteX4" fmla="*/ 822191 w 2235182"/>
              <a:gd name="connsiteY4" fmla="*/ 496901 h 594434"/>
              <a:gd name="connsiteX5" fmla="*/ 929768 w 2235182"/>
              <a:gd name="connsiteY5" fmla="*/ 543005 h 594434"/>
              <a:gd name="connsiteX6" fmla="*/ 929768 w 2235182"/>
              <a:gd name="connsiteY6" fmla="*/ 550689 h 594434"/>
              <a:gd name="connsiteX7" fmla="*/ 1114185 w 2235182"/>
              <a:gd name="connsiteY7" fmla="*/ 573741 h 594434"/>
              <a:gd name="connsiteX8" fmla="*/ 1964653 w 2235182"/>
              <a:gd name="connsiteY8" fmla="*/ 426532 h 594434"/>
              <a:gd name="connsiteX9" fmla="*/ 2197633 w 2235182"/>
              <a:gd name="connsiteY9" fmla="*/ 289432 h 594434"/>
              <a:gd name="connsiteX10" fmla="*/ 2189949 w 2235182"/>
              <a:gd name="connsiteY10" fmla="*/ 166488 h 594434"/>
              <a:gd name="connsiteX11" fmla="*/ 1990165 w 2235182"/>
              <a:gd name="connsiteY11" fmla="*/ 143435 h 594434"/>
              <a:gd name="connsiteX12" fmla="*/ 1775012 w 2235182"/>
              <a:gd name="connsiteY12" fmla="*/ 43543 h 594434"/>
              <a:gd name="connsiteX13" fmla="*/ 1636699 w 2235182"/>
              <a:gd name="connsiteY13" fmla="*/ 12807 h 594434"/>
              <a:gd name="connsiteX14" fmla="*/ 1413862 w 2235182"/>
              <a:gd name="connsiteY14" fmla="*/ 20491 h 594434"/>
              <a:gd name="connsiteX15" fmla="*/ 1183341 w 2235182"/>
              <a:gd name="connsiteY15" fmla="*/ 58911 h 594434"/>
              <a:gd name="connsiteX16" fmla="*/ 929768 w 2235182"/>
              <a:gd name="connsiteY16" fmla="*/ 5123 h 594434"/>
              <a:gd name="connsiteX17" fmla="*/ 799139 w 2235182"/>
              <a:gd name="connsiteY17" fmla="*/ 28175 h 594434"/>
              <a:gd name="connsiteX18" fmla="*/ 783771 w 2235182"/>
              <a:gd name="connsiteY18" fmla="*/ 128067 h 594434"/>
              <a:gd name="connsiteX19" fmla="*/ 437990 w 2235182"/>
              <a:gd name="connsiteY19" fmla="*/ 251012 h 594434"/>
              <a:gd name="connsiteX20" fmla="*/ 153681 w 2235182"/>
              <a:gd name="connsiteY20" fmla="*/ 320168 h 594434"/>
              <a:gd name="connsiteX21" fmla="*/ 53788 w 2235182"/>
              <a:gd name="connsiteY21" fmla="*/ 358588 h 5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5182" h="594434">
                <a:moveTo>
                  <a:pt x="0" y="350904"/>
                </a:moveTo>
                <a:cubicBezTo>
                  <a:pt x="74919" y="345141"/>
                  <a:pt x="149839" y="339378"/>
                  <a:pt x="222837" y="343220"/>
                </a:cubicBezTo>
                <a:cubicBezTo>
                  <a:pt x="295835" y="347062"/>
                  <a:pt x="359869" y="353465"/>
                  <a:pt x="437990" y="373956"/>
                </a:cubicBezTo>
                <a:cubicBezTo>
                  <a:pt x="516111" y="394447"/>
                  <a:pt x="627530" y="445674"/>
                  <a:pt x="691563" y="466165"/>
                </a:cubicBezTo>
                <a:cubicBezTo>
                  <a:pt x="755596" y="486656"/>
                  <a:pt x="782490" y="484094"/>
                  <a:pt x="822191" y="496901"/>
                </a:cubicBezTo>
                <a:cubicBezTo>
                  <a:pt x="861892" y="509708"/>
                  <a:pt x="911839" y="534040"/>
                  <a:pt x="929768" y="543005"/>
                </a:cubicBezTo>
                <a:cubicBezTo>
                  <a:pt x="947697" y="551970"/>
                  <a:pt x="899032" y="545566"/>
                  <a:pt x="929768" y="550689"/>
                </a:cubicBezTo>
                <a:cubicBezTo>
                  <a:pt x="960504" y="555812"/>
                  <a:pt x="941704" y="594434"/>
                  <a:pt x="1114185" y="573741"/>
                </a:cubicBezTo>
                <a:cubicBezTo>
                  <a:pt x="1286666" y="553048"/>
                  <a:pt x="1612125" y="400300"/>
                  <a:pt x="1964653" y="426532"/>
                </a:cubicBezTo>
                <a:cubicBezTo>
                  <a:pt x="2145228" y="379147"/>
                  <a:pt x="2160084" y="332773"/>
                  <a:pt x="2197633" y="289432"/>
                </a:cubicBezTo>
                <a:cubicBezTo>
                  <a:pt x="2235182" y="246091"/>
                  <a:pt x="2224527" y="190821"/>
                  <a:pt x="2189949" y="166488"/>
                </a:cubicBezTo>
                <a:cubicBezTo>
                  <a:pt x="2155371" y="142155"/>
                  <a:pt x="2059321" y="163926"/>
                  <a:pt x="1990165" y="143435"/>
                </a:cubicBezTo>
                <a:cubicBezTo>
                  <a:pt x="1921009" y="122944"/>
                  <a:pt x="1833923" y="65314"/>
                  <a:pt x="1775012" y="43543"/>
                </a:cubicBezTo>
                <a:cubicBezTo>
                  <a:pt x="1716101" y="21772"/>
                  <a:pt x="1696891" y="16649"/>
                  <a:pt x="1636699" y="12807"/>
                </a:cubicBezTo>
                <a:cubicBezTo>
                  <a:pt x="1576507" y="8965"/>
                  <a:pt x="1489422" y="12807"/>
                  <a:pt x="1413862" y="20491"/>
                </a:cubicBezTo>
                <a:cubicBezTo>
                  <a:pt x="1338302" y="28175"/>
                  <a:pt x="1264023" y="61472"/>
                  <a:pt x="1183341" y="58911"/>
                </a:cubicBezTo>
                <a:cubicBezTo>
                  <a:pt x="1102659" y="56350"/>
                  <a:pt x="993802" y="10246"/>
                  <a:pt x="929768" y="5123"/>
                </a:cubicBezTo>
                <a:cubicBezTo>
                  <a:pt x="865734" y="0"/>
                  <a:pt x="823472" y="7684"/>
                  <a:pt x="799139" y="28175"/>
                </a:cubicBezTo>
                <a:cubicBezTo>
                  <a:pt x="774806" y="48666"/>
                  <a:pt x="843963" y="90928"/>
                  <a:pt x="783771" y="128067"/>
                </a:cubicBezTo>
                <a:cubicBezTo>
                  <a:pt x="723580" y="165207"/>
                  <a:pt x="543005" y="218995"/>
                  <a:pt x="437990" y="251012"/>
                </a:cubicBezTo>
                <a:cubicBezTo>
                  <a:pt x="332975" y="283029"/>
                  <a:pt x="217715" y="302239"/>
                  <a:pt x="153681" y="320168"/>
                </a:cubicBezTo>
                <a:cubicBezTo>
                  <a:pt x="89647" y="338097"/>
                  <a:pt x="71717" y="348342"/>
                  <a:pt x="53788" y="358588"/>
                </a:cubicBezTo>
              </a:path>
            </a:pathLst>
          </a:custGeom>
          <a:noFill/>
          <a:ln w="57150" cap="flat" cmpd="sng" algn="ctr">
            <a:solidFill>
              <a:srgbClr val="00FF00"/>
            </a:solidFill>
            <a:prstDash val="solid"/>
            <a:round/>
            <a:headEnd type="none" w="med" len="med"/>
            <a:tailEnd type="none" w="med" len="med"/>
          </a:ln>
          <a:effectLst>
            <a:glow rad="139700">
              <a:schemeClr val="accent1">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Delta  Smelt Habitat</a:t>
            </a:r>
          </a:p>
        </p:txBody>
      </p:sp>
      <p:sp>
        <p:nvSpPr>
          <p:cNvPr id="43"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 River</a:t>
            </a:r>
          </a:p>
        </p:txBody>
      </p:sp>
      <p:grpSp>
        <p:nvGrpSpPr>
          <p:cNvPr id="4" name="Group 49"/>
          <p:cNvGrpSpPr>
            <a:grpSpLocks/>
          </p:cNvGrpSpPr>
          <p:nvPr/>
        </p:nvGrpSpPr>
        <p:grpSpPr bwMode="auto">
          <a:xfrm>
            <a:off x="2590800" y="1739900"/>
            <a:ext cx="2795588" cy="2616200"/>
            <a:chOff x="1632" y="1096"/>
            <a:chExt cx="1761" cy="1648"/>
          </a:xfrm>
        </p:grpSpPr>
        <p:sp>
          <p:nvSpPr>
            <p:cNvPr id="45"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46"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3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3600" dirty="0">
                <a:solidFill>
                  <a:srgbClr val="FFFF00"/>
                </a:solidFill>
                <a:effectLst>
                  <a:outerShdw blurRad="60007" dist="310007" dir="7680000" sy="30000" kx="1300200" algn="ctr" rotWithShape="0">
                    <a:prstClr val="black">
                      <a:alpha val="32000"/>
                    </a:prstClr>
                  </a:outerShdw>
                </a:effectLst>
              </a:rPr>
              <a:t>Near-Term </a:t>
            </a:r>
            <a:r>
              <a:rPr lang="en-US" sz="3600" dirty="0" smtClean="0">
                <a:solidFill>
                  <a:srgbClr val="FFFF00"/>
                </a:solidFill>
                <a:effectLst>
                  <a:outerShdw blurRad="60007" dist="310007" dir="7680000" sy="30000" kx="1300200" algn="ctr" rotWithShape="0">
                    <a:prstClr val="black">
                      <a:alpha val="32000"/>
                    </a:prstClr>
                  </a:outerShdw>
                </a:effectLst>
              </a:rPr>
              <a:t>Physical Actions</a:t>
            </a:r>
            <a:r>
              <a:rPr lang="en-US" sz="3600" dirty="0">
                <a:effectLst>
                  <a:outerShdw blurRad="60007" dist="310007" dir="7680000" sy="30000" kx="1300200" algn="ctr" rotWithShape="0">
                    <a:prstClr val="black">
                      <a:alpha val="32000"/>
                    </a:prstClr>
                  </a:outerShdw>
                </a:effectLst>
              </a:rPr>
              <a:t/>
            </a:r>
            <a:br>
              <a:rPr lang="en-US" sz="3600" dirty="0">
                <a:effectLst>
                  <a:outerShdw blurRad="60007" dist="310007" dir="7680000" sy="30000" kx="1300200" algn="ctr" rotWithShape="0">
                    <a:prstClr val="black">
                      <a:alpha val="32000"/>
                    </a:prstClr>
                  </a:outerShdw>
                </a:effectLst>
              </a:rPr>
            </a:br>
            <a:r>
              <a:rPr lang="en-US" dirty="0">
                <a:solidFill>
                  <a:schemeClr val="bg1"/>
                </a:solidFill>
                <a:effectLst>
                  <a:outerShdw blurRad="60007" dist="310007" dir="7680000" sy="30000" kx="1300200" algn="ctr" rotWithShape="0">
                    <a:prstClr val="black">
                      <a:alpha val="32000"/>
                    </a:prstClr>
                  </a:outerShdw>
                </a:effectLst>
              </a:rPr>
              <a:t>Middle River Corridor – 2 Gate Option </a:t>
            </a:r>
          </a:p>
        </p:txBody>
      </p:sp>
      <p:sp>
        <p:nvSpPr>
          <p:cNvPr id="36"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242DD790-82D5-48BA-8D43-B38A4B6F2DB2}" type="slidenum">
              <a:rPr lang="en-US" smtClean="0"/>
              <a:pPr>
                <a:defRPr/>
              </a:pPr>
              <a:t>61</a:t>
            </a:fld>
            <a:endParaRPr lang="en-US" smtClean="0"/>
          </a:p>
        </p:txBody>
      </p:sp>
      <p:grpSp>
        <p:nvGrpSpPr>
          <p:cNvPr id="5" name="Group 53"/>
          <p:cNvGrpSpPr/>
          <p:nvPr/>
        </p:nvGrpSpPr>
        <p:grpSpPr>
          <a:xfrm>
            <a:off x="4282176" y="3759199"/>
            <a:ext cx="1361387" cy="2257426"/>
            <a:chOff x="4282176" y="3759199"/>
            <a:chExt cx="1361387" cy="2257426"/>
          </a:xfrm>
        </p:grpSpPr>
        <p:sp>
          <p:nvSpPr>
            <p:cNvPr id="38" name="Freeform 42"/>
            <p:cNvSpPr>
              <a:spLocks/>
            </p:cNvSpPr>
            <p:nvPr/>
          </p:nvSpPr>
          <p:spPr bwMode="invGray">
            <a:xfrm>
              <a:off x="4494212" y="3759199"/>
              <a:ext cx="936625"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nvGrpSpPr>
            <p:cNvPr id="6" name="Group 51"/>
            <p:cNvGrpSpPr/>
            <p:nvPr/>
          </p:nvGrpSpPr>
          <p:grpSpPr>
            <a:xfrm>
              <a:off x="4282176" y="3803650"/>
              <a:ext cx="1361387" cy="2212975"/>
              <a:chOff x="4282176" y="3803650"/>
              <a:chExt cx="1361387" cy="2212975"/>
            </a:xfrm>
          </p:grpSpPr>
          <p:sp>
            <p:nvSpPr>
              <p:cNvPr id="37" name="Freeform 43"/>
              <p:cNvSpPr>
                <a:spLocks/>
              </p:cNvSpPr>
              <p:nvPr/>
            </p:nvSpPr>
            <p:spPr bwMode="invGray">
              <a:xfrm>
                <a:off x="4467225" y="3803650"/>
                <a:ext cx="1176338" cy="2212975"/>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8" name="Freeform 47"/>
              <p:cNvSpPr/>
              <p:nvPr/>
            </p:nvSpPr>
            <p:spPr bwMode="auto">
              <a:xfrm>
                <a:off x="4538525" y="5132268"/>
                <a:ext cx="466890" cy="184994"/>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0" name="Freeform 49"/>
              <p:cNvSpPr/>
              <p:nvPr/>
            </p:nvSpPr>
            <p:spPr bwMode="auto">
              <a:xfrm>
                <a:off x="4282176" y="5333119"/>
                <a:ext cx="343560" cy="644837"/>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1" name="Freeform 50"/>
              <p:cNvSpPr/>
              <p:nvPr/>
            </p:nvSpPr>
            <p:spPr bwMode="auto">
              <a:xfrm>
                <a:off x="4581592" y="5307357"/>
                <a:ext cx="649032" cy="9591"/>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defRPr/>
                </a:pPr>
                <a:endParaRPr lang="en-US" smtClean="0"/>
              </a:p>
            </p:txBody>
          </p:sp>
        </p:grpSp>
      </p:grpSp>
      <p:sp>
        <p:nvSpPr>
          <p:cNvPr id="5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sp>
        <p:nvSpPr>
          <p:cNvPr id="5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pic>
        <p:nvPicPr>
          <p:cNvPr id="31" name="Picture 4" descr="http://baydeltaoffice.water.ca.gov/sdb/tbp/web_pg/tempbar/ORT_sm.jpg"/>
          <p:cNvPicPr>
            <a:picLocks noChangeArrowheads="1"/>
          </p:cNvPicPr>
          <p:nvPr/>
        </p:nvPicPr>
        <p:blipFill>
          <a:blip r:embed="rId4"/>
          <a:srcRect t="28444" r="17438" b="36000"/>
          <a:stretch>
            <a:fillRect/>
          </a:stretch>
        </p:blipFill>
        <p:spPr bwMode="auto">
          <a:xfrm>
            <a:off x="428580" y="2640674"/>
            <a:ext cx="8394192" cy="2895600"/>
          </a:xfrm>
          <a:prstGeom prst="rect">
            <a:avLst/>
          </a:prstGeom>
          <a:ln w="88900" cap="sq" cmpd="thickThin">
            <a:noFill/>
            <a:prstDash val="solid"/>
            <a:miter lim="800000"/>
          </a:ln>
          <a:effectLst>
            <a:innerShdw blurRad="76200">
              <a:srgbClr val="000000"/>
            </a:innerShdw>
          </a:effectLst>
        </p:spPr>
      </p:pic>
      <p:pic>
        <p:nvPicPr>
          <p:cNvPr id="47" name="Picture 46" descr="Near-Term No-Gates.gif"/>
          <p:cNvPicPr>
            <a:picLocks noChangeAspect="1"/>
          </p:cNvPicPr>
          <p:nvPr/>
        </p:nvPicPr>
        <p:blipFill>
          <a:blip r:embed="rId5"/>
          <a:stretch>
            <a:fillRect/>
          </a:stretch>
        </p:blipFill>
        <p:spPr>
          <a:xfrm>
            <a:off x="428580" y="2640674"/>
            <a:ext cx="8391525" cy="2895600"/>
          </a:xfrm>
          <a:prstGeom prst="rect">
            <a:avLst/>
          </a:prstGeom>
          <a:effectLst>
            <a:glow rad="228600">
              <a:schemeClr val="accent4">
                <a:satMod val="175000"/>
                <a:alpha val="40000"/>
              </a:schemeClr>
            </a:glow>
          </a:effectLst>
        </p:spPr>
      </p:pic>
      <p:pic>
        <p:nvPicPr>
          <p:cNvPr id="52" name="Picture 51" descr="Middle River Gates Open.gif"/>
          <p:cNvPicPr>
            <a:picLocks noChangeAspect="1"/>
          </p:cNvPicPr>
          <p:nvPr/>
        </p:nvPicPr>
        <p:blipFill>
          <a:blip r:embed="rId6"/>
          <a:stretch>
            <a:fillRect/>
          </a:stretch>
        </p:blipFill>
        <p:spPr>
          <a:xfrm>
            <a:off x="2872102" y="3054802"/>
            <a:ext cx="5488107" cy="2076450"/>
          </a:xfrm>
          <a:prstGeom prst="rect">
            <a:avLst/>
          </a:prstGeom>
        </p:spPr>
      </p:pic>
      <p:pic>
        <p:nvPicPr>
          <p:cNvPr id="53" name="Picture 52" descr="Middle River Gates Open.gif"/>
          <p:cNvPicPr>
            <a:picLocks noChangeAspect="1"/>
          </p:cNvPicPr>
          <p:nvPr/>
        </p:nvPicPr>
        <p:blipFill>
          <a:blip r:embed="rId6"/>
          <a:srcRect r="49618"/>
          <a:stretch>
            <a:fillRect/>
          </a:stretch>
        </p:blipFill>
        <p:spPr>
          <a:xfrm>
            <a:off x="676418" y="3054802"/>
            <a:ext cx="2765000" cy="2076450"/>
          </a:xfrm>
          <a:prstGeom prst="rect">
            <a:avLst/>
          </a:prstGeom>
        </p:spPr>
      </p:pic>
      <p:grpSp>
        <p:nvGrpSpPr>
          <p:cNvPr id="7" name="Group 27"/>
          <p:cNvGrpSpPr>
            <a:grpSpLocks/>
          </p:cNvGrpSpPr>
          <p:nvPr/>
        </p:nvGrpSpPr>
        <p:grpSpPr bwMode="auto">
          <a:xfrm>
            <a:off x="1295400" y="5867400"/>
            <a:ext cx="2992438" cy="776288"/>
            <a:chOff x="1295400" y="5867400"/>
            <a:chExt cx="2992438" cy="776348"/>
          </a:xfrm>
        </p:grpSpPr>
        <p:sp>
          <p:nvSpPr>
            <p:cNvPr id="41"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a:solidFill>
                    <a:schemeClr val="bg1"/>
                  </a:solidFill>
                  <a:latin typeface="Arial" charset="0"/>
                  <a:cs typeface="+mn-cs"/>
                </a:rPr>
                <a:t>SWP Pumps</a:t>
              </a:r>
            </a:p>
          </p:txBody>
        </p:sp>
        <p:sp>
          <p:nvSpPr>
            <p:cNvPr id="44"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latin typeface="Arial" charset="0"/>
                  <a:cs typeface="+mn-cs"/>
                </a:rPr>
                <a:t>CVP Pumps</a:t>
              </a:r>
            </a:p>
          </p:txBody>
        </p:sp>
        <p:sp>
          <p:nvSpPr>
            <p:cNvPr id="49"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54"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childTnLst>
                                </p:cTn>
                              </p:par>
                              <p:par>
                                <p:cTn id="8" presetID="10" presetClass="entr" presetSubtype="0" fill="hold"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fade">
                                      <p:cBhvr>
                                        <p:cTn id="10"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36916"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grpSp>
        <p:nvGrpSpPr>
          <p:cNvPr id="3" name="Group 27"/>
          <p:cNvGrpSpPr>
            <a:grpSpLocks/>
          </p:cNvGrpSpPr>
          <p:nvPr/>
        </p:nvGrpSpPr>
        <p:grpSpPr bwMode="auto">
          <a:xfrm>
            <a:off x="4395788" y="4624388"/>
            <a:ext cx="557212" cy="252412"/>
            <a:chOff x="4395119" y="4623970"/>
            <a:chExt cx="557881" cy="252830"/>
          </a:xfrm>
        </p:grpSpPr>
        <p:sp>
          <p:nvSpPr>
            <p:cNvPr id="20" name="Rectangle 19"/>
            <p:cNvSpPr/>
            <p:nvPr/>
          </p:nvSpPr>
          <p:spPr bwMode="auto">
            <a:xfrm>
              <a:off x="4876930" y="4623970"/>
              <a:ext cx="76070" cy="252830"/>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24" name="Rectangle 23"/>
            <p:cNvSpPr/>
            <p:nvPr/>
          </p:nvSpPr>
          <p:spPr bwMode="auto">
            <a:xfrm rot="5400000">
              <a:off x="4483662" y="4712057"/>
              <a:ext cx="75995" cy="253081"/>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grpSp>
      <p:sp>
        <p:nvSpPr>
          <p:cNvPr id="39" name="Freeform 38"/>
          <p:cNvSpPr/>
          <p:nvPr/>
        </p:nvSpPr>
        <p:spPr bwMode="auto">
          <a:xfrm>
            <a:off x="2704783" y="4305617"/>
            <a:ext cx="1973897" cy="594434"/>
          </a:xfrm>
          <a:custGeom>
            <a:avLst/>
            <a:gdLst>
              <a:gd name="connsiteX0" fmla="*/ 0 w 2749603"/>
              <a:gd name="connsiteY0" fmla="*/ 350904 h 1398495"/>
              <a:gd name="connsiteX1" fmla="*/ 222837 w 2749603"/>
              <a:gd name="connsiteY1" fmla="*/ 343220 h 1398495"/>
              <a:gd name="connsiteX2" fmla="*/ 437990 w 2749603"/>
              <a:gd name="connsiteY2" fmla="*/ 373956 h 1398495"/>
              <a:gd name="connsiteX3" fmla="*/ 691563 w 2749603"/>
              <a:gd name="connsiteY3" fmla="*/ 466165 h 1398495"/>
              <a:gd name="connsiteX4" fmla="*/ 822191 w 2749603"/>
              <a:gd name="connsiteY4" fmla="*/ 496901 h 1398495"/>
              <a:gd name="connsiteX5" fmla="*/ 929768 w 2749603"/>
              <a:gd name="connsiteY5" fmla="*/ 543005 h 1398495"/>
              <a:gd name="connsiteX6" fmla="*/ 929768 w 2749603"/>
              <a:gd name="connsiteY6" fmla="*/ 550689 h 1398495"/>
              <a:gd name="connsiteX7" fmla="*/ 1114185 w 2749603"/>
              <a:gd name="connsiteY7" fmla="*/ 573741 h 1398495"/>
              <a:gd name="connsiteX8" fmla="*/ 1167973 w 2749603"/>
              <a:gd name="connsiteY8" fmla="*/ 635214 h 1398495"/>
              <a:gd name="connsiteX9" fmla="*/ 1214077 w 2749603"/>
              <a:gd name="connsiteY9" fmla="*/ 804262 h 1398495"/>
              <a:gd name="connsiteX10" fmla="*/ 1252497 w 2749603"/>
              <a:gd name="connsiteY10" fmla="*/ 927207 h 1398495"/>
              <a:gd name="connsiteX11" fmla="*/ 1375442 w 2749603"/>
              <a:gd name="connsiteY11" fmla="*/ 973311 h 1398495"/>
              <a:gd name="connsiteX12" fmla="*/ 1498386 w 2749603"/>
              <a:gd name="connsiteY12" fmla="*/ 957943 h 1398495"/>
              <a:gd name="connsiteX13" fmla="*/ 1621331 w 2749603"/>
              <a:gd name="connsiteY13" fmla="*/ 950259 h 1398495"/>
              <a:gd name="connsiteX14" fmla="*/ 1713539 w 2749603"/>
              <a:gd name="connsiteY14" fmla="*/ 988679 h 1398495"/>
              <a:gd name="connsiteX15" fmla="*/ 1705855 w 2749603"/>
              <a:gd name="connsiteY15" fmla="*/ 1088572 h 1398495"/>
              <a:gd name="connsiteX16" fmla="*/ 1590595 w 2749603"/>
              <a:gd name="connsiteY16" fmla="*/ 1211516 h 1398495"/>
              <a:gd name="connsiteX17" fmla="*/ 1582911 w 2749603"/>
              <a:gd name="connsiteY17" fmla="*/ 1272988 h 1398495"/>
              <a:gd name="connsiteX18" fmla="*/ 1621331 w 2749603"/>
              <a:gd name="connsiteY18" fmla="*/ 1311409 h 1398495"/>
              <a:gd name="connsiteX19" fmla="*/ 1751959 w 2749603"/>
              <a:gd name="connsiteY19" fmla="*/ 1372881 h 1398495"/>
              <a:gd name="connsiteX20" fmla="*/ 2627939 w 2749603"/>
              <a:gd name="connsiteY20" fmla="*/ 1157728 h 1398495"/>
              <a:gd name="connsiteX21" fmla="*/ 2481943 w 2749603"/>
              <a:gd name="connsiteY21" fmla="*/ 1111624 h 1398495"/>
              <a:gd name="connsiteX22" fmla="*/ 2328262 w 2749603"/>
              <a:gd name="connsiteY22" fmla="*/ 1111624 h 1398495"/>
              <a:gd name="connsiteX23" fmla="*/ 2236054 w 2749603"/>
              <a:gd name="connsiteY23" fmla="*/ 950259 h 1398495"/>
              <a:gd name="connsiteX24" fmla="*/ 2090057 w 2749603"/>
              <a:gd name="connsiteY24" fmla="*/ 842683 h 1398495"/>
              <a:gd name="connsiteX25" fmla="*/ 2120793 w 2749603"/>
              <a:gd name="connsiteY25" fmla="*/ 650582 h 1398495"/>
              <a:gd name="connsiteX26" fmla="*/ 2174581 w 2749603"/>
              <a:gd name="connsiteY26" fmla="*/ 496901 h 1398495"/>
              <a:gd name="connsiteX27" fmla="*/ 2197633 w 2749603"/>
              <a:gd name="connsiteY27" fmla="*/ 289432 h 1398495"/>
              <a:gd name="connsiteX28" fmla="*/ 2189949 w 2749603"/>
              <a:gd name="connsiteY28" fmla="*/ 166488 h 1398495"/>
              <a:gd name="connsiteX29" fmla="*/ 1990165 w 2749603"/>
              <a:gd name="connsiteY29" fmla="*/ 143435 h 1398495"/>
              <a:gd name="connsiteX30" fmla="*/ 1775012 w 2749603"/>
              <a:gd name="connsiteY30" fmla="*/ 43543 h 1398495"/>
              <a:gd name="connsiteX31" fmla="*/ 1636699 w 2749603"/>
              <a:gd name="connsiteY31" fmla="*/ 12807 h 1398495"/>
              <a:gd name="connsiteX32" fmla="*/ 1413862 w 2749603"/>
              <a:gd name="connsiteY32" fmla="*/ 20491 h 1398495"/>
              <a:gd name="connsiteX33" fmla="*/ 1183341 w 2749603"/>
              <a:gd name="connsiteY33" fmla="*/ 58911 h 1398495"/>
              <a:gd name="connsiteX34" fmla="*/ 929768 w 2749603"/>
              <a:gd name="connsiteY34" fmla="*/ 5123 h 1398495"/>
              <a:gd name="connsiteX35" fmla="*/ 799139 w 2749603"/>
              <a:gd name="connsiteY35" fmla="*/ 28175 h 1398495"/>
              <a:gd name="connsiteX36" fmla="*/ 783771 w 2749603"/>
              <a:gd name="connsiteY36" fmla="*/ 128067 h 1398495"/>
              <a:gd name="connsiteX37" fmla="*/ 437990 w 2749603"/>
              <a:gd name="connsiteY37" fmla="*/ 251012 h 1398495"/>
              <a:gd name="connsiteX38" fmla="*/ 153681 w 2749603"/>
              <a:gd name="connsiteY38" fmla="*/ 320168 h 1398495"/>
              <a:gd name="connsiteX39" fmla="*/ 53788 w 2749603"/>
              <a:gd name="connsiteY39" fmla="*/ 358588 h 1398495"/>
              <a:gd name="connsiteX0" fmla="*/ 0 w 2771374"/>
              <a:gd name="connsiteY0" fmla="*/ 350904 h 1330619"/>
              <a:gd name="connsiteX1" fmla="*/ 222837 w 2771374"/>
              <a:gd name="connsiteY1" fmla="*/ 343220 h 1330619"/>
              <a:gd name="connsiteX2" fmla="*/ 437990 w 2771374"/>
              <a:gd name="connsiteY2" fmla="*/ 373956 h 1330619"/>
              <a:gd name="connsiteX3" fmla="*/ 691563 w 2771374"/>
              <a:gd name="connsiteY3" fmla="*/ 466165 h 1330619"/>
              <a:gd name="connsiteX4" fmla="*/ 822191 w 2771374"/>
              <a:gd name="connsiteY4" fmla="*/ 496901 h 1330619"/>
              <a:gd name="connsiteX5" fmla="*/ 929768 w 2771374"/>
              <a:gd name="connsiteY5" fmla="*/ 543005 h 1330619"/>
              <a:gd name="connsiteX6" fmla="*/ 929768 w 2771374"/>
              <a:gd name="connsiteY6" fmla="*/ 550689 h 1330619"/>
              <a:gd name="connsiteX7" fmla="*/ 1114185 w 2771374"/>
              <a:gd name="connsiteY7" fmla="*/ 573741 h 1330619"/>
              <a:gd name="connsiteX8" fmla="*/ 1167973 w 2771374"/>
              <a:gd name="connsiteY8" fmla="*/ 635214 h 1330619"/>
              <a:gd name="connsiteX9" fmla="*/ 1214077 w 2771374"/>
              <a:gd name="connsiteY9" fmla="*/ 804262 h 1330619"/>
              <a:gd name="connsiteX10" fmla="*/ 1252497 w 2771374"/>
              <a:gd name="connsiteY10" fmla="*/ 927207 h 1330619"/>
              <a:gd name="connsiteX11" fmla="*/ 1375442 w 2771374"/>
              <a:gd name="connsiteY11" fmla="*/ 973311 h 1330619"/>
              <a:gd name="connsiteX12" fmla="*/ 1498386 w 2771374"/>
              <a:gd name="connsiteY12" fmla="*/ 957943 h 1330619"/>
              <a:gd name="connsiteX13" fmla="*/ 1621331 w 2771374"/>
              <a:gd name="connsiteY13" fmla="*/ 950259 h 1330619"/>
              <a:gd name="connsiteX14" fmla="*/ 1713539 w 2771374"/>
              <a:gd name="connsiteY14" fmla="*/ 988679 h 1330619"/>
              <a:gd name="connsiteX15" fmla="*/ 1705855 w 2771374"/>
              <a:gd name="connsiteY15" fmla="*/ 1088572 h 1330619"/>
              <a:gd name="connsiteX16" fmla="*/ 1590595 w 2771374"/>
              <a:gd name="connsiteY16" fmla="*/ 1211516 h 1330619"/>
              <a:gd name="connsiteX17" fmla="*/ 1582911 w 2771374"/>
              <a:gd name="connsiteY17" fmla="*/ 1272988 h 1330619"/>
              <a:gd name="connsiteX18" fmla="*/ 1621331 w 2771374"/>
              <a:gd name="connsiteY18" fmla="*/ 1311409 h 1330619"/>
              <a:gd name="connsiteX19" fmla="*/ 2627939 w 2771374"/>
              <a:gd name="connsiteY19" fmla="*/ 1157728 h 1330619"/>
              <a:gd name="connsiteX20" fmla="*/ 2481943 w 2771374"/>
              <a:gd name="connsiteY20" fmla="*/ 1111624 h 1330619"/>
              <a:gd name="connsiteX21" fmla="*/ 2328262 w 2771374"/>
              <a:gd name="connsiteY21" fmla="*/ 1111624 h 1330619"/>
              <a:gd name="connsiteX22" fmla="*/ 2236054 w 2771374"/>
              <a:gd name="connsiteY22" fmla="*/ 950259 h 1330619"/>
              <a:gd name="connsiteX23" fmla="*/ 2090057 w 2771374"/>
              <a:gd name="connsiteY23" fmla="*/ 842683 h 1330619"/>
              <a:gd name="connsiteX24" fmla="*/ 2120793 w 2771374"/>
              <a:gd name="connsiteY24" fmla="*/ 650582 h 1330619"/>
              <a:gd name="connsiteX25" fmla="*/ 2174581 w 2771374"/>
              <a:gd name="connsiteY25" fmla="*/ 496901 h 1330619"/>
              <a:gd name="connsiteX26" fmla="*/ 2197633 w 2771374"/>
              <a:gd name="connsiteY26" fmla="*/ 289432 h 1330619"/>
              <a:gd name="connsiteX27" fmla="*/ 2189949 w 2771374"/>
              <a:gd name="connsiteY27" fmla="*/ 166488 h 1330619"/>
              <a:gd name="connsiteX28" fmla="*/ 1990165 w 2771374"/>
              <a:gd name="connsiteY28" fmla="*/ 143435 h 1330619"/>
              <a:gd name="connsiteX29" fmla="*/ 1775012 w 2771374"/>
              <a:gd name="connsiteY29" fmla="*/ 43543 h 1330619"/>
              <a:gd name="connsiteX30" fmla="*/ 1636699 w 2771374"/>
              <a:gd name="connsiteY30" fmla="*/ 12807 h 1330619"/>
              <a:gd name="connsiteX31" fmla="*/ 1413862 w 2771374"/>
              <a:gd name="connsiteY31" fmla="*/ 20491 h 1330619"/>
              <a:gd name="connsiteX32" fmla="*/ 1183341 w 2771374"/>
              <a:gd name="connsiteY32" fmla="*/ 58911 h 1330619"/>
              <a:gd name="connsiteX33" fmla="*/ 929768 w 2771374"/>
              <a:gd name="connsiteY33" fmla="*/ 5123 h 1330619"/>
              <a:gd name="connsiteX34" fmla="*/ 799139 w 2771374"/>
              <a:gd name="connsiteY34" fmla="*/ 28175 h 1330619"/>
              <a:gd name="connsiteX35" fmla="*/ 783771 w 2771374"/>
              <a:gd name="connsiteY35" fmla="*/ 128067 h 1330619"/>
              <a:gd name="connsiteX36" fmla="*/ 437990 w 2771374"/>
              <a:gd name="connsiteY36" fmla="*/ 251012 h 1330619"/>
              <a:gd name="connsiteX37" fmla="*/ 153681 w 2771374"/>
              <a:gd name="connsiteY37" fmla="*/ 320168 h 1330619"/>
              <a:gd name="connsiteX38" fmla="*/ 53788 w 2771374"/>
              <a:gd name="connsiteY38" fmla="*/ 358588 h 1330619"/>
              <a:gd name="connsiteX0" fmla="*/ 0 w 2777778"/>
              <a:gd name="connsiteY0" fmla="*/ 350904 h 1281953"/>
              <a:gd name="connsiteX1" fmla="*/ 222837 w 2777778"/>
              <a:gd name="connsiteY1" fmla="*/ 343220 h 1281953"/>
              <a:gd name="connsiteX2" fmla="*/ 437990 w 2777778"/>
              <a:gd name="connsiteY2" fmla="*/ 373956 h 1281953"/>
              <a:gd name="connsiteX3" fmla="*/ 691563 w 2777778"/>
              <a:gd name="connsiteY3" fmla="*/ 466165 h 1281953"/>
              <a:gd name="connsiteX4" fmla="*/ 822191 w 2777778"/>
              <a:gd name="connsiteY4" fmla="*/ 496901 h 1281953"/>
              <a:gd name="connsiteX5" fmla="*/ 929768 w 2777778"/>
              <a:gd name="connsiteY5" fmla="*/ 543005 h 1281953"/>
              <a:gd name="connsiteX6" fmla="*/ 929768 w 2777778"/>
              <a:gd name="connsiteY6" fmla="*/ 550689 h 1281953"/>
              <a:gd name="connsiteX7" fmla="*/ 1114185 w 2777778"/>
              <a:gd name="connsiteY7" fmla="*/ 573741 h 1281953"/>
              <a:gd name="connsiteX8" fmla="*/ 1167973 w 2777778"/>
              <a:gd name="connsiteY8" fmla="*/ 635214 h 1281953"/>
              <a:gd name="connsiteX9" fmla="*/ 1214077 w 2777778"/>
              <a:gd name="connsiteY9" fmla="*/ 804262 h 1281953"/>
              <a:gd name="connsiteX10" fmla="*/ 1252497 w 2777778"/>
              <a:gd name="connsiteY10" fmla="*/ 927207 h 1281953"/>
              <a:gd name="connsiteX11" fmla="*/ 1375442 w 2777778"/>
              <a:gd name="connsiteY11" fmla="*/ 973311 h 1281953"/>
              <a:gd name="connsiteX12" fmla="*/ 1498386 w 2777778"/>
              <a:gd name="connsiteY12" fmla="*/ 957943 h 1281953"/>
              <a:gd name="connsiteX13" fmla="*/ 1621331 w 2777778"/>
              <a:gd name="connsiteY13" fmla="*/ 950259 h 1281953"/>
              <a:gd name="connsiteX14" fmla="*/ 1713539 w 2777778"/>
              <a:gd name="connsiteY14" fmla="*/ 988679 h 1281953"/>
              <a:gd name="connsiteX15" fmla="*/ 1705855 w 2777778"/>
              <a:gd name="connsiteY15" fmla="*/ 1088572 h 1281953"/>
              <a:gd name="connsiteX16" fmla="*/ 1590595 w 2777778"/>
              <a:gd name="connsiteY16" fmla="*/ 1211516 h 1281953"/>
              <a:gd name="connsiteX17" fmla="*/ 1582911 w 2777778"/>
              <a:gd name="connsiteY17" fmla="*/ 1272988 h 1281953"/>
              <a:gd name="connsiteX18" fmla="*/ 2627939 w 2777778"/>
              <a:gd name="connsiteY18" fmla="*/ 1157728 h 1281953"/>
              <a:gd name="connsiteX19" fmla="*/ 2481943 w 2777778"/>
              <a:gd name="connsiteY19" fmla="*/ 1111624 h 1281953"/>
              <a:gd name="connsiteX20" fmla="*/ 2328262 w 2777778"/>
              <a:gd name="connsiteY20" fmla="*/ 1111624 h 1281953"/>
              <a:gd name="connsiteX21" fmla="*/ 2236054 w 2777778"/>
              <a:gd name="connsiteY21" fmla="*/ 950259 h 1281953"/>
              <a:gd name="connsiteX22" fmla="*/ 2090057 w 2777778"/>
              <a:gd name="connsiteY22" fmla="*/ 842683 h 1281953"/>
              <a:gd name="connsiteX23" fmla="*/ 2120793 w 2777778"/>
              <a:gd name="connsiteY23" fmla="*/ 650582 h 1281953"/>
              <a:gd name="connsiteX24" fmla="*/ 2174581 w 2777778"/>
              <a:gd name="connsiteY24" fmla="*/ 496901 h 1281953"/>
              <a:gd name="connsiteX25" fmla="*/ 2197633 w 2777778"/>
              <a:gd name="connsiteY25" fmla="*/ 289432 h 1281953"/>
              <a:gd name="connsiteX26" fmla="*/ 2189949 w 2777778"/>
              <a:gd name="connsiteY26" fmla="*/ 166488 h 1281953"/>
              <a:gd name="connsiteX27" fmla="*/ 1990165 w 2777778"/>
              <a:gd name="connsiteY27" fmla="*/ 143435 h 1281953"/>
              <a:gd name="connsiteX28" fmla="*/ 1775012 w 2777778"/>
              <a:gd name="connsiteY28" fmla="*/ 43543 h 1281953"/>
              <a:gd name="connsiteX29" fmla="*/ 1636699 w 2777778"/>
              <a:gd name="connsiteY29" fmla="*/ 12807 h 1281953"/>
              <a:gd name="connsiteX30" fmla="*/ 1413862 w 2777778"/>
              <a:gd name="connsiteY30" fmla="*/ 20491 h 1281953"/>
              <a:gd name="connsiteX31" fmla="*/ 1183341 w 2777778"/>
              <a:gd name="connsiteY31" fmla="*/ 58911 h 1281953"/>
              <a:gd name="connsiteX32" fmla="*/ 929768 w 2777778"/>
              <a:gd name="connsiteY32" fmla="*/ 5123 h 1281953"/>
              <a:gd name="connsiteX33" fmla="*/ 799139 w 2777778"/>
              <a:gd name="connsiteY33" fmla="*/ 28175 h 1281953"/>
              <a:gd name="connsiteX34" fmla="*/ 783771 w 2777778"/>
              <a:gd name="connsiteY34" fmla="*/ 128067 h 1281953"/>
              <a:gd name="connsiteX35" fmla="*/ 437990 w 2777778"/>
              <a:gd name="connsiteY35" fmla="*/ 251012 h 1281953"/>
              <a:gd name="connsiteX36" fmla="*/ 153681 w 2777778"/>
              <a:gd name="connsiteY36" fmla="*/ 320168 h 1281953"/>
              <a:gd name="connsiteX37" fmla="*/ 53788 w 2777778"/>
              <a:gd name="connsiteY37" fmla="*/ 358588 h 1281953"/>
              <a:gd name="connsiteX0" fmla="*/ 0 w 2776497"/>
              <a:gd name="connsiteY0" fmla="*/ 350904 h 1223042"/>
              <a:gd name="connsiteX1" fmla="*/ 222837 w 2776497"/>
              <a:gd name="connsiteY1" fmla="*/ 343220 h 1223042"/>
              <a:gd name="connsiteX2" fmla="*/ 437990 w 2776497"/>
              <a:gd name="connsiteY2" fmla="*/ 373956 h 1223042"/>
              <a:gd name="connsiteX3" fmla="*/ 691563 w 2776497"/>
              <a:gd name="connsiteY3" fmla="*/ 466165 h 1223042"/>
              <a:gd name="connsiteX4" fmla="*/ 822191 w 2776497"/>
              <a:gd name="connsiteY4" fmla="*/ 496901 h 1223042"/>
              <a:gd name="connsiteX5" fmla="*/ 929768 w 2776497"/>
              <a:gd name="connsiteY5" fmla="*/ 543005 h 1223042"/>
              <a:gd name="connsiteX6" fmla="*/ 929768 w 2776497"/>
              <a:gd name="connsiteY6" fmla="*/ 550689 h 1223042"/>
              <a:gd name="connsiteX7" fmla="*/ 1114185 w 2776497"/>
              <a:gd name="connsiteY7" fmla="*/ 573741 h 1223042"/>
              <a:gd name="connsiteX8" fmla="*/ 1167973 w 2776497"/>
              <a:gd name="connsiteY8" fmla="*/ 635214 h 1223042"/>
              <a:gd name="connsiteX9" fmla="*/ 1214077 w 2776497"/>
              <a:gd name="connsiteY9" fmla="*/ 804262 h 1223042"/>
              <a:gd name="connsiteX10" fmla="*/ 1252497 w 2776497"/>
              <a:gd name="connsiteY10" fmla="*/ 927207 h 1223042"/>
              <a:gd name="connsiteX11" fmla="*/ 1375442 w 2776497"/>
              <a:gd name="connsiteY11" fmla="*/ 973311 h 1223042"/>
              <a:gd name="connsiteX12" fmla="*/ 1498386 w 2776497"/>
              <a:gd name="connsiteY12" fmla="*/ 957943 h 1223042"/>
              <a:gd name="connsiteX13" fmla="*/ 1621331 w 2776497"/>
              <a:gd name="connsiteY13" fmla="*/ 950259 h 1223042"/>
              <a:gd name="connsiteX14" fmla="*/ 1713539 w 2776497"/>
              <a:gd name="connsiteY14" fmla="*/ 988679 h 1223042"/>
              <a:gd name="connsiteX15" fmla="*/ 1705855 w 2776497"/>
              <a:gd name="connsiteY15" fmla="*/ 1088572 h 1223042"/>
              <a:gd name="connsiteX16" fmla="*/ 1590595 w 2776497"/>
              <a:gd name="connsiteY16" fmla="*/ 1211516 h 1223042"/>
              <a:gd name="connsiteX17" fmla="*/ 2627939 w 2776497"/>
              <a:gd name="connsiteY17" fmla="*/ 1157728 h 1223042"/>
              <a:gd name="connsiteX18" fmla="*/ 2481943 w 2776497"/>
              <a:gd name="connsiteY18" fmla="*/ 1111624 h 1223042"/>
              <a:gd name="connsiteX19" fmla="*/ 2328262 w 2776497"/>
              <a:gd name="connsiteY19" fmla="*/ 1111624 h 1223042"/>
              <a:gd name="connsiteX20" fmla="*/ 2236054 w 2776497"/>
              <a:gd name="connsiteY20" fmla="*/ 950259 h 1223042"/>
              <a:gd name="connsiteX21" fmla="*/ 2090057 w 2776497"/>
              <a:gd name="connsiteY21" fmla="*/ 842683 h 1223042"/>
              <a:gd name="connsiteX22" fmla="*/ 2120793 w 2776497"/>
              <a:gd name="connsiteY22" fmla="*/ 650582 h 1223042"/>
              <a:gd name="connsiteX23" fmla="*/ 2174581 w 2776497"/>
              <a:gd name="connsiteY23" fmla="*/ 496901 h 1223042"/>
              <a:gd name="connsiteX24" fmla="*/ 2197633 w 2776497"/>
              <a:gd name="connsiteY24" fmla="*/ 289432 h 1223042"/>
              <a:gd name="connsiteX25" fmla="*/ 2189949 w 2776497"/>
              <a:gd name="connsiteY25" fmla="*/ 166488 h 1223042"/>
              <a:gd name="connsiteX26" fmla="*/ 1990165 w 2776497"/>
              <a:gd name="connsiteY26" fmla="*/ 143435 h 1223042"/>
              <a:gd name="connsiteX27" fmla="*/ 1775012 w 2776497"/>
              <a:gd name="connsiteY27" fmla="*/ 43543 h 1223042"/>
              <a:gd name="connsiteX28" fmla="*/ 1636699 w 2776497"/>
              <a:gd name="connsiteY28" fmla="*/ 12807 h 1223042"/>
              <a:gd name="connsiteX29" fmla="*/ 1413862 w 2776497"/>
              <a:gd name="connsiteY29" fmla="*/ 20491 h 1223042"/>
              <a:gd name="connsiteX30" fmla="*/ 1183341 w 2776497"/>
              <a:gd name="connsiteY30" fmla="*/ 58911 h 1223042"/>
              <a:gd name="connsiteX31" fmla="*/ 929768 w 2776497"/>
              <a:gd name="connsiteY31" fmla="*/ 5123 h 1223042"/>
              <a:gd name="connsiteX32" fmla="*/ 799139 w 2776497"/>
              <a:gd name="connsiteY32" fmla="*/ 28175 h 1223042"/>
              <a:gd name="connsiteX33" fmla="*/ 783771 w 2776497"/>
              <a:gd name="connsiteY33" fmla="*/ 128067 h 1223042"/>
              <a:gd name="connsiteX34" fmla="*/ 437990 w 2776497"/>
              <a:gd name="connsiteY34" fmla="*/ 251012 h 1223042"/>
              <a:gd name="connsiteX35" fmla="*/ 153681 w 2776497"/>
              <a:gd name="connsiteY35" fmla="*/ 320168 h 1223042"/>
              <a:gd name="connsiteX36" fmla="*/ 53788 w 2776497"/>
              <a:gd name="connsiteY36" fmla="*/ 358588 h 1223042"/>
              <a:gd name="connsiteX0" fmla="*/ 0 w 2757287"/>
              <a:gd name="connsiteY0" fmla="*/ 350904 h 1161570"/>
              <a:gd name="connsiteX1" fmla="*/ 222837 w 2757287"/>
              <a:gd name="connsiteY1" fmla="*/ 343220 h 1161570"/>
              <a:gd name="connsiteX2" fmla="*/ 437990 w 2757287"/>
              <a:gd name="connsiteY2" fmla="*/ 373956 h 1161570"/>
              <a:gd name="connsiteX3" fmla="*/ 691563 w 2757287"/>
              <a:gd name="connsiteY3" fmla="*/ 466165 h 1161570"/>
              <a:gd name="connsiteX4" fmla="*/ 822191 w 2757287"/>
              <a:gd name="connsiteY4" fmla="*/ 496901 h 1161570"/>
              <a:gd name="connsiteX5" fmla="*/ 929768 w 2757287"/>
              <a:gd name="connsiteY5" fmla="*/ 543005 h 1161570"/>
              <a:gd name="connsiteX6" fmla="*/ 929768 w 2757287"/>
              <a:gd name="connsiteY6" fmla="*/ 550689 h 1161570"/>
              <a:gd name="connsiteX7" fmla="*/ 1114185 w 2757287"/>
              <a:gd name="connsiteY7" fmla="*/ 573741 h 1161570"/>
              <a:gd name="connsiteX8" fmla="*/ 1167973 w 2757287"/>
              <a:gd name="connsiteY8" fmla="*/ 635214 h 1161570"/>
              <a:gd name="connsiteX9" fmla="*/ 1214077 w 2757287"/>
              <a:gd name="connsiteY9" fmla="*/ 804262 h 1161570"/>
              <a:gd name="connsiteX10" fmla="*/ 1252497 w 2757287"/>
              <a:gd name="connsiteY10" fmla="*/ 927207 h 1161570"/>
              <a:gd name="connsiteX11" fmla="*/ 1375442 w 2757287"/>
              <a:gd name="connsiteY11" fmla="*/ 973311 h 1161570"/>
              <a:gd name="connsiteX12" fmla="*/ 1498386 w 2757287"/>
              <a:gd name="connsiteY12" fmla="*/ 957943 h 1161570"/>
              <a:gd name="connsiteX13" fmla="*/ 1621331 w 2757287"/>
              <a:gd name="connsiteY13" fmla="*/ 950259 h 1161570"/>
              <a:gd name="connsiteX14" fmla="*/ 1713539 w 2757287"/>
              <a:gd name="connsiteY14" fmla="*/ 988679 h 1161570"/>
              <a:gd name="connsiteX15" fmla="*/ 1705855 w 2757287"/>
              <a:gd name="connsiteY15" fmla="*/ 1088572 h 1161570"/>
              <a:gd name="connsiteX16" fmla="*/ 2627939 w 2757287"/>
              <a:gd name="connsiteY16" fmla="*/ 1157728 h 1161570"/>
              <a:gd name="connsiteX17" fmla="*/ 2481943 w 2757287"/>
              <a:gd name="connsiteY17" fmla="*/ 1111624 h 1161570"/>
              <a:gd name="connsiteX18" fmla="*/ 2328262 w 2757287"/>
              <a:gd name="connsiteY18" fmla="*/ 1111624 h 1161570"/>
              <a:gd name="connsiteX19" fmla="*/ 2236054 w 2757287"/>
              <a:gd name="connsiteY19" fmla="*/ 950259 h 1161570"/>
              <a:gd name="connsiteX20" fmla="*/ 2090057 w 2757287"/>
              <a:gd name="connsiteY20" fmla="*/ 842683 h 1161570"/>
              <a:gd name="connsiteX21" fmla="*/ 2120793 w 2757287"/>
              <a:gd name="connsiteY21" fmla="*/ 650582 h 1161570"/>
              <a:gd name="connsiteX22" fmla="*/ 2174581 w 2757287"/>
              <a:gd name="connsiteY22" fmla="*/ 496901 h 1161570"/>
              <a:gd name="connsiteX23" fmla="*/ 2197633 w 2757287"/>
              <a:gd name="connsiteY23" fmla="*/ 289432 h 1161570"/>
              <a:gd name="connsiteX24" fmla="*/ 2189949 w 2757287"/>
              <a:gd name="connsiteY24" fmla="*/ 166488 h 1161570"/>
              <a:gd name="connsiteX25" fmla="*/ 1990165 w 2757287"/>
              <a:gd name="connsiteY25" fmla="*/ 143435 h 1161570"/>
              <a:gd name="connsiteX26" fmla="*/ 1775012 w 2757287"/>
              <a:gd name="connsiteY26" fmla="*/ 43543 h 1161570"/>
              <a:gd name="connsiteX27" fmla="*/ 1636699 w 2757287"/>
              <a:gd name="connsiteY27" fmla="*/ 12807 h 1161570"/>
              <a:gd name="connsiteX28" fmla="*/ 1413862 w 2757287"/>
              <a:gd name="connsiteY28" fmla="*/ 20491 h 1161570"/>
              <a:gd name="connsiteX29" fmla="*/ 1183341 w 2757287"/>
              <a:gd name="connsiteY29" fmla="*/ 58911 h 1161570"/>
              <a:gd name="connsiteX30" fmla="*/ 929768 w 2757287"/>
              <a:gd name="connsiteY30" fmla="*/ 5123 h 1161570"/>
              <a:gd name="connsiteX31" fmla="*/ 799139 w 2757287"/>
              <a:gd name="connsiteY31" fmla="*/ 28175 h 1161570"/>
              <a:gd name="connsiteX32" fmla="*/ 783771 w 2757287"/>
              <a:gd name="connsiteY32" fmla="*/ 128067 h 1161570"/>
              <a:gd name="connsiteX33" fmla="*/ 437990 w 2757287"/>
              <a:gd name="connsiteY33" fmla="*/ 251012 h 1161570"/>
              <a:gd name="connsiteX34" fmla="*/ 153681 w 2757287"/>
              <a:gd name="connsiteY34" fmla="*/ 320168 h 1161570"/>
              <a:gd name="connsiteX35" fmla="*/ 53788 w 2757287"/>
              <a:gd name="connsiteY35" fmla="*/ 358588 h 1161570"/>
              <a:gd name="connsiteX0" fmla="*/ 0 w 2756006"/>
              <a:gd name="connsiteY0" fmla="*/ 350904 h 1178219"/>
              <a:gd name="connsiteX1" fmla="*/ 222837 w 2756006"/>
              <a:gd name="connsiteY1" fmla="*/ 343220 h 1178219"/>
              <a:gd name="connsiteX2" fmla="*/ 437990 w 2756006"/>
              <a:gd name="connsiteY2" fmla="*/ 373956 h 1178219"/>
              <a:gd name="connsiteX3" fmla="*/ 691563 w 2756006"/>
              <a:gd name="connsiteY3" fmla="*/ 466165 h 1178219"/>
              <a:gd name="connsiteX4" fmla="*/ 822191 w 2756006"/>
              <a:gd name="connsiteY4" fmla="*/ 496901 h 1178219"/>
              <a:gd name="connsiteX5" fmla="*/ 929768 w 2756006"/>
              <a:gd name="connsiteY5" fmla="*/ 543005 h 1178219"/>
              <a:gd name="connsiteX6" fmla="*/ 929768 w 2756006"/>
              <a:gd name="connsiteY6" fmla="*/ 550689 h 1178219"/>
              <a:gd name="connsiteX7" fmla="*/ 1114185 w 2756006"/>
              <a:gd name="connsiteY7" fmla="*/ 573741 h 1178219"/>
              <a:gd name="connsiteX8" fmla="*/ 1167973 w 2756006"/>
              <a:gd name="connsiteY8" fmla="*/ 635214 h 1178219"/>
              <a:gd name="connsiteX9" fmla="*/ 1214077 w 2756006"/>
              <a:gd name="connsiteY9" fmla="*/ 804262 h 1178219"/>
              <a:gd name="connsiteX10" fmla="*/ 1252497 w 2756006"/>
              <a:gd name="connsiteY10" fmla="*/ 927207 h 1178219"/>
              <a:gd name="connsiteX11" fmla="*/ 1375442 w 2756006"/>
              <a:gd name="connsiteY11" fmla="*/ 973311 h 1178219"/>
              <a:gd name="connsiteX12" fmla="*/ 1498386 w 2756006"/>
              <a:gd name="connsiteY12" fmla="*/ 957943 h 1178219"/>
              <a:gd name="connsiteX13" fmla="*/ 1621331 w 2756006"/>
              <a:gd name="connsiteY13" fmla="*/ 950259 h 1178219"/>
              <a:gd name="connsiteX14" fmla="*/ 1713539 w 2756006"/>
              <a:gd name="connsiteY14" fmla="*/ 988679 h 1178219"/>
              <a:gd name="connsiteX15" fmla="*/ 2627939 w 2756006"/>
              <a:gd name="connsiteY15" fmla="*/ 1157728 h 1178219"/>
              <a:gd name="connsiteX16" fmla="*/ 2481943 w 2756006"/>
              <a:gd name="connsiteY16" fmla="*/ 1111624 h 1178219"/>
              <a:gd name="connsiteX17" fmla="*/ 2328262 w 2756006"/>
              <a:gd name="connsiteY17" fmla="*/ 1111624 h 1178219"/>
              <a:gd name="connsiteX18" fmla="*/ 2236054 w 2756006"/>
              <a:gd name="connsiteY18" fmla="*/ 950259 h 1178219"/>
              <a:gd name="connsiteX19" fmla="*/ 2090057 w 2756006"/>
              <a:gd name="connsiteY19" fmla="*/ 842683 h 1178219"/>
              <a:gd name="connsiteX20" fmla="*/ 2120793 w 2756006"/>
              <a:gd name="connsiteY20" fmla="*/ 650582 h 1178219"/>
              <a:gd name="connsiteX21" fmla="*/ 2174581 w 2756006"/>
              <a:gd name="connsiteY21" fmla="*/ 496901 h 1178219"/>
              <a:gd name="connsiteX22" fmla="*/ 2197633 w 2756006"/>
              <a:gd name="connsiteY22" fmla="*/ 289432 h 1178219"/>
              <a:gd name="connsiteX23" fmla="*/ 2189949 w 2756006"/>
              <a:gd name="connsiteY23" fmla="*/ 166488 h 1178219"/>
              <a:gd name="connsiteX24" fmla="*/ 1990165 w 2756006"/>
              <a:gd name="connsiteY24" fmla="*/ 143435 h 1178219"/>
              <a:gd name="connsiteX25" fmla="*/ 1775012 w 2756006"/>
              <a:gd name="connsiteY25" fmla="*/ 43543 h 1178219"/>
              <a:gd name="connsiteX26" fmla="*/ 1636699 w 2756006"/>
              <a:gd name="connsiteY26" fmla="*/ 12807 h 1178219"/>
              <a:gd name="connsiteX27" fmla="*/ 1413862 w 2756006"/>
              <a:gd name="connsiteY27" fmla="*/ 20491 h 1178219"/>
              <a:gd name="connsiteX28" fmla="*/ 1183341 w 2756006"/>
              <a:gd name="connsiteY28" fmla="*/ 58911 h 1178219"/>
              <a:gd name="connsiteX29" fmla="*/ 929768 w 2756006"/>
              <a:gd name="connsiteY29" fmla="*/ 5123 h 1178219"/>
              <a:gd name="connsiteX30" fmla="*/ 799139 w 2756006"/>
              <a:gd name="connsiteY30" fmla="*/ 28175 h 1178219"/>
              <a:gd name="connsiteX31" fmla="*/ 783771 w 2756006"/>
              <a:gd name="connsiteY31" fmla="*/ 128067 h 1178219"/>
              <a:gd name="connsiteX32" fmla="*/ 437990 w 2756006"/>
              <a:gd name="connsiteY32" fmla="*/ 251012 h 1178219"/>
              <a:gd name="connsiteX33" fmla="*/ 153681 w 2756006"/>
              <a:gd name="connsiteY33" fmla="*/ 320168 h 1178219"/>
              <a:gd name="connsiteX34" fmla="*/ 53788 w 2756006"/>
              <a:gd name="connsiteY34" fmla="*/ 358588 h 1178219"/>
              <a:gd name="connsiteX0" fmla="*/ 0 w 2771374"/>
              <a:gd name="connsiteY0" fmla="*/ 350904 h 1184622"/>
              <a:gd name="connsiteX1" fmla="*/ 222837 w 2771374"/>
              <a:gd name="connsiteY1" fmla="*/ 343220 h 1184622"/>
              <a:gd name="connsiteX2" fmla="*/ 437990 w 2771374"/>
              <a:gd name="connsiteY2" fmla="*/ 373956 h 1184622"/>
              <a:gd name="connsiteX3" fmla="*/ 691563 w 2771374"/>
              <a:gd name="connsiteY3" fmla="*/ 466165 h 1184622"/>
              <a:gd name="connsiteX4" fmla="*/ 822191 w 2771374"/>
              <a:gd name="connsiteY4" fmla="*/ 496901 h 1184622"/>
              <a:gd name="connsiteX5" fmla="*/ 929768 w 2771374"/>
              <a:gd name="connsiteY5" fmla="*/ 543005 h 1184622"/>
              <a:gd name="connsiteX6" fmla="*/ 929768 w 2771374"/>
              <a:gd name="connsiteY6" fmla="*/ 550689 h 1184622"/>
              <a:gd name="connsiteX7" fmla="*/ 1114185 w 2771374"/>
              <a:gd name="connsiteY7" fmla="*/ 573741 h 1184622"/>
              <a:gd name="connsiteX8" fmla="*/ 1167973 w 2771374"/>
              <a:gd name="connsiteY8" fmla="*/ 635214 h 1184622"/>
              <a:gd name="connsiteX9" fmla="*/ 1214077 w 2771374"/>
              <a:gd name="connsiteY9" fmla="*/ 804262 h 1184622"/>
              <a:gd name="connsiteX10" fmla="*/ 1252497 w 2771374"/>
              <a:gd name="connsiteY10" fmla="*/ 927207 h 1184622"/>
              <a:gd name="connsiteX11" fmla="*/ 1375442 w 2771374"/>
              <a:gd name="connsiteY11" fmla="*/ 973311 h 1184622"/>
              <a:gd name="connsiteX12" fmla="*/ 1498386 w 2771374"/>
              <a:gd name="connsiteY12" fmla="*/ 957943 h 1184622"/>
              <a:gd name="connsiteX13" fmla="*/ 1621331 w 2771374"/>
              <a:gd name="connsiteY13" fmla="*/ 950259 h 1184622"/>
              <a:gd name="connsiteX14" fmla="*/ 2627939 w 2771374"/>
              <a:gd name="connsiteY14" fmla="*/ 1157728 h 1184622"/>
              <a:gd name="connsiteX15" fmla="*/ 2481943 w 2771374"/>
              <a:gd name="connsiteY15" fmla="*/ 1111624 h 1184622"/>
              <a:gd name="connsiteX16" fmla="*/ 2328262 w 2771374"/>
              <a:gd name="connsiteY16" fmla="*/ 1111624 h 1184622"/>
              <a:gd name="connsiteX17" fmla="*/ 2236054 w 2771374"/>
              <a:gd name="connsiteY17" fmla="*/ 950259 h 1184622"/>
              <a:gd name="connsiteX18" fmla="*/ 2090057 w 2771374"/>
              <a:gd name="connsiteY18" fmla="*/ 842683 h 1184622"/>
              <a:gd name="connsiteX19" fmla="*/ 2120793 w 2771374"/>
              <a:gd name="connsiteY19" fmla="*/ 650582 h 1184622"/>
              <a:gd name="connsiteX20" fmla="*/ 2174581 w 2771374"/>
              <a:gd name="connsiteY20" fmla="*/ 496901 h 1184622"/>
              <a:gd name="connsiteX21" fmla="*/ 2197633 w 2771374"/>
              <a:gd name="connsiteY21" fmla="*/ 289432 h 1184622"/>
              <a:gd name="connsiteX22" fmla="*/ 2189949 w 2771374"/>
              <a:gd name="connsiteY22" fmla="*/ 166488 h 1184622"/>
              <a:gd name="connsiteX23" fmla="*/ 1990165 w 2771374"/>
              <a:gd name="connsiteY23" fmla="*/ 143435 h 1184622"/>
              <a:gd name="connsiteX24" fmla="*/ 1775012 w 2771374"/>
              <a:gd name="connsiteY24" fmla="*/ 43543 h 1184622"/>
              <a:gd name="connsiteX25" fmla="*/ 1636699 w 2771374"/>
              <a:gd name="connsiteY25" fmla="*/ 12807 h 1184622"/>
              <a:gd name="connsiteX26" fmla="*/ 1413862 w 2771374"/>
              <a:gd name="connsiteY26" fmla="*/ 20491 h 1184622"/>
              <a:gd name="connsiteX27" fmla="*/ 1183341 w 2771374"/>
              <a:gd name="connsiteY27" fmla="*/ 58911 h 1184622"/>
              <a:gd name="connsiteX28" fmla="*/ 929768 w 2771374"/>
              <a:gd name="connsiteY28" fmla="*/ 5123 h 1184622"/>
              <a:gd name="connsiteX29" fmla="*/ 799139 w 2771374"/>
              <a:gd name="connsiteY29" fmla="*/ 28175 h 1184622"/>
              <a:gd name="connsiteX30" fmla="*/ 783771 w 2771374"/>
              <a:gd name="connsiteY30" fmla="*/ 128067 h 1184622"/>
              <a:gd name="connsiteX31" fmla="*/ 437990 w 2771374"/>
              <a:gd name="connsiteY31" fmla="*/ 251012 h 1184622"/>
              <a:gd name="connsiteX32" fmla="*/ 153681 w 2771374"/>
              <a:gd name="connsiteY32" fmla="*/ 320168 h 1184622"/>
              <a:gd name="connsiteX33" fmla="*/ 53788 w 2771374"/>
              <a:gd name="connsiteY33" fmla="*/ 358588 h 1184622"/>
              <a:gd name="connsiteX0" fmla="*/ 0 w 2791865"/>
              <a:gd name="connsiteY0" fmla="*/ 350904 h 1183341"/>
              <a:gd name="connsiteX1" fmla="*/ 222837 w 2791865"/>
              <a:gd name="connsiteY1" fmla="*/ 343220 h 1183341"/>
              <a:gd name="connsiteX2" fmla="*/ 437990 w 2791865"/>
              <a:gd name="connsiteY2" fmla="*/ 373956 h 1183341"/>
              <a:gd name="connsiteX3" fmla="*/ 691563 w 2791865"/>
              <a:gd name="connsiteY3" fmla="*/ 466165 h 1183341"/>
              <a:gd name="connsiteX4" fmla="*/ 822191 w 2791865"/>
              <a:gd name="connsiteY4" fmla="*/ 496901 h 1183341"/>
              <a:gd name="connsiteX5" fmla="*/ 929768 w 2791865"/>
              <a:gd name="connsiteY5" fmla="*/ 543005 h 1183341"/>
              <a:gd name="connsiteX6" fmla="*/ 929768 w 2791865"/>
              <a:gd name="connsiteY6" fmla="*/ 550689 h 1183341"/>
              <a:gd name="connsiteX7" fmla="*/ 1114185 w 2791865"/>
              <a:gd name="connsiteY7" fmla="*/ 573741 h 1183341"/>
              <a:gd name="connsiteX8" fmla="*/ 1167973 w 2791865"/>
              <a:gd name="connsiteY8" fmla="*/ 635214 h 1183341"/>
              <a:gd name="connsiteX9" fmla="*/ 1214077 w 2791865"/>
              <a:gd name="connsiteY9" fmla="*/ 804262 h 1183341"/>
              <a:gd name="connsiteX10" fmla="*/ 1252497 w 2791865"/>
              <a:gd name="connsiteY10" fmla="*/ 927207 h 1183341"/>
              <a:gd name="connsiteX11" fmla="*/ 1375442 w 2791865"/>
              <a:gd name="connsiteY11" fmla="*/ 973311 h 1183341"/>
              <a:gd name="connsiteX12" fmla="*/ 1498386 w 2791865"/>
              <a:gd name="connsiteY12" fmla="*/ 957943 h 1183341"/>
              <a:gd name="connsiteX13" fmla="*/ 2627939 w 2791865"/>
              <a:gd name="connsiteY13" fmla="*/ 1157728 h 1183341"/>
              <a:gd name="connsiteX14" fmla="*/ 2481943 w 2791865"/>
              <a:gd name="connsiteY14" fmla="*/ 1111624 h 1183341"/>
              <a:gd name="connsiteX15" fmla="*/ 2328262 w 2791865"/>
              <a:gd name="connsiteY15" fmla="*/ 1111624 h 1183341"/>
              <a:gd name="connsiteX16" fmla="*/ 2236054 w 2791865"/>
              <a:gd name="connsiteY16" fmla="*/ 950259 h 1183341"/>
              <a:gd name="connsiteX17" fmla="*/ 2090057 w 2791865"/>
              <a:gd name="connsiteY17" fmla="*/ 842683 h 1183341"/>
              <a:gd name="connsiteX18" fmla="*/ 2120793 w 2791865"/>
              <a:gd name="connsiteY18" fmla="*/ 650582 h 1183341"/>
              <a:gd name="connsiteX19" fmla="*/ 2174581 w 2791865"/>
              <a:gd name="connsiteY19" fmla="*/ 496901 h 1183341"/>
              <a:gd name="connsiteX20" fmla="*/ 2197633 w 2791865"/>
              <a:gd name="connsiteY20" fmla="*/ 289432 h 1183341"/>
              <a:gd name="connsiteX21" fmla="*/ 2189949 w 2791865"/>
              <a:gd name="connsiteY21" fmla="*/ 166488 h 1183341"/>
              <a:gd name="connsiteX22" fmla="*/ 1990165 w 2791865"/>
              <a:gd name="connsiteY22" fmla="*/ 143435 h 1183341"/>
              <a:gd name="connsiteX23" fmla="*/ 1775012 w 2791865"/>
              <a:gd name="connsiteY23" fmla="*/ 43543 h 1183341"/>
              <a:gd name="connsiteX24" fmla="*/ 1636699 w 2791865"/>
              <a:gd name="connsiteY24" fmla="*/ 12807 h 1183341"/>
              <a:gd name="connsiteX25" fmla="*/ 1413862 w 2791865"/>
              <a:gd name="connsiteY25" fmla="*/ 20491 h 1183341"/>
              <a:gd name="connsiteX26" fmla="*/ 1183341 w 2791865"/>
              <a:gd name="connsiteY26" fmla="*/ 58911 h 1183341"/>
              <a:gd name="connsiteX27" fmla="*/ 929768 w 2791865"/>
              <a:gd name="connsiteY27" fmla="*/ 5123 h 1183341"/>
              <a:gd name="connsiteX28" fmla="*/ 799139 w 2791865"/>
              <a:gd name="connsiteY28" fmla="*/ 28175 h 1183341"/>
              <a:gd name="connsiteX29" fmla="*/ 783771 w 2791865"/>
              <a:gd name="connsiteY29" fmla="*/ 128067 h 1183341"/>
              <a:gd name="connsiteX30" fmla="*/ 437990 w 2791865"/>
              <a:gd name="connsiteY30" fmla="*/ 251012 h 1183341"/>
              <a:gd name="connsiteX31" fmla="*/ 153681 w 2791865"/>
              <a:gd name="connsiteY31" fmla="*/ 320168 h 1183341"/>
              <a:gd name="connsiteX32" fmla="*/ 53788 w 2791865"/>
              <a:gd name="connsiteY32" fmla="*/ 358588 h 1183341"/>
              <a:gd name="connsiteX0" fmla="*/ 0 w 2812356"/>
              <a:gd name="connsiteY0" fmla="*/ 350904 h 1180780"/>
              <a:gd name="connsiteX1" fmla="*/ 222837 w 2812356"/>
              <a:gd name="connsiteY1" fmla="*/ 343220 h 1180780"/>
              <a:gd name="connsiteX2" fmla="*/ 437990 w 2812356"/>
              <a:gd name="connsiteY2" fmla="*/ 373956 h 1180780"/>
              <a:gd name="connsiteX3" fmla="*/ 691563 w 2812356"/>
              <a:gd name="connsiteY3" fmla="*/ 466165 h 1180780"/>
              <a:gd name="connsiteX4" fmla="*/ 822191 w 2812356"/>
              <a:gd name="connsiteY4" fmla="*/ 496901 h 1180780"/>
              <a:gd name="connsiteX5" fmla="*/ 929768 w 2812356"/>
              <a:gd name="connsiteY5" fmla="*/ 543005 h 1180780"/>
              <a:gd name="connsiteX6" fmla="*/ 929768 w 2812356"/>
              <a:gd name="connsiteY6" fmla="*/ 550689 h 1180780"/>
              <a:gd name="connsiteX7" fmla="*/ 1114185 w 2812356"/>
              <a:gd name="connsiteY7" fmla="*/ 573741 h 1180780"/>
              <a:gd name="connsiteX8" fmla="*/ 1167973 w 2812356"/>
              <a:gd name="connsiteY8" fmla="*/ 635214 h 1180780"/>
              <a:gd name="connsiteX9" fmla="*/ 1214077 w 2812356"/>
              <a:gd name="connsiteY9" fmla="*/ 804262 h 1180780"/>
              <a:gd name="connsiteX10" fmla="*/ 1252497 w 2812356"/>
              <a:gd name="connsiteY10" fmla="*/ 927207 h 1180780"/>
              <a:gd name="connsiteX11" fmla="*/ 1375442 w 2812356"/>
              <a:gd name="connsiteY11" fmla="*/ 973311 h 1180780"/>
              <a:gd name="connsiteX12" fmla="*/ 2627939 w 2812356"/>
              <a:gd name="connsiteY12" fmla="*/ 1157728 h 1180780"/>
              <a:gd name="connsiteX13" fmla="*/ 2481943 w 2812356"/>
              <a:gd name="connsiteY13" fmla="*/ 1111624 h 1180780"/>
              <a:gd name="connsiteX14" fmla="*/ 2328262 w 2812356"/>
              <a:gd name="connsiteY14" fmla="*/ 1111624 h 1180780"/>
              <a:gd name="connsiteX15" fmla="*/ 2236054 w 2812356"/>
              <a:gd name="connsiteY15" fmla="*/ 950259 h 1180780"/>
              <a:gd name="connsiteX16" fmla="*/ 2090057 w 2812356"/>
              <a:gd name="connsiteY16" fmla="*/ 842683 h 1180780"/>
              <a:gd name="connsiteX17" fmla="*/ 2120793 w 2812356"/>
              <a:gd name="connsiteY17" fmla="*/ 650582 h 1180780"/>
              <a:gd name="connsiteX18" fmla="*/ 2174581 w 2812356"/>
              <a:gd name="connsiteY18" fmla="*/ 496901 h 1180780"/>
              <a:gd name="connsiteX19" fmla="*/ 2197633 w 2812356"/>
              <a:gd name="connsiteY19" fmla="*/ 289432 h 1180780"/>
              <a:gd name="connsiteX20" fmla="*/ 2189949 w 2812356"/>
              <a:gd name="connsiteY20" fmla="*/ 166488 h 1180780"/>
              <a:gd name="connsiteX21" fmla="*/ 1990165 w 2812356"/>
              <a:gd name="connsiteY21" fmla="*/ 143435 h 1180780"/>
              <a:gd name="connsiteX22" fmla="*/ 1775012 w 2812356"/>
              <a:gd name="connsiteY22" fmla="*/ 43543 h 1180780"/>
              <a:gd name="connsiteX23" fmla="*/ 1636699 w 2812356"/>
              <a:gd name="connsiteY23" fmla="*/ 12807 h 1180780"/>
              <a:gd name="connsiteX24" fmla="*/ 1413862 w 2812356"/>
              <a:gd name="connsiteY24" fmla="*/ 20491 h 1180780"/>
              <a:gd name="connsiteX25" fmla="*/ 1183341 w 2812356"/>
              <a:gd name="connsiteY25" fmla="*/ 58911 h 1180780"/>
              <a:gd name="connsiteX26" fmla="*/ 929768 w 2812356"/>
              <a:gd name="connsiteY26" fmla="*/ 5123 h 1180780"/>
              <a:gd name="connsiteX27" fmla="*/ 799139 w 2812356"/>
              <a:gd name="connsiteY27" fmla="*/ 28175 h 1180780"/>
              <a:gd name="connsiteX28" fmla="*/ 783771 w 2812356"/>
              <a:gd name="connsiteY28" fmla="*/ 128067 h 1180780"/>
              <a:gd name="connsiteX29" fmla="*/ 437990 w 2812356"/>
              <a:gd name="connsiteY29" fmla="*/ 251012 h 1180780"/>
              <a:gd name="connsiteX30" fmla="*/ 153681 w 2812356"/>
              <a:gd name="connsiteY30" fmla="*/ 320168 h 1180780"/>
              <a:gd name="connsiteX31" fmla="*/ 53788 w 2812356"/>
              <a:gd name="connsiteY31" fmla="*/ 358588 h 1180780"/>
              <a:gd name="connsiteX0" fmla="*/ 0 w 2786742"/>
              <a:gd name="connsiteY0" fmla="*/ 350904 h 1180780"/>
              <a:gd name="connsiteX1" fmla="*/ 222837 w 2786742"/>
              <a:gd name="connsiteY1" fmla="*/ 343220 h 1180780"/>
              <a:gd name="connsiteX2" fmla="*/ 437990 w 2786742"/>
              <a:gd name="connsiteY2" fmla="*/ 373956 h 1180780"/>
              <a:gd name="connsiteX3" fmla="*/ 691563 w 2786742"/>
              <a:gd name="connsiteY3" fmla="*/ 466165 h 1180780"/>
              <a:gd name="connsiteX4" fmla="*/ 822191 w 2786742"/>
              <a:gd name="connsiteY4" fmla="*/ 496901 h 1180780"/>
              <a:gd name="connsiteX5" fmla="*/ 929768 w 2786742"/>
              <a:gd name="connsiteY5" fmla="*/ 543005 h 1180780"/>
              <a:gd name="connsiteX6" fmla="*/ 929768 w 2786742"/>
              <a:gd name="connsiteY6" fmla="*/ 550689 h 1180780"/>
              <a:gd name="connsiteX7" fmla="*/ 1114185 w 2786742"/>
              <a:gd name="connsiteY7" fmla="*/ 573741 h 1180780"/>
              <a:gd name="connsiteX8" fmla="*/ 1167973 w 2786742"/>
              <a:gd name="connsiteY8" fmla="*/ 635214 h 1180780"/>
              <a:gd name="connsiteX9" fmla="*/ 1214077 w 2786742"/>
              <a:gd name="connsiteY9" fmla="*/ 804262 h 1180780"/>
              <a:gd name="connsiteX10" fmla="*/ 1252497 w 2786742"/>
              <a:gd name="connsiteY10" fmla="*/ 927207 h 1180780"/>
              <a:gd name="connsiteX11" fmla="*/ 1375442 w 2786742"/>
              <a:gd name="connsiteY11" fmla="*/ 973311 h 1180780"/>
              <a:gd name="connsiteX12" fmla="*/ 2627939 w 2786742"/>
              <a:gd name="connsiteY12" fmla="*/ 1157728 h 1180780"/>
              <a:gd name="connsiteX13" fmla="*/ 2328262 w 2786742"/>
              <a:gd name="connsiteY13" fmla="*/ 1111624 h 1180780"/>
              <a:gd name="connsiteX14" fmla="*/ 2236054 w 2786742"/>
              <a:gd name="connsiteY14" fmla="*/ 950259 h 1180780"/>
              <a:gd name="connsiteX15" fmla="*/ 2090057 w 2786742"/>
              <a:gd name="connsiteY15" fmla="*/ 842683 h 1180780"/>
              <a:gd name="connsiteX16" fmla="*/ 2120793 w 2786742"/>
              <a:gd name="connsiteY16" fmla="*/ 650582 h 1180780"/>
              <a:gd name="connsiteX17" fmla="*/ 2174581 w 2786742"/>
              <a:gd name="connsiteY17" fmla="*/ 496901 h 1180780"/>
              <a:gd name="connsiteX18" fmla="*/ 2197633 w 2786742"/>
              <a:gd name="connsiteY18" fmla="*/ 289432 h 1180780"/>
              <a:gd name="connsiteX19" fmla="*/ 2189949 w 2786742"/>
              <a:gd name="connsiteY19" fmla="*/ 166488 h 1180780"/>
              <a:gd name="connsiteX20" fmla="*/ 1990165 w 2786742"/>
              <a:gd name="connsiteY20" fmla="*/ 143435 h 1180780"/>
              <a:gd name="connsiteX21" fmla="*/ 1775012 w 2786742"/>
              <a:gd name="connsiteY21" fmla="*/ 43543 h 1180780"/>
              <a:gd name="connsiteX22" fmla="*/ 1636699 w 2786742"/>
              <a:gd name="connsiteY22" fmla="*/ 12807 h 1180780"/>
              <a:gd name="connsiteX23" fmla="*/ 1413862 w 2786742"/>
              <a:gd name="connsiteY23" fmla="*/ 20491 h 1180780"/>
              <a:gd name="connsiteX24" fmla="*/ 1183341 w 2786742"/>
              <a:gd name="connsiteY24" fmla="*/ 58911 h 1180780"/>
              <a:gd name="connsiteX25" fmla="*/ 929768 w 2786742"/>
              <a:gd name="connsiteY25" fmla="*/ 5123 h 1180780"/>
              <a:gd name="connsiteX26" fmla="*/ 799139 w 2786742"/>
              <a:gd name="connsiteY26" fmla="*/ 28175 h 1180780"/>
              <a:gd name="connsiteX27" fmla="*/ 783771 w 2786742"/>
              <a:gd name="connsiteY27" fmla="*/ 128067 h 1180780"/>
              <a:gd name="connsiteX28" fmla="*/ 437990 w 2786742"/>
              <a:gd name="connsiteY28" fmla="*/ 251012 h 1180780"/>
              <a:gd name="connsiteX29" fmla="*/ 153681 w 2786742"/>
              <a:gd name="connsiteY29" fmla="*/ 320168 h 1180780"/>
              <a:gd name="connsiteX30" fmla="*/ 53788 w 2786742"/>
              <a:gd name="connsiteY30" fmla="*/ 358588 h 1180780"/>
              <a:gd name="connsiteX0" fmla="*/ 0 w 2771374"/>
              <a:gd name="connsiteY0" fmla="*/ 350904 h 1161570"/>
              <a:gd name="connsiteX1" fmla="*/ 222837 w 2771374"/>
              <a:gd name="connsiteY1" fmla="*/ 343220 h 1161570"/>
              <a:gd name="connsiteX2" fmla="*/ 437990 w 2771374"/>
              <a:gd name="connsiteY2" fmla="*/ 373956 h 1161570"/>
              <a:gd name="connsiteX3" fmla="*/ 691563 w 2771374"/>
              <a:gd name="connsiteY3" fmla="*/ 466165 h 1161570"/>
              <a:gd name="connsiteX4" fmla="*/ 822191 w 2771374"/>
              <a:gd name="connsiteY4" fmla="*/ 496901 h 1161570"/>
              <a:gd name="connsiteX5" fmla="*/ 929768 w 2771374"/>
              <a:gd name="connsiteY5" fmla="*/ 543005 h 1161570"/>
              <a:gd name="connsiteX6" fmla="*/ 929768 w 2771374"/>
              <a:gd name="connsiteY6" fmla="*/ 550689 h 1161570"/>
              <a:gd name="connsiteX7" fmla="*/ 1114185 w 2771374"/>
              <a:gd name="connsiteY7" fmla="*/ 573741 h 1161570"/>
              <a:gd name="connsiteX8" fmla="*/ 1167973 w 2771374"/>
              <a:gd name="connsiteY8" fmla="*/ 635214 h 1161570"/>
              <a:gd name="connsiteX9" fmla="*/ 1214077 w 2771374"/>
              <a:gd name="connsiteY9" fmla="*/ 804262 h 1161570"/>
              <a:gd name="connsiteX10" fmla="*/ 1252497 w 2771374"/>
              <a:gd name="connsiteY10" fmla="*/ 927207 h 1161570"/>
              <a:gd name="connsiteX11" fmla="*/ 1375442 w 2771374"/>
              <a:gd name="connsiteY11" fmla="*/ 973311 h 1161570"/>
              <a:gd name="connsiteX12" fmla="*/ 2627939 w 2771374"/>
              <a:gd name="connsiteY12" fmla="*/ 1157728 h 1161570"/>
              <a:gd name="connsiteX13" fmla="*/ 2236054 w 2771374"/>
              <a:gd name="connsiteY13" fmla="*/ 950259 h 1161570"/>
              <a:gd name="connsiteX14" fmla="*/ 2090057 w 2771374"/>
              <a:gd name="connsiteY14" fmla="*/ 842683 h 1161570"/>
              <a:gd name="connsiteX15" fmla="*/ 2120793 w 2771374"/>
              <a:gd name="connsiteY15" fmla="*/ 650582 h 1161570"/>
              <a:gd name="connsiteX16" fmla="*/ 2174581 w 2771374"/>
              <a:gd name="connsiteY16" fmla="*/ 496901 h 1161570"/>
              <a:gd name="connsiteX17" fmla="*/ 2197633 w 2771374"/>
              <a:gd name="connsiteY17" fmla="*/ 289432 h 1161570"/>
              <a:gd name="connsiteX18" fmla="*/ 2189949 w 2771374"/>
              <a:gd name="connsiteY18" fmla="*/ 166488 h 1161570"/>
              <a:gd name="connsiteX19" fmla="*/ 1990165 w 2771374"/>
              <a:gd name="connsiteY19" fmla="*/ 143435 h 1161570"/>
              <a:gd name="connsiteX20" fmla="*/ 1775012 w 2771374"/>
              <a:gd name="connsiteY20" fmla="*/ 43543 h 1161570"/>
              <a:gd name="connsiteX21" fmla="*/ 1636699 w 2771374"/>
              <a:gd name="connsiteY21" fmla="*/ 12807 h 1161570"/>
              <a:gd name="connsiteX22" fmla="*/ 1413862 w 2771374"/>
              <a:gd name="connsiteY22" fmla="*/ 20491 h 1161570"/>
              <a:gd name="connsiteX23" fmla="*/ 1183341 w 2771374"/>
              <a:gd name="connsiteY23" fmla="*/ 58911 h 1161570"/>
              <a:gd name="connsiteX24" fmla="*/ 929768 w 2771374"/>
              <a:gd name="connsiteY24" fmla="*/ 5123 h 1161570"/>
              <a:gd name="connsiteX25" fmla="*/ 799139 w 2771374"/>
              <a:gd name="connsiteY25" fmla="*/ 28175 h 1161570"/>
              <a:gd name="connsiteX26" fmla="*/ 783771 w 2771374"/>
              <a:gd name="connsiteY26" fmla="*/ 128067 h 1161570"/>
              <a:gd name="connsiteX27" fmla="*/ 437990 w 2771374"/>
              <a:gd name="connsiteY27" fmla="*/ 251012 h 1161570"/>
              <a:gd name="connsiteX28" fmla="*/ 153681 w 2771374"/>
              <a:gd name="connsiteY28" fmla="*/ 320168 h 1161570"/>
              <a:gd name="connsiteX29" fmla="*/ 53788 w 2771374"/>
              <a:gd name="connsiteY29" fmla="*/ 358588 h 1161570"/>
              <a:gd name="connsiteX0" fmla="*/ 0 w 2355156"/>
              <a:gd name="connsiteY0" fmla="*/ 350904 h 977153"/>
              <a:gd name="connsiteX1" fmla="*/ 222837 w 2355156"/>
              <a:gd name="connsiteY1" fmla="*/ 343220 h 977153"/>
              <a:gd name="connsiteX2" fmla="*/ 437990 w 2355156"/>
              <a:gd name="connsiteY2" fmla="*/ 373956 h 977153"/>
              <a:gd name="connsiteX3" fmla="*/ 691563 w 2355156"/>
              <a:gd name="connsiteY3" fmla="*/ 466165 h 977153"/>
              <a:gd name="connsiteX4" fmla="*/ 822191 w 2355156"/>
              <a:gd name="connsiteY4" fmla="*/ 496901 h 977153"/>
              <a:gd name="connsiteX5" fmla="*/ 929768 w 2355156"/>
              <a:gd name="connsiteY5" fmla="*/ 543005 h 977153"/>
              <a:gd name="connsiteX6" fmla="*/ 929768 w 2355156"/>
              <a:gd name="connsiteY6" fmla="*/ 550689 h 977153"/>
              <a:gd name="connsiteX7" fmla="*/ 1114185 w 2355156"/>
              <a:gd name="connsiteY7" fmla="*/ 573741 h 977153"/>
              <a:gd name="connsiteX8" fmla="*/ 1167973 w 2355156"/>
              <a:gd name="connsiteY8" fmla="*/ 635214 h 977153"/>
              <a:gd name="connsiteX9" fmla="*/ 1214077 w 2355156"/>
              <a:gd name="connsiteY9" fmla="*/ 804262 h 977153"/>
              <a:gd name="connsiteX10" fmla="*/ 1252497 w 2355156"/>
              <a:gd name="connsiteY10" fmla="*/ 927207 h 977153"/>
              <a:gd name="connsiteX11" fmla="*/ 1375442 w 2355156"/>
              <a:gd name="connsiteY11" fmla="*/ 973311 h 977153"/>
              <a:gd name="connsiteX12" fmla="*/ 2236054 w 2355156"/>
              <a:gd name="connsiteY12" fmla="*/ 950259 h 977153"/>
              <a:gd name="connsiteX13" fmla="*/ 2090057 w 2355156"/>
              <a:gd name="connsiteY13" fmla="*/ 842683 h 977153"/>
              <a:gd name="connsiteX14" fmla="*/ 2120793 w 2355156"/>
              <a:gd name="connsiteY14" fmla="*/ 650582 h 977153"/>
              <a:gd name="connsiteX15" fmla="*/ 2174581 w 2355156"/>
              <a:gd name="connsiteY15" fmla="*/ 496901 h 977153"/>
              <a:gd name="connsiteX16" fmla="*/ 2197633 w 2355156"/>
              <a:gd name="connsiteY16" fmla="*/ 289432 h 977153"/>
              <a:gd name="connsiteX17" fmla="*/ 2189949 w 2355156"/>
              <a:gd name="connsiteY17" fmla="*/ 166488 h 977153"/>
              <a:gd name="connsiteX18" fmla="*/ 1990165 w 2355156"/>
              <a:gd name="connsiteY18" fmla="*/ 143435 h 977153"/>
              <a:gd name="connsiteX19" fmla="*/ 1775012 w 2355156"/>
              <a:gd name="connsiteY19" fmla="*/ 43543 h 977153"/>
              <a:gd name="connsiteX20" fmla="*/ 1636699 w 2355156"/>
              <a:gd name="connsiteY20" fmla="*/ 12807 h 977153"/>
              <a:gd name="connsiteX21" fmla="*/ 1413862 w 2355156"/>
              <a:gd name="connsiteY21" fmla="*/ 20491 h 977153"/>
              <a:gd name="connsiteX22" fmla="*/ 1183341 w 2355156"/>
              <a:gd name="connsiteY22" fmla="*/ 58911 h 977153"/>
              <a:gd name="connsiteX23" fmla="*/ 929768 w 2355156"/>
              <a:gd name="connsiteY23" fmla="*/ 5123 h 977153"/>
              <a:gd name="connsiteX24" fmla="*/ 799139 w 2355156"/>
              <a:gd name="connsiteY24" fmla="*/ 28175 h 977153"/>
              <a:gd name="connsiteX25" fmla="*/ 783771 w 2355156"/>
              <a:gd name="connsiteY25" fmla="*/ 128067 h 977153"/>
              <a:gd name="connsiteX26" fmla="*/ 437990 w 2355156"/>
              <a:gd name="connsiteY26" fmla="*/ 251012 h 977153"/>
              <a:gd name="connsiteX27" fmla="*/ 153681 w 2355156"/>
              <a:gd name="connsiteY27" fmla="*/ 320168 h 977153"/>
              <a:gd name="connsiteX28" fmla="*/ 53788 w 2355156"/>
              <a:gd name="connsiteY28" fmla="*/ 358588 h 977153"/>
              <a:gd name="connsiteX0" fmla="*/ 0 w 2224527"/>
              <a:gd name="connsiteY0" fmla="*/ 350904 h 987398"/>
              <a:gd name="connsiteX1" fmla="*/ 222837 w 2224527"/>
              <a:gd name="connsiteY1" fmla="*/ 343220 h 987398"/>
              <a:gd name="connsiteX2" fmla="*/ 437990 w 2224527"/>
              <a:gd name="connsiteY2" fmla="*/ 373956 h 987398"/>
              <a:gd name="connsiteX3" fmla="*/ 691563 w 2224527"/>
              <a:gd name="connsiteY3" fmla="*/ 466165 h 987398"/>
              <a:gd name="connsiteX4" fmla="*/ 822191 w 2224527"/>
              <a:gd name="connsiteY4" fmla="*/ 496901 h 987398"/>
              <a:gd name="connsiteX5" fmla="*/ 929768 w 2224527"/>
              <a:gd name="connsiteY5" fmla="*/ 543005 h 987398"/>
              <a:gd name="connsiteX6" fmla="*/ 929768 w 2224527"/>
              <a:gd name="connsiteY6" fmla="*/ 550689 h 987398"/>
              <a:gd name="connsiteX7" fmla="*/ 1114185 w 2224527"/>
              <a:gd name="connsiteY7" fmla="*/ 573741 h 987398"/>
              <a:gd name="connsiteX8" fmla="*/ 1167973 w 2224527"/>
              <a:gd name="connsiteY8" fmla="*/ 635214 h 987398"/>
              <a:gd name="connsiteX9" fmla="*/ 1214077 w 2224527"/>
              <a:gd name="connsiteY9" fmla="*/ 804262 h 987398"/>
              <a:gd name="connsiteX10" fmla="*/ 1252497 w 2224527"/>
              <a:gd name="connsiteY10" fmla="*/ 927207 h 987398"/>
              <a:gd name="connsiteX11" fmla="*/ 1375442 w 2224527"/>
              <a:gd name="connsiteY11" fmla="*/ 973311 h 987398"/>
              <a:gd name="connsiteX12" fmla="*/ 2090057 w 2224527"/>
              <a:gd name="connsiteY12" fmla="*/ 842683 h 987398"/>
              <a:gd name="connsiteX13" fmla="*/ 2120793 w 2224527"/>
              <a:gd name="connsiteY13" fmla="*/ 650582 h 987398"/>
              <a:gd name="connsiteX14" fmla="*/ 2174581 w 2224527"/>
              <a:gd name="connsiteY14" fmla="*/ 496901 h 987398"/>
              <a:gd name="connsiteX15" fmla="*/ 2197633 w 2224527"/>
              <a:gd name="connsiteY15" fmla="*/ 289432 h 987398"/>
              <a:gd name="connsiteX16" fmla="*/ 2189949 w 2224527"/>
              <a:gd name="connsiteY16" fmla="*/ 166488 h 987398"/>
              <a:gd name="connsiteX17" fmla="*/ 1990165 w 2224527"/>
              <a:gd name="connsiteY17" fmla="*/ 143435 h 987398"/>
              <a:gd name="connsiteX18" fmla="*/ 1775012 w 2224527"/>
              <a:gd name="connsiteY18" fmla="*/ 43543 h 987398"/>
              <a:gd name="connsiteX19" fmla="*/ 1636699 w 2224527"/>
              <a:gd name="connsiteY19" fmla="*/ 12807 h 987398"/>
              <a:gd name="connsiteX20" fmla="*/ 1413862 w 2224527"/>
              <a:gd name="connsiteY20" fmla="*/ 20491 h 987398"/>
              <a:gd name="connsiteX21" fmla="*/ 1183341 w 2224527"/>
              <a:gd name="connsiteY21" fmla="*/ 58911 h 987398"/>
              <a:gd name="connsiteX22" fmla="*/ 929768 w 2224527"/>
              <a:gd name="connsiteY22" fmla="*/ 5123 h 987398"/>
              <a:gd name="connsiteX23" fmla="*/ 799139 w 2224527"/>
              <a:gd name="connsiteY23" fmla="*/ 28175 h 987398"/>
              <a:gd name="connsiteX24" fmla="*/ 783771 w 2224527"/>
              <a:gd name="connsiteY24" fmla="*/ 128067 h 987398"/>
              <a:gd name="connsiteX25" fmla="*/ 437990 w 2224527"/>
              <a:gd name="connsiteY25" fmla="*/ 251012 h 987398"/>
              <a:gd name="connsiteX26" fmla="*/ 153681 w 2224527"/>
              <a:gd name="connsiteY26" fmla="*/ 320168 h 987398"/>
              <a:gd name="connsiteX27" fmla="*/ 53788 w 2224527"/>
              <a:gd name="connsiteY27" fmla="*/ 358588 h 987398"/>
              <a:gd name="connsiteX0" fmla="*/ 0 w 2253983"/>
              <a:gd name="connsiteY0" fmla="*/ 350904 h 1019415"/>
              <a:gd name="connsiteX1" fmla="*/ 222837 w 2253983"/>
              <a:gd name="connsiteY1" fmla="*/ 343220 h 1019415"/>
              <a:gd name="connsiteX2" fmla="*/ 437990 w 2253983"/>
              <a:gd name="connsiteY2" fmla="*/ 373956 h 1019415"/>
              <a:gd name="connsiteX3" fmla="*/ 691563 w 2253983"/>
              <a:gd name="connsiteY3" fmla="*/ 466165 h 1019415"/>
              <a:gd name="connsiteX4" fmla="*/ 822191 w 2253983"/>
              <a:gd name="connsiteY4" fmla="*/ 496901 h 1019415"/>
              <a:gd name="connsiteX5" fmla="*/ 929768 w 2253983"/>
              <a:gd name="connsiteY5" fmla="*/ 543005 h 1019415"/>
              <a:gd name="connsiteX6" fmla="*/ 929768 w 2253983"/>
              <a:gd name="connsiteY6" fmla="*/ 550689 h 1019415"/>
              <a:gd name="connsiteX7" fmla="*/ 1114185 w 2253983"/>
              <a:gd name="connsiteY7" fmla="*/ 573741 h 1019415"/>
              <a:gd name="connsiteX8" fmla="*/ 1167973 w 2253983"/>
              <a:gd name="connsiteY8" fmla="*/ 635214 h 1019415"/>
              <a:gd name="connsiteX9" fmla="*/ 1214077 w 2253983"/>
              <a:gd name="connsiteY9" fmla="*/ 804262 h 1019415"/>
              <a:gd name="connsiteX10" fmla="*/ 1252497 w 2253983"/>
              <a:gd name="connsiteY10" fmla="*/ 927207 h 1019415"/>
              <a:gd name="connsiteX11" fmla="*/ 1375442 w 2253983"/>
              <a:gd name="connsiteY11" fmla="*/ 973311 h 1019415"/>
              <a:gd name="connsiteX12" fmla="*/ 2120793 w 2253983"/>
              <a:gd name="connsiteY12" fmla="*/ 650582 h 1019415"/>
              <a:gd name="connsiteX13" fmla="*/ 2174581 w 2253983"/>
              <a:gd name="connsiteY13" fmla="*/ 496901 h 1019415"/>
              <a:gd name="connsiteX14" fmla="*/ 2197633 w 2253983"/>
              <a:gd name="connsiteY14" fmla="*/ 289432 h 1019415"/>
              <a:gd name="connsiteX15" fmla="*/ 2189949 w 2253983"/>
              <a:gd name="connsiteY15" fmla="*/ 166488 h 1019415"/>
              <a:gd name="connsiteX16" fmla="*/ 1990165 w 2253983"/>
              <a:gd name="connsiteY16" fmla="*/ 143435 h 1019415"/>
              <a:gd name="connsiteX17" fmla="*/ 1775012 w 2253983"/>
              <a:gd name="connsiteY17" fmla="*/ 43543 h 1019415"/>
              <a:gd name="connsiteX18" fmla="*/ 1636699 w 2253983"/>
              <a:gd name="connsiteY18" fmla="*/ 12807 h 1019415"/>
              <a:gd name="connsiteX19" fmla="*/ 1413862 w 2253983"/>
              <a:gd name="connsiteY19" fmla="*/ 20491 h 1019415"/>
              <a:gd name="connsiteX20" fmla="*/ 1183341 w 2253983"/>
              <a:gd name="connsiteY20" fmla="*/ 58911 h 1019415"/>
              <a:gd name="connsiteX21" fmla="*/ 929768 w 2253983"/>
              <a:gd name="connsiteY21" fmla="*/ 5123 h 1019415"/>
              <a:gd name="connsiteX22" fmla="*/ 799139 w 2253983"/>
              <a:gd name="connsiteY22" fmla="*/ 28175 h 1019415"/>
              <a:gd name="connsiteX23" fmla="*/ 783771 w 2253983"/>
              <a:gd name="connsiteY23" fmla="*/ 128067 h 1019415"/>
              <a:gd name="connsiteX24" fmla="*/ 437990 w 2253983"/>
              <a:gd name="connsiteY24" fmla="*/ 251012 h 1019415"/>
              <a:gd name="connsiteX25" fmla="*/ 153681 w 2253983"/>
              <a:gd name="connsiteY25" fmla="*/ 320168 h 1019415"/>
              <a:gd name="connsiteX26" fmla="*/ 53788 w 2253983"/>
              <a:gd name="connsiteY26" fmla="*/ 358588 h 1019415"/>
              <a:gd name="connsiteX0" fmla="*/ 0 w 2274474"/>
              <a:gd name="connsiteY0" fmla="*/ 350904 h 952820"/>
              <a:gd name="connsiteX1" fmla="*/ 222837 w 2274474"/>
              <a:gd name="connsiteY1" fmla="*/ 343220 h 952820"/>
              <a:gd name="connsiteX2" fmla="*/ 437990 w 2274474"/>
              <a:gd name="connsiteY2" fmla="*/ 373956 h 952820"/>
              <a:gd name="connsiteX3" fmla="*/ 691563 w 2274474"/>
              <a:gd name="connsiteY3" fmla="*/ 466165 h 952820"/>
              <a:gd name="connsiteX4" fmla="*/ 822191 w 2274474"/>
              <a:gd name="connsiteY4" fmla="*/ 496901 h 952820"/>
              <a:gd name="connsiteX5" fmla="*/ 929768 w 2274474"/>
              <a:gd name="connsiteY5" fmla="*/ 543005 h 952820"/>
              <a:gd name="connsiteX6" fmla="*/ 929768 w 2274474"/>
              <a:gd name="connsiteY6" fmla="*/ 550689 h 952820"/>
              <a:gd name="connsiteX7" fmla="*/ 1114185 w 2274474"/>
              <a:gd name="connsiteY7" fmla="*/ 573741 h 952820"/>
              <a:gd name="connsiteX8" fmla="*/ 1167973 w 2274474"/>
              <a:gd name="connsiteY8" fmla="*/ 635214 h 952820"/>
              <a:gd name="connsiteX9" fmla="*/ 1214077 w 2274474"/>
              <a:gd name="connsiteY9" fmla="*/ 804262 h 952820"/>
              <a:gd name="connsiteX10" fmla="*/ 1252497 w 2274474"/>
              <a:gd name="connsiteY10" fmla="*/ 927207 h 952820"/>
              <a:gd name="connsiteX11" fmla="*/ 2120793 w 2274474"/>
              <a:gd name="connsiteY11" fmla="*/ 650582 h 952820"/>
              <a:gd name="connsiteX12" fmla="*/ 2174581 w 2274474"/>
              <a:gd name="connsiteY12" fmla="*/ 496901 h 952820"/>
              <a:gd name="connsiteX13" fmla="*/ 2197633 w 2274474"/>
              <a:gd name="connsiteY13" fmla="*/ 289432 h 952820"/>
              <a:gd name="connsiteX14" fmla="*/ 2189949 w 2274474"/>
              <a:gd name="connsiteY14" fmla="*/ 166488 h 952820"/>
              <a:gd name="connsiteX15" fmla="*/ 1990165 w 2274474"/>
              <a:gd name="connsiteY15" fmla="*/ 143435 h 952820"/>
              <a:gd name="connsiteX16" fmla="*/ 1775012 w 2274474"/>
              <a:gd name="connsiteY16" fmla="*/ 43543 h 952820"/>
              <a:gd name="connsiteX17" fmla="*/ 1636699 w 2274474"/>
              <a:gd name="connsiteY17" fmla="*/ 12807 h 952820"/>
              <a:gd name="connsiteX18" fmla="*/ 1413862 w 2274474"/>
              <a:gd name="connsiteY18" fmla="*/ 20491 h 952820"/>
              <a:gd name="connsiteX19" fmla="*/ 1183341 w 2274474"/>
              <a:gd name="connsiteY19" fmla="*/ 58911 h 952820"/>
              <a:gd name="connsiteX20" fmla="*/ 929768 w 2274474"/>
              <a:gd name="connsiteY20" fmla="*/ 5123 h 952820"/>
              <a:gd name="connsiteX21" fmla="*/ 799139 w 2274474"/>
              <a:gd name="connsiteY21" fmla="*/ 28175 h 952820"/>
              <a:gd name="connsiteX22" fmla="*/ 783771 w 2274474"/>
              <a:gd name="connsiteY22" fmla="*/ 128067 h 952820"/>
              <a:gd name="connsiteX23" fmla="*/ 437990 w 2274474"/>
              <a:gd name="connsiteY23" fmla="*/ 251012 h 952820"/>
              <a:gd name="connsiteX24" fmla="*/ 153681 w 2274474"/>
              <a:gd name="connsiteY24" fmla="*/ 320168 h 952820"/>
              <a:gd name="connsiteX25" fmla="*/ 53788 w 2274474"/>
              <a:gd name="connsiteY25" fmla="*/ 358588 h 952820"/>
              <a:gd name="connsiteX0" fmla="*/ 0 w 2280877"/>
              <a:gd name="connsiteY0" fmla="*/ 350904 h 806823"/>
              <a:gd name="connsiteX1" fmla="*/ 222837 w 2280877"/>
              <a:gd name="connsiteY1" fmla="*/ 343220 h 806823"/>
              <a:gd name="connsiteX2" fmla="*/ 437990 w 2280877"/>
              <a:gd name="connsiteY2" fmla="*/ 373956 h 806823"/>
              <a:gd name="connsiteX3" fmla="*/ 691563 w 2280877"/>
              <a:gd name="connsiteY3" fmla="*/ 466165 h 806823"/>
              <a:gd name="connsiteX4" fmla="*/ 822191 w 2280877"/>
              <a:gd name="connsiteY4" fmla="*/ 496901 h 806823"/>
              <a:gd name="connsiteX5" fmla="*/ 929768 w 2280877"/>
              <a:gd name="connsiteY5" fmla="*/ 543005 h 806823"/>
              <a:gd name="connsiteX6" fmla="*/ 929768 w 2280877"/>
              <a:gd name="connsiteY6" fmla="*/ 550689 h 806823"/>
              <a:gd name="connsiteX7" fmla="*/ 1114185 w 2280877"/>
              <a:gd name="connsiteY7" fmla="*/ 573741 h 806823"/>
              <a:gd name="connsiteX8" fmla="*/ 1167973 w 2280877"/>
              <a:gd name="connsiteY8" fmla="*/ 635214 h 806823"/>
              <a:gd name="connsiteX9" fmla="*/ 1214077 w 2280877"/>
              <a:gd name="connsiteY9" fmla="*/ 804262 h 806823"/>
              <a:gd name="connsiteX10" fmla="*/ 2120793 w 2280877"/>
              <a:gd name="connsiteY10" fmla="*/ 650582 h 806823"/>
              <a:gd name="connsiteX11" fmla="*/ 2174581 w 2280877"/>
              <a:gd name="connsiteY11" fmla="*/ 496901 h 806823"/>
              <a:gd name="connsiteX12" fmla="*/ 2197633 w 2280877"/>
              <a:gd name="connsiteY12" fmla="*/ 289432 h 806823"/>
              <a:gd name="connsiteX13" fmla="*/ 2189949 w 2280877"/>
              <a:gd name="connsiteY13" fmla="*/ 166488 h 806823"/>
              <a:gd name="connsiteX14" fmla="*/ 1990165 w 2280877"/>
              <a:gd name="connsiteY14" fmla="*/ 143435 h 806823"/>
              <a:gd name="connsiteX15" fmla="*/ 1775012 w 2280877"/>
              <a:gd name="connsiteY15" fmla="*/ 43543 h 806823"/>
              <a:gd name="connsiteX16" fmla="*/ 1636699 w 2280877"/>
              <a:gd name="connsiteY16" fmla="*/ 12807 h 806823"/>
              <a:gd name="connsiteX17" fmla="*/ 1413862 w 2280877"/>
              <a:gd name="connsiteY17" fmla="*/ 20491 h 806823"/>
              <a:gd name="connsiteX18" fmla="*/ 1183341 w 2280877"/>
              <a:gd name="connsiteY18" fmla="*/ 58911 h 806823"/>
              <a:gd name="connsiteX19" fmla="*/ 929768 w 2280877"/>
              <a:gd name="connsiteY19" fmla="*/ 5123 h 806823"/>
              <a:gd name="connsiteX20" fmla="*/ 799139 w 2280877"/>
              <a:gd name="connsiteY20" fmla="*/ 28175 h 806823"/>
              <a:gd name="connsiteX21" fmla="*/ 783771 w 2280877"/>
              <a:gd name="connsiteY21" fmla="*/ 128067 h 806823"/>
              <a:gd name="connsiteX22" fmla="*/ 437990 w 2280877"/>
              <a:gd name="connsiteY22" fmla="*/ 251012 h 806823"/>
              <a:gd name="connsiteX23" fmla="*/ 153681 w 2280877"/>
              <a:gd name="connsiteY23" fmla="*/ 320168 h 806823"/>
              <a:gd name="connsiteX24" fmla="*/ 53788 w 2280877"/>
              <a:gd name="connsiteY24" fmla="*/ 358588 h 806823"/>
              <a:gd name="connsiteX0" fmla="*/ 0 w 2288561"/>
              <a:gd name="connsiteY0" fmla="*/ 350904 h 673634"/>
              <a:gd name="connsiteX1" fmla="*/ 222837 w 2288561"/>
              <a:gd name="connsiteY1" fmla="*/ 343220 h 673634"/>
              <a:gd name="connsiteX2" fmla="*/ 437990 w 2288561"/>
              <a:gd name="connsiteY2" fmla="*/ 373956 h 673634"/>
              <a:gd name="connsiteX3" fmla="*/ 691563 w 2288561"/>
              <a:gd name="connsiteY3" fmla="*/ 466165 h 673634"/>
              <a:gd name="connsiteX4" fmla="*/ 822191 w 2288561"/>
              <a:gd name="connsiteY4" fmla="*/ 496901 h 673634"/>
              <a:gd name="connsiteX5" fmla="*/ 929768 w 2288561"/>
              <a:gd name="connsiteY5" fmla="*/ 543005 h 673634"/>
              <a:gd name="connsiteX6" fmla="*/ 929768 w 2288561"/>
              <a:gd name="connsiteY6" fmla="*/ 550689 h 673634"/>
              <a:gd name="connsiteX7" fmla="*/ 1114185 w 2288561"/>
              <a:gd name="connsiteY7" fmla="*/ 573741 h 673634"/>
              <a:gd name="connsiteX8" fmla="*/ 1167973 w 2288561"/>
              <a:gd name="connsiteY8" fmla="*/ 635214 h 673634"/>
              <a:gd name="connsiteX9" fmla="*/ 2120793 w 2288561"/>
              <a:gd name="connsiteY9" fmla="*/ 650582 h 673634"/>
              <a:gd name="connsiteX10" fmla="*/ 2174581 w 2288561"/>
              <a:gd name="connsiteY10" fmla="*/ 496901 h 673634"/>
              <a:gd name="connsiteX11" fmla="*/ 2197633 w 2288561"/>
              <a:gd name="connsiteY11" fmla="*/ 289432 h 673634"/>
              <a:gd name="connsiteX12" fmla="*/ 2189949 w 2288561"/>
              <a:gd name="connsiteY12" fmla="*/ 166488 h 673634"/>
              <a:gd name="connsiteX13" fmla="*/ 1990165 w 2288561"/>
              <a:gd name="connsiteY13" fmla="*/ 143435 h 673634"/>
              <a:gd name="connsiteX14" fmla="*/ 1775012 w 2288561"/>
              <a:gd name="connsiteY14" fmla="*/ 43543 h 673634"/>
              <a:gd name="connsiteX15" fmla="*/ 1636699 w 2288561"/>
              <a:gd name="connsiteY15" fmla="*/ 12807 h 673634"/>
              <a:gd name="connsiteX16" fmla="*/ 1413862 w 2288561"/>
              <a:gd name="connsiteY16" fmla="*/ 20491 h 673634"/>
              <a:gd name="connsiteX17" fmla="*/ 1183341 w 2288561"/>
              <a:gd name="connsiteY17" fmla="*/ 58911 h 673634"/>
              <a:gd name="connsiteX18" fmla="*/ 929768 w 2288561"/>
              <a:gd name="connsiteY18" fmla="*/ 5123 h 673634"/>
              <a:gd name="connsiteX19" fmla="*/ 799139 w 2288561"/>
              <a:gd name="connsiteY19" fmla="*/ 28175 h 673634"/>
              <a:gd name="connsiteX20" fmla="*/ 783771 w 2288561"/>
              <a:gd name="connsiteY20" fmla="*/ 128067 h 673634"/>
              <a:gd name="connsiteX21" fmla="*/ 437990 w 2288561"/>
              <a:gd name="connsiteY21" fmla="*/ 251012 h 673634"/>
              <a:gd name="connsiteX22" fmla="*/ 153681 w 2288561"/>
              <a:gd name="connsiteY22" fmla="*/ 320168 h 673634"/>
              <a:gd name="connsiteX23" fmla="*/ 53788 w 2288561"/>
              <a:gd name="connsiteY23" fmla="*/ 358588 h 673634"/>
              <a:gd name="connsiteX0" fmla="*/ 0 w 2297526"/>
              <a:gd name="connsiteY0" fmla="*/ 350904 h 663389"/>
              <a:gd name="connsiteX1" fmla="*/ 222837 w 2297526"/>
              <a:gd name="connsiteY1" fmla="*/ 343220 h 663389"/>
              <a:gd name="connsiteX2" fmla="*/ 437990 w 2297526"/>
              <a:gd name="connsiteY2" fmla="*/ 373956 h 663389"/>
              <a:gd name="connsiteX3" fmla="*/ 691563 w 2297526"/>
              <a:gd name="connsiteY3" fmla="*/ 466165 h 663389"/>
              <a:gd name="connsiteX4" fmla="*/ 822191 w 2297526"/>
              <a:gd name="connsiteY4" fmla="*/ 496901 h 663389"/>
              <a:gd name="connsiteX5" fmla="*/ 929768 w 2297526"/>
              <a:gd name="connsiteY5" fmla="*/ 543005 h 663389"/>
              <a:gd name="connsiteX6" fmla="*/ 929768 w 2297526"/>
              <a:gd name="connsiteY6" fmla="*/ 550689 h 663389"/>
              <a:gd name="connsiteX7" fmla="*/ 1114185 w 2297526"/>
              <a:gd name="connsiteY7" fmla="*/ 573741 h 663389"/>
              <a:gd name="connsiteX8" fmla="*/ 2120793 w 2297526"/>
              <a:gd name="connsiteY8" fmla="*/ 650582 h 663389"/>
              <a:gd name="connsiteX9" fmla="*/ 2174581 w 2297526"/>
              <a:gd name="connsiteY9" fmla="*/ 496901 h 663389"/>
              <a:gd name="connsiteX10" fmla="*/ 2197633 w 2297526"/>
              <a:gd name="connsiteY10" fmla="*/ 289432 h 663389"/>
              <a:gd name="connsiteX11" fmla="*/ 2189949 w 2297526"/>
              <a:gd name="connsiteY11" fmla="*/ 166488 h 663389"/>
              <a:gd name="connsiteX12" fmla="*/ 1990165 w 2297526"/>
              <a:gd name="connsiteY12" fmla="*/ 143435 h 663389"/>
              <a:gd name="connsiteX13" fmla="*/ 1775012 w 2297526"/>
              <a:gd name="connsiteY13" fmla="*/ 43543 h 663389"/>
              <a:gd name="connsiteX14" fmla="*/ 1636699 w 2297526"/>
              <a:gd name="connsiteY14" fmla="*/ 12807 h 663389"/>
              <a:gd name="connsiteX15" fmla="*/ 1413862 w 2297526"/>
              <a:gd name="connsiteY15" fmla="*/ 20491 h 663389"/>
              <a:gd name="connsiteX16" fmla="*/ 1183341 w 2297526"/>
              <a:gd name="connsiteY16" fmla="*/ 58911 h 663389"/>
              <a:gd name="connsiteX17" fmla="*/ 929768 w 2297526"/>
              <a:gd name="connsiteY17" fmla="*/ 5123 h 663389"/>
              <a:gd name="connsiteX18" fmla="*/ 799139 w 2297526"/>
              <a:gd name="connsiteY18" fmla="*/ 28175 h 663389"/>
              <a:gd name="connsiteX19" fmla="*/ 783771 w 2297526"/>
              <a:gd name="connsiteY19" fmla="*/ 128067 h 663389"/>
              <a:gd name="connsiteX20" fmla="*/ 437990 w 2297526"/>
              <a:gd name="connsiteY20" fmla="*/ 251012 h 663389"/>
              <a:gd name="connsiteX21" fmla="*/ 153681 w 2297526"/>
              <a:gd name="connsiteY21" fmla="*/ 320168 h 663389"/>
              <a:gd name="connsiteX22" fmla="*/ 53788 w 2297526"/>
              <a:gd name="connsiteY22" fmla="*/ 358588 h 663389"/>
              <a:gd name="connsiteX0" fmla="*/ 0 w 2355156"/>
              <a:gd name="connsiteY0" fmla="*/ 350904 h 582706"/>
              <a:gd name="connsiteX1" fmla="*/ 222837 w 2355156"/>
              <a:gd name="connsiteY1" fmla="*/ 343220 h 582706"/>
              <a:gd name="connsiteX2" fmla="*/ 437990 w 2355156"/>
              <a:gd name="connsiteY2" fmla="*/ 373956 h 582706"/>
              <a:gd name="connsiteX3" fmla="*/ 691563 w 2355156"/>
              <a:gd name="connsiteY3" fmla="*/ 466165 h 582706"/>
              <a:gd name="connsiteX4" fmla="*/ 822191 w 2355156"/>
              <a:gd name="connsiteY4" fmla="*/ 496901 h 582706"/>
              <a:gd name="connsiteX5" fmla="*/ 929768 w 2355156"/>
              <a:gd name="connsiteY5" fmla="*/ 543005 h 582706"/>
              <a:gd name="connsiteX6" fmla="*/ 929768 w 2355156"/>
              <a:gd name="connsiteY6" fmla="*/ 550689 h 582706"/>
              <a:gd name="connsiteX7" fmla="*/ 1114185 w 2355156"/>
              <a:gd name="connsiteY7" fmla="*/ 573741 h 582706"/>
              <a:gd name="connsiteX8" fmla="*/ 2174581 w 2355156"/>
              <a:gd name="connsiteY8" fmla="*/ 496901 h 582706"/>
              <a:gd name="connsiteX9" fmla="*/ 2197633 w 2355156"/>
              <a:gd name="connsiteY9" fmla="*/ 289432 h 582706"/>
              <a:gd name="connsiteX10" fmla="*/ 2189949 w 2355156"/>
              <a:gd name="connsiteY10" fmla="*/ 166488 h 582706"/>
              <a:gd name="connsiteX11" fmla="*/ 1990165 w 2355156"/>
              <a:gd name="connsiteY11" fmla="*/ 143435 h 582706"/>
              <a:gd name="connsiteX12" fmla="*/ 1775012 w 2355156"/>
              <a:gd name="connsiteY12" fmla="*/ 43543 h 582706"/>
              <a:gd name="connsiteX13" fmla="*/ 1636699 w 2355156"/>
              <a:gd name="connsiteY13" fmla="*/ 12807 h 582706"/>
              <a:gd name="connsiteX14" fmla="*/ 1413862 w 2355156"/>
              <a:gd name="connsiteY14" fmla="*/ 20491 h 582706"/>
              <a:gd name="connsiteX15" fmla="*/ 1183341 w 2355156"/>
              <a:gd name="connsiteY15" fmla="*/ 58911 h 582706"/>
              <a:gd name="connsiteX16" fmla="*/ 929768 w 2355156"/>
              <a:gd name="connsiteY16" fmla="*/ 5123 h 582706"/>
              <a:gd name="connsiteX17" fmla="*/ 799139 w 2355156"/>
              <a:gd name="connsiteY17" fmla="*/ 28175 h 582706"/>
              <a:gd name="connsiteX18" fmla="*/ 783771 w 2355156"/>
              <a:gd name="connsiteY18" fmla="*/ 128067 h 582706"/>
              <a:gd name="connsiteX19" fmla="*/ 437990 w 2355156"/>
              <a:gd name="connsiteY19" fmla="*/ 251012 h 582706"/>
              <a:gd name="connsiteX20" fmla="*/ 153681 w 2355156"/>
              <a:gd name="connsiteY20" fmla="*/ 320168 h 582706"/>
              <a:gd name="connsiteX21" fmla="*/ 53788 w 2355156"/>
              <a:gd name="connsiteY21" fmla="*/ 358588 h 582706"/>
              <a:gd name="connsiteX0" fmla="*/ 0 w 2376927"/>
              <a:gd name="connsiteY0" fmla="*/ 350904 h 617284"/>
              <a:gd name="connsiteX1" fmla="*/ 222837 w 2376927"/>
              <a:gd name="connsiteY1" fmla="*/ 343220 h 617284"/>
              <a:gd name="connsiteX2" fmla="*/ 437990 w 2376927"/>
              <a:gd name="connsiteY2" fmla="*/ 373956 h 617284"/>
              <a:gd name="connsiteX3" fmla="*/ 691563 w 2376927"/>
              <a:gd name="connsiteY3" fmla="*/ 466165 h 617284"/>
              <a:gd name="connsiteX4" fmla="*/ 822191 w 2376927"/>
              <a:gd name="connsiteY4" fmla="*/ 496901 h 617284"/>
              <a:gd name="connsiteX5" fmla="*/ 929768 w 2376927"/>
              <a:gd name="connsiteY5" fmla="*/ 543005 h 617284"/>
              <a:gd name="connsiteX6" fmla="*/ 929768 w 2376927"/>
              <a:gd name="connsiteY6" fmla="*/ 550689 h 617284"/>
              <a:gd name="connsiteX7" fmla="*/ 1114185 w 2376927"/>
              <a:gd name="connsiteY7" fmla="*/ 573741 h 617284"/>
              <a:gd name="connsiteX8" fmla="*/ 2197633 w 2376927"/>
              <a:gd name="connsiteY8" fmla="*/ 289432 h 617284"/>
              <a:gd name="connsiteX9" fmla="*/ 2189949 w 2376927"/>
              <a:gd name="connsiteY9" fmla="*/ 166488 h 617284"/>
              <a:gd name="connsiteX10" fmla="*/ 1990165 w 2376927"/>
              <a:gd name="connsiteY10" fmla="*/ 143435 h 617284"/>
              <a:gd name="connsiteX11" fmla="*/ 1775012 w 2376927"/>
              <a:gd name="connsiteY11" fmla="*/ 43543 h 617284"/>
              <a:gd name="connsiteX12" fmla="*/ 1636699 w 2376927"/>
              <a:gd name="connsiteY12" fmla="*/ 12807 h 617284"/>
              <a:gd name="connsiteX13" fmla="*/ 1413862 w 2376927"/>
              <a:gd name="connsiteY13" fmla="*/ 20491 h 617284"/>
              <a:gd name="connsiteX14" fmla="*/ 1183341 w 2376927"/>
              <a:gd name="connsiteY14" fmla="*/ 58911 h 617284"/>
              <a:gd name="connsiteX15" fmla="*/ 929768 w 2376927"/>
              <a:gd name="connsiteY15" fmla="*/ 5123 h 617284"/>
              <a:gd name="connsiteX16" fmla="*/ 799139 w 2376927"/>
              <a:gd name="connsiteY16" fmla="*/ 28175 h 617284"/>
              <a:gd name="connsiteX17" fmla="*/ 783771 w 2376927"/>
              <a:gd name="connsiteY17" fmla="*/ 128067 h 617284"/>
              <a:gd name="connsiteX18" fmla="*/ 437990 w 2376927"/>
              <a:gd name="connsiteY18" fmla="*/ 251012 h 617284"/>
              <a:gd name="connsiteX19" fmla="*/ 153681 w 2376927"/>
              <a:gd name="connsiteY19" fmla="*/ 320168 h 617284"/>
              <a:gd name="connsiteX20" fmla="*/ 53788 w 2376927"/>
              <a:gd name="connsiteY20" fmla="*/ 358588 h 617284"/>
              <a:gd name="connsiteX0" fmla="*/ 0 w 2233214"/>
              <a:gd name="connsiteY0" fmla="*/ 350904 h 600461"/>
              <a:gd name="connsiteX1" fmla="*/ 222837 w 2233214"/>
              <a:gd name="connsiteY1" fmla="*/ 343220 h 600461"/>
              <a:gd name="connsiteX2" fmla="*/ 437990 w 2233214"/>
              <a:gd name="connsiteY2" fmla="*/ 373956 h 600461"/>
              <a:gd name="connsiteX3" fmla="*/ 691563 w 2233214"/>
              <a:gd name="connsiteY3" fmla="*/ 466165 h 600461"/>
              <a:gd name="connsiteX4" fmla="*/ 822191 w 2233214"/>
              <a:gd name="connsiteY4" fmla="*/ 496901 h 600461"/>
              <a:gd name="connsiteX5" fmla="*/ 929768 w 2233214"/>
              <a:gd name="connsiteY5" fmla="*/ 543005 h 600461"/>
              <a:gd name="connsiteX6" fmla="*/ 929768 w 2233214"/>
              <a:gd name="connsiteY6" fmla="*/ 550689 h 600461"/>
              <a:gd name="connsiteX7" fmla="*/ 1114185 w 2233214"/>
              <a:gd name="connsiteY7" fmla="*/ 573741 h 600461"/>
              <a:gd name="connsiteX8" fmla="*/ 1976466 w 2233214"/>
              <a:gd name="connsiteY8" fmla="*/ 390368 h 600461"/>
              <a:gd name="connsiteX9" fmla="*/ 2197633 w 2233214"/>
              <a:gd name="connsiteY9" fmla="*/ 289432 h 600461"/>
              <a:gd name="connsiteX10" fmla="*/ 2189949 w 2233214"/>
              <a:gd name="connsiteY10" fmla="*/ 166488 h 600461"/>
              <a:gd name="connsiteX11" fmla="*/ 1990165 w 2233214"/>
              <a:gd name="connsiteY11" fmla="*/ 143435 h 600461"/>
              <a:gd name="connsiteX12" fmla="*/ 1775012 w 2233214"/>
              <a:gd name="connsiteY12" fmla="*/ 43543 h 600461"/>
              <a:gd name="connsiteX13" fmla="*/ 1636699 w 2233214"/>
              <a:gd name="connsiteY13" fmla="*/ 12807 h 600461"/>
              <a:gd name="connsiteX14" fmla="*/ 1413862 w 2233214"/>
              <a:gd name="connsiteY14" fmla="*/ 20491 h 600461"/>
              <a:gd name="connsiteX15" fmla="*/ 1183341 w 2233214"/>
              <a:gd name="connsiteY15" fmla="*/ 58911 h 600461"/>
              <a:gd name="connsiteX16" fmla="*/ 929768 w 2233214"/>
              <a:gd name="connsiteY16" fmla="*/ 5123 h 600461"/>
              <a:gd name="connsiteX17" fmla="*/ 799139 w 2233214"/>
              <a:gd name="connsiteY17" fmla="*/ 28175 h 600461"/>
              <a:gd name="connsiteX18" fmla="*/ 783771 w 2233214"/>
              <a:gd name="connsiteY18" fmla="*/ 128067 h 600461"/>
              <a:gd name="connsiteX19" fmla="*/ 437990 w 2233214"/>
              <a:gd name="connsiteY19" fmla="*/ 251012 h 600461"/>
              <a:gd name="connsiteX20" fmla="*/ 153681 w 2233214"/>
              <a:gd name="connsiteY20" fmla="*/ 320168 h 600461"/>
              <a:gd name="connsiteX21" fmla="*/ 53788 w 2233214"/>
              <a:gd name="connsiteY21" fmla="*/ 358588 h 600461"/>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271239"/>
              <a:gd name="connsiteY0" fmla="*/ 350904 h 581519"/>
              <a:gd name="connsiteX1" fmla="*/ 222837 w 2271239"/>
              <a:gd name="connsiteY1" fmla="*/ 343220 h 581519"/>
              <a:gd name="connsiteX2" fmla="*/ 437990 w 2271239"/>
              <a:gd name="connsiteY2" fmla="*/ 373956 h 581519"/>
              <a:gd name="connsiteX3" fmla="*/ 691563 w 2271239"/>
              <a:gd name="connsiteY3" fmla="*/ 466165 h 581519"/>
              <a:gd name="connsiteX4" fmla="*/ 822191 w 2271239"/>
              <a:gd name="connsiteY4" fmla="*/ 496901 h 581519"/>
              <a:gd name="connsiteX5" fmla="*/ 929768 w 2271239"/>
              <a:gd name="connsiteY5" fmla="*/ 543005 h 581519"/>
              <a:gd name="connsiteX6" fmla="*/ 929768 w 2271239"/>
              <a:gd name="connsiteY6" fmla="*/ 550689 h 581519"/>
              <a:gd name="connsiteX7" fmla="*/ 1114185 w 2271239"/>
              <a:gd name="connsiteY7" fmla="*/ 573741 h 581519"/>
              <a:gd name="connsiteX8" fmla="*/ 2090664 w 2271239"/>
              <a:gd name="connsiteY8" fmla="*/ 504023 h 581519"/>
              <a:gd name="connsiteX9" fmla="*/ 2197633 w 2271239"/>
              <a:gd name="connsiteY9" fmla="*/ 289432 h 581519"/>
              <a:gd name="connsiteX10" fmla="*/ 2189949 w 2271239"/>
              <a:gd name="connsiteY10" fmla="*/ 166488 h 581519"/>
              <a:gd name="connsiteX11" fmla="*/ 1990165 w 2271239"/>
              <a:gd name="connsiteY11" fmla="*/ 143435 h 581519"/>
              <a:gd name="connsiteX12" fmla="*/ 1775012 w 2271239"/>
              <a:gd name="connsiteY12" fmla="*/ 43543 h 581519"/>
              <a:gd name="connsiteX13" fmla="*/ 1636699 w 2271239"/>
              <a:gd name="connsiteY13" fmla="*/ 12807 h 581519"/>
              <a:gd name="connsiteX14" fmla="*/ 1413862 w 2271239"/>
              <a:gd name="connsiteY14" fmla="*/ 20491 h 581519"/>
              <a:gd name="connsiteX15" fmla="*/ 1183341 w 2271239"/>
              <a:gd name="connsiteY15" fmla="*/ 58911 h 581519"/>
              <a:gd name="connsiteX16" fmla="*/ 929768 w 2271239"/>
              <a:gd name="connsiteY16" fmla="*/ 5123 h 581519"/>
              <a:gd name="connsiteX17" fmla="*/ 799139 w 2271239"/>
              <a:gd name="connsiteY17" fmla="*/ 28175 h 581519"/>
              <a:gd name="connsiteX18" fmla="*/ 783771 w 2271239"/>
              <a:gd name="connsiteY18" fmla="*/ 128067 h 581519"/>
              <a:gd name="connsiteX19" fmla="*/ 437990 w 2271239"/>
              <a:gd name="connsiteY19" fmla="*/ 251012 h 581519"/>
              <a:gd name="connsiteX20" fmla="*/ 153681 w 2271239"/>
              <a:gd name="connsiteY20" fmla="*/ 320168 h 581519"/>
              <a:gd name="connsiteX21" fmla="*/ 53788 w 2271239"/>
              <a:gd name="connsiteY21" fmla="*/ 358588 h 581519"/>
              <a:gd name="connsiteX0" fmla="*/ 0 w 2229932"/>
              <a:gd name="connsiteY0" fmla="*/ 350904 h 584102"/>
              <a:gd name="connsiteX1" fmla="*/ 222837 w 2229932"/>
              <a:gd name="connsiteY1" fmla="*/ 343220 h 584102"/>
              <a:gd name="connsiteX2" fmla="*/ 437990 w 2229932"/>
              <a:gd name="connsiteY2" fmla="*/ 373956 h 584102"/>
              <a:gd name="connsiteX3" fmla="*/ 691563 w 2229932"/>
              <a:gd name="connsiteY3" fmla="*/ 466165 h 584102"/>
              <a:gd name="connsiteX4" fmla="*/ 822191 w 2229932"/>
              <a:gd name="connsiteY4" fmla="*/ 496901 h 584102"/>
              <a:gd name="connsiteX5" fmla="*/ 929768 w 2229932"/>
              <a:gd name="connsiteY5" fmla="*/ 543005 h 584102"/>
              <a:gd name="connsiteX6" fmla="*/ 929768 w 2229932"/>
              <a:gd name="connsiteY6" fmla="*/ 550689 h 584102"/>
              <a:gd name="connsiteX7" fmla="*/ 1114185 w 2229932"/>
              <a:gd name="connsiteY7" fmla="*/ 573741 h 584102"/>
              <a:gd name="connsiteX8" fmla="*/ 1996156 w 2229932"/>
              <a:gd name="connsiteY8" fmla="*/ 488525 h 584102"/>
              <a:gd name="connsiteX9" fmla="*/ 2197633 w 2229932"/>
              <a:gd name="connsiteY9" fmla="*/ 289432 h 584102"/>
              <a:gd name="connsiteX10" fmla="*/ 2189949 w 2229932"/>
              <a:gd name="connsiteY10" fmla="*/ 166488 h 584102"/>
              <a:gd name="connsiteX11" fmla="*/ 1990165 w 2229932"/>
              <a:gd name="connsiteY11" fmla="*/ 143435 h 584102"/>
              <a:gd name="connsiteX12" fmla="*/ 1775012 w 2229932"/>
              <a:gd name="connsiteY12" fmla="*/ 43543 h 584102"/>
              <a:gd name="connsiteX13" fmla="*/ 1636699 w 2229932"/>
              <a:gd name="connsiteY13" fmla="*/ 12807 h 584102"/>
              <a:gd name="connsiteX14" fmla="*/ 1413862 w 2229932"/>
              <a:gd name="connsiteY14" fmla="*/ 20491 h 584102"/>
              <a:gd name="connsiteX15" fmla="*/ 1183341 w 2229932"/>
              <a:gd name="connsiteY15" fmla="*/ 58911 h 584102"/>
              <a:gd name="connsiteX16" fmla="*/ 929768 w 2229932"/>
              <a:gd name="connsiteY16" fmla="*/ 5123 h 584102"/>
              <a:gd name="connsiteX17" fmla="*/ 799139 w 2229932"/>
              <a:gd name="connsiteY17" fmla="*/ 28175 h 584102"/>
              <a:gd name="connsiteX18" fmla="*/ 783771 w 2229932"/>
              <a:gd name="connsiteY18" fmla="*/ 128067 h 584102"/>
              <a:gd name="connsiteX19" fmla="*/ 437990 w 2229932"/>
              <a:gd name="connsiteY19" fmla="*/ 251012 h 584102"/>
              <a:gd name="connsiteX20" fmla="*/ 153681 w 2229932"/>
              <a:gd name="connsiteY20" fmla="*/ 320168 h 584102"/>
              <a:gd name="connsiteX21" fmla="*/ 53788 w 2229932"/>
              <a:gd name="connsiteY21" fmla="*/ 358588 h 584102"/>
              <a:gd name="connsiteX0" fmla="*/ 0 w 2235182"/>
              <a:gd name="connsiteY0" fmla="*/ 350904 h 594434"/>
              <a:gd name="connsiteX1" fmla="*/ 222837 w 2235182"/>
              <a:gd name="connsiteY1" fmla="*/ 343220 h 594434"/>
              <a:gd name="connsiteX2" fmla="*/ 437990 w 2235182"/>
              <a:gd name="connsiteY2" fmla="*/ 373956 h 594434"/>
              <a:gd name="connsiteX3" fmla="*/ 691563 w 2235182"/>
              <a:gd name="connsiteY3" fmla="*/ 466165 h 594434"/>
              <a:gd name="connsiteX4" fmla="*/ 822191 w 2235182"/>
              <a:gd name="connsiteY4" fmla="*/ 496901 h 594434"/>
              <a:gd name="connsiteX5" fmla="*/ 929768 w 2235182"/>
              <a:gd name="connsiteY5" fmla="*/ 543005 h 594434"/>
              <a:gd name="connsiteX6" fmla="*/ 929768 w 2235182"/>
              <a:gd name="connsiteY6" fmla="*/ 550689 h 594434"/>
              <a:gd name="connsiteX7" fmla="*/ 1114185 w 2235182"/>
              <a:gd name="connsiteY7" fmla="*/ 573741 h 594434"/>
              <a:gd name="connsiteX8" fmla="*/ 1964653 w 2235182"/>
              <a:gd name="connsiteY8" fmla="*/ 426532 h 594434"/>
              <a:gd name="connsiteX9" fmla="*/ 2197633 w 2235182"/>
              <a:gd name="connsiteY9" fmla="*/ 289432 h 594434"/>
              <a:gd name="connsiteX10" fmla="*/ 2189949 w 2235182"/>
              <a:gd name="connsiteY10" fmla="*/ 166488 h 594434"/>
              <a:gd name="connsiteX11" fmla="*/ 1990165 w 2235182"/>
              <a:gd name="connsiteY11" fmla="*/ 143435 h 594434"/>
              <a:gd name="connsiteX12" fmla="*/ 1775012 w 2235182"/>
              <a:gd name="connsiteY12" fmla="*/ 43543 h 594434"/>
              <a:gd name="connsiteX13" fmla="*/ 1636699 w 2235182"/>
              <a:gd name="connsiteY13" fmla="*/ 12807 h 594434"/>
              <a:gd name="connsiteX14" fmla="*/ 1413862 w 2235182"/>
              <a:gd name="connsiteY14" fmla="*/ 20491 h 594434"/>
              <a:gd name="connsiteX15" fmla="*/ 1183341 w 2235182"/>
              <a:gd name="connsiteY15" fmla="*/ 58911 h 594434"/>
              <a:gd name="connsiteX16" fmla="*/ 929768 w 2235182"/>
              <a:gd name="connsiteY16" fmla="*/ 5123 h 594434"/>
              <a:gd name="connsiteX17" fmla="*/ 799139 w 2235182"/>
              <a:gd name="connsiteY17" fmla="*/ 28175 h 594434"/>
              <a:gd name="connsiteX18" fmla="*/ 783771 w 2235182"/>
              <a:gd name="connsiteY18" fmla="*/ 128067 h 594434"/>
              <a:gd name="connsiteX19" fmla="*/ 437990 w 2235182"/>
              <a:gd name="connsiteY19" fmla="*/ 251012 h 594434"/>
              <a:gd name="connsiteX20" fmla="*/ 153681 w 2235182"/>
              <a:gd name="connsiteY20" fmla="*/ 320168 h 594434"/>
              <a:gd name="connsiteX21" fmla="*/ 53788 w 2235182"/>
              <a:gd name="connsiteY21" fmla="*/ 358588 h 5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5182" h="594434">
                <a:moveTo>
                  <a:pt x="0" y="350904"/>
                </a:moveTo>
                <a:cubicBezTo>
                  <a:pt x="74919" y="345141"/>
                  <a:pt x="149839" y="339378"/>
                  <a:pt x="222837" y="343220"/>
                </a:cubicBezTo>
                <a:cubicBezTo>
                  <a:pt x="295835" y="347062"/>
                  <a:pt x="359869" y="353465"/>
                  <a:pt x="437990" y="373956"/>
                </a:cubicBezTo>
                <a:cubicBezTo>
                  <a:pt x="516111" y="394447"/>
                  <a:pt x="627530" y="445674"/>
                  <a:pt x="691563" y="466165"/>
                </a:cubicBezTo>
                <a:cubicBezTo>
                  <a:pt x="755596" y="486656"/>
                  <a:pt x="782490" y="484094"/>
                  <a:pt x="822191" y="496901"/>
                </a:cubicBezTo>
                <a:cubicBezTo>
                  <a:pt x="861892" y="509708"/>
                  <a:pt x="911839" y="534040"/>
                  <a:pt x="929768" y="543005"/>
                </a:cubicBezTo>
                <a:cubicBezTo>
                  <a:pt x="947697" y="551970"/>
                  <a:pt x="899032" y="545566"/>
                  <a:pt x="929768" y="550689"/>
                </a:cubicBezTo>
                <a:cubicBezTo>
                  <a:pt x="960504" y="555812"/>
                  <a:pt x="941704" y="594434"/>
                  <a:pt x="1114185" y="573741"/>
                </a:cubicBezTo>
                <a:cubicBezTo>
                  <a:pt x="1286666" y="553048"/>
                  <a:pt x="1612125" y="400300"/>
                  <a:pt x="1964653" y="426532"/>
                </a:cubicBezTo>
                <a:cubicBezTo>
                  <a:pt x="2145228" y="379147"/>
                  <a:pt x="2160084" y="332773"/>
                  <a:pt x="2197633" y="289432"/>
                </a:cubicBezTo>
                <a:cubicBezTo>
                  <a:pt x="2235182" y="246091"/>
                  <a:pt x="2224527" y="190821"/>
                  <a:pt x="2189949" y="166488"/>
                </a:cubicBezTo>
                <a:cubicBezTo>
                  <a:pt x="2155371" y="142155"/>
                  <a:pt x="2059321" y="163926"/>
                  <a:pt x="1990165" y="143435"/>
                </a:cubicBezTo>
                <a:cubicBezTo>
                  <a:pt x="1921009" y="122944"/>
                  <a:pt x="1833923" y="65314"/>
                  <a:pt x="1775012" y="43543"/>
                </a:cubicBezTo>
                <a:cubicBezTo>
                  <a:pt x="1716101" y="21772"/>
                  <a:pt x="1696891" y="16649"/>
                  <a:pt x="1636699" y="12807"/>
                </a:cubicBezTo>
                <a:cubicBezTo>
                  <a:pt x="1576507" y="8965"/>
                  <a:pt x="1489422" y="12807"/>
                  <a:pt x="1413862" y="20491"/>
                </a:cubicBezTo>
                <a:cubicBezTo>
                  <a:pt x="1338302" y="28175"/>
                  <a:pt x="1264023" y="61472"/>
                  <a:pt x="1183341" y="58911"/>
                </a:cubicBezTo>
                <a:cubicBezTo>
                  <a:pt x="1102659" y="56350"/>
                  <a:pt x="993802" y="10246"/>
                  <a:pt x="929768" y="5123"/>
                </a:cubicBezTo>
                <a:cubicBezTo>
                  <a:pt x="865734" y="0"/>
                  <a:pt x="823472" y="7684"/>
                  <a:pt x="799139" y="28175"/>
                </a:cubicBezTo>
                <a:cubicBezTo>
                  <a:pt x="774806" y="48666"/>
                  <a:pt x="843963" y="90928"/>
                  <a:pt x="783771" y="128067"/>
                </a:cubicBezTo>
                <a:cubicBezTo>
                  <a:pt x="723580" y="165207"/>
                  <a:pt x="543005" y="218995"/>
                  <a:pt x="437990" y="251012"/>
                </a:cubicBezTo>
                <a:cubicBezTo>
                  <a:pt x="332975" y="283029"/>
                  <a:pt x="217715" y="302239"/>
                  <a:pt x="153681" y="320168"/>
                </a:cubicBezTo>
                <a:cubicBezTo>
                  <a:pt x="89647" y="338097"/>
                  <a:pt x="71717" y="348342"/>
                  <a:pt x="53788" y="358588"/>
                </a:cubicBezTo>
              </a:path>
            </a:pathLst>
          </a:custGeom>
          <a:noFill/>
          <a:ln w="57150" cap="flat" cmpd="sng" algn="ctr">
            <a:solidFill>
              <a:srgbClr val="00FF00"/>
            </a:solidFill>
            <a:prstDash val="solid"/>
            <a:round/>
            <a:headEnd type="none" w="med" len="med"/>
            <a:tailEnd type="none" w="med" len="med"/>
          </a:ln>
          <a:effectLst>
            <a:glow rad="139700">
              <a:schemeClr val="accent1">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Delta  Smelt Habitat</a:t>
            </a:r>
          </a:p>
        </p:txBody>
      </p:sp>
      <p:sp>
        <p:nvSpPr>
          <p:cNvPr id="43"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 River</a:t>
            </a:r>
          </a:p>
        </p:txBody>
      </p:sp>
      <p:grpSp>
        <p:nvGrpSpPr>
          <p:cNvPr id="4" name="Group 49"/>
          <p:cNvGrpSpPr>
            <a:grpSpLocks/>
          </p:cNvGrpSpPr>
          <p:nvPr/>
        </p:nvGrpSpPr>
        <p:grpSpPr bwMode="auto">
          <a:xfrm>
            <a:off x="2590800" y="1739900"/>
            <a:ext cx="2795588" cy="2616200"/>
            <a:chOff x="1632" y="1096"/>
            <a:chExt cx="1761" cy="1648"/>
          </a:xfrm>
        </p:grpSpPr>
        <p:sp>
          <p:nvSpPr>
            <p:cNvPr id="45"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46"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3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3600" dirty="0">
                <a:solidFill>
                  <a:srgbClr val="FFFF00"/>
                </a:solidFill>
                <a:effectLst>
                  <a:outerShdw blurRad="60007" dist="310007" dir="7680000" sy="30000" kx="1300200" algn="ctr" rotWithShape="0">
                    <a:prstClr val="black">
                      <a:alpha val="32000"/>
                    </a:prstClr>
                  </a:outerShdw>
                </a:effectLst>
              </a:rPr>
              <a:t>Near-Term </a:t>
            </a:r>
            <a:r>
              <a:rPr lang="en-US" sz="3600" dirty="0" smtClean="0">
                <a:solidFill>
                  <a:srgbClr val="FFFF00"/>
                </a:solidFill>
                <a:effectLst>
                  <a:outerShdw blurRad="60007" dist="310007" dir="7680000" sy="30000" kx="1300200" algn="ctr" rotWithShape="0">
                    <a:prstClr val="black">
                      <a:alpha val="32000"/>
                    </a:prstClr>
                  </a:outerShdw>
                </a:effectLst>
              </a:rPr>
              <a:t>Physical Actions</a:t>
            </a:r>
            <a:r>
              <a:rPr lang="en-US" sz="3600" dirty="0">
                <a:effectLst>
                  <a:outerShdw blurRad="60007" dist="310007" dir="7680000" sy="30000" kx="1300200" algn="ctr" rotWithShape="0">
                    <a:prstClr val="black">
                      <a:alpha val="32000"/>
                    </a:prstClr>
                  </a:outerShdw>
                </a:effectLst>
              </a:rPr>
              <a:t/>
            </a:r>
            <a:br>
              <a:rPr lang="en-US" sz="3600" dirty="0">
                <a:effectLst>
                  <a:outerShdw blurRad="60007" dist="310007" dir="7680000" sy="30000" kx="1300200" algn="ctr" rotWithShape="0">
                    <a:prstClr val="black">
                      <a:alpha val="32000"/>
                    </a:prstClr>
                  </a:outerShdw>
                </a:effectLst>
              </a:rPr>
            </a:br>
            <a:r>
              <a:rPr lang="en-US" dirty="0">
                <a:solidFill>
                  <a:schemeClr val="bg1"/>
                </a:solidFill>
                <a:effectLst>
                  <a:outerShdw blurRad="60007" dist="310007" dir="7680000" sy="30000" kx="1300200" algn="ctr" rotWithShape="0">
                    <a:prstClr val="black">
                      <a:alpha val="32000"/>
                    </a:prstClr>
                  </a:outerShdw>
                </a:effectLst>
              </a:rPr>
              <a:t>Middle River Corridor – 2 Gate Option </a:t>
            </a:r>
          </a:p>
        </p:txBody>
      </p:sp>
      <p:sp>
        <p:nvSpPr>
          <p:cNvPr id="36"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242DD790-82D5-48BA-8D43-B38A4B6F2DB2}" type="slidenum">
              <a:rPr lang="en-US" smtClean="0"/>
              <a:pPr>
                <a:defRPr/>
              </a:pPr>
              <a:t>62</a:t>
            </a:fld>
            <a:endParaRPr lang="en-US" smtClean="0"/>
          </a:p>
        </p:txBody>
      </p:sp>
      <p:grpSp>
        <p:nvGrpSpPr>
          <p:cNvPr id="5" name="Group 53"/>
          <p:cNvGrpSpPr/>
          <p:nvPr/>
        </p:nvGrpSpPr>
        <p:grpSpPr>
          <a:xfrm>
            <a:off x="4282176" y="3759199"/>
            <a:ext cx="1361387" cy="2257426"/>
            <a:chOff x="4282176" y="3759199"/>
            <a:chExt cx="1361387" cy="2257426"/>
          </a:xfrm>
        </p:grpSpPr>
        <p:sp>
          <p:nvSpPr>
            <p:cNvPr id="38" name="Freeform 42"/>
            <p:cNvSpPr>
              <a:spLocks/>
            </p:cNvSpPr>
            <p:nvPr/>
          </p:nvSpPr>
          <p:spPr bwMode="invGray">
            <a:xfrm>
              <a:off x="4494212" y="3759199"/>
              <a:ext cx="936625"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nvGrpSpPr>
            <p:cNvPr id="6" name="Group 51"/>
            <p:cNvGrpSpPr/>
            <p:nvPr/>
          </p:nvGrpSpPr>
          <p:grpSpPr>
            <a:xfrm>
              <a:off x="4282176" y="3803650"/>
              <a:ext cx="1361387" cy="2212975"/>
              <a:chOff x="4282176" y="3803650"/>
              <a:chExt cx="1361387" cy="2212975"/>
            </a:xfrm>
          </p:grpSpPr>
          <p:sp>
            <p:nvSpPr>
              <p:cNvPr id="37" name="Freeform 43"/>
              <p:cNvSpPr>
                <a:spLocks/>
              </p:cNvSpPr>
              <p:nvPr/>
            </p:nvSpPr>
            <p:spPr bwMode="invGray">
              <a:xfrm>
                <a:off x="4467225" y="3803650"/>
                <a:ext cx="1176338" cy="2212975"/>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8" name="Freeform 47"/>
              <p:cNvSpPr/>
              <p:nvPr/>
            </p:nvSpPr>
            <p:spPr bwMode="auto">
              <a:xfrm>
                <a:off x="4538525" y="5132268"/>
                <a:ext cx="466890" cy="184994"/>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0" name="Freeform 49"/>
              <p:cNvSpPr/>
              <p:nvPr/>
            </p:nvSpPr>
            <p:spPr bwMode="auto">
              <a:xfrm>
                <a:off x="4282176" y="5333119"/>
                <a:ext cx="343560" cy="644837"/>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1" name="Freeform 50"/>
              <p:cNvSpPr/>
              <p:nvPr/>
            </p:nvSpPr>
            <p:spPr bwMode="auto">
              <a:xfrm>
                <a:off x="4581592" y="5307357"/>
                <a:ext cx="649032" cy="9591"/>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defRPr/>
                </a:pPr>
                <a:endParaRPr lang="en-US" smtClean="0"/>
              </a:p>
            </p:txBody>
          </p:sp>
        </p:grpSp>
      </p:grpSp>
      <p:sp>
        <p:nvSpPr>
          <p:cNvPr id="5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sp>
        <p:nvSpPr>
          <p:cNvPr id="5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pic>
        <p:nvPicPr>
          <p:cNvPr id="31" name="Picture 4" descr="http://baydeltaoffice.water.ca.gov/sdb/tbp/web_pg/tempbar/ORT_sm.jpg"/>
          <p:cNvPicPr>
            <a:picLocks noChangeArrowheads="1"/>
          </p:cNvPicPr>
          <p:nvPr/>
        </p:nvPicPr>
        <p:blipFill>
          <a:blip r:embed="rId4"/>
          <a:srcRect t="28444" r="17438" b="36000"/>
          <a:stretch>
            <a:fillRect/>
          </a:stretch>
        </p:blipFill>
        <p:spPr bwMode="auto">
          <a:xfrm>
            <a:off x="428580" y="2640674"/>
            <a:ext cx="8394192" cy="2895600"/>
          </a:xfrm>
          <a:prstGeom prst="rect">
            <a:avLst/>
          </a:prstGeom>
          <a:ln w="88900" cap="sq" cmpd="thickThin">
            <a:noFill/>
            <a:prstDash val="solid"/>
            <a:miter lim="800000"/>
          </a:ln>
          <a:effectLst>
            <a:innerShdw blurRad="76200">
              <a:srgbClr val="000000"/>
            </a:innerShdw>
          </a:effectLst>
        </p:spPr>
      </p:pic>
      <p:pic>
        <p:nvPicPr>
          <p:cNvPr id="47" name="Picture 46" descr="Near-Term No-Gates.gif"/>
          <p:cNvPicPr>
            <a:picLocks noChangeAspect="1"/>
          </p:cNvPicPr>
          <p:nvPr/>
        </p:nvPicPr>
        <p:blipFill>
          <a:blip r:embed="rId5"/>
          <a:stretch>
            <a:fillRect/>
          </a:stretch>
        </p:blipFill>
        <p:spPr>
          <a:xfrm>
            <a:off x="428580" y="2640674"/>
            <a:ext cx="8391525" cy="2895600"/>
          </a:xfrm>
          <a:prstGeom prst="rect">
            <a:avLst/>
          </a:prstGeom>
          <a:effectLst>
            <a:glow rad="228600">
              <a:schemeClr val="accent4">
                <a:satMod val="175000"/>
                <a:alpha val="40000"/>
              </a:schemeClr>
            </a:glow>
          </a:effectLst>
        </p:spPr>
      </p:pic>
      <p:pic>
        <p:nvPicPr>
          <p:cNvPr id="53" name="Picture 52" descr="Middle River Gates Open.gif"/>
          <p:cNvPicPr>
            <a:picLocks noChangeAspect="1"/>
          </p:cNvPicPr>
          <p:nvPr/>
        </p:nvPicPr>
        <p:blipFill>
          <a:blip r:embed="rId6"/>
          <a:srcRect r="49618"/>
          <a:stretch>
            <a:fillRect/>
          </a:stretch>
        </p:blipFill>
        <p:spPr>
          <a:xfrm>
            <a:off x="676418" y="3054802"/>
            <a:ext cx="2765000" cy="2076450"/>
          </a:xfrm>
          <a:prstGeom prst="rect">
            <a:avLst/>
          </a:prstGeom>
        </p:spPr>
      </p:pic>
      <p:pic>
        <p:nvPicPr>
          <p:cNvPr id="41" name="Picture 40" descr="Middle River Gates Closed.gif"/>
          <p:cNvPicPr>
            <a:picLocks noChangeAspect="1"/>
          </p:cNvPicPr>
          <p:nvPr/>
        </p:nvPicPr>
        <p:blipFill>
          <a:blip r:embed="rId7"/>
          <a:stretch>
            <a:fillRect/>
          </a:stretch>
        </p:blipFill>
        <p:spPr>
          <a:xfrm>
            <a:off x="2979684" y="3145396"/>
            <a:ext cx="5360278" cy="1905000"/>
          </a:xfrm>
          <a:prstGeom prst="rect">
            <a:avLst/>
          </a:prstGeom>
        </p:spPr>
      </p:pic>
      <p:grpSp>
        <p:nvGrpSpPr>
          <p:cNvPr id="7" name="Group 27"/>
          <p:cNvGrpSpPr>
            <a:grpSpLocks/>
          </p:cNvGrpSpPr>
          <p:nvPr/>
        </p:nvGrpSpPr>
        <p:grpSpPr bwMode="auto">
          <a:xfrm>
            <a:off x="1295400" y="5867400"/>
            <a:ext cx="2992438" cy="776288"/>
            <a:chOff x="1295400" y="5867400"/>
            <a:chExt cx="2992438" cy="776348"/>
          </a:xfrm>
        </p:grpSpPr>
        <p:sp>
          <p:nvSpPr>
            <p:cNvPr id="44"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a:solidFill>
                    <a:schemeClr val="bg1"/>
                  </a:solidFill>
                  <a:latin typeface="Arial" charset="0"/>
                  <a:cs typeface="+mn-cs"/>
                </a:rPr>
                <a:t>SWP Pumps</a:t>
              </a:r>
            </a:p>
          </p:txBody>
        </p:sp>
        <p:sp>
          <p:nvSpPr>
            <p:cNvPr id="49"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latin typeface="Arial" charset="0"/>
                  <a:cs typeface="+mn-cs"/>
                </a:rPr>
                <a:t>CVP Pumps</a:t>
              </a:r>
            </a:p>
          </p:txBody>
        </p:sp>
        <p:sp>
          <p:nvSpPr>
            <p:cNvPr id="52"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54"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grpSp>
    </p:spTree>
  </p:cSld>
  <p:clrMapOvr>
    <a:masterClrMapping/>
  </p:clrMapOvr>
  <p:transition spd="slow">
    <p:wipe/>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36916"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grpSp>
        <p:nvGrpSpPr>
          <p:cNvPr id="3" name="Group 27"/>
          <p:cNvGrpSpPr>
            <a:grpSpLocks/>
          </p:cNvGrpSpPr>
          <p:nvPr/>
        </p:nvGrpSpPr>
        <p:grpSpPr bwMode="auto">
          <a:xfrm>
            <a:off x="1295400" y="5867400"/>
            <a:ext cx="2992438" cy="776288"/>
            <a:chOff x="1295400" y="5867400"/>
            <a:chExt cx="2992438" cy="776348"/>
          </a:xfrm>
        </p:grpSpPr>
        <p:sp>
          <p:nvSpPr>
            <p:cNvPr id="29"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a:spcBef>
                  <a:spcPct val="50000"/>
                </a:spcBef>
                <a:defRPr/>
              </a:pPr>
              <a:r>
                <a:rPr lang="en-US" sz="2000">
                  <a:solidFill>
                    <a:schemeClr val="bg1"/>
                  </a:solidFill>
                </a:rPr>
                <a:t>SWP Pumps</a:t>
              </a:r>
            </a:p>
          </p:txBody>
        </p:sp>
        <p:sp>
          <p:nvSpPr>
            <p:cNvPr id="30"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spcBef>
                  <a:spcPct val="50000"/>
                </a:spcBef>
                <a:defRPr/>
              </a:pPr>
              <a:r>
                <a:rPr lang="en-US" sz="2000">
                  <a:solidFill>
                    <a:schemeClr val="bg1"/>
                  </a:solidFill>
                </a:rPr>
                <a:t>CVP Pumps</a:t>
              </a:r>
            </a:p>
          </p:txBody>
        </p:sp>
        <p:sp>
          <p:nvSpPr>
            <p:cNvPr id="36914"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sp>
          <p:nvSpPr>
            <p:cNvPr id="36915"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grpSp>
      <p:grpSp>
        <p:nvGrpSpPr>
          <p:cNvPr id="4" name="Group 27"/>
          <p:cNvGrpSpPr>
            <a:grpSpLocks/>
          </p:cNvGrpSpPr>
          <p:nvPr/>
        </p:nvGrpSpPr>
        <p:grpSpPr bwMode="auto">
          <a:xfrm>
            <a:off x="4395788" y="4624388"/>
            <a:ext cx="557212" cy="252412"/>
            <a:chOff x="4395119" y="4623970"/>
            <a:chExt cx="557881" cy="252830"/>
          </a:xfrm>
        </p:grpSpPr>
        <p:sp>
          <p:nvSpPr>
            <p:cNvPr id="20" name="Rectangle 19"/>
            <p:cNvSpPr/>
            <p:nvPr/>
          </p:nvSpPr>
          <p:spPr bwMode="auto">
            <a:xfrm>
              <a:off x="4876930" y="4623970"/>
              <a:ext cx="76070" cy="252830"/>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24" name="Rectangle 23"/>
            <p:cNvSpPr/>
            <p:nvPr/>
          </p:nvSpPr>
          <p:spPr bwMode="auto">
            <a:xfrm rot="5400000">
              <a:off x="4483662" y="4712057"/>
              <a:ext cx="75995" cy="253081"/>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grpSp>
      <p:sp>
        <p:nvSpPr>
          <p:cNvPr id="39" name="Freeform 38"/>
          <p:cNvSpPr/>
          <p:nvPr/>
        </p:nvSpPr>
        <p:spPr bwMode="auto">
          <a:xfrm>
            <a:off x="2704783" y="4305617"/>
            <a:ext cx="1973897" cy="594434"/>
          </a:xfrm>
          <a:custGeom>
            <a:avLst/>
            <a:gdLst>
              <a:gd name="connsiteX0" fmla="*/ 0 w 2749603"/>
              <a:gd name="connsiteY0" fmla="*/ 350904 h 1398495"/>
              <a:gd name="connsiteX1" fmla="*/ 222837 w 2749603"/>
              <a:gd name="connsiteY1" fmla="*/ 343220 h 1398495"/>
              <a:gd name="connsiteX2" fmla="*/ 437990 w 2749603"/>
              <a:gd name="connsiteY2" fmla="*/ 373956 h 1398495"/>
              <a:gd name="connsiteX3" fmla="*/ 691563 w 2749603"/>
              <a:gd name="connsiteY3" fmla="*/ 466165 h 1398495"/>
              <a:gd name="connsiteX4" fmla="*/ 822191 w 2749603"/>
              <a:gd name="connsiteY4" fmla="*/ 496901 h 1398495"/>
              <a:gd name="connsiteX5" fmla="*/ 929768 w 2749603"/>
              <a:gd name="connsiteY5" fmla="*/ 543005 h 1398495"/>
              <a:gd name="connsiteX6" fmla="*/ 929768 w 2749603"/>
              <a:gd name="connsiteY6" fmla="*/ 550689 h 1398495"/>
              <a:gd name="connsiteX7" fmla="*/ 1114185 w 2749603"/>
              <a:gd name="connsiteY7" fmla="*/ 573741 h 1398495"/>
              <a:gd name="connsiteX8" fmla="*/ 1167973 w 2749603"/>
              <a:gd name="connsiteY8" fmla="*/ 635214 h 1398495"/>
              <a:gd name="connsiteX9" fmla="*/ 1214077 w 2749603"/>
              <a:gd name="connsiteY9" fmla="*/ 804262 h 1398495"/>
              <a:gd name="connsiteX10" fmla="*/ 1252497 w 2749603"/>
              <a:gd name="connsiteY10" fmla="*/ 927207 h 1398495"/>
              <a:gd name="connsiteX11" fmla="*/ 1375442 w 2749603"/>
              <a:gd name="connsiteY11" fmla="*/ 973311 h 1398495"/>
              <a:gd name="connsiteX12" fmla="*/ 1498386 w 2749603"/>
              <a:gd name="connsiteY12" fmla="*/ 957943 h 1398495"/>
              <a:gd name="connsiteX13" fmla="*/ 1621331 w 2749603"/>
              <a:gd name="connsiteY13" fmla="*/ 950259 h 1398495"/>
              <a:gd name="connsiteX14" fmla="*/ 1713539 w 2749603"/>
              <a:gd name="connsiteY14" fmla="*/ 988679 h 1398495"/>
              <a:gd name="connsiteX15" fmla="*/ 1705855 w 2749603"/>
              <a:gd name="connsiteY15" fmla="*/ 1088572 h 1398495"/>
              <a:gd name="connsiteX16" fmla="*/ 1590595 w 2749603"/>
              <a:gd name="connsiteY16" fmla="*/ 1211516 h 1398495"/>
              <a:gd name="connsiteX17" fmla="*/ 1582911 w 2749603"/>
              <a:gd name="connsiteY17" fmla="*/ 1272988 h 1398495"/>
              <a:gd name="connsiteX18" fmla="*/ 1621331 w 2749603"/>
              <a:gd name="connsiteY18" fmla="*/ 1311409 h 1398495"/>
              <a:gd name="connsiteX19" fmla="*/ 1751959 w 2749603"/>
              <a:gd name="connsiteY19" fmla="*/ 1372881 h 1398495"/>
              <a:gd name="connsiteX20" fmla="*/ 2627939 w 2749603"/>
              <a:gd name="connsiteY20" fmla="*/ 1157728 h 1398495"/>
              <a:gd name="connsiteX21" fmla="*/ 2481943 w 2749603"/>
              <a:gd name="connsiteY21" fmla="*/ 1111624 h 1398495"/>
              <a:gd name="connsiteX22" fmla="*/ 2328262 w 2749603"/>
              <a:gd name="connsiteY22" fmla="*/ 1111624 h 1398495"/>
              <a:gd name="connsiteX23" fmla="*/ 2236054 w 2749603"/>
              <a:gd name="connsiteY23" fmla="*/ 950259 h 1398495"/>
              <a:gd name="connsiteX24" fmla="*/ 2090057 w 2749603"/>
              <a:gd name="connsiteY24" fmla="*/ 842683 h 1398495"/>
              <a:gd name="connsiteX25" fmla="*/ 2120793 w 2749603"/>
              <a:gd name="connsiteY25" fmla="*/ 650582 h 1398495"/>
              <a:gd name="connsiteX26" fmla="*/ 2174581 w 2749603"/>
              <a:gd name="connsiteY26" fmla="*/ 496901 h 1398495"/>
              <a:gd name="connsiteX27" fmla="*/ 2197633 w 2749603"/>
              <a:gd name="connsiteY27" fmla="*/ 289432 h 1398495"/>
              <a:gd name="connsiteX28" fmla="*/ 2189949 w 2749603"/>
              <a:gd name="connsiteY28" fmla="*/ 166488 h 1398495"/>
              <a:gd name="connsiteX29" fmla="*/ 1990165 w 2749603"/>
              <a:gd name="connsiteY29" fmla="*/ 143435 h 1398495"/>
              <a:gd name="connsiteX30" fmla="*/ 1775012 w 2749603"/>
              <a:gd name="connsiteY30" fmla="*/ 43543 h 1398495"/>
              <a:gd name="connsiteX31" fmla="*/ 1636699 w 2749603"/>
              <a:gd name="connsiteY31" fmla="*/ 12807 h 1398495"/>
              <a:gd name="connsiteX32" fmla="*/ 1413862 w 2749603"/>
              <a:gd name="connsiteY32" fmla="*/ 20491 h 1398495"/>
              <a:gd name="connsiteX33" fmla="*/ 1183341 w 2749603"/>
              <a:gd name="connsiteY33" fmla="*/ 58911 h 1398495"/>
              <a:gd name="connsiteX34" fmla="*/ 929768 w 2749603"/>
              <a:gd name="connsiteY34" fmla="*/ 5123 h 1398495"/>
              <a:gd name="connsiteX35" fmla="*/ 799139 w 2749603"/>
              <a:gd name="connsiteY35" fmla="*/ 28175 h 1398495"/>
              <a:gd name="connsiteX36" fmla="*/ 783771 w 2749603"/>
              <a:gd name="connsiteY36" fmla="*/ 128067 h 1398495"/>
              <a:gd name="connsiteX37" fmla="*/ 437990 w 2749603"/>
              <a:gd name="connsiteY37" fmla="*/ 251012 h 1398495"/>
              <a:gd name="connsiteX38" fmla="*/ 153681 w 2749603"/>
              <a:gd name="connsiteY38" fmla="*/ 320168 h 1398495"/>
              <a:gd name="connsiteX39" fmla="*/ 53788 w 2749603"/>
              <a:gd name="connsiteY39" fmla="*/ 358588 h 1398495"/>
              <a:gd name="connsiteX0" fmla="*/ 0 w 2771374"/>
              <a:gd name="connsiteY0" fmla="*/ 350904 h 1330619"/>
              <a:gd name="connsiteX1" fmla="*/ 222837 w 2771374"/>
              <a:gd name="connsiteY1" fmla="*/ 343220 h 1330619"/>
              <a:gd name="connsiteX2" fmla="*/ 437990 w 2771374"/>
              <a:gd name="connsiteY2" fmla="*/ 373956 h 1330619"/>
              <a:gd name="connsiteX3" fmla="*/ 691563 w 2771374"/>
              <a:gd name="connsiteY3" fmla="*/ 466165 h 1330619"/>
              <a:gd name="connsiteX4" fmla="*/ 822191 w 2771374"/>
              <a:gd name="connsiteY4" fmla="*/ 496901 h 1330619"/>
              <a:gd name="connsiteX5" fmla="*/ 929768 w 2771374"/>
              <a:gd name="connsiteY5" fmla="*/ 543005 h 1330619"/>
              <a:gd name="connsiteX6" fmla="*/ 929768 w 2771374"/>
              <a:gd name="connsiteY6" fmla="*/ 550689 h 1330619"/>
              <a:gd name="connsiteX7" fmla="*/ 1114185 w 2771374"/>
              <a:gd name="connsiteY7" fmla="*/ 573741 h 1330619"/>
              <a:gd name="connsiteX8" fmla="*/ 1167973 w 2771374"/>
              <a:gd name="connsiteY8" fmla="*/ 635214 h 1330619"/>
              <a:gd name="connsiteX9" fmla="*/ 1214077 w 2771374"/>
              <a:gd name="connsiteY9" fmla="*/ 804262 h 1330619"/>
              <a:gd name="connsiteX10" fmla="*/ 1252497 w 2771374"/>
              <a:gd name="connsiteY10" fmla="*/ 927207 h 1330619"/>
              <a:gd name="connsiteX11" fmla="*/ 1375442 w 2771374"/>
              <a:gd name="connsiteY11" fmla="*/ 973311 h 1330619"/>
              <a:gd name="connsiteX12" fmla="*/ 1498386 w 2771374"/>
              <a:gd name="connsiteY12" fmla="*/ 957943 h 1330619"/>
              <a:gd name="connsiteX13" fmla="*/ 1621331 w 2771374"/>
              <a:gd name="connsiteY13" fmla="*/ 950259 h 1330619"/>
              <a:gd name="connsiteX14" fmla="*/ 1713539 w 2771374"/>
              <a:gd name="connsiteY14" fmla="*/ 988679 h 1330619"/>
              <a:gd name="connsiteX15" fmla="*/ 1705855 w 2771374"/>
              <a:gd name="connsiteY15" fmla="*/ 1088572 h 1330619"/>
              <a:gd name="connsiteX16" fmla="*/ 1590595 w 2771374"/>
              <a:gd name="connsiteY16" fmla="*/ 1211516 h 1330619"/>
              <a:gd name="connsiteX17" fmla="*/ 1582911 w 2771374"/>
              <a:gd name="connsiteY17" fmla="*/ 1272988 h 1330619"/>
              <a:gd name="connsiteX18" fmla="*/ 1621331 w 2771374"/>
              <a:gd name="connsiteY18" fmla="*/ 1311409 h 1330619"/>
              <a:gd name="connsiteX19" fmla="*/ 2627939 w 2771374"/>
              <a:gd name="connsiteY19" fmla="*/ 1157728 h 1330619"/>
              <a:gd name="connsiteX20" fmla="*/ 2481943 w 2771374"/>
              <a:gd name="connsiteY20" fmla="*/ 1111624 h 1330619"/>
              <a:gd name="connsiteX21" fmla="*/ 2328262 w 2771374"/>
              <a:gd name="connsiteY21" fmla="*/ 1111624 h 1330619"/>
              <a:gd name="connsiteX22" fmla="*/ 2236054 w 2771374"/>
              <a:gd name="connsiteY22" fmla="*/ 950259 h 1330619"/>
              <a:gd name="connsiteX23" fmla="*/ 2090057 w 2771374"/>
              <a:gd name="connsiteY23" fmla="*/ 842683 h 1330619"/>
              <a:gd name="connsiteX24" fmla="*/ 2120793 w 2771374"/>
              <a:gd name="connsiteY24" fmla="*/ 650582 h 1330619"/>
              <a:gd name="connsiteX25" fmla="*/ 2174581 w 2771374"/>
              <a:gd name="connsiteY25" fmla="*/ 496901 h 1330619"/>
              <a:gd name="connsiteX26" fmla="*/ 2197633 w 2771374"/>
              <a:gd name="connsiteY26" fmla="*/ 289432 h 1330619"/>
              <a:gd name="connsiteX27" fmla="*/ 2189949 w 2771374"/>
              <a:gd name="connsiteY27" fmla="*/ 166488 h 1330619"/>
              <a:gd name="connsiteX28" fmla="*/ 1990165 w 2771374"/>
              <a:gd name="connsiteY28" fmla="*/ 143435 h 1330619"/>
              <a:gd name="connsiteX29" fmla="*/ 1775012 w 2771374"/>
              <a:gd name="connsiteY29" fmla="*/ 43543 h 1330619"/>
              <a:gd name="connsiteX30" fmla="*/ 1636699 w 2771374"/>
              <a:gd name="connsiteY30" fmla="*/ 12807 h 1330619"/>
              <a:gd name="connsiteX31" fmla="*/ 1413862 w 2771374"/>
              <a:gd name="connsiteY31" fmla="*/ 20491 h 1330619"/>
              <a:gd name="connsiteX32" fmla="*/ 1183341 w 2771374"/>
              <a:gd name="connsiteY32" fmla="*/ 58911 h 1330619"/>
              <a:gd name="connsiteX33" fmla="*/ 929768 w 2771374"/>
              <a:gd name="connsiteY33" fmla="*/ 5123 h 1330619"/>
              <a:gd name="connsiteX34" fmla="*/ 799139 w 2771374"/>
              <a:gd name="connsiteY34" fmla="*/ 28175 h 1330619"/>
              <a:gd name="connsiteX35" fmla="*/ 783771 w 2771374"/>
              <a:gd name="connsiteY35" fmla="*/ 128067 h 1330619"/>
              <a:gd name="connsiteX36" fmla="*/ 437990 w 2771374"/>
              <a:gd name="connsiteY36" fmla="*/ 251012 h 1330619"/>
              <a:gd name="connsiteX37" fmla="*/ 153681 w 2771374"/>
              <a:gd name="connsiteY37" fmla="*/ 320168 h 1330619"/>
              <a:gd name="connsiteX38" fmla="*/ 53788 w 2771374"/>
              <a:gd name="connsiteY38" fmla="*/ 358588 h 1330619"/>
              <a:gd name="connsiteX0" fmla="*/ 0 w 2777778"/>
              <a:gd name="connsiteY0" fmla="*/ 350904 h 1281953"/>
              <a:gd name="connsiteX1" fmla="*/ 222837 w 2777778"/>
              <a:gd name="connsiteY1" fmla="*/ 343220 h 1281953"/>
              <a:gd name="connsiteX2" fmla="*/ 437990 w 2777778"/>
              <a:gd name="connsiteY2" fmla="*/ 373956 h 1281953"/>
              <a:gd name="connsiteX3" fmla="*/ 691563 w 2777778"/>
              <a:gd name="connsiteY3" fmla="*/ 466165 h 1281953"/>
              <a:gd name="connsiteX4" fmla="*/ 822191 w 2777778"/>
              <a:gd name="connsiteY4" fmla="*/ 496901 h 1281953"/>
              <a:gd name="connsiteX5" fmla="*/ 929768 w 2777778"/>
              <a:gd name="connsiteY5" fmla="*/ 543005 h 1281953"/>
              <a:gd name="connsiteX6" fmla="*/ 929768 w 2777778"/>
              <a:gd name="connsiteY6" fmla="*/ 550689 h 1281953"/>
              <a:gd name="connsiteX7" fmla="*/ 1114185 w 2777778"/>
              <a:gd name="connsiteY7" fmla="*/ 573741 h 1281953"/>
              <a:gd name="connsiteX8" fmla="*/ 1167973 w 2777778"/>
              <a:gd name="connsiteY8" fmla="*/ 635214 h 1281953"/>
              <a:gd name="connsiteX9" fmla="*/ 1214077 w 2777778"/>
              <a:gd name="connsiteY9" fmla="*/ 804262 h 1281953"/>
              <a:gd name="connsiteX10" fmla="*/ 1252497 w 2777778"/>
              <a:gd name="connsiteY10" fmla="*/ 927207 h 1281953"/>
              <a:gd name="connsiteX11" fmla="*/ 1375442 w 2777778"/>
              <a:gd name="connsiteY11" fmla="*/ 973311 h 1281953"/>
              <a:gd name="connsiteX12" fmla="*/ 1498386 w 2777778"/>
              <a:gd name="connsiteY12" fmla="*/ 957943 h 1281953"/>
              <a:gd name="connsiteX13" fmla="*/ 1621331 w 2777778"/>
              <a:gd name="connsiteY13" fmla="*/ 950259 h 1281953"/>
              <a:gd name="connsiteX14" fmla="*/ 1713539 w 2777778"/>
              <a:gd name="connsiteY14" fmla="*/ 988679 h 1281953"/>
              <a:gd name="connsiteX15" fmla="*/ 1705855 w 2777778"/>
              <a:gd name="connsiteY15" fmla="*/ 1088572 h 1281953"/>
              <a:gd name="connsiteX16" fmla="*/ 1590595 w 2777778"/>
              <a:gd name="connsiteY16" fmla="*/ 1211516 h 1281953"/>
              <a:gd name="connsiteX17" fmla="*/ 1582911 w 2777778"/>
              <a:gd name="connsiteY17" fmla="*/ 1272988 h 1281953"/>
              <a:gd name="connsiteX18" fmla="*/ 2627939 w 2777778"/>
              <a:gd name="connsiteY18" fmla="*/ 1157728 h 1281953"/>
              <a:gd name="connsiteX19" fmla="*/ 2481943 w 2777778"/>
              <a:gd name="connsiteY19" fmla="*/ 1111624 h 1281953"/>
              <a:gd name="connsiteX20" fmla="*/ 2328262 w 2777778"/>
              <a:gd name="connsiteY20" fmla="*/ 1111624 h 1281953"/>
              <a:gd name="connsiteX21" fmla="*/ 2236054 w 2777778"/>
              <a:gd name="connsiteY21" fmla="*/ 950259 h 1281953"/>
              <a:gd name="connsiteX22" fmla="*/ 2090057 w 2777778"/>
              <a:gd name="connsiteY22" fmla="*/ 842683 h 1281953"/>
              <a:gd name="connsiteX23" fmla="*/ 2120793 w 2777778"/>
              <a:gd name="connsiteY23" fmla="*/ 650582 h 1281953"/>
              <a:gd name="connsiteX24" fmla="*/ 2174581 w 2777778"/>
              <a:gd name="connsiteY24" fmla="*/ 496901 h 1281953"/>
              <a:gd name="connsiteX25" fmla="*/ 2197633 w 2777778"/>
              <a:gd name="connsiteY25" fmla="*/ 289432 h 1281953"/>
              <a:gd name="connsiteX26" fmla="*/ 2189949 w 2777778"/>
              <a:gd name="connsiteY26" fmla="*/ 166488 h 1281953"/>
              <a:gd name="connsiteX27" fmla="*/ 1990165 w 2777778"/>
              <a:gd name="connsiteY27" fmla="*/ 143435 h 1281953"/>
              <a:gd name="connsiteX28" fmla="*/ 1775012 w 2777778"/>
              <a:gd name="connsiteY28" fmla="*/ 43543 h 1281953"/>
              <a:gd name="connsiteX29" fmla="*/ 1636699 w 2777778"/>
              <a:gd name="connsiteY29" fmla="*/ 12807 h 1281953"/>
              <a:gd name="connsiteX30" fmla="*/ 1413862 w 2777778"/>
              <a:gd name="connsiteY30" fmla="*/ 20491 h 1281953"/>
              <a:gd name="connsiteX31" fmla="*/ 1183341 w 2777778"/>
              <a:gd name="connsiteY31" fmla="*/ 58911 h 1281953"/>
              <a:gd name="connsiteX32" fmla="*/ 929768 w 2777778"/>
              <a:gd name="connsiteY32" fmla="*/ 5123 h 1281953"/>
              <a:gd name="connsiteX33" fmla="*/ 799139 w 2777778"/>
              <a:gd name="connsiteY33" fmla="*/ 28175 h 1281953"/>
              <a:gd name="connsiteX34" fmla="*/ 783771 w 2777778"/>
              <a:gd name="connsiteY34" fmla="*/ 128067 h 1281953"/>
              <a:gd name="connsiteX35" fmla="*/ 437990 w 2777778"/>
              <a:gd name="connsiteY35" fmla="*/ 251012 h 1281953"/>
              <a:gd name="connsiteX36" fmla="*/ 153681 w 2777778"/>
              <a:gd name="connsiteY36" fmla="*/ 320168 h 1281953"/>
              <a:gd name="connsiteX37" fmla="*/ 53788 w 2777778"/>
              <a:gd name="connsiteY37" fmla="*/ 358588 h 1281953"/>
              <a:gd name="connsiteX0" fmla="*/ 0 w 2776497"/>
              <a:gd name="connsiteY0" fmla="*/ 350904 h 1223042"/>
              <a:gd name="connsiteX1" fmla="*/ 222837 w 2776497"/>
              <a:gd name="connsiteY1" fmla="*/ 343220 h 1223042"/>
              <a:gd name="connsiteX2" fmla="*/ 437990 w 2776497"/>
              <a:gd name="connsiteY2" fmla="*/ 373956 h 1223042"/>
              <a:gd name="connsiteX3" fmla="*/ 691563 w 2776497"/>
              <a:gd name="connsiteY3" fmla="*/ 466165 h 1223042"/>
              <a:gd name="connsiteX4" fmla="*/ 822191 w 2776497"/>
              <a:gd name="connsiteY4" fmla="*/ 496901 h 1223042"/>
              <a:gd name="connsiteX5" fmla="*/ 929768 w 2776497"/>
              <a:gd name="connsiteY5" fmla="*/ 543005 h 1223042"/>
              <a:gd name="connsiteX6" fmla="*/ 929768 w 2776497"/>
              <a:gd name="connsiteY6" fmla="*/ 550689 h 1223042"/>
              <a:gd name="connsiteX7" fmla="*/ 1114185 w 2776497"/>
              <a:gd name="connsiteY7" fmla="*/ 573741 h 1223042"/>
              <a:gd name="connsiteX8" fmla="*/ 1167973 w 2776497"/>
              <a:gd name="connsiteY8" fmla="*/ 635214 h 1223042"/>
              <a:gd name="connsiteX9" fmla="*/ 1214077 w 2776497"/>
              <a:gd name="connsiteY9" fmla="*/ 804262 h 1223042"/>
              <a:gd name="connsiteX10" fmla="*/ 1252497 w 2776497"/>
              <a:gd name="connsiteY10" fmla="*/ 927207 h 1223042"/>
              <a:gd name="connsiteX11" fmla="*/ 1375442 w 2776497"/>
              <a:gd name="connsiteY11" fmla="*/ 973311 h 1223042"/>
              <a:gd name="connsiteX12" fmla="*/ 1498386 w 2776497"/>
              <a:gd name="connsiteY12" fmla="*/ 957943 h 1223042"/>
              <a:gd name="connsiteX13" fmla="*/ 1621331 w 2776497"/>
              <a:gd name="connsiteY13" fmla="*/ 950259 h 1223042"/>
              <a:gd name="connsiteX14" fmla="*/ 1713539 w 2776497"/>
              <a:gd name="connsiteY14" fmla="*/ 988679 h 1223042"/>
              <a:gd name="connsiteX15" fmla="*/ 1705855 w 2776497"/>
              <a:gd name="connsiteY15" fmla="*/ 1088572 h 1223042"/>
              <a:gd name="connsiteX16" fmla="*/ 1590595 w 2776497"/>
              <a:gd name="connsiteY16" fmla="*/ 1211516 h 1223042"/>
              <a:gd name="connsiteX17" fmla="*/ 2627939 w 2776497"/>
              <a:gd name="connsiteY17" fmla="*/ 1157728 h 1223042"/>
              <a:gd name="connsiteX18" fmla="*/ 2481943 w 2776497"/>
              <a:gd name="connsiteY18" fmla="*/ 1111624 h 1223042"/>
              <a:gd name="connsiteX19" fmla="*/ 2328262 w 2776497"/>
              <a:gd name="connsiteY19" fmla="*/ 1111624 h 1223042"/>
              <a:gd name="connsiteX20" fmla="*/ 2236054 w 2776497"/>
              <a:gd name="connsiteY20" fmla="*/ 950259 h 1223042"/>
              <a:gd name="connsiteX21" fmla="*/ 2090057 w 2776497"/>
              <a:gd name="connsiteY21" fmla="*/ 842683 h 1223042"/>
              <a:gd name="connsiteX22" fmla="*/ 2120793 w 2776497"/>
              <a:gd name="connsiteY22" fmla="*/ 650582 h 1223042"/>
              <a:gd name="connsiteX23" fmla="*/ 2174581 w 2776497"/>
              <a:gd name="connsiteY23" fmla="*/ 496901 h 1223042"/>
              <a:gd name="connsiteX24" fmla="*/ 2197633 w 2776497"/>
              <a:gd name="connsiteY24" fmla="*/ 289432 h 1223042"/>
              <a:gd name="connsiteX25" fmla="*/ 2189949 w 2776497"/>
              <a:gd name="connsiteY25" fmla="*/ 166488 h 1223042"/>
              <a:gd name="connsiteX26" fmla="*/ 1990165 w 2776497"/>
              <a:gd name="connsiteY26" fmla="*/ 143435 h 1223042"/>
              <a:gd name="connsiteX27" fmla="*/ 1775012 w 2776497"/>
              <a:gd name="connsiteY27" fmla="*/ 43543 h 1223042"/>
              <a:gd name="connsiteX28" fmla="*/ 1636699 w 2776497"/>
              <a:gd name="connsiteY28" fmla="*/ 12807 h 1223042"/>
              <a:gd name="connsiteX29" fmla="*/ 1413862 w 2776497"/>
              <a:gd name="connsiteY29" fmla="*/ 20491 h 1223042"/>
              <a:gd name="connsiteX30" fmla="*/ 1183341 w 2776497"/>
              <a:gd name="connsiteY30" fmla="*/ 58911 h 1223042"/>
              <a:gd name="connsiteX31" fmla="*/ 929768 w 2776497"/>
              <a:gd name="connsiteY31" fmla="*/ 5123 h 1223042"/>
              <a:gd name="connsiteX32" fmla="*/ 799139 w 2776497"/>
              <a:gd name="connsiteY32" fmla="*/ 28175 h 1223042"/>
              <a:gd name="connsiteX33" fmla="*/ 783771 w 2776497"/>
              <a:gd name="connsiteY33" fmla="*/ 128067 h 1223042"/>
              <a:gd name="connsiteX34" fmla="*/ 437990 w 2776497"/>
              <a:gd name="connsiteY34" fmla="*/ 251012 h 1223042"/>
              <a:gd name="connsiteX35" fmla="*/ 153681 w 2776497"/>
              <a:gd name="connsiteY35" fmla="*/ 320168 h 1223042"/>
              <a:gd name="connsiteX36" fmla="*/ 53788 w 2776497"/>
              <a:gd name="connsiteY36" fmla="*/ 358588 h 1223042"/>
              <a:gd name="connsiteX0" fmla="*/ 0 w 2757287"/>
              <a:gd name="connsiteY0" fmla="*/ 350904 h 1161570"/>
              <a:gd name="connsiteX1" fmla="*/ 222837 w 2757287"/>
              <a:gd name="connsiteY1" fmla="*/ 343220 h 1161570"/>
              <a:gd name="connsiteX2" fmla="*/ 437990 w 2757287"/>
              <a:gd name="connsiteY2" fmla="*/ 373956 h 1161570"/>
              <a:gd name="connsiteX3" fmla="*/ 691563 w 2757287"/>
              <a:gd name="connsiteY3" fmla="*/ 466165 h 1161570"/>
              <a:gd name="connsiteX4" fmla="*/ 822191 w 2757287"/>
              <a:gd name="connsiteY4" fmla="*/ 496901 h 1161570"/>
              <a:gd name="connsiteX5" fmla="*/ 929768 w 2757287"/>
              <a:gd name="connsiteY5" fmla="*/ 543005 h 1161570"/>
              <a:gd name="connsiteX6" fmla="*/ 929768 w 2757287"/>
              <a:gd name="connsiteY6" fmla="*/ 550689 h 1161570"/>
              <a:gd name="connsiteX7" fmla="*/ 1114185 w 2757287"/>
              <a:gd name="connsiteY7" fmla="*/ 573741 h 1161570"/>
              <a:gd name="connsiteX8" fmla="*/ 1167973 w 2757287"/>
              <a:gd name="connsiteY8" fmla="*/ 635214 h 1161570"/>
              <a:gd name="connsiteX9" fmla="*/ 1214077 w 2757287"/>
              <a:gd name="connsiteY9" fmla="*/ 804262 h 1161570"/>
              <a:gd name="connsiteX10" fmla="*/ 1252497 w 2757287"/>
              <a:gd name="connsiteY10" fmla="*/ 927207 h 1161570"/>
              <a:gd name="connsiteX11" fmla="*/ 1375442 w 2757287"/>
              <a:gd name="connsiteY11" fmla="*/ 973311 h 1161570"/>
              <a:gd name="connsiteX12" fmla="*/ 1498386 w 2757287"/>
              <a:gd name="connsiteY12" fmla="*/ 957943 h 1161570"/>
              <a:gd name="connsiteX13" fmla="*/ 1621331 w 2757287"/>
              <a:gd name="connsiteY13" fmla="*/ 950259 h 1161570"/>
              <a:gd name="connsiteX14" fmla="*/ 1713539 w 2757287"/>
              <a:gd name="connsiteY14" fmla="*/ 988679 h 1161570"/>
              <a:gd name="connsiteX15" fmla="*/ 1705855 w 2757287"/>
              <a:gd name="connsiteY15" fmla="*/ 1088572 h 1161570"/>
              <a:gd name="connsiteX16" fmla="*/ 2627939 w 2757287"/>
              <a:gd name="connsiteY16" fmla="*/ 1157728 h 1161570"/>
              <a:gd name="connsiteX17" fmla="*/ 2481943 w 2757287"/>
              <a:gd name="connsiteY17" fmla="*/ 1111624 h 1161570"/>
              <a:gd name="connsiteX18" fmla="*/ 2328262 w 2757287"/>
              <a:gd name="connsiteY18" fmla="*/ 1111624 h 1161570"/>
              <a:gd name="connsiteX19" fmla="*/ 2236054 w 2757287"/>
              <a:gd name="connsiteY19" fmla="*/ 950259 h 1161570"/>
              <a:gd name="connsiteX20" fmla="*/ 2090057 w 2757287"/>
              <a:gd name="connsiteY20" fmla="*/ 842683 h 1161570"/>
              <a:gd name="connsiteX21" fmla="*/ 2120793 w 2757287"/>
              <a:gd name="connsiteY21" fmla="*/ 650582 h 1161570"/>
              <a:gd name="connsiteX22" fmla="*/ 2174581 w 2757287"/>
              <a:gd name="connsiteY22" fmla="*/ 496901 h 1161570"/>
              <a:gd name="connsiteX23" fmla="*/ 2197633 w 2757287"/>
              <a:gd name="connsiteY23" fmla="*/ 289432 h 1161570"/>
              <a:gd name="connsiteX24" fmla="*/ 2189949 w 2757287"/>
              <a:gd name="connsiteY24" fmla="*/ 166488 h 1161570"/>
              <a:gd name="connsiteX25" fmla="*/ 1990165 w 2757287"/>
              <a:gd name="connsiteY25" fmla="*/ 143435 h 1161570"/>
              <a:gd name="connsiteX26" fmla="*/ 1775012 w 2757287"/>
              <a:gd name="connsiteY26" fmla="*/ 43543 h 1161570"/>
              <a:gd name="connsiteX27" fmla="*/ 1636699 w 2757287"/>
              <a:gd name="connsiteY27" fmla="*/ 12807 h 1161570"/>
              <a:gd name="connsiteX28" fmla="*/ 1413862 w 2757287"/>
              <a:gd name="connsiteY28" fmla="*/ 20491 h 1161570"/>
              <a:gd name="connsiteX29" fmla="*/ 1183341 w 2757287"/>
              <a:gd name="connsiteY29" fmla="*/ 58911 h 1161570"/>
              <a:gd name="connsiteX30" fmla="*/ 929768 w 2757287"/>
              <a:gd name="connsiteY30" fmla="*/ 5123 h 1161570"/>
              <a:gd name="connsiteX31" fmla="*/ 799139 w 2757287"/>
              <a:gd name="connsiteY31" fmla="*/ 28175 h 1161570"/>
              <a:gd name="connsiteX32" fmla="*/ 783771 w 2757287"/>
              <a:gd name="connsiteY32" fmla="*/ 128067 h 1161570"/>
              <a:gd name="connsiteX33" fmla="*/ 437990 w 2757287"/>
              <a:gd name="connsiteY33" fmla="*/ 251012 h 1161570"/>
              <a:gd name="connsiteX34" fmla="*/ 153681 w 2757287"/>
              <a:gd name="connsiteY34" fmla="*/ 320168 h 1161570"/>
              <a:gd name="connsiteX35" fmla="*/ 53788 w 2757287"/>
              <a:gd name="connsiteY35" fmla="*/ 358588 h 1161570"/>
              <a:gd name="connsiteX0" fmla="*/ 0 w 2756006"/>
              <a:gd name="connsiteY0" fmla="*/ 350904 h 1178219"/>
              <a:gd name="connsiteX1" fmla="*/ 222837 w 2756006"/>
              <a:gd name="connsiteY1" fmla="*/ 343220 h 1178219"/>
              <a:gd name="connsiteX2" fmla="*/ 437990 w 2756006"/>
              <a:gd name="connsiteY2" fmla="*/ 373956 h 1178219"/>
              <a:gd name="connsiteX3" fmla="*/ 691563 w 2756006"/>
              <a:gd name="connsiteY3" fmla="*/ 466165 h 1178219"/>
              <a:gd name="connsiteX4" fmla="*/ 822191 w 2756006"/>
              <a:gd name="connsiteY4" fmla="*/ 496901 h 1178219"/>
              <a:gd name="connsiteX5" fmla="*/ 929768 w 2756006"/>
              <a:gd name="connsiteY5" fmla="*/ 543005 h 1178219"/>
              <a:gd name="connsiteX6" fmla="*/ 929768 w 2756006"/>
              <a:gd name="connsiteY6" fmla="*/ 550689 h 1178219"/>
              <a:gd name="connsiteX7" fmla="*/ 1114185 w 2756006"/>
              <a:gd name="connsiteY7" fmla="*/ 573741 h 1178219"/>
              <a:gd name="connsiteX8" fmla="*/ 1167973 w 2756006"/>
              <a:gd name="connsiteY8" fmla="*/ 635214 h 1178219"/>
              <a:gd name="connsiteX9" fmla="*/ 1214077 w 2756006"/>
              <a:gd name="connsiteY9" fmla="*/ 804262 h 1178219"/>
              <a:gd name="connsiteX10" fmla="*/ 1252497 w 2756006"/>
              <a:gd name="connsiteY10" fmla="*/ 927207 h 1178219"/>
              <a:gd name="connsiteX11" fmla="*/ 1375442 w 2756006"/>
              <a:gd name="connsiteY11" fmla="*/ 973311 h 1178219"/>
              <a:gd name="connsiteX12" fmla="*/ 1498386 w 2756006"/>
              <a:gd name="connsiteY12" fmla="*/ 957943 h 1178219"/>
              <a:gd name="connsiteX13" fmla="*/ 1621331 w 2756006"/>
              <a:gd name="connsiteY13" fmla="*/ 950259 h 1178219"/>
              <a:gd name="connsiteX14" fmla="*/ 1713539 w 2756006"/>
              <a:gd name="connsiteY14" fmla="*/ 988679 h 1178219"/>
              <a:gd name="connsiteX15" fmla="*/ 2627939 w 2756006"/>
              <a:gd name="connsiteY15" fmla="*/ 1157728 h 1178219"/>
              <a:gd name="connsiteX16" fmla="*/ 2481943 w 2756006"/>
              <a:gd name="connsiteY16" fmla="*/ 1111624 h 1178219"/>
              <a:gd name="connsiteX17" fmla="*/ 2328262 w 2756006"/>
              <a:gd name="connsiteY17" fmla="*/ 1111624 h 1178219"/>
              <a:gd name="connsiteX18" fmla="*/ 2236054 w 2756006"/>
              <a:gd name="connsiteY18" fmla="*/ 950259 h 1178219"/>
              <a:gd name="connsiteX19" fmla="*/ 2090057 w 2756006"/>
              <a:gd name="connsiteY19" fmla="*/ 842683 h 1178219"/>
              <a:gd name="connsiteX20" fmla="*/ 2120793 w 2756006"/>
              <a:gd name="connsiteY20" fmla="*/ 650582 h 1178219"/>
              <a:gd name="connsiteX21" fmla="*/ 2174581 w 2756006"/>
              <a:gd name="connsiteY21" fmla="*/ 496901 h 1178219"/>
              <a:gd name="connsiteX22" fmla="*/ 2197633 w 2756006"/>
              <a:gd name="connsiteY22" fmla="*/ 289432 h 1178219"/>
              <a:gd name="connsiteX23" fmla="*/ 2189949 w 2756006"/>
              <a:gd name="connsiteY23" fmla="*/ 166488 h 1178219"/>
              <a:gd name="connsiteX24" fmla="*/ 1990165 w 2756006"/>
              <a:gd name="connsiteY24" fmla="*/ 143435 h 1178219"/>
              <a:gd name="connsiteX25" fmla="*/ 1775012 w 2756006"/>
              <a:gd name="connsiteY25" fmla="*/ 43543 h 1178219"/>
              <a:gd name="connsiteX26" fmla="*/ 1636699 w 2756006"/>
              <a:gd name="connsiteY26" fmla="*/ 12807 h 1178219"/>
              <a:gd name="connsiteX27" fmla="*/ 1413862 w 2756006"/>
              <a:gd name="connsiteY27" fmla="*/ 20491 h 1178219"/>
              <a:gd name="connsiteX28" fmla="*/ 1183341 w 2756006"/>
              <a:gd name="connsiteY28" fmla="*/ 58911 h 1178219"/>
              <a:gd name="connsiteX29" fmla="*/ 929768 w 2756006"/>
              <a:gd name="connsiteY29" fmla="*/ 5123 h 1178219"/>
              <a:gd name="connsiteX30" fmla="*/ 799139 w 2756006"/>
              <a:gd name="connsiteY30" fmla="*/ 28175 h 1178219"/>
              <a:gd name="connsiteX31" fmla="*/ 783771 w 2756006"/>
              <a:gd name="connsiteY31" fmla="*/ 128067 h 1178219"/>
              <a:gd name="connsiteX32" fmla="*/ 437990 w 2756006"/>
              <a:gd name="connsiteY32" fmla="*/ 251012 h 1178219"/>
              <a:gd name="connsiteX33" fmla="*/ 153681 w 2756006"/>
              <a:gd name="connsiteY33" fmla="*/ 320168 h 1178219"/>
              <a:gd name="connsiteX34" fmla="*/ 53788 w 2756006"/>
              <a:gd name="connsiteY34" fmla="*/ 358588 h 1178219"/>
              <a:gd name="connsiteX0" fmla="*/ 0 w 2771374"/>
              <a:gd name="connsiteY0" fmla="*/ 350904 h 1184622"/>
              <a:gd name="connsiteX1" fmla="*/ 222837 w 2771374"/>
              <a:gd name="connsiteY1" fmla="*/ 343220 h 1184622"/>
              <a:gd name="connsiteX2" fmla="*/ 437990 w 2771374"/>
              <a:gd name="connsiteY2" fmla="*/ 373956 h 1184622"/>
              <a:gd name="connsiteX3" fmla="*/ 691563 w 2771374"/>
              <a:gd name="connsiteY3" fmla="*/ 466165 h 1184622"/>
              <a:gd name="connsiteX4" fmla="*/ 822191 w 2771374"/>
              <a:gd name="connsiteY4" fmla="*/ 496901 h 1184622"/>
              <a:gd name="connsiteX5" fmla="*/ 929768 w 2771374"/>
              <a:gd name="connsiteY5" fmla="*/ 543005 h 1184622"/>
              <a:gd name="connsiteX6" fmla="*/ 929768 w 2771374"/>
              <a:gd name="connsiteY6" fmla="*/ 550689 h 1184622"/>
              <a:gd name="connsiteX7" fmla="*/ 1114185 w 2771374"/>
              <a:gd name="connsiteY7" fmla="*/ 573741 h 1184622"/>
              <a:gd name="connsiteX8" fmla="*/ 1167973 w 2771374"/>
              <a:gd name="connsiteY8" fmla="*/ 635214 h 1184622"/>
              <a:gd name="connsiteX9" fmla="*/ 1214077 w 2771374"/>
              <a:gd name="connsiteY9" fmla="*/ 804262 h 1184622"/>
              <a:gd name="connsiteX10" fmla="*/ 1252497 w 2771374"/>
              <a:gd name="connsiteY10" fmla="*/ 927207 h 1184622"/>
              <a:gd name="connsiteX11" fmla="*/ 1375442 w 2771374"/>
              <a:gd name="connsiteY11" fmla="*/ 973311 h 1184622"/>
              <a:gd name="connsiteX12" fmla="*/ 1498386 w 2771374"/>
              <a:gd name="connsiteY12" fmla="*/ 957943 h 1184622"/>
              <a:gd name="connsiteX13" fmla="*/ 1621331 w 2771374"/>
              <a:gd name="connsiteY13" fmla="*/ 950259 h 1184622"/>
              <a:gd name="connsiteX14" fmla="*/ 2627939 w 2771374"/>
              <a:gd name="connsiteY14" fmla="*/ 1157728 h 1184622"/>
              <a:gd name="connsiteX15" fmla="*/ 2481943 w 2771374"/>
              <a:gd name="connsiteY15" fmla="*/ 1111624 h 1184622"/>
              <a:gd name="connsiteX16" fmla="*/ 2328262 w 2771374"/>
              <a:gd name="connsiteY16" fmla="*/ 1111624 h 1184622"/>
              <a:gd name="connsiteX17" fmla="*/ 2236054 w 2771374"/>
              <a:gd name="connsiteY17" fmla="*/ 950259 h 1184622"/>
              <a:gd name="connsiteX18" fmla="*/ 2090057 w 2771374"/>
              <a:gd name="connsiteY18" fmla="*/ 842683 h 1184622"/>
              <a:gd name="connsiteX19" fmla="*/ 2120793 w 2771374"/>
              <a:gd name="connsiteY19" fmla="*/ 650582 h 1184622"/>
              <a:gd name="connsiteX20" fmla="*/ 2174581 w 2771374"/>
              <a:gd name="connsiteY20" fmla="*/ 496901 h 1184622"/>
              <a:gd name="connsiteX21" fmla="*/ 2197633 w 2771374"/>
              <a:gd name="connsiteY21" fmla="*/ 289432 h 1184622"/>
              <a:gd name="connsiteX22" fmla="*/ 2189949 w 2771374"/>
              <a:gd name="connsiteY22" fmla="*/ 166488 h 1184622"/>
              <a:gd name="connsiteX23" fmla="*/ 1990165 w 2771374"/>
              <a:gd name="connsiteY23" fmla="*/ 143435 h 1184622"/>
              <a:gd name="connsiteX24" fmla="*/ 1775012 w 2771374"/>
              <a:gd name="connsiteY24" fmla="*/ 43543 h 1184622"/>
              <a:gd name="connsiteX25" fmla="*/ 1636699 w 2771374"/>
              <a:gd name="connsiteY25" fmla="*/ 12807 h 1184622"/>
              <a:gd name="connsiteX26" fmla="*/ 1413862 w 2771374"/>
              <a:gd name="connsiteY26" fmla="*/ 20491 h 1184622"/>
              <a:gd name="connsiteX27" fmla="*/ 1183341 w 2771374"/>
              <a:gd name="connsiteY27" fmla="*/ 58911 h 1184622"/>
              <a:gd name="connsiteX28" fmla="*/ 929768 w 2771374"/>
              <a:gd name="connsiteY28" fmla="*/ 5123 h 1184622"/>
              <a:gd name="connsiteX29" fmla="*/ 799139 w 2771374"/>
              <a:gd name="connsiteY29" fmla="*/ 28175 h 1184622"/>
              <a:gd name="connsiteX30" fmla="*/ 783771 w 2771374"/>
              <a:gd name="connsiteY30" fmla="*/ 128067 h 1184622"/>
              <a:gd name="connsiteX31" fmla="*/ 437990 w 2771374"/>
              <a:gd name="connsiteY31" fmla="*/ 251012 h 1184622"/>
              <a:gd name="connsiteX32" fmla="*/ 153681 w 2771374"/>
              <a:gd name="connsiteY32" fmla="*/ 320168 h 1184622"/>
              <a:gd name="connsiteX33" fmla="*/ 53788 w 2771374"/>
              <a:gd name="connsiteY33" fmla="*/ 358588 h 1184622"/>
              <a:gd name="connsiteX0" fmla="*/ 0 w 2791865"/>
              <a:gd name="connsiteY0" fmla="*/ 350904 h 1183341"/>
              <a:gd name="connsiteX1" fmla="*/ 222837 w 2791865"/>
              <a:gd name="connsiteY1" fmla="*/ 343220 h 1183341"/>
              <a:gd name="connsiteX2" fmla="*/ 437990 w 2791865"/>
              <a:gd name="connsiteY2" fmla="*/ 373956 h 1183341"/>
              <a:gd name="connsiteX3" fmla="*/ 691563 w 2791865"/>
              <a:gd name="connsiteY3" fmla="*/ 466165 h 1183341"/>
              <a:gd name="connsiteX4" fmla="*/ 822191 w 2791865"/>
              <a:gd name="connsiteY4" fmla="*/ 496901 h 1183341"/>
              <a:gd name="connsiteX5" fmla="*/ 929768 w 2791865"/>
              <a:gd name="connsiteY5" fmla="*/ 543005 h 1183341"/>
              <a:gd name="connsiteX6" fmla="*/ 929768 w 2791865"/>
              <a:gd name="connsiteY6" fmla="*/ 550689 h 1183341"/>
              <a:gd name="connsiteX7" fmla="*/ 1114185 w 2791865"/>
              <a:gd name="connsiteY7" fmla="*/ 573741 h 1183341"/>
              <a:gd name="connsiteX8" fmla="*/ 1167973 w 2791865"/>
              <a:gd name="connsiteY8" fmla="*/ 635214 h 1183341"/>
              <a:gd name="connsiteX9" fmla="*/ 1214077 w 2791865"/>
              <a:gd name="connsiteY9" fmla="*/ 804262 h 1183341"/>
              <a:gd name="connsiteX10" fmla="*/ 1252497 w 2791865"/>
              <a:gd name="connsiteY10" fmla="*/ 927207 h 1183341"/>
              <a:gd name="connsiteX11" fmla="*/ 1375442 w 2791865"/>
              <a:gd name="connsiteY11" fmla="*/ 973311 h 1183341"/>
              <a:gd name="connsiteX12" fmla="*/ 1498386 w 2791865"/>
              <a:gd name="connsiteY12" fmla="*/ 957943 h 1183341"/>
              <a:gd name="connsiteX13" fmla="*/ 2627939 w 2791865"/>
              <a:gd name="connsiteY13" fmla="*/ 1157728 h 1183341"/>
              <a:gd name="connsiteX14" fmla="*/ 2481943 w 2791865"/>
              <a:gd name="connsiteY14" fmla="*/ 1111624 h 1183341"/>
              <a:gd name="connsiteX15" fmla="*/ 2328262 w 2791865"/>
              <a:gd name="connsiteY15" fmla="*/ 1111624 h 1183341"/>
              <a:gd name="connsiteX16" fmla="*/ 2236054 w 2791865"/>
              <a:gd name="connsiteY16" fmla="*/ 950259 h 1183341"/>
              <a:gd name="connsiteX17" fmla="*/ 2090057 w 2791865"/>
              <a:gd name="connsiteY17" fmla="*/ 842683 h 1183341"/>
              <a:gd name="connsiteX18" fmla="*/ 2120793 w 2791865"/>
              <a:gd name="connsiteY18" fmla="*/ 650582 h 1183341"/>
              <a:gd name="connsiteX19" fmla="*/ 2174581 w 2791865"/>
              <a:gd name="connsiteY19" fmla="*/ 496901 h 1183341"/>
              <a:gd name="connsiteX20" fmla="*/ 2197633 w 2791865"/>
              <a:gd name="connsiteY20" fmla="*/ 289432 h 1183341"/>
              <a:gd name="connsiteX21" fmla="*/ 2189949 w 2791865"/>
              <a:gd name="connsiteY21" fmla="*/ 166488 h 1183341"/>
              <a:gd name="connsiteX22" fmla="*/ 1990165 w 2791865"/>
              <a:gd name="connsiteY22" fmla="*/ 143435 h 1183341"/>
              <a:gd name="connsiteX23" fmla="*/ 1775012 w 2791865"/>
              <a:gd name="connsiteY23" fmla="*/ 43543 h 1183341"/>
              <a:gd name="connsiteX24" fmla="*/ 1636699 w 2791865"/>
              <a:gd name="connsiteY24" fmla="*/ 12807 h 1183341"/>
              <a:gd name="connsiteX25" fmla="*/ 1413862 w 2791865"/>
              <a:gd name="connsiteY25" fmla="*/ 20491 h 1183341"/>
              <a:gd name="connsiteX26" fmla="*/ 1183341 w 2791865"/>
              <a:gd name="connsiteY26" fmla="*/ 58911 h 1183341"/>
              <a:gd name="connsiteX27" fmla="*/ 929768 w 2791865"/>
              <a:gd name="connsiteY27" fmla="*/ 5123 h 1183341"/>
              <a:gd name="connsiteX28" fmla="*/ 799139 w 2791865"/>
              <a:gd name="connsiteY28" fmla="*/ 28175 h 1183341"/>
              <a:gd name="connsiteX29" fmla="*/ 783771 w 2791865"/>
              <a:gd name="connsiteY29" fmla="*/ 128067 h 1183341"/>
              <a:gd name="connsiteX30" fmla="*/ 437990 w 2791865"/>
              <a:gd name="connsiteY30" fmla="*/ 251012 h 1183341"/>
              <a:gd name="connsiteX31" fmla="*/ 153681 w 2791865"/>
              <a:gd name="connsiteY31" fmla="*/ 320168 h 1183341"/>
              <a:gd name="connsiteX32" fmla="*/ 53788 w 2791865"/>
              <a:gd name="connsiteY32" fmla="*/ 358588 h 1183341"/>
              <a:gd name="connsiteX0" fmla="*/ 0 w 2812356"/>
              <a:gd name="connsiteY0" fmla="*/ 350904 h 1180780"/>
              <a:gd name="connsiteX1" fmla="*/ 222837 w 2812356"/>
              <a:gd name="connsiteY1" fmla="*/ 343220 h 1180780"/>
              <a:gd name="connsiteX2" fmla="*/ 437990 w 2812356"/>
              <a:gd name="connsiteY2" fmla="*/ 373956 h 1180780"/>
              <a:gd name="connsiteX3" fmla="*/ 691563 w 2812356"/>
              <a:gd name="connsiteY3" fmla="*/ 466165 h 1180780"/>
              <a:gd name="connsiteX4" fmla="*/ 822191 w 2812356"/>
              <a:gd name="connsiteY4" fmla="*/ 496901 h 1180780"/>
              <a:gd name="connsiteX5" fmla="*/ 929768 w 2812356"/>
              <a:gd name="connsiteY5" fmla="*/ 543005 h 1180780"/>
              <a:gd name="connsiteX6" fmla="*/ 929768 w 2812356"/>
              <a:gd name="connsiteY6" fmla="*/ 550689 h 1180780"/>
              <a:gd name="connsiteX7" fmla="*/ 1114185 w 2812356"/>
              <a:gd name="connsiteY7" fmla="*/ 573741 h 1180780"/>
              <a:gd name="connsiteX8" fmla="*/ 1167973 w 2812356"/>
              <a:gd name="connsiteY8" fmla="*/ 635214 h 1180780"/>
              <a:gd name="connsiteX9" fmla="*/ 1214077 w 2812356"/>
              <a:gd name="connsiteY9" fmla="*/ 804262 h 1180780"/>
              <a:gd name="connsiteX10" fmla="*/ 1252497 w 2812356"/>
              <a:gd name="connsiteY10" fmla="*/ 927207 h 1180780"/>
              <a:gd name="connsiteX11" fmla="*/ 1375442 w 2812356"/>
              <a:gd name="connsiteY11" fmla="*/ 973311 h 1180780"/>
              <a:gd name="connsiteX12" fmla="*/ 2627939 w 2812356"/>
              <a:gd name="connsiteY12" fmla="*/ 1157728 h 1180780"/>
              <a:gd name="connsiteX13" fmla="*/ 2481943 w 2812356"/>
              <a:gd name="connsiteY13" fmla="*/ 1111624 h 1180780"/>
              <a:gd name="connsiteX14" fmla="*/ 2328262 w 2812356"/>
              <a:gd name="connsiteY14" fmla="*/ 1111624 h 1180780"/>
              <a:gd name="connsiteX15" fmla="*/ 2236054 w 2812356"/>
              <a:gd name="connsiteY15" fmla="*/ 950259 h 1180780"/>
              <a:gd name="connsiteX16" fmla="*/ 2090057 w 2812356"/>
              <a:gd name="connsiteY16" fmla="*/ 842683 h 1180780"/>
              <a:gd name="connsiteX17" fmla="*/ 2120793 w 2812356"/>
              <a:gd name="connsiteY17" fmla="*/ 650582 h 1180780"/>
              <a:gd name="connsiteX18" fmla="*/ 2174581 w 2812356"/>
              <a:gd name="connsiteY18" fmla="*/ 496901 h 1180780"/>
              <a:gd name="connsiteX19" fmla="*/ 2197633 w 2812356"/>
              <a:gd name="connsiteY19" fmla="*/ 289432 h 1180780"/>
              <a:gd name="connsiteX20" fmla="*/ 2189949 w 2812356"/>
              <a:gd name="connsiteY20" fmla="*/ 166488 h 1180780"/>
              <a:gd name="connsiteX21" fmla="*/ 1990165 w 2812356"/>
              <a:gd name="connsiteY21" fmla="*/ 143435 h 1180780"/>
              <a:gd name="connsiteX22" fmla="*/ 1775012 w 2812356"/>
              <a:gd name="connsiteY22" fmla="*/ 43543 h 1180780"/>
              <a:gd name="connsiteX23" fmla="*/ 1636699 w 2812356"/>
              <a:gd name="connsiteY23" fmla="*/ 12807 h 1180780"/>
              <a:gd name="connsiteX24" fmla="*/ 1413862 w 2812356"/>
              <a:gd name="connsiteY24" fmla="*/ 20491 h 1180780"/>
              <a:gd name="connsiteX25" fmla="*/ 1183341 w 2812356"/>
              <a:gd name="connsiteY25" fmla="*/ 58911 h 1180780"/>
              <a:gd name="connsiteX26" fmla="*/ 929768 w 2812356"/>
              <a:gd name="connsiteY26" fmla="*/ 5123 h 1180780"/>
              <a:gd name="connsiteX27" fmla="*/ 799139 w 2812356"/>
              <a:gd name="connsiteY27" fmla="*/ 28175 h 1180780"/>
              <a:gd name="connsiteX28" fmla="*/ 783771 w 2812356"/>
              <a:gd name="connsiteY28" fmla="*/ 128067 h 1180780"/>
              <a:gd name="connsiteX29" fmla="*/ 437990 w 2812356"/>
              <a:gd name="connsiteY29" fmla="*/ 251012 h 1180780"/>
              <a:gd name="connsiteX30" fmla="*/ 153681 w 2812356"/>
              <a:gd name="connsiteY30" fmla="*/ 320168 h 1180780"/>
              <a:gd name="connsiteX31" fmla="*/ 53788 w 2812356"/>
              <a:gd name="connsiteY31" fmla="*/ 358588 h 1180780"/>
              <a:gd name="connsiteX0" fmla="*/ 0 w 2786742"/>
              <a:gd name="connsiteY0" fmla="*/ 350904 h 1180780"/>
              <a:gd name="connsiteX1" fmla="*/ 222837 w 2786742"/>
              <a:gd name="connsiteY1" fmla="*/ 343220 h 1180780"/>
              <a:gd name="connsiteX2" fmla="*/ 437990 w 2786742"/>
              <a:gd name="connsiteY2" fmla="*/ 373956 h 1180780"/>
              <a:gd name="connsiteX3" fmla="*/ 691563 w 2786742"/>
              <a:gd name="connsiteY3" fmla="*/ 466165 h 1180780"/>
              <a:gd name="connsiteX4" fmla="*/ 822191 w 2786742"/>
              <a:gd name="connsiteY4" fmla="*/ 496901 h 1180780"/>
              <a:gd name="connsiteX5" fmla="*/ 929768 w 2786742"/>
              <a:gd name="connsiteY5" fmla="*/ 543005 h 1180780"/>
              <a:gd name="connsiteX6" fmla="*/ 929768 w 2786742"/>
              <a:gd name="connsiteY6" fmla="*/ 550689 h 1180780"/>
              <a:gd name="connsiteX7" fmla="*/ 1114185 w 2786742"/>
              <a:gd name="connsiteY7" fmla="*/ 573741 h 1180780"/>
              <a:gd name="connsiteX8" fmla="*/ 1167973 w 2786742"/>
              <a:gd name="connsiteY8" fmla="*/ 635214 h 1180780"/>
              <a:gd name="connsiteX9" fmla="*/ 1214077 w 2786742"/>
              <a:gd name="connsiteY9" fmla="*/ 804262 h 1180780"/>
              <a:gd name="connsiteX10" fmla="*/ 1252497 w 2786742"/>
              <a:gd name="connsiteY10" fmla="*/ 927207 h 1180780"/>
              <a:gd name="connsiteX11" fmla="*/ 1375442 w 2786742"/>
              <a:gd name="connsiteY11" fmla="*/ 973311 h 1180780"/>
              <a:gd name="connsiteX12" fmla="*/ 2627939 w 2786742"/>
              <a:gd name="connsiteY12" fmla="*/ 1157728 h 1180780"/>
              <a:gd name="connsiteX13" fmla="*/ 2328262 w 2786742"/>
              <a:gd name="connsiteY13" fmla="*/ 1111624 h 1180780"/>
              <a:gd name="connsiteX14" fmla="*/ 2236054 w 2786742"/>
              <a:gd name="connsiteY14" fmla="*/ 950259 h 1180780"/>
              <a:gd name="connsiteX15" fmla="*/ 2090057 w 2786742"/>
              <a:gd name="connsiteY15" fmla="*/ 842683 h 1180780"/>
              <a:gd name="connsiteX16" fmla="*/ 2120793 w 2786742"/>
              <a:gd name="connsiteY16" fmla="*/ 650582 h 1180780"/>
              <a:gd name="connsiteX17" fmla="*/ 2174581 w 2786742"/>
              <a:gd name="connsiteY17" fmla="*/ 496901 h 1180780"/>
              <a:gd name="connsiteX18" fmla="*/ 2197633 w 2786742"/>
              <a:gd name="connsiteY18" fmla="*/ 289432 h 1180780"/>
              <a:gd name="connsiteX19" fmla="*/ 2189949 w 2786742"/>
              <a:gd name="connsiteY19" fmla="*/ 166488 h 1180780"/>
              <a:gd name="connsiteX20" fmla="*/ 1990165 w 2786742"/>
              <a:gd name="connsiteY20" fmla="*/ 143435 h 1180780"/>
              <a:gd name="connsiteX21" fmla="*/ 1775012 w 2786742"/>
              <a:gd name="connsiteY21" fmla="*/ 43543 h 1180780"/>
              <a:gd name="connsiteX22" fmla="*/ 1636699 w 2786742"/>
              <a:gd name="connsiteY22" fmla="*/ 12807 h 1180780"/>
              <a:gd name="connsiteX23" fmla="*/ 1413862 w 2786742"/>
              <a:gd name="connsiteY23" fmla="*/ 20491 h 1180780"/>
              <a:gd name="connsiteX24" fmla="*/ 1183341 w 2786742"/>
              <a:gd name="connsiteY24" fmla="*/ 58911 h 1180780"/>
              <a:gd name="connsiteX25" fmla="*/ 929768 w 2786742"/>
              <a:gd name="connsiteY25" fmla="*/ 5123 h 1180780"/>
              <a:gd name="connsiteX26" fmla="*/ 799139 w 2786742"/>
              <a:gd name="connsiteY26" fmla="*/ 28175 h 1180780"/>
              <a:gd name="connsiteX27" fmla="*/ 783771 w 2786742"/>
              <a:gd name="connsiteY27" fmla="*/ 128067 h 1180780"/>
              <a:gd name="connsiteX28" fmla="*/ 437990 w 2786742"/>
              <a:gd name="connsiteY28" fmla="*/ 251012 h 1180780"/>
              <a:gd name="connsiteX29" fmla="*/ 153681 w 2786742"/>
              <a:gd name="connsiteY29" fmla="*/ 320168 h 1180780"/>
              <a:gd name="connsiteX30" fmla="*/ 53788 w 2786742"/>
              <a:gd name="connsiteY30" fmla="*/ 358588 h 1180780"/>
              <a:gd name="connsiteX0" fmla="*/ 0 w 2771374"/>
              <a:gd name="connsiteY0" fmla="*/ 350904 h 1161570"/>
              <a:gd name="connsiteX1" fmla="*/ 222837 w 2771374"/>
              <a:gd name="connsiteY1" fmla="*/ 343220 h 1161570"/>
              <a:gd name="connsiteX2" fmla="*/ 437990 w 2771374"/>
              <a:gd name="connsiteY2" fmla="*/ 373956 h 1161570"/>
              <a:gd name="connsiteX3" fmla="*/ 691563 w 2771374"/>
              <a:gd name="connsiteY3" fmla="*/ 466165 h 1161570"/>
              <a:gd name="connsiteX4" fmla="*/ 822191 w 2771374"/>
              <a:gd name="connsiteY4" fmla="*/ 496901 h 1161570"/>
              <a:gd name="connsiteX5" fmla="*/ 929768 w 2771374"/>
              <a:gd name="connsiteY5" fmla="*/ 543005 h 1161570"/>
              <a:gd name="connsiteX6" fmla="*/ 929768 w 2771374"/>
              <a:gd name="connsiteY6" fmla="*/ 550689 h 1161570"/>
              <a:gd name="connsiteX7" fmla="*/ 1114185 w 2771374"/>
              <a:gd name="connsiteY7" fmla="*/ 573741 h 1161570"/>
              <a:gd name="connsiteX8" fmla="*/ 1167973 w 2771374"/>
              <a:gd name="connsiteY8" fmla="*/ 635214 h 1161570"/>
              <a:gd name="connsiteX9" fmla="*/ 1214077 w 2771374"/>
              <a:gd name="connsiteY9" fmla="*/ 804262 h 1161570"/>
              <a:gd name="connsiteX10" fmla="*/ 1252497 w 2771374"/>
              <a:gd name="connsiteY10" fmla="*/ 927207 h 1161570"/>
              <a:gd name="connsiteX11" fmla="*/ 1375442 w 2771374"/>
              <a:gd name="connsiteY11" fmla="*/ 973311 h 1161570"/>
              <a:gd name="connsiteX12" fmla="*/ 2627939 w 2771374"/>
              <a:gd name="connsiteY12" fmla="*/ 1157728 h 1161570"/>
              <a:gd name="connsiteX13" fmla="*/ 2236054 w 2771374"/>
              <a:gd name="connsiteY13" fmla="*/ 950259 h 1161570"/>
              <a:gd name="connsiteX14" fmla="*/ 2090057 w 2771374"/>
              <a:gd name="connsiteY14" fmla="*/ 842683 h 1161570"/>
              <a:gd name="connsiteX15" fmla="*/ 2120793 w 2771374"/>
              <a:gd name="connsiteY15" fmla="*/ 650582 h 1161570"/>
              <a:gd name="connsiteX16" fmla="*/ 2174581 w 2771374"/>
              <a:gd name="connsiteY16" fmla="*/ 496901 h 1161570"/>
              <a:gd name="connsiteX17" fmla="*/ 2197633 w 2771374"/>
              <a:gd name="connsiteY17" fmla="*/ 289432 h 1161570"/>
              <a:gd name="connsiteX18" fmla="*/ 2189949 w 2771374"/>
              <a:gd name="connsiteY18" fmla="*/ 166488 h 1161570"/>
              <a:gd name="connsiteX19" fmla="*/ 1990165 w 2771374"/>
              <a:gd name="connsiteY19" fmla="*/ 143435 h 1161570"/>
              <a:gd name="connsiteX20" fmla="*/ 1775012 w 2771374"/>
              <a:gd name="connsiteY20" fmla="*/ 43543 h 1161570"/>
              <a:gd name="connsiteX21" fmla="*/ 1636699 w 2771374"/>
              <a:gd name="connsiteY21" fmla="*/ 12807 h 1161570"/>
              <a:gd name="connsiteX22" fmla="*/ 1413862 w 2771374"/>
              <a:gd name="connsiteY22" fmla="*/ 20491 h 1161570"/>
              <a:gd name="connsiteX23" fmla="*/ 1183341 w 2771374"/>
              <a:gd name="connsiteY23" fmla="*/ 58911 h 1161570"/>
              <a:gd name="connsiteX24" fmla="*/ 929768 w 2771374"/>
              <a:gd name="connsiteY24" fmla="*/ 5123 h 1161570"/>
              <a:gd name="connsiteX25" fmla="*/ 799139 w 2771374"/>
              <a:gd name="connsiteY25" fmla="*/ 28175 h 1161570"/>
              <a:gd name="connsiteX26" fmla="*/ 783771 w 2771374"/>
              <a:gd name="connsiteY26" fmla="*/ 128067 h 1161570"/>
              <a:gd name="connsiteX27" fmla="*/ 437990 w 2771374"/>
              <a:gd name="connsiteY27" fmla="*/ 251012 h 1161570"/>
              <a:gd name="connsiteX28" fmla="*/ 153681 w 2771374"/>
              <a:gd name="connsiteY28" fmla="*/ 320168 h 1161570"/>
              <a:gd name="connsiteX29" fmla="*/ 53788 w 2771374"/>
              <a:gd name="connsiteY29" fmla="*/ 358588 h 1161570"/>
              <a:gd name="connsiteX0" fmla="*/ 0 w 2355156"/>
              <a:gd name="connsiteY0" fmla="*/ 350904 h 977153"/>
              <a:gd name="connsiteX1" fmla="*/ 222837 w 2355156"/>
              <a:gd name="connsiteY1" fmla="*/ 343220 h 977153"/>
              <a:gd name="connsiteX2" fmla="*/ 437990 w 2355156"/>
              <a:gd name="connsiteY2" fmla="*/ 373956 h 977153"/>
              <a:gd name="connsiteX3" fmla="*/ 691563 w 2355156"/>
              <a:gd name="connsiteY3" fmla="*/ 466165 h 977153"/>
              <a:gd name="connsiteX4" fmla="*/ 822191 w 2355156"/>
              <a:gd name="connsiteY4" fmla="*/ 496901 h 977153"/>
              <a:gd name="connsiteX5" fmla="*/ 929768 w 2355156"/>
              <a:gd name="connsiteY5" fmla="*/ 543005 h 977153"/>
              <a:gd name="connsiteX6" fmla="*/ 929768 w 2355156"/>
              <a:gd name="connsiteY6" fmla="*/ 550689 h 977153"/>
              <a:gd name="connsiteX7" fmla="*/ 1114185 w 2355156"/>
              <a:gd name="connsiteY7" fmla="*/ 573741 h 977153"/>
              <a:gd name="connsiteX8" fmla="*/ 1167973 w 2355156"/>
              <a:gd name="connsiteY8" fmla="*/ 635214 h 977153"/>
              <a:gd name="connsiteX9" fmla="*/ 1214077 w 2355156"/>
              <a:gd name="connsiteY9" fmla="*/ 804262 h 977153"/>
              <a:gd name="connsiteX10" fmla="*/ 1252497 w 2355156"/>
              <a:gd name="connsiteY10" fmla="*/ 927207 h 977153"/>
              <a:gd name="connsiteX11" fmla="*/ 1375442 w 2355156"/>
              <a:gd name="connsiteY11" fmla="*/ 973311 h 977153"/>
              <a:gd name="connsiteX12" fmla="*/ 2236054 w 2355156"/>
              <a:gd name="connsiteY12" fmla="*/ 950259 h 977153"/>
              <a:gd name="connsiteX13" fmla="*/ 2090057 w 2355156"/>
              <a:gd name="connsiteY13" fmla="*/ 842683 h 977153"/>
              <a:gd name="connsiteX14" fmla="*/ 2120793 w 2355156"/>
              <a:gd name="connsiteY14" fmla="*/ 650582 h 977153"/>
              <a:gd name="connsiteX15" fmla="*/ 2174581 w 2355156"/>
              <a:gd name="connsiteY15" fmla="*/ 496901 h 977153"/>
              <a:gd name="connsiteX16" fmla="*/ 2197633 w 2355156"/>
              <a:gd name="connsiteY16" fmla="*/ 289432 h 977153"/>
              <a:gd name="connsiteX17" fmla="*/ 2189949 w 2355156"/>
              <a:gd name="connsiteY17" fmla="*/ 166488 h 977153"/>
              <a:gd name="connsiteX18" fmla="*/ 1990165 w 2355156"/>
              <a:gd name="connsiteY18" fmla="*/ 143435 h 977153"/>
              <a:gd name="connsiteX19" fmla="*/ 1775012 w 2355156"/>
              <a:gd name="connsiteY19" fmla="*/ 43543 h 977153"/>
              <a:gd name="connsiteX20" fmla="*/ 1636699 w 2355156"/>
              <a:gd name="connsiteY20" fmla="*/ 12807 h 977153"/>
              <a:gd name="connsiteX21" fmla="*/ 1413862 w 2355156"/>
              <a:gd name="connsiteY21" fmla="*/ 20491 h 977153"/>
              <a:gd name="connsiteX22" fmla="*/ 1183341 w 2355156"/>
              <a:gd name="connsiteY22" fmla="*/ 58911 h 977153"/>
              <a:gd name="connsiteX23" fmla="*/ 929768 w 2355156"/>
              <a:gd name="connsiteY23" fmla="*/ 5123 h 977153"/>
              <a:gd name="connsiteX24" fmla="*/ 799139 w 2355156"/>
              <a:gd name="connsiteY24" fmla="*/ 28175 h 977153"/>
              <a:gd name="connsiteX25" fmla="*/ 783771 w 2355156"/>
              <a:gd name="connsiteY25" fmla="*/ 128067 h 977153"/>
              <a:gd name="connsiteX26" fmla="*/ 437990 w 2355156"/>
              <a:gd name="connsiteY26" fmla="*/ 251012 h 977153"/>
              <a:gd name="connsiteX27" fmla="*/ 153681 w 2355156"/>
              <a:gd name="connsiteY27" fmla="*/ 320168 h 977153"/>
              <a:gd name="connsiteX28" fmla="*/ 53788 w 2355156"/>
              <a:gd name="connsiteY28" fmla="*/ 358588 h 977153"/>
              <a:gd name="connsiteX0" fmla="*/ 0 w 2224527"/>
              <a:gd name="connsiteY0" fmla="*/ 350904 h 987398"/>
              <a:gd name="connsiteX1" fmla="*/ 222837 w 2224527"/>
              <a:gd name="connsiteY1" fmla="*/ 343220 h 987398"/>
              <a:gd name="connsiteX2" fmla="*/ 437990 w 2224527"/>
              <a:gd name="connsiteY2" fmla="*/ 373956 h 987398"/>
              <a:gd name="connsiteX3" fmla="*/ 691563 w 2224527"/>
              <a:gd name="connsiteY3" fmla="*/ 466165 h 987398"/>
              <a:gd name="connsiteX4" fmla="*/ 822191 w 2224527"/>
              <a:gd name="connsiteY4" fmla="*/ 496901 h 987398"/>
              <a:gd name="connsiteX5" fmla="*/ 929768 w 2224527"/>
              <a:gd name="connsiteY5" fmla="*/ 543005 h 987398"/>
              <a:gd name="connsiteX6" fmla="*/ 929768 w 2224527"/>
              <a:gd name="connsiteY6" fmla="*/ 550689 h 987398"/>
              <a:gd name="connsiteX7" fmla="*/ 1114185 w 2224527"/>
              <a:gd name="connsiteY7" fmla="*/ 573741 h 987398"/>
              <a:gd name="connsiteX8" fmla="*/ 1167973 w 2224527"/>
              <a:gd name="connsiteY8" fmla="*/ 635214 h 987398"/>
              <a:gd name="connsiteX9" fmla="*/ 1214077 w 2224527"/>
              <a:gd name="connsiteY9" fmla="*/ 804262 h 987398"/>
              <a:gd name="connsiteX10" fmla="*/ 1252497 w 2224527"/>
              <a:gd name="connsiteY10" fmla="*/ 927207 h 987398"/>
              <a:gd name="connsiteX11" fmla="*/ 1375442 w 2224527"/>
              <a:gd name="connsiteY11" fmla="*/ 973311 h 987398"/>
              <a:gd name="connsiteX12" fmla="*/ 2090057 w 2224527"/>
              <a:gd name="connsiteY12" fmla="*/ 842683 h 987398"/>
              <a:gd name="connsiteX13" fmla="*/ 2120793 w 2224527"/>
              <a:gd name="connsiteY13" fmla="*/ 650582 h 987398"/>
              <a:gd name="connsiteX14" fmla="*/ 2174581 w 2224527"/>
              <a:gd name="connsiteY14" fmla="*/ 496901 h 987398"/>
              <a:gd name="connsiteX15" fmla="*/ 2197633 w 2224527"/>
              <a:gd name="connsiteY15" fmla="*/ 289432 h 987398"/>
              <a:gd name="connsiteX16" fmla="*/ 2189949 w 2224527"/>
              <a:gd name="connsiteY16" fmla="*/ 166488 h 987398"/>
              <a:gd name="connsiteX17" fmla="*/ 1990165 w 2224527"/>
              <a:gd name="connsiteY17" fmla="*/ 143435 h 987398"/>
              <a:gd name="connsiteX18" fmla="*/ 1775012 w 2224527"/>
              <a:gd name="connsiteY18" fmla="*/ 43543 h 987398"/>
              <a:gd name="connsiteX19" fmla="*/ 1636699 w 2224527"/>
              <a:gd name="connsiteY19" fmla="*/ 12807 h 987398"/>
              <a:gd name="connsiteX20" fmla="*/ 1413862 w 2224527"/>
              <a:gd name="connsiteY20" fmla="*/ 20491 h 987398"/>
              <a:gd name="connsiteX21" fmla="*/ 1183341 w 2224527"/>
              <a:gd name="connsiteY21" fmla="*/ 58911 h 987398"/>
              <a:gd name="connsiteX22" fmla="*/ 929768 w 2224527"/>
              <a:gd name="connsiteY22" fmla="*/ 5123 h 987398"/>
              <a:gd name="connsiteX23" fmla="*/ 799139 w 2224527"/>
              <a:gd name="connsiteY23" fmla="*/ 28175 h 987398"/>
              <a:gd name="connsiteX24" fmla="*/ 783771 w 2224527"/>
              <a:gd name="connsiteY24" fmla="*/ 128067 h 987398"/>
              <a:gd name="connsiteX25" fmla="*/ 437990 w 2224527"/>
              <a:gd name="connsiteY25" fmla="*/ 251012 h 987398"/>
              <a:gd name="connsiteX26" fmla="*/ 153681 w 2224527"/>
              <a:gd name="connsiteY26" fmla="*/ 320168 h 987398"/>
              <a:gd name="connsiteX27" fmla="*/ 53788 w 2224527"/>
              <a:gd name="connsiteY27" fmla="*/ 358588 h 987398"/>
              <a:gd name="connsiteX0" fmla="*/ 0 w 2253983"/>
              <a:gd name="connsiteY0" fmla="*/ 350904 h 1019415"/>
              <a:gd name="connsiteX1" fmla="*/ 222837 w 2253983"/>
              <a:gd name="connsiteY1" fmla="*/ 343220 h 1019415"/>
              <a:gd name="connsiteX2" fmla="*/ 437990 w 2253983"/>
              <a:gd name="connsiteY2" fmla="*/ 373956 h 1019415"/>
              <a:gd name="connsiteX3" fmla="*/ 691563 w 2253983"/>
              <a:gd name="connsiteY3" fmla="*/ 466165 h 1019415"/>
              <a:gd name="connsiteX4" fmla="*/ 822191 w 2253983"/>
              <a:gd name="connsiteY4" fmla="*/ 496901 h 1019415"/>
              <a:gd name="connsiteX5" fmla="*/ 929768 w 2253983"/>
              <a:gd name="connsiteY5" fmla="*/ 543005 h 1019415"/>
              <a:gd name="connsiteX6" fmla="*/ 929768 w 2253983"/>
              <a:gd name="connsiteY6" fmla="*/ 550689 h 1019415"/>
              <a:gd name="connsiteX7" fmla="*/ 1114185 w 2253983"/>
              <a:gd name="connsiteY7" fmla="*/ 573741 h 1019415"/>
              <a:gd name="connsiteX8" fmla="*/ 1167973 w 2253983"/>
              <a:gd name="connsiteY8" fmla="*/ 635214 h 1019415"/>
              <a:gd name="connsiteX9" fmla="*/ 1214077 w 2253983"/>
              <a:gd name="connsiteY9" fmla="*/ 804262 h 1019415"/>
              <a:gd name="connsiteX10" fmla="*/ 1252497 w 2253983"/>
              <a:gd name="connsiteY10" fmla="*/ 927207 h 1019415"/>
              <a:gd name="connsiteX11" fmla="*/ 1375442 w 2253983"/>
              <a:gd name="connsiteY11" fmla="*/ 973311 h 1019415"/>
              <a:gd name="connsiteX12" fmla="*/ 2120793 w 2253983"/>
              <a:gd name="connsiteY12" fmla="*/ 650582 h 1019415"/>
              <a:gd name="connsiteX13" fmla="*/ 2174581 w 2253983"/>
              <a:gd name="connsiteY13" fmla="*/ 496901 h 1019415"/>
              <a:gd name="connsiteX14" fmla="*/ 2197633 w 2253983"/>
              <a:gd name="connsiteY14" fmla="*/ 289432 h 1019415"/>
              <a:gd name="connsiteX15" fmla="*/ 2189949 w 2253983"/>
              <a:gd name="connsiteY15" fmla="*/ 166488 h 1019415"/>
              <a:gd name="connsiteX16" fmla="*/ 1990165 w 2253983"/>
              <a:gd name="connsiteY16" fmla="*/ 143435 h 1019415"/>
              <a:gd name="connsiteX17" fmla="*/ 1775012 w 2253983"/>
              <a:gd name="connsiteY17" fmla="*/ 43543 h 1019415"/>
              <a:gd name="connsiteX18" fmla="*/ 1636699 w 2253983"/>
              <a:gd name="connsiteY18" fmla="*/ 12807 h 1019415"/>
              <a:gd name="connsiteX19" fmla="*/ 1413862 w 2253983"/>
              <a:gd name="connsiteY19" fmla="*/ 20491 h 1019415"/>
              <a:gd name="connsiteX20" fmla="*/ 1183341 w 2253983"/>
              <a:gd name="connsiteY20" fmla="*/ 58911 h 1019415"/>
              <a:gd name="connsiteX21" fmla="*/ 929768 w 2253983"/>
              <a:gd name="connsiteY21" fmla="*/ 5123 h 1019415"/>
              <a:gd name="connsiteX22" fmla="*/ 799139 w 2253983"/>
              <a:gd name="connsiteY22" fmla="*/ 28175 h 1019415"/>
              <a:gd name="connsiteX23" fmla="*/ 783771 w 2253983"/>
              <a:gd name="connsiteY23" fmla="*/ 128067 h 1019415"/>
              <a:gd name="connsiteX24" fmla="*/ 437990 w 2253983"/>
              <a:gd name="connsiteY24" fmla="*/ 251012 h 1019415"/>
              <a:gd name="connsiteX25" fmla="*/ 153681 w 2253983"/>
              <a:gd name="connsiteY25" fmla="*/ 320168 h 1019415"/>
              <a:gd name="connsiteX26" fmla="*/ 53788 w 2253983"/>
              <a:gd name="connsiteY26" fmla="*/ 358588 h 1019415"/>
              <a:gd name="connsiteX0" fmla="*/ 0 w 2274474"/>
              <a:gd name="connsiteY0" fmla="*/ 350904 h 952820"/>
              <a:gd name="connsiteX1" fmla="*/ 222837 w 2274474"/>
              <a:gd name="connsiteY1" fmla="*/ 343220 h 952820"/>
              <a:gd name="connsiteX2" fmla="*/ 437990 w 2274474"/>
              <a:gd name="connsiteY2" fmla="*/ 373956 h 952820"/>
              <a:gd name="connsiteX3" fmla="*/ 691563 w 2274474"/>
              <a:gd name="connsiteY3" fmla="*/ 466165 h 952820"/>
              <a:gd name="connsiteX4" fmla="*/ 822191 w 2274474"/>
              <a:gd name="connsiteY4" fmla="*/ 496901 h 952820"/>
              <a:gd name="connsiteX5" fmla="*/ 929768 w 2274474"/>
              <a:gd name="connsiteY5" fmla="*/ 543005 h 952820"/>
              <a:gd name="connsiteX6" fmla="*/ 929768 w 2274474"/>
              <a:gd name="connsiteY6" fmla="*/ 550689 h 952820"/>
              <a:gd name="connsiteX7" fmla="*/ 1114185 w 2274474"/>
              <a:gd name="connsiteY7" fmla="*/ 573741 h 952820"/>
              <a:gd name="connsiteX8" fmla="*/ 1167973 w 2274474"/>
              <a:gd name="connsiteY8" fmla="*/ 635214 h 952820"/>
              <a:gd name="connsiteX9" fmla="*/ 1214077 w 2274474"/>
              <a:gd name="connsiteY9" fmla="*/ 804262 h 952820"/>
              <a:gd name="connsiteX10" fmla="*/ 1252497 w 2274474"/>
              <a:gd name="connsiteY10" fmla="*/ 927207 h 952820"/>
              <a:gd name="connsiteX11" fmla="*/ 2120793 w 2274474"/>
              <a:gd name="connsiteY11" fmla="*/ 650582 h 952820"/>
              <a:gd name="connsiteX12" fmla="*/ 2174581 w 2274474"/>
              <a:gd name="connsiteY12" fmla="*/ 496901 h 952820"/>
              <a:gd name="connsiteX13" fmla="*/ 2197633 w 2274474"/>
              <a:gd name="connsiteY13" fmla="*/ 289432 h 952820"/>
              <a:gd name="connsiteX14" fmla="*/ 2189949 w 2274474"/>
              <a:gd name="connsiteY14" fmla="*/ 166488 h 952820"/>
              <a:gd name="connsiteX15" fmla="*/ 1990165 w 2274474"/>
              <a:gd name="connsiteY15" fmla="*/ 143435 h 952820"/>
              <a:gd name="connsiteX16" fmla="*/ 1775012 w 2274474"/>
              <a:gd name="connsiteY16" fmla="*/ 43543 h 952820"/>
              <a:gd name="connsiteX17" fmla="*/ 1636699 w 2274474"/>
              <a:gd name="connsiteY17" fmla="*/ 12807 h 952820"/>
              <a:gd name="connsiteX18" fmla="*/ 1413862 w 2274474"/>
              <a:gd name="connsiteY18" fmla="*/ 20491 h 952820"/>
              <a:gd name="connsiteX19" fmla="*/ 1183341 w 2274474"/>
              <a:gd name="connsiteY19" fmla="*/ 58911 h 952820"/>
              <a:gd name="connsiteX20" fmla="*/ 929768 w 2274474"/>
              <a:gd name="connsiteY20" fmla="*/ 5123 h 952820"/>
              <a:gd name="connsiteX21" fmla="*/ 799139 w 2274474"/>
              <a:gd name="connsiteY21" fmla="*/ 28175 h 952820"/>
              <a:gd name="connsiteX22" fmla="*/ 783771 w 2274474"/>
              <a:gd name="connsiteY22" fmla="*/ 128067 h 952820"/>
              <a:gd name="connsiteX23" fmla="*/ 437990 w 2274474"/>
              <a:gd name="connsiteY23" fmla="*/ 251012 h 952820"/>
              <a:gd name="connsiteX24" fmla="*/ 153681 w 2274474"/>
              <a:gd name="connsiteY24" fmla="*/ 320168 h 952820"/>
              <a:gd name="connsiteX25" fmla="*/ 53788 w 2274474"/>
              <a:gd name="connsiteY25" fmla="*/ 358588 h 952820"/>
              <a:gd name="connsiteX0" fmla="*/ 0 w 2280877"/>
              <a:gd name="connsiteY0" fmla="*/ 350904 h 806823"/>
              <a:gd name="connsiteX1" fmla="*/ 222837 w 2280877"/>
              <a:gd name="connsiteY1" fmla="*/ 343220 h 806823"/>
              <a:gd name="connsiteX2" fmla="*/ 437990 w 2280877"/>
              <a:gd name="connsiteY2" fmla="*/ 373956 h 806823"/>
              <a:gd name="connsiteX3" fmla="*/ 691563 w 2280877"/>
              <a:gd name="connsiteY3" fmla="*/ 466165 h 806823"/>
              <a:gd name="connsiteX4" fmla="*/ 822191 w 2280877"/>
              <a:gd name="connsiteY4" fmla="*/ 496901 h 806823"/>
              <a:gd name="connsiteX5" fmla="*/ 929768 w 2280877"/>
              <a:gd name="connsiteY5" fmla="*/ 543005 h 806823"/>
              <a:gd name="connsiteX6" fmla="*/ 929768 w 2280877"/>
              <a:gd name="connsiteY6" fmla="*/ 550689 h 806823"/>
              <a:gd name="connsiteX7" fmla="*/ 1114185 w 2280877"/>
              <a:gd name="connsiteY7" fmla="*/ 573741 h 806823"/>
              <a:gd name="connsiteX8" fmla="*/ 1167973 w 2280877"/>
              <a:gd name="connsiteY8" fmla="*/ 635214 h 806823"/>
              <a:gd name="connsiteX9" fmla="*/ 1214077 w 2280877"/>
              <a:gd name="connsiteY9" fmla="*/ 804262 h 806823"/>
              <a:gd name="connsiteX10" fmla="*/ 2120793 w 2280877"/>
              <a:gd name="connsiteY10" fmla="*/ 650582 h 806823"/>
              <a:gd name="connsiteX11" fmla="*/ 2174581 w 2280877"/>
              <a:gd name="connsiteY11" fmla="*/ 496901 h 806823"/>
              <a:gd name="connsiteX12" fmla="*/ 2197633 w 2280877"/>
              <a:gd name="connsiteY12" fmla="*/ 289432 h 806823"/>
              <a:gd name="connsiteX13" fmla="*/ 2189949 w 2280877"/>
              <a:gd name="connsiteY13" fmla="*/ 166488 h 806823"/>
              <a:gd name="connsiteX14" fmla="*/ 1990165 w 2280877"/>
              <a:gd name="connsiteY14" fmla="*/ 143435 h 806823"/>
              <a:gd name="connsiteX15" fmla="*/ 1775012 w 2280877"/>
              <a:gd name="connsiteY15" fmla="*/ 43543 h 806823"/>
              <a:gd name="connsiteX16" fmla="*/ 1636699 w 2280877"/>
              <a:gd name="connsiteY16" fmla="*/ 12807 h 806823"/>
              <a:gd name="connsiteX17" fmla="*/ 1413862 w 2280877"/>
              <a:gd name="connsiteY17" fmla="*/ 20491 h 806823"/>
              <a:gd name="connsiteX18" fmla="*/ 1183341 w 2280877"/>
              <a:gd name="connsiteY18" fmla="*/ 58911 h 806823"/>
              <a:gd name="connsiteX19" fmla="*/ 929768 w 2280877"/>
              <a:gd name="connsiteY19" fmla="*/ 5123 h 806823"/>
              <a:gd name="connsiteX20" fmla="*/ 799139 w 2280877"/>
              <a:gd name="connsiteY20" fmla="*/ 28175 h 806823"/>
              <a:gd name="connsiteX21" fmla="*/ 783771 w 2280877"/>
              <a:gd name="connsiteY21" fmla="*/ 128067 h 806823"/>
              <a:gd name="connsiteX22" fmla="*/ 437990 w 2280877"/>
              <a:gd name="connsiteY22" fmla="*/ 251012 h 806823"/>
              <a:gd name="connsiteX23" fmla="*/ 153681 w 2280877"/>
              <a:gd name="connsiteY23" fmla="*/ 320168 h 806823"/>
              <a:gd name="connsiteX24" fmla="*/ 53788 w 2280877"/>
              <a:gd name="connsiteY24" fmla="*/ 358588 h 806823"/>
              <a:gd name="connsiteX0" fmla="*/ 0 w 2288561"/>
              <a:gd name="connsiteY0" fmla="*/ 350904 h 673634"/>
              <a:gd name="connsiteX1" fmla="*/ 222837 w 2288561"/>
              <a:gd name="connsiteY1" fmla="*/ 343220 h 673634"/>
              <a:gd name="connsiteX2" fmla="*/ 437990 w 2288561"/>
              <a:gd name="connsiteY2" fmla="*/ 373956 h 673634"/>
              <a:gd name="connsiteX3" fmla="*/ 691563 w 2288561"/>
              <a:gd name="connsiteY3" fmla="*/ 466165 h 673634"/>
              <a:gd name="connsiteX4" fmla="*/ 822191 w 2288561"/>
              <a:gd name="connsiteY4" fmla="*/ 496901 h 673634"/>
              <a:gd name="connsiteX5" fmla="*/ 929768 w 2288561"/>
              <a:gd name="connsiteY5" fmla="*/ 543005 h 673634"/>
              <a:gd name="connsiteX6" fmla="*/ 929768 w 2288561"/>
              <a:gd name="connsiteY6" fmla="*/ 550689 h 673634"/>
              <a:gd name="connsiteX7" fmla="*/ 1114185 w 2288561"/>
              <a:gd name="connsiteY7" fmla="*/ 573741 h 673634"/>
              <a:gd name="connsiteX8" fmla="*/ 1167973 w 2288561"/>
              <a:gd name="connsiteY8" fmla="*/ 635214 h 673634"/>
              <a:gd name="connsiteX9" fmla="*/ 2120793 w 2288561"/>
              <a:gd name="connsiteY9" fmla="*/ 650582 h 673634"/>
              <a:gd name="connsiteX10" fmla="*/ 2174581 w 2288561"/>
              <a:gd name="connsiteY10" fmla="*/ 496901 h 673634"/>
              <a:gd name="connsiteX11" fmla="*/ 2197633 w 2288561"/>
              <a:gd name="connsiteY11" fmla="*/ 289432 h 673634"/>
              <a:gd name="connsiteX12" fmla="*/ 2189949 w 2288561"/>
              <a:gd name="connsiteY12" fmla="*/ 166488 h 673634"/>
              <a:gd name="connsiteX13" fmla="*/ 1990165 w 2288561"/>
              <a:gd name="connsiteY13" fmla="*/ 143435 h 673634"/>
              <a:gd name="connsiteX14" fmla="*/ 1775012 w 2288561"/>
              <a:gd name="connsiteY14" fmla="*/ 43543 h 673634"/>
              <a:gd name="connsiteX15" fmla="*/ 1636699 w 2288561"/>
              <a:gd name="connsiteY15" fmla="*/ 12807 h 673634"/>
              <a:gd name="connsiteX16" fmla="*/ 1413862 w 2288561"/>
              <a:gd name="connsiteY16" fmla="*/ 20491 h 673634"/>
              <a:gd name="connsiteX17" fmla="*/ 1183341 w 2288561"/>
              <a:gd name="connsiteY17" fmla="*/ 58911 h 673634"/>
              <a:gd name="connsiteX18" fmla="*/ 929768 w 2288561"/>
              <a:gd name="connsiteY18" fmla="*/ 5123 h 673634"/>
              <a:gd name="connsiteX19" fmla="*/ 799139 w 2288561"/>
              <a:gd name="connsiteY19" fmla="*/ 28175 h 673634"/>
              <a:gd name="connsiteX20" fmla="*/ 783771 w 2288561"/>
              <a:gd name="connsiteY20" fmla="*/ 128067 h 673634"/>
              <a:gd name="connsiteX21" fmla="*/ 437990 w 2288561"/>
              <a:gd name="connsiteY21" fmla="*/ 251012 h 673634"/>
              <a:gd name="connsiteX22" fmla="*/ 153681 w 2288561"/>
              <a:gd name="connsiteY22" fmla="*/ 320168 h 673634"/>
              <a:gd name="connsiteX23" fmla="*/ 53788 w 2288561"/>
              <a:gd name="connsiteY23" fmla="*/ 358588 h 673634"/>
              <a:gd name="connsiteX0" fmla="*/ 0 w 2297526"/>
              <a:gd name="connsiteY0" fmla="*/ 350904 h 663389"/>
              <a:gd name="connsiteX1" fmla="*/ 222837 w 2297526"/>
              <a:gd name="connsiteY1" fmla="*/ 343220 h 663389"/>
              <a:gd name="connsiteX2" fmla="*/ 437990 w 2297526"/>
              <a:gd name="connsiteY2" fmla="*/ 373956 h 663389"/>
              <a:gd name="connsiteX3" fmla="*/ 691563 w 2297526"/>
              <a:gd name="connsiteY3" fmla="*/ 466165 h 663389"/>
              <a:gd name="connsiteX4" fmla="*/ 822191 w 2297526"/>
              <a:gd name="connsiteY4" fmla="*/ 496901 h 663389"/>
              <a:gd name="connsiteX5" fmla="*/ 929768 w 2297526"/>
              <a:gd name="connsiteY5" fmla="*/ 543005 h 663389"/>
              <a:gd name="connsiteX6" fmla="*/ 929768 w 2297526"/>
              <a:gd name="connsiteY6" fmla="*/ 550689 h 663389"/>
              <a:gd name="connsiteX7" fmla="*/ 1114185 w 2297526"/>
              <a:gd name="connsiteY7" fmla="*/ 573741 h 663389"/>
              <a:gd name="connsiteX8" fmla="*/ 2120793 w 2297526"/>
              <a:gd name="connsiteY8" fmla="*/ 650582 h 663389"/>
              <a:gd name="connsiteX9" fmla="*/ 2174581 w 2297526"/>
              <a:gd name="connsiteY9" fmla="*/ 496901 h 663389"/>
              <a:gd name="connsiteX10" fmla="*/ 2197633 w 2297526"/>
              <a:gd name="connsiteY10" fmla="*/ 289432 h 663389"/>
              <a:gd name="connsiteX11" fmla="*/ 2189949 w 2297526"/>
              <a:gd name="connsiteY11" fmla="*/ 166488 h 663389"/>
              <a:gd name="connsiteX12" fmla="*/ 1990165 w 2297526"/>
              <a:gd name="connsiteY12" fmla="*/ 143435 h 663389"/>
              <a:gd name="connsiteX13" fmla="*/ 1775012 w 2297526"/>
              <a:gd name="connsiteY13" fmla="*/ 43543 h 663389"/>
              <a:gd name="connsiteX14" fmla="*/ 1636699 w 2297526"/>
              <a:gd name="connsiteY14" fmla="*/ 12807 h 663389"/>
              <a:gd name="connsiteX15" fmla="*/ 1413862 w 2297526"/>
              <a:gd name="connsiteY15" fmla="*/ 20491 h 663389"/>
              <a:gd name="connsiteX16" fmla="*/ 1183341 w 2297526"/>
              <a:gd name="connsiteY16" fmla="*/ 58911 h 663389"/>
              <a:gd name="connsiteX17" fmla="*/ 929768 w 2297526"/>
              <a:gd name="connsiteY17" fmla="*/ 5123 h 663389"/>
              <a:gd name="connsiteX18" fmla="*/ 799139 w 2297526"/>
              <a:gd name="connsiteY18" fmla="*/ 28175 h 663389"/>
              <a:gd name="connsiteX19" fmla="*/ 783771 w 2297526"/>
              <a:gd name="connsiteY19" fmla="*/ 128067 h 663389"/>
              <a:gd name="connsiteX20" fmla="*/ 437990 w 2297526"/>
              <a:gd name="connsiteY20" fmla="*/ 251012 h 663389"/>
              <a:gd name="connsiteX21" fmla="*/ 153681 w 2297526"/>
              <a:gd name="connsiteY21" fmla="*/ 320168 h 663389"/>
              <a:gd name="connsiteX22" fmla="*/ 53788 w 2297526"/>
              <a:gd name="connsiteY22" fmla="*/ 358588 h 663389"/>
              <a:gd name="connsiteX0" fmla="*/ 0 w 2355156"/>
              <a:gd name="connsiteY0" fmla="*/ 350904 h 582706"/>
              <a:gd name="connsiteX1" fmla="*/ 222837 w 2355156"/>
              <a:gd name="connsiteY1" fmla="*/ 343220 h 582706"/>
              <a:gd name="connsiteX2" fmla="*/ 437990 w 2355156"/>
              <a:gd name="connsiteY2" fmla="*/ 373956 h 582706"/>
              <a:gd name="connsiteX3" fmla="*/ 691563 w 2355156"/>
              <a:gd name="connsiteY3" fmla="*/ 466165 h 582706"/>
              <a:gd name="connsiteX4" fmla="*/ 822191 w 2355156"/>
              <a:gd name="connsiteY4" fmla="*/ 496901 h 582706"/>
              <a:gd name="connsiteX5" fmla="*/ 929768 w 2355156"/>
              <a:gd name="connsiteY5" fmla="*/ 543005 h 582706"/>
              <a:gd name="connsiteX6" fmla="*/ 929768 w 2355156"/>
              <a:gd name="connsiteY6" fmla="*/ 550689 h 582706"/>
              <a:gd name="connsiteX7" fmla="*/ 1114185 w 2355156"/>
              <a:gd name="connsiteY7" fmla="*/ 573741 h 582706"/>
              <a:gd name="connsiteX8" fmla="*/ 2174581 w 2355156"/>
              <a:gd name="connsiteY8" fmla="*/ 496901 h 582706"/>
              <a:gd name="connsiteX9" fmla="*/ 2197633 w 2355156"/>
              <a:gd name="connsiteY9" fmla="*/ 289432 h 582706"/>
              <a:gd name="connsiteX10" fmla="*/ 2189949 w 2355156"/>
              <a:gd name="connsiteY10" fmla="*/ 166488 h 582706"/>
              <a:gd name="connsiteX11" fmla="*/ 1990165 w 2355156"/>
              <a:gd name="connsiteY11" fmla="*/ 143435 h 582706"/>
              <a:gd name="connsiteX12" fmla="*/ 1775012 w 2355156"/>
              <a:gd name="connsiteY12" fmla="*/ 43543 h 582706"/>
              <a:gd name="connsiteX13" fmla="*/ 1636699 w 2355156"/>
              <a:gd name="connsiteY13" fmla="*/ 12807 h 582706"/>
              <a:gd name="connsiteX14" fmla="*/ 1413862 w 2355156"/>
              <a:gd name="connsiteY14" fmla="*/ 20491 h 582706"/>
              <a:gd name="connsiteX15" fmla="*/ 1183341 w 2355156"/>
              <a:gd name="connsiteY15" fmla="*/ 58911 h 582706"/>
              <a:gd name="connsiteX16" fmla="*/ 929768 w 2355156"/>
              <a:gd name="connsiteY16" fmla="*/ 5123 h 582706"/>
              <a:gd name="connsiteX17" fmla="*/ 799139 w 2355156"/>
              <a:gd name="connsiteY17" fmla="*/ 28175 h 582706"/>
              <a:gd name="connsiteX18" fmla="*/ 783771 w 2355156"/>
              <a:gd name="connsiteY18" fmla="*/ 128067 h 582706"/>
              <a:gd name="connsiteX19" fmla="*/ 437990 w 2355156"/>
              <a:gd name="connsiteY19" fmla="*/ 251012 h 582706"/>
              <a:gd name="connsiteX20" fmla="*/ 153681 w 2355156"/>
              <a:gd name="connsiteY20" fmla="*/ 320168 h 582706"/>
              <a:gd name="connsiteX21" fmla="*/ 53788 w 2355156"/>
              <a:gd name="connsiteY21" fmla="*/ 358588 h 582706"/>
              <a:gd name="connsiteX0" fmla="*/ 0 w 2376927"/>
              <a:gd name="connsiteY0" fmla="*/ 350904 h 617284"/>
              <a:gd name="connsiteX1" fmla="*/ 222837 w 2376927"/>
              <a:gd name="connsiteY1" fmla="*/ 343220 h 617284"/>
              <a:gd name="connsiteX2" fmla="*/ 437990 w 2376927"/>
              <a:gd name="connsiteY2" fmla="*/ 373956 h 617284"/>
              <a:gd name="connsiteX3" fmla="*/ 691563 w 2376927"/>
              <a:gd name="connsiteY3" fmla="*/ 466165 h 617284"/>
              <a:gd name="connsiteX4" fmla="*/ 822191 w 2376927"/>
              <a:gd name="connsiteY4" fmla="*/ 496901 h 617284"/>
              <a:gd name="connsiteX5" fmla="*/ 929768 w 2376927"/>
              <a:gd name="connsiteY5" fmla="*/ 543005 h 617284"/>
              <a:gd name="connsiteX6" fmla="*/ 929768 w 2376927"/>
              <a:gd name="connsiteY6" fmla="*/ 550689 h 617284"/>
              <a:gd name="connsiteX7" fmla="*/ 1114185 w 2376927"/>
              <a:gd name="connsiteY7" fmla="*/ 573741 h 617284"/>
              <a:gd name="connsiteX8" fmla="*/ 2197633 w 2376927"/>
              <a:gd name="connsiteY8" fmla="*/ 289432 h 617284"/>
              <a:gd name="connsiteX9" fmla="*/ 2189949 w 2376927"/>
              <a:gd name="connsiteY9" fmla="*/ 166488 h 617284"/>
              <a:gd name="connsiteX10" fmla="*/ 1990165 w 2376927"/>
              <a:gd name="connsiteY10" fmla="*/ 143435 h 617284"/>
              <a:gd name="connsiteX11" fmla="*/ 1775012 w 2376927"/>
              <a:gd name="connsiteY11" fmla="*/ 43543 h 617284"/>
              <a:gd name="connsiteX12" fmla="*/ 1636699 w 2376927"/>
              <a:gd name="connsiteY12" fmla="*/ 12807 h 617284"/>
              <a:gd name="connsiteX13" fmla="*/ 1413862 w 2376927"/>
              <a:gd name="connsiteY13" fmla="*/ 20491 h 617284"/>
              <a:gd name="connsiteX14" fmla="*/ 1183341 w 2376927"/>
              <a:gd name="connsiteY14" fmla="*/ 58911 h 617284"/>
              <a:gd name="connsiteX15" fmla="*/ 929768 w 2376927"/>
              <a:gd name="connsiteY15" fmla="*/ 5123 h 617284"/>
              <a:gd name="connsiteX16" fmla="*/ 799139 w 2376927"/>
              <a:gd name="connsiteY16" fmla="*/ 28175 h 617284"/>
              <a:gd name="connsiteX17" fmla="*/ 783771 w 2376927"/>
              <a:gd name="connsiteY17" fmla="*/ 128067 h 617284"/>
              <a:gd name="connsiteX18" fmla="*/ 437990 w 2376927"/>
              <a:gd name="connsiteY18" fmla="*/ 251012 h 617284"/>
              <a:gd name="connsiteX19" fmla="*/ 153681 w 2376927"/>
              <a:gd name="connsiteY19" fmla="*/ 320168 h 617284"/>
              <a:gd name="connsiteX20" fmla="*/ 53788 w 2376927"/>
              <a:gd name="connsiteY20" fmla="*/ 358588 h 617284"/>
              <a:gd name="connsiteX0" fmla="*/ 0 w 2233214"/>
              <a:gd name="connsiteY0" fmla="*/ 350904 h 600461"/>
              <a:gd name="connsiteX1" fmla="*/ 222837 w 2233214"/>
              <a:gd name="connsiteY1" fmla="*/ 343220 h 600461"/>
              <a:gd name="connsiteX2" fmla="*/ 437990 w 2233214"/>
              <a:gd name="connsiteY2" fmla="*/ 373956 h 600461"/>
              <a:gd name="connsiteX3" fmla="*/ 691563 w 2233214"/>
              <a:gd name="connsiteY3" fmla="*/ 466165 h 600461"/>
              <a:gd name="connsiteX4" fmla="*/ 822191 w 2233214"/>
              <a:gd name="connsiteY4" fmla="*/ 496901 h 600461"/>
              <a:gd name="connsiteX5" fmla="*/ 929768 w 2233214"/>
              <a:gd name="connsiteY5" fmla="*/ 543005 h 600461"/>
              <a:gd name="connsiteX6" fmla="*/ 929768 w 2233214"/>
              <a:gd name="connsiteY6" fmla="*/ 550689 h 600461"/>
              <a:gd name="connsiteX7" fmla="*/ 1114185 w 2233214"/>
              <a:gd name="connsiteY7" fmla="*/ 573741 h 600461"/>
              <a:gd name="connsiteX8" fmla="*/ 1976466 w 2233214"/>
              <a:gd name="connsiteY8" fmla="*/ 390368 h 600461"/>
              <a:gd name="connsiteX9" fmla="*/ 2197633 w 2233214"/>
              <a:gd name="connsiteY9" fmla="*/ 289432 h 600461"/>
              <a:gd name="connsiteX10" fmla="*/ 2189949 w 2233214"/>
              <a:gd name="connsiteY10" fmla="*/ 166488 h 600461"/>
              <a:gd name="connsiteX11" fmla="*/ 1990165 w 2233214"/>
              <a:gd name="connsiteY11" fmla="*/ 143435 h 600461"/>
              <a:gd name="connsiteX12" fmla="*/ 1775012 w 2233214"/>
              <a:gd name="connsiteY12" fmla="*/ 43543 h 600461"/>
              <a:gd name="connsiteX13" fmla="*/ 1636699 w 2233214"/>
              <a:gd name="connsiteY13" fmla="*/ 12807 h 600461"/>
              <a:gd name="connsiteX14" fmla="*/ 1413862 w 2233214"/>
              <a:gd name="connsiteY14" fmla="*/ 20491 h 600461"/>
              <a:gd name="connsiteX15" fmla="*/ 1183341 w 2233214"/>
              <a:gd name="connsiteY15" fmla="*/ 58911 h 600461"/>
              <a:gd name="connsiteX16" fmla="*/ 929768 w 2233214"/>
              <a:gd name="connsiteY16" fmla="*/ 5123 h 600461"/>
              <a:gd name="connsiteX17" fmla="*/ 799139 w 2233214"/>
              <a:gd name="connsiteY17" fmla="*/ 28175 h 600461"/>
              <a:gd name="connsiteX18" fmla="*/ 783771 w 2233214"/>
              <a:gd name="connsiteY18" fmla="*/ 128067 h 600461"/>
              <a:gd name="connsiteX19" fmla="*/ 437990 w 2233214"/>
              <a:gd name="connsiteY19" fmla="*/ 251012 h 600461"/>
              <a:gd name="connsiteX20" fmla="*/ 153681 w 2233214"/>
              <a:gd name="connsiteY20" fmla="*/ 320168 h 600461"/>
              <a:gd name="connsiteX21" fmla="*/ 53788 w 2233214"/>
              <a:gd name="connsiteY21" fmla="*/ 358588 h 600461"/>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271239"/>
              <a:gd name="connsiteY0" fmla="*/ 350904 h 581519"/>
              <a:gd name="connsiteX1" fmla="*/ 222837 w 2271239"/>
              <a:gd name="connsiteY1" fmla="*/ 343220 h 581519"/>
              <a:gd name="connsiteX2" fmla="*/ 437990 w 2271239"/>
              <a:gd name="connsiteY2" fmla="*/ 373956 h 581519"/>
              <a:gd name="connsiteX3" fmla="*/ 691563 w 2271239"/>
              <a:gd name="connsiteY3" fmla="*/ 466165 h 581519"/>
              <a:gd name="connsiteX4" fmla="*/ 822191 w 2271239"/>
              <a:gd name="connsiteY4" fmla="*/ 496901 h 581519"/>
              <a:gd name="connsiteX5" fmla="*/ 929768 w 2271239"/>
              <a:gd name="connsiteY5" fmla="*/ 543005 h 581519"/>
              <a:gd name="connsiteX6" fmla="*/ 929768 w 2271239"/>
              <a:gd name="connsiteY6" fmla="*/ 550689 h 581519"/>
              <a:gd name="connsiteX7" fmla="*/ 1114185 w 2271239"/>
              <a:gd name="connsiteY7" fmla="*/ 573741 h 581519"/>
              <a:gd name="connsiteX8" fmla="*/ 2090664 w 2271239"/>
              <a:gd name="connsiteY8" fmla="*/ 504023 h 581519"/>
              <a:gd name="connsiteX9" fmla="*/ 2197633 w 2271239"/>
              <a:gd name="connsiteY9" fmla="*/ 289432 h 581519"/>
              <a:gd name="connsiteX10" fmla="*/ 2189949 w 2271239"/>
              <a:gd name="connsiteY10" fmla="*/ 166488 h 581519"/>
              <a:gd name="connsiteX11" fmla="*/ 1990165 w 2271239"/>
              <a:gd name="connsiteY11" fmla="*/ 143435 h 581519"/>
              <a:gd name="connsiteX12" fmla="*/ 1775012 w 2271239"/>
              <a:gd name="connsiteY12" fmla="*/ 43543 h 581519"/>
              <a:gd name="connsiteX13" fmla="*/ 1636699 w 2271239"/>
              <a:gd name="connsiteY13" fmla="*/ 12807 h 581519"/>
              <a:gd name="connsiteX14" fmla="*/ 1413862 w 2271239"/>
              <a:gd name="connsiteY14" fmla="*/ 20491 h 581519"/>
              <a:gd name="connsiteX15" fmla="*/ 1183341 w 2271239"/>
              <a:gd name="connsiteY15" fmla="*/ 58911 h 581519"/>
              <a:gd name="connsiteX16" fmla="*/ 929768 w 2271239"/>
              <a:gd name="connsiteY16" fmla="*/ 5123 h 581519"/>
              <a:gd name="connsiteX17" fmla="*/ 799139 w 2271239"/>
              <a:gd name="connsiteY17" fmla="*/ 28175 h 581519"/>
              <a:gd name="connsiteX18" fmla="*/ 783771 w 2271239"/>
              <a:gd name="connsiteY18" fmla="*/ 128067 h 581519"/>
              <a:gd name="connsiteX19" fmla="*/ 437990 w 2271239"/>
              <a:gd name="connsiteY19" fmla="*/ 251012 h 581519"/>
              <a:gd name="connsiteX20" fmla="*/ 153681 w 2271239"/>
              <a:gd name="connsiteY20" fmla="*/ 320168 h 581519"/>
              <a:gd name="connsiteX21" fmla="*/ 53788 w 2271239"/>
              <a:gd name="connsiteY21" fmla="*/ 358588 h 581519"/>
              <a:gd name="connsiteX0" fmla="*/ 0 w 2229932"/>
              <a:gd name="connsiteY0" fmla="*/ 350904 h 584102"/>
              <a:gd name="connsiteX1" fmla="*/ 222837 w 2229932"/>
              <a:gd name="connsiteY1" fmla="*/ 343220 h 584102"/>
              <a:gd name="connsiteX2" fmla="*/ 437990 w 2229932"/>
              <a:gd name="connsiteY2" fmla="*/ 373956 h 584102"/>
              <a:gd name="connsiteX3" fmla="*/ 691563 w 2229932"/>
              <a:gd name="connsiteY3" fmla="*/ 466165 h 584102"/>
              <a:gd name="connsiteX4" fmla="*/ 822191 w 2229932"/>
              <a:gd name="connsiteY4" fmla="*/ 496901 h 584102"/>
              <a:gd name="connsiteX5" fmla="*/ 929768 w 2229932"/>
              <a:gd name="connsiteY5" fmla="*/ 543005 h 584102"/>
              <a:gd name="connsiteX6" fmla="*/ 929768 w 2229932"/>
              <a:gd name="connsiteY6" fmla="*/ 550689 h 584102"/>
              <a:gd name="connsiteX7" fmla="*/ 1114185 w 2229932"/>
              <a:gd name="connsiteY7" fmla="*/ 573741 h 584102"/>
              <a:gd name="connsiteX8" fmla="*/ 1996156 w 2229932"/>
              <a:gd name="connsiteY8" fmla="*/ 488525 h 584102"/>
              <a:gd name="connsiteX9" fmla="*/ 2197633 w 2229932"/>
              <a:gd name="connsiteY9" fmla="*/ 289432 h 584102"/>
              <a:gd name="connsiteX10" fmla="*/ 2189949 w 2229932"/>
              <a:gd name="connsiteY10" fmla="*/ 166488 h 584102"/>
              <a:gd name="connsiteX11" fmla="*/ 1990165 w 2229932"/>
              <a:gd name="connsiteY11" fmla="*/ 143435 h 584102"/>
              <a:gd name="connsiteX12" fmla="*/ 1775012 w 2229932"/>
              <a:gd name="connsiteY12" fmla="*/ 43543 h 584102"/>
              <a:gd name="connsiteX13" fmla="*/ 1636699 w 2229932"/>
              <a:gd name="connsiteY13" fmla="*/ 12807 h 584102"/>
              <a:gd name="connsiteX14" fmla="*/ 1413862 w 2229932"/>
              <a:gd name="connsiteY14" fmla="*/ 20491 h 584102"/>
              <a:gd name="connsiteX15" fmla="*/ 1183341 w 2229932"/>
              <a:gd name="connsiteY15" fmla="*/ 58911 h 584102"/>
              <a:gd name="connsiteX16" fmla="*/ 929768 w 2229932"/>
              <a:gd name="connsiteY16" fmla="*/ 5123 h 584102"/>
              <a:gd name="connsiteX17" fmla="*/ 799139 w 2229932"/>
              <a:gd name="connsiteY17" fmla="*/ 28175 h 584102"/>
              <a:gd name="connsiteX18" fmla="*/ 783771 w 2229932"/>
              <a:gd name="connsiteY18" fmla="*/ 128067 h 584102"/>
              <a:gd name="connsiteX19" fmla="*/ 437990 w 2229932"/>
              <a:gd name="connsiteY19" fmla="*/ 251012 h 584102"/>
              <a:gd name="connsiteX20" fmla="*/ 153681 w 2229932"/>
              <a:gd name="connsiteY20" fmla="*/ 320168 h 584102"/>
              <a:gd name="connsiteX21" fmla="*/ 53788 w 2229932"/>
              <a:gd name="connsiteY21" fmla="*/ 358588 h 584102"/>
              <a:gd name="connsiteX0" fmla="*/ 0 w 2235182"/>
              <a:gd name="connsiteY0" fmla="*/ 350904 h 594434"/>
              <a:gd name="connsiteX1" fmla="*/ 222837 w 2235182"/>
              <a:gd name="connsiteY1" fmla="*/ 343220 h 594434"/>
              <a:gd name="connsiteX2" fmla="*/ 437990 w 2235182"/>
              <a:gd name="connsiteY2" fmla="*/ 373956 h 594434"/>
              <a:gd name="connsiteX3" fmla="*/ 691563 w 2235182"/>
              <a:gd name="connsiteY3" fmla="*/ 466165 h 594434"/>
              <a:gd name="connsiteX4" fmla="*/ 822191 w 2235182"/>
              <a:gd name="connsiteY4" fmla="*/ 496901 h 594434"/>
              <a:gd name="connsiteX5" fmla="*/ 929768 w 2235182"/>
              <a:gd name="connsiteY5" fmla="*/ 543005 h 594434"/>
              <a:gd name="connsiteX6" fmla="*/ 929768 w 2235182"/>
              <a:gd name="connsiteY6" fmla="*/ 550689 h 594434"/>
              <a:gd name="connsiteX7" fmla="*/ 1114185 w 2235182"/>
              <a:gd name="connsiteY7" fmla="*/ 573741 h 594434"/>
              <a:gd name="connsiteX8" fmla="*/ 1964653 w 2235182"/>
              <a:gd name="connsiteY8" fmla="*/ 426532 h 594434"/>
              <a:gd name="connsiteX9" fmla="*/ 2197633 w 2235182"/>
              <a:gd name="connsiteY9" fmla="*/ 289432 h 594434"/>
              <a:gd name="connsiteX10" fmla="*/ 2189949 w 2235182"/>
              <a:gd name="connsiteY10" fmla="*/ 166488 h 594434"/>
              <a:gd name="connsiteX11" fmla="*/ 1990165 w 2235182"/>
              <a:gd name="connsiteY11" fmla="*/ 143435 h 594434"/>
              <a:gd name="connsiteX12" fmla="*/ 1775012 w 2235182"/>
              <a:gd name="connsiteY12" fmla="*/ 43543 h 594434"/>
              <a:gd name="connsiteX13" fmla="*/ 1636699 w 2235182"/>
              <a:gd name="connsiteY13" fmla="*/ 12807 h 594434"/>
              <a:gd name="connsiteX14" fmla="*/ 1413862 w 2235182"/>
              <a:gd name="connsiteY14" fmla="*/ 20491 h 594434"/>
              <a:gd name="connsiteX15" fmla="*/ 1183341 w 2235182"/>
              <a:gd name="connsiteY15" fmla="*/ 58911 h 594434"/>
              <a:gd name="connsiteX16" fmla="*/ 929768 w 2235182"/>
              <a:gd name="connsiteY16" fmla="*/ 5123 h 594434"/>
              <a:gd name="connsiteX17" fmla="*/ 799139 w 2235182"/>
              <a:gd name="connsiteY17" fmla="*/ 28175 h 594434"/>
              <a:gd name="connsiteX18" fmla="*/ 783771 w 2235182"/>
              <a:gd name="connsiteY18" fmla="*/ 128067 h 594434"/>
              <a:gd name="connsiteX19" fmla="*/ 437990 w 2235182"/>
              <a:gd name="connsiteY19" fmla="*/ 251012 h 594434"/>
              <a:gd name="connsiteX20" fmla="*/ 153681 w 2235182"/>
              <a:gd name="connsiteY20" fmla="*/ 320168 h 594434"/>
              <a:gd name="connsiteX21" fmla="*/ 53788 w 2235182"/>
              <a:gd name="connsiteY21" fmla="*/ 358588 h 5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5182" h="594434">
                <a:moveTo>
                  <a:pt x="0" y="350904"/>
                </a:moveTo>
                <a:cubicBezTo>
                  <a:pt x="74919" y="345141"/>
                  <a:pt x="149839" y="339378"/>
                  <a:pt x="222837" y="343220"/>
                </a:cubicBezTo>
                <a:cubicBezTo>
                  <a:pt x="295835" y="347062"/>
                  <a:pt x="359869" y="353465"/>
                  <a:pt x="437990" y="373956"/>
                </a:cubicBezTo>
                <a:cubicBezTo>
                  <a:pt x="516111" y="394447"/>
                  <a:pt x="627530" y="445674"/>
                  <a:pt x="691563" y="466165"/>
                </a:cubicBezTo>
                <a:cubicBezTo>
                  <a:pt x="755596" y="486656"/>
                  <a:pt x="782490" y="484094"/>
                  <a:pt x="822191" y="496901"/>
                </a:cubicBezTo>
                <a:cubicBezTo>
                  <a:pt x="861892" y="509708"/>
                  <a:pt x="911839" y="534040"/>
                  <a:pt x="929768" y="543005"/>
                </a:cubicBezTo>
                <a:cubicBezTo>
                  <a:pt x="947697" y="551970"/>
                  <a:pt x="899032" y="545566"/>
                  <a:pt x="929768" y="550689"/>
                </a:cubicBezTo>
                <a:cubicBezTo>
                  <a:pt x="960504" y="555812"/>
                  <a:pt x="941704" y="594434"/>
                  <a:pt x="1114185" y="573741"/>
                </a:cubicBezTo>
                <a:cubicBezTo>
                  <a:pt x="1286666" y="553048"/>
                  <a:pt x="1612125" y="400300"/>
                  <a:pt x="1964653" y="426532"/>
                </a:cubicBezTo>
                <a:cubicBezTo>
                  <a:pt x="2145228" y="379147"/>
                  <a:pt x="2160084" y="332773"/>
                  <a:pt x="2197633" y="289432"/>
                </a:cubicBezTo>
                <a:cubicBezTo>
                  <a:pt x="2235182" y="246091"/>
                  <a:pt x="2224527" y="190821"/>
                  <a:pt x="2189949" y="166488"/>
                </a:cubicBezTo>
                <a:cubicBezTo>
                  <a:pt x="2155371" y="142155"/>
                  <a:pt x="2059321" y="163926"/>
                  <a:pt x="1990165" y="143435"/>
                </a:cubicBezTo>
                <a:cubicBezTo>
                  <a:pt x="1921009" y="122944"/>
                  <a:pt x="1833923" y="65314"/>
                  <a:pt x="1775012" y="43543"/>
                </a:cubicBezTo>
                <a:cubicBezTo>
                  <a:pt x="1716101" y="21772"/>
                  <a:pt x="1696891" y="16649"/>
                  <a:pt x="1636699" y="12807"/>
                </a:cubicBezTo>
                <a:cubicBezTo>
                  <a:pt x="1576507" y="8965"/>
                  <a:pt x="1489422" y="12807"/>
                  <a:pt x="1413862" y="20491"/>
                </a:cubicBezTo>
                <a:cubicBezTo>
                  <a:pt x="1338302" y="28175"/>
                  <a:pt x="1264023" y="61472"/>
                  <a:pt x="1183341" y="58911"/>
                </a:cubicBezTo>
                <a:cubicBezTo>
                  <a:pt x="1102659" y="56350"/>
                  <a:pt x="993802" y="10246"/>
                  <a:pt x="929768" y="5123"/>
                </a:cubicBezTo>
                <a:cubicBezTo>
                  <a:pt x="865734" y="0"/>
                  <a:pt x="823472" y="7684"/>
                  <a:pt x="799139" y="28175"/>
                </a:cubicBezTo>
                <a:cubicBezTo>
                  <a:pt x="774806" y="48666"/>
                  <a:pt x="843963" y="90928"/>
                  <a:pt x="783771" y="128067"/>
                </a:cubicBezTo>
                <a:cubicBezTo>
                  <a:pt x="723580" y="165207"/>
                  <a:pt x="543005" y="218995"/>
                  <a:pt x="437990" y="251012"/>
                </a:cubicBezTo>
                <a:cubicBezTo>
                  <a:pt x="332975" y="283029"/>
                  <a:pt x="217715" y="302239"/>
                  <a:pt x="153681" y="320168"/>
                </a:cubicBezTo>
                <a:cubicBezTo>
                  <a:pt x="89647" y="338097"/>
                  <a:pt x="71717" y="348342"/>
                  <a:pt x="53788" y="358588"/>
                </a:cubicBezTo>
              </a:path>
            </a:pathLst>
          </a:custGeom>
          <a:noFill/>
          <a:ln w="57150" cap="flat" cmpd="sng" algn="ctr">
            <a:solidFill>
              <a:srgbClr val="00FF00"/>
            </a:solidFill>
            <a:prstDash val="solid"/>
            <a:round/>
            <a:headEnd type="none" w="med" len="med"/>
            <a:tailEnd type="none" w="med" len="med"/>
          </a:ln>
          <a:effectLst>
            <a:glow rad="139700">
              <a:schemeClr val="accent1">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Delta  Smelt Habitat</a:t>
            </a:r>
          </a:p>
        </p:txBody>
      </p:sp>
      <p:sp>
        <p:nvSpPr>
          <p:cNvPr id="43"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 River</a:t>
            </a:r>
          </a:p>
        </p:txBody>
      </p:sp>
      <p:grpSp>
        <p:nvGrpSpPr>
          <p:cNvPr id="5" name="Group 49"/>
          <p:cNvGrpSpPr>
            <a:grpSpLocks/>
          </p:cNvGrpSpPr>
          <p:nvPr/>
        </p:nvGrpSpPr>
        <p:grpSpPr bwMode="auto">
          <a:xfrm>
            <a:off x="2590800" y="1739900"/>
            <a:ext cx="2795588" cy="2616200"/>
            <a:chOff x="1632" y="1096"/>
            <a:chExt cx="1761" cy="1648"/>
          </a:xfrm>
        </p:grpSpPr>
        <p:sp>
          <p:nvSpPr>
            <p:cNvPr id="45"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46"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3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3600" dirty="0">
                <a:solidFill>
                  <a:srgbClr val="FFFF00"/>
                </a:solidFill>
                <a:effectLst>
                  <a:outerShdw blurRad="60007" dist="310007" dir="7680000" sy="30000" kx="1300200" algn="ctr" rotWithShape="0">
                    <a:prstClr val="black">
                      <a:alpha val="32000"/>
                    </a:prstClr>
                  </a:outerShdw>
                </a:effectLst>
              </a:rPr>
              <a:t>Near-Term </a:t>
            </a:r>
            <a:r>
              <a:rPr lang="en-US" sz="3600" dirty="0" smtClean="0">
                <a:solidFill>
                  <a:srgbClr val="FFFF00"/>
                </a:solidFill>
                <a:effectLst>
                  <a:outerShdw blurRad="60007" dist="310007" dir="7680000" sy="30000" kx="1300200" algn="ctr" rotWithShape="0">
                    <a:prstClr val="black">
                      <a:alpha val="32000"/>
                    </a:prstClr>
                  </a:outerShdw>
                </a:effectLst>
              </a:rPr>
              <a:t>Physical Actions</a:t>
            </a:r>
            <a:r>
              <a:rPr lang="en-US" sz="3600" dirty="0">
                <a:effectLst>
                  <a:outerShdw blurRad="60007" dist="310007" dir="7680000" sy="30000" kx="1300200" algn="ctr" rotWithShape="0">
                    <a:prstClr val="black">
                      <a:alpha val="32000"/>
                    </a:prstClr>
                  </a:outerShdw>
                </a:effectLst>
              </a:rPr>
              <a:t/>
            </a:r>
            <a:br>
              <a:rPr lang="en-US" sz="3600" dirty="0">
                <a:effectLst>
                  <a:outerShdw blurRad="60007" dist="310007" dir="7680000" sy="30000" kx="1300200" algn="ctr" rotWithShape="0">
                    <a:prstClr val="black">
                      <a:alpha val="32000"/>
                    </a:prstClr>
                  </a:outerShdw>
                </a:effectLst>
              </a:rPr>
            </a:br>
            <a:r>
              <a:rPr lang="en-US" dirty="0">
                <a:solidFill>
                  <a:schemeClr val="bg1"/>
                </a:solidFill>
                <a:effectLst>
                  <a:outerShdw blurRad="60007" dist="310007" dir="7680000" sy="30000" kx="1300200" algn="ctr" rotWithShape="0">
                    <a:prstClr val="black">
                      <a:alpha val="32000"/>
                    </a:prstClr>
                  </a:outerShdw>
                </a:effectLst>
              </a:rPr>
              <a:t>Middle River Corridor – 2 Gate Option </a:t>
            </a:r>
          </a:p>
        </p:txBody>
      </p:sp>
      <p:sp>
        <p:nvSpPr>
          <p:cNvPr id="36"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242DD790-82D5-48BA-8D43-B38A4B6F2DB2}" type="slidenum">
              <a:rPr lang="en-US" smtClean="0"/>
              <a:pPr>
                <a:defRPr/>
              </a:pPr>
              <a:t>63</a:t>
            </a:fld>
            <a:endParaRPr lang="en-US" smtClean="0"/>
          </a:p>
        </p:txBody>
      </p:sp>
      <p:grpSp>
        <p:nvGrpSpPr>
          <p:cNvPr id="6" name="Group 53"/>
          <p:cNvGrpSpPr/>
          <p:nvPr/>
        </p:nvGrpSpPr>
        <p:grpSpPr>
          <a:xfrm>
            <a:off x="4282176" y="3759199"/>
            <a:ext cx="1361387" cy="2257426"/>
            <a:chOff x="4282176" y="3759199"/>
            <a:chExt cx="1361387" cy="2257426"/>
          </a:xfrm>
        </p:grpSpPr>
        <p:sp>
          <p:nvSpPr>
            <p:cNvPr id="38" name="Freeform 42"/>
            <p:cNvSpPr>
              <a:spLocks/>
            </p:cNvSpPr>
            <p:nvPr/>
          </p:nvSpPr>
          <p:spPr bwMode="invGray">
            <a:xfrm>
              <a:off x="4494212" y="3759199"/>
              <a:ext cx="936625"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nvGrpSpPr>
            <p:cNvPr id="7" name="Group 51"/>
            <p:cNvGrpSpPr/>
            <p:nvPr/>
          </p:nvGrpSpPr>
          <p:grpSpPr>
            <a:xfrm>
              <a:off x="4282176" y="3803650"/>
              <a:ext cx="1361387" cy="2212975"/>
              <a:chOff x="4282176" y="3803650"/>
              <a:chExt cx="1361387" cy="2212975"/>
            </a:xfrm>
          </p:grpSpPr>
          <p:sp>
            <p:nvSpPr>
              <p:cNvPr id="37" name="Freeform 43"/>
              <p:cNvSpPr>
                <a:spLocks/>
              </p:cNvSpPr>
              <p:nvPr/>
            </p:nvSpPr>
            <p:spPr bwMode="invGray">
              <a:xfrm>
                <a:off x="4467225" y="3803650"/>
                <a:ext cx="1176338" cy="2212975"/>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8" name="Freeform 47"/>
              <p:cNvSpPr/>
              <p:nvPr/>
            </p:nvSpPr>
            <p:spPr bwMode="auto">
              <a:xfrm>
                <a:off x="4538525" y="5132268"/>
                <a:ext cx="466890" cy="184994"/>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0" name="Freeform 49"/>
              <p:cNvSpPr/>
              <p:nvPr/>
            </p:nvSpPr>
            <p:spPr bwMode="auto">
              <a:xfrm>
                <a:off x="4282176" y="5333119"/>
                <a:ext cx="343560" cy="644837"/>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1" name="Freeform 50"/>
              <p:cNvSpPr/>
              <p:nvPr/>
            </p:nvSpPr>
            <p:spPr bwMode="auto">
              <a:xfrm>
                <a:off x="4581592" y="5307357"/>
                <a:ext cx="649032" cy="9591"/>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defRPr/>
                </a:pPr>
                <a:endParaRPr lang="en-US" smtClean="0"/>
              </a:p>
            </p:txBody>
          </p:sp>
        </p:grpSp>
      </p:grpSp>
      <p:sp>
        <p:nvSpPr>
          <p:cNvPr id="5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sp>
        <p:nvSpPr>
          <p:cNvPr id="5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pic>
        <p:nvPicPr>
          <p:cNvPr id="31" name="Picture 4" descr="http://baydeltaoffice.water.ca.gov/sdb/tbp/web_pg/tempbar/ORT_sm.jpg"/>
          <p:cNvPicPr>
            <a:picLocks noChangeArrowheads="1"/>
          </p:cNvPicPr>
          <p:nvPr/>
        </p:nvPicPr>
        <p:blipFill>
          <a:blip r:embed="rId4"/>
          <a:srcRect t="28444" r="17438" b="36000"/>
          <a:stretch>
            <a:fillRect/>
          </a:stretch>
        </p:blipFill>
        <p:spPr bwMode="auto">
          <a:xfrm>
            <a:off x="428580" y="2640674"/>
            <a:ext cx="8394192" cy="2895600"/>
          </a:xfrm>
          <a:prstGeom prst="rect">
            <a:avLst/>
          </a:prstGeom>
          <a:ln w="88900" cap="sq" cmpd="thickThin">
            <a:noFill/>
            <a:prstDash val="solid"/>
            <a:miter lim="800000"/>
          </a:ln>
          <a:effectLst>
            <a:innerShdw blurRad="76200">
              <a:srgbClr val="000000"/>
            </a:innerShdw>
          </a:effectLst>
        </p:spPr>
      </p:pic>
      <p:pic>
        <p:nvPicPr>
          <p:cNvPr id="47" name="Picture 46" descr="Near-Term No-Gates.gif"/>
          <p:cNvPicPr>
            <a:picLocks noChangeAspect="1"/>
          </p:cNvPicPr>
          <p:nvPr/>
        </p:nvPicPr>
        <p:blipFill>
          <a:blip r:embed="rId5"/>
          <a:stretch>
            <a:fillRect/>
          </a:stretch>
        </p:blipFill>
        <p:spPr>
          <a:xfrm>
            <a:off x="428580" y="2640674"/>
            <a:ext cx="8391525" cy="2895600"/>
          </a:xfrm>
          <a:prstGeom prst="rect">
            <a:avLst/>
          </a:prstGeom>
          <a:effectLst>
            <a:glow rad="228600">
              <a:schemeClr val="accent4">
                <a:satMod val="175000"/>
                <a:alpha val="40000"/>
              </a:schemeClr>
            </a:glow>
          </a:effectLst>
        </p:spPr>
      </p:pic>
      <p:pic>
        <p:nvPicPr>
          <p:cNvPr id="41" name="Picture 40" descr="Middle River Gates Closed.gif"/>
          <p:cNvPicPr>
            <a:picLocks noChangeAspect="1"/>
          </p:cNvPicPr>
          <p:nvPr/>
        </p:nvPicPr>
        <p:blipFill>
          <a:blip r:embed="rId6"/>
          <a:stretch>
            <a:fillRect/>
          </a:stretch>
        </p:blipFill>
        <p:spPr>
          <a:xfrm>
            <a:off x="2979684" y="3145396"/>
            <a:ext cx="5360278" cy="1905000"/>
          </a:xfrm>
          <a:prstGeom prst="rect">
            <a:avLst/>
          </a:prstGeom>
        </p:spPr>
      </p:pic>
      <p:pic>
        <p:nvPicPr>
          <p:cNvPr id="34" name="Picture 33" descr="Middle River Gates Closed.gif"/>
          <p:cNvPicPr>
            <a:picLocks noChangeAspect="1"/>
          </p:cNvPicPr>
          <p:nvPr/>
        </p:nvPicPr>
        <p:blipFill>
          <a:blip r:embed="rId6"/>
          <a:srcRect r="49902"/>
          <a:stretch>
            <a:fillRect/>
          </a:stretch>
        </p:blipFill>
        <p:spPr>
          <a:xfrm>
            <a:off x="751418" y="3187434"/>
            <a:ext cx="2685392" cy="1905000"/>
          </a:xfrm>
          <a:prstGeom prst="rect">
            <a:avLst/>
          </a:prstGeom>
        </p:spPr>
      </p:pic>
    </p:spTree>
  </p:cSld>
  <p:clrMapOvr>
    <a:masterClrMapping/>
  </p:clrMapOvr>
  <p:transition spd="slow">
    <p:fade/>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36916"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grpSp>
        <p:nvGrpSpPr>
          <p:cNvPr id="3" name="Group 27"/>
          <p:cNvGrpSpPr>
            <a:grpSpLocks/>
          </p:cNvGrpSpPr>
          <p:nvPr/>
        </p:nvGrpSpPr>
        <p:grpSpPr bwMode="auto">
          <a:xfrm>
            <a:off x="1295400" y="5867400"/>
            <a:ext cx="2992438" cy="776288"/>
            <a:chOff x="1295400" y="5867400"/>
            <a:chExt cx="2992438" cy="776348"/>
          </a:xfrm>
        </p:grpSpPr>
        <p:sp>
          <p:nvSpPr>
            <p:cNvPr id="29"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a:spcBef>
                  <a:spcPct val="50000"/>
                </a:spcBef>
                <a:defRPr/>
              </a:pPr>
              <a:r>
                <a:rPr lang="en-US" sz="2000">
                  <a:solidFill>
                    <a:schemeClr val="bg1"/>
                  </a:solidFill>
                </a:rPr>
                <a:t>SWP Pumps</a:t>
              </a:r>
            </a:p>
          </p:txBody>
        </p:sp>
        <p:sp>
          <p:nvSpPr>
            <p:cNvPr id="30"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spcBef>
                  <a:spcPct val="50000"/>
                </a:spcBef>
                <a:defRPr/>
              </a:pPr>
              <a:r>
                <a:rPr lang="en-US" sz="2000">
                  <a:solidFill>
                    <a:schemeClr val="bg1"/>
                  </a:solidFill>
                </a:rPr>
                <a:t>CVP Pumps</a:t>
              </a:r>
            </a:p>
          </p:txBody>
        </p:sp>
        <p:sp>
          <p:nvSpPr>
            <p:cNvPr id="36914"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sp>
          <p:nvSpPr>
            <p:cNvPr id="36915"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grpSp>
      <p:grpSp>
        <p:nvGrpSpPr>
          <p:cNvPr id="4" name="Group 27"/>
          <p:cNvGrpSpPr>
            <a:grpSpLocks/>
          </p:cNvGrpSpPr>
          <p:nvPr/>
        </p:nvGrpSpPr>
        <p:grpSpPr bwMode="auto">
          <a:xfrm>
            <a:off x="4395788" y="4624388"/>
            <a:ext cx="557212" cy="252412"/>
            <a:chOff x="4395119" y="4623970"/>
            <a:chExt cx="557881" cy="252830"/>
          </a:xfrm>
        </p:grpSpPr>
        <p:sp>
          <p:nvSpPr>
            <p:cNvPr id="20" name="Rectangle 19"/>
            <p:cNvSpPr/>
            <p:nvPr/>
          </p:nvSpPr>
          <p:spPr bwMode="auto">
            <a:xfrm>
              <a:off x="4876930" y="4623970"/>
              <a:ext cx="76070" cy="252830"/>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24" name="Rectangle 23"/>
            <p:cNvSpPr/>
            <p:nvPr/>
          </p:nvSpPr>
          <p:spPr bwMode="auto">
            <a:xfrm rot="5400000">
              <a:off x="4483662" y="4712057"/>
              <a:ext cx="75995" cy="253081"/>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grpSp>
      <p:sp>
        <p:nvSpPr>
          <p:cNvPr id="39" name="Freeform 38"/>
          <p:cNvSpPr/>
          <p:nvPr/>
        </p:nvSpPr>
        <p:spPr bwMode="auto">
          <a:xfrm>
            <a:off x="2704783" y="4305617"/>
            <a:ext cx="1973897" cy="594434"/>
          </a:xfrm>
          <a:custGeom>
            <a:avLst/>
            <a:gdLst>
              <a:gd name="connsiteX0" fmla="*/ 0 w 2749603"/>
              <a:gd name="connsiteY0" fmla="*/ 350904 h 1398495"/>
              <a:gd name="connsiteX1" fmla="*/ 222837 w 2749603"/>
              <a:gd name="connsiteY1" fmla="*/ 343220 h 1398495"/>
              <a:gd name="connsiteX2" fmla="*/ 437990 w 2749603"/>
              <a:gd name="connsiteY2" fmla="*/ 373956 h 1398495"/>
              <a:gd name="connsiteX3" fmla="*/ 691563 w 2749603"/>
              <a:gd name="connsiteY3" fmla="*/ 466165 h 1398495"/>
              <a:gd name="connsiteX4" fmla="*/ 822191 w 2749603"/>
              <a:gd name="connsiteY4" fmla="*/ 496901 h 1398495"/>
              <a:gd name="connsiteX5" fmla="*/ 929768 w 2749603"/>
              <a:gd name="connsiteY5" fmla="*/ 543005 h 1398495"/>
              <a:gd name="connsiteX6" fmla="*/ 929768 w 2749603"/>
              <a:gd name="connsiteY6" fmla="*/ 550689 h 1398495"/>
              <a:gd name="connsiteX7" fmla="*/ 1114185 w 2749603"/>
              <a:gd name="connsiteY7" fmla="*/ 573741 h 1398495"/>
              <a:gd name="connsiteX8" fmla="*/ 1167973 w 2749603"/>
              <a:gd name="connsiteY8" fmla="*/ 635214 h 1398495"/>
              <a:gd name="connsiteX9" fmla="*/ 1214077 w 2749603"/>
              <a:gd name="connsiteY9" fmla="*/ 804262 h 1398495"/>
              <a:gd name="connsiteX10" fmla="*/ 1252497 w 2749603"/>
              <a:gd name="connsiteY10" fmla="*/ 927207 h 1398495"/>
              <a:gd name="connsiteX11" fmla="*/ 1375442 w 2749603"/>
              <a:gd name="connsiteY11" fmla="*/ 973311 h 1398495"/>
              <a:gd name="connsiteX12" fmla="*/ 1498386 w 2749603"/>
              <a:gd name="connsiteY12" fmla="*/ 957943 h 1398495"/>
              <a:gd name="connsiteX13" fmla="*/ 1621331 w 2749603"/>
              <a:gd name="connsiteY13" fmla="*/ 950259 h 1398495"/>
              <a:gd name="connsiteX14" fmla="*/ 1713539 w 2749603"/>
              <a:gd name="connsiteY14" fmla="*/ 988679 h 1398495"/>
              <a:gd name="connsiteX15" fmla="*/ 1705855 w 2749603"/>
              <a:gd name="connsiteY15" fmla="*/ 1088572 h 1398495"/>
              <a:gd name="connsiteX16" fmla="*/ 1590595 w 2749603"/>
              <a:gd name="connsiteY16" fmla="*/ 1211516 h 1398495"/>
              <a:gd name="connsiteX17" fmla="*/ 1582911 w 2749603"/>
              <a:gd name="connsiteY17" fmla="*/ 1272988 h 1398495"/>
              <a:gd name="connsiteX18" fmla="*/ 1621331 w 2749603"/>
              <a:gd name="connsiteY18" fmla="*/ 1311409 h 1398495"/>
              <a:gd name="connsiteX19" fmla="*/ 1751959 w 2749603"/>
              <a:gd name="connsiteY19" fmla="*/ 1372881 h 1398495"/>
              <a:gd name="connsiteX20" fmla="*/ 2627939 w 2749603"/>
              <a:gd name="connsiteY20" fmla="*/ 1157728 h 1398495"/>
              <a:gd name="connsiteX21" fmla="*/ 2481943 w 2749603"/>
              <a:gd name="connsiteY21" fmla="*/ 1111624 h 1398495"/>
              <a:gd name="connsiteX22" fmla="*/ 2328262 w 2749603"/>
              <a:gd name="connsiteY22" fmla="*/ 1111624 h 1398495"/>
              <a:gd name="connsiteX23" fmla="*/ 2236054 w 2749603"/>
              <a:gd name="connsiteY23" fmla="*/ 950259 h 1398495"/>
              <a:gd name="connsiteX24" fmla="*/ 2090057 w 2749603"/>
              <a:gd name="connsiteY24" fmla="*/ 842683 h 1398495"/>
              <a:gd name="connsiteX25" fmla="*/ 2120793 w 2749603"/>
              <a:gd name="connsiteY25" fmla="*/ 650582 h 1398495"/>
              <a:gd name="connsiteX26" fmla="*/ 2174581 w 2749603"/>
              <a:gd name="connsiteY26" fmla="*/ 496901 h 1398495"/>
              <a:gd name="connsiteX27" fmla="*/ 2197633 w 2749603"/>
              <a:gd name="connsiteY27" fmla="*/ 289432 h 1398495"/>
              <a:gd name="connsiteX28" fmla="*/ 2189949 w 2749603"/>
              <a:gd name="connsiteY28" fmla="*/ 166488 h 1398495"/>
              <a:gd name="connsiteX29" fmla="*/ 1990165 w 2749603"/>
              <a:gd name="connsiteY29" fmla="*/ 143435 h 1398495"/>
              <a:gd name="connsiteX30" fmla="*/ 1775012 w 2749603"/>
              <a:gd name="connsiteY30" fmla="*/ 43543 h 1398495"/>
              <a:gd name="connsiteX31" fmla="*/ 1636699 w 2749603"/>
              <a:gd name="connsiteY31" fmla="*/ 12807 h 1398495"/>
              <a:gd name="connsiteX32" fmla="*/ 1413862 w 2749603"/>
              <a:gd name="connsiteY32" fmla="*/ 20491 h 1398495"/>
              <a:gd name="connsiteX33" fmla="*/ 1183341 w 2749603"/>
              <a:gd name="connsiteY33" fmla="*/ 58911 h 1398495"/>
              <a:gd name="connsiteX34" fmla="*/ 929768 w 2749603"/>
              <a:gd name="connsiteY34" fmla="*/ 5123 h 1398495"/>
              <a:gd name="connsiteX35" fmla="*/ 799139 w 2749603"/>
              <a:gd name="connsiteY35" fmla="*/ 28175 h 1398495"/>
              <a:gd name="connsiteX36" fmla="*/ 783771 w 2749603"/>
              <a:gd name="connsiteY36" fmla="*/ 128067 h 1398495"/>
              <a:gd name="connsiteX37" fmla="*/ 437990 w 2749603"/>
              <a:gd name="connsiteY37" fmla="*/ 251012 h 1398495"/>
              <a:gd name="connsiteX38" fmla="*/ 153681 w 2749603"/>
              <a:gd name="connsiteY38" fmla="*/ 320168 h 1398495"/>
              <a:gd name="connsiteX39" fmla="*/ 53788 w 2749603"/>
              <a:gd name="connsiteY39" fmla="*/ 358588 h 1398495"/>
              <a:gd name="connsiteX0" fmla="*/ 0 w 2771374"/>
              <a:gd name="connsiteY0" fmla="*/ 350904 h 1330619"/>
              <a:gd name="connsiteX1" fmla="*/ 222837 w 2771374"/>
              <a:gd name="connsiteY1" fmla="*/ 343220 h 1330619"/>
              <a:gd name="connsiteX2" fmla="*/ 437990 w 2771374"/>
              <a:gd name="connsiteY2" fmla="*/ 373956 h 1330619"/>
              <a:gd name="connsiteX3" fmla="*/ 691563 w 2771374"/>
              <a:gd name="connsiteY3" fmla="*/ 466165 h 1330619"/>
              <a:gd name="connsiteX4" fmla="*/ 822191 w 2771374"/>
              <a:gd name="connsiteY4" fmla="*/ 496901 h 1330619"/>
              <a:gd name="connsiteX5" fmla="*/ 929768 w 2771374"/>
              <a:gd name="connsiteY5" fmla="*/ 543005 h 1330619"/>
              <a:gd name="connsiteX6" fmla="*/ 929768 w 2771374"/>
              <a:gd name="connsiteY6" fmla="*/ 550689 h 1330619"/>
              <a:gd name="connsiteX7" fmla="*/ 1114185 w 2771374"/>
              <a:gd name="connsiteY7" fmla="*/ 573741 h 1330619"/>
              <a:gd name="connsiteX8" fmla="*/ 1167973 w 2771374"/>
              <a:gd name="connsiteY8" fmla="*/ 635214 h 1330619"/>
              <a:gd name="connsiteX9" fmla="*/ 1214077 w 2771374"/>
              <a:gd name="connsiteY9" fmla="*/ 804262 h 1330619"/>
              <a:gd name="connsiteX10" fmla="*/ 1252497 w 2771374"/>
              <a:gd name="connsiteY10" fmla="*/ 927207 h 1330619"/>
              <a:gd name="connsiteX11" fmla="*/ 1375442 w 2771374"/>
              <a:gd name="connsiteY11" fmla="*/ 973311 h 1330619"/>
              <a:gd name="connsiteX12" fmla="*/ 1498386 w 2771374"/>
              <a:gd name="connsiteY12" fmla="*/ 957943 h 1330619"/>
              <a:gd name="connsiteX13" fmla="*/ 1621331 w 2771374"/>
              <a:gd name="connsiteY13" fmla="*/ 950259 h 1330619"/>
              <a:gd name="connsiteX14" fmla="*/ 1713539 w 2771374"/>
              <a:gd name="connsiteY14" fmla="*/ 988679 h 1330619"/>
              <a:gd name="connsiteX15" fmla="*/ 1705855 w 2771374"/>
              <a:gd name="connsiteY15" fmla="*/ 1088572 h 1330619"/>
              <a:gd name="connsiteX16" fmla="*/ 1590595 w 2771374"/>
              <a:gd name="connsiteY16" fmla="*/ 1211516 h 1330619"/>
              <a:gd name="connsiteX17" fmla="*/ 1582911 w 2771374"/>
              <a:gd name="connsiteY17" fmla="*/ 1272988 h 1330619"/>
              <a:gd name="connsiteX18" fmla="*/ 1621331 w 2771374"/>
              <a:gd name="connsiteY18" fmla="*/ 1311409 h 1330619"/>
              <a:gd name="connsiteX19" fmla="*/ 2627939 w 2771374"/>
              <a:gd name="connsiteY19" fmla="*/ 1157728 h 1330619"/>
              <a:gd name="connsiteX20" fmla="*/ 2481943 w 2771374"/>
              <a:gd name="connsiteY20" fmla="*/ 1111624 h 1330619"/>
              <a:gd name="connsiteX21" fmla="*/ 2328262 w 2771374"/>
              <a:gd name="connsiteY21" fmla="*/ 1111624 h 1330619"/>
              <a:gd name="connsiteX22" fmla="*/ 2236054 w 2771374"/>
              <a:gd name="connsiteY22" fmla="*/ 950259 h 1330619"/>
              <a:gd name="connsiteX23" fmla="*/ 2090057 w 2771374"/>
              <a:gd name="connsiteY23" fmla="*/ 842683 h 1330619"/>
              <a:gd name="connsiteX24" fmla="*/ 2120793 w 2771374"/>
              <a:gd name="connsiteY24" fmla="*/ 650582 h 1330619"/>
              <a:gd name="connsiteX25" fmla="*/ 2174581 w 2771374"/>
              <a:gd name="connsiteY25" fmla="*/ 496901 h 1330619"/>
              <a:gd name="connsiteX26" fmla="*/ 2197633 w 2771374"/>
              <a:gd name="connsiteY26" fmla="*/ 289432 h 1330619"/>
              <a:gd name="connsiteX27" fmla="*/ 2189949 w 2771374"/>
              <a:gd name="connsiteY27" fmla="*/ 166488 h 1330619"/>
              <a:gd name="connsiteX28" fmla="*/ 1990165 w 2771374"/>
              <a:gd name="connsiteY28" fmla="*/ 143435 h 1330619"/>
              <a:gd name="connsiteX29" fmla="*/ 1775012 w 2771374"/>
              <a:gd name="connsiteY29" fmla="*/ 43543 h 1330619"/>
              <a:gd name="connsiteX30" fmla="*/ 1636699 w 2771374"/>
              <a:gd name="connsiteY30" fmla="*/ 12807 h 1330619"/>
              <a:gd name="connsiteX31" fmla="*/ 1413862 w 2771374"/>
              <a:gd name="connsiteY31" fmla="*/ 20491 h 1330619"/>
              <a:gd name="connsiteX32" fmla="*/ 1183341 w 2771374"/>
              <a:gd name="connsiteY32" fmla="*/ 58911 h 1330619"/>
              <a:gd name="connsiteX33" fmla="*/ 929768 w 2771374"/>
              <a:gd name="connsiteY33" fmla="*/ 5123 h 1330619"/>
              <a:gd name="connsiteX34" fmla="*/ 799139 w 2771374"/>
              <a:gd name="connsiteY34" fmla="*/ 28175 h 1330619"/>
              <a:gd name="connsiteX35" fmla="*/ 783771 w 2771374"/>
              <a:gd name="connsiteY35" fmla="*/ 128067 h 1330619"/>
              <a:gd name="connsiteX36" fmla="*/ 437990 w 2771374"/>
              <a:gd name="connsiteY36" fmla="*/ 251012 h 1330619"/>
              <a:gd name="connsiteX37" fmla="*/ 153681 w 2771374"/>
              <a:gd name="connsiteY37" fmla="*/ 320168 h 1330619"/>
              <a:gd name="connsiteX38" fmla="*/ 53788 w 2771374"/>
              <a:gd name="connsiteY38" fmla="*/ 358588 h 1330619"/>
              <a:gd name="connsiteX0" fmla="*/ 0 w 2777778"/>
              <a:gd name="connsiteY0" fmla="*/ 350904 h 1281953"/>
              <a:gd name="connsiteX1" fmla="*/ 222837 w 2777778"/>
              <a:gd name="connsiteY1" fmla="*/ 343220 h 1281953"/>
              <a:gd name="connsiteX2" fmla="*/ 437990 w 2777778"/>
              <a:gd name="connsiteY2" fmla="*/ 373956 h 1281953"/>
              <a:gd name="connsiteX3" fmla="*/ 691563 w 2777778"/>
              <a:gd name="connsiteY3" fmla="*/ 466165 h 1281953"/>
              <a:gd name="connsiteX4" fmla="*/ 822191 w 2777778"/>
              <a:gd name="connsiteY4" fmla="*/ 496901 h 1281953"/>
              <a:gd name="connsiteX5" fmla="*/ 929768 w 2777778"/>
              <a:gd name="connsiteY5" fmla="*/ 543005 h 1281953"/>
              <a:gd name="connsiteX6" fmla="*/ 929768 w 2777778"/>
              <a:gd name="connsiteY6" fmla="*/ 550689 h 1281953"/>
              <a:gd name="connsiteX7" fmla="*/ 1114185 w 2777778"/>
              <a:gd name="connsiteY7" fmla="*/ 573741 h 1281953"/>
              <a:gd name="connsiteX8" fmla="*/ 1167973 w 2777778"/>
              <a:gd name="connsiteY8" fmla="*/ 635214 h 1281953"/>
              <a:gd name="connsiteX9" fmla="*/ 1214077 w 2777778"/>
              <a:gd name="connsiteY9" fmla="*/ 804262 h 1281953"/>
              <a:gd name="connsiteX10" fmla="*/ 1252497 w 2777778"/>
              <a:gd name="connsiteY10" fmla="*/ 927207 h 1281953"/>
              <a:gd name="connsiteX11" fmla="*/ 1375442 w 2777778"/>
              <a:gd name="connsiteY11" fmla="*/ 973311 h 1281953"/>
              <a:gd name="connsiteX12" fmla="*/ 1498386 w 2777778"/>
              <a:gd name="connsiteY12" fmla="*/ 957943 h 1281953"/>
              <a:gd name="connsiteX13" fmla="*/ 1621331 w 2777778"/>
              <a:gd name="connsiteY13" fmla="*/ 950259 h 1281953"/>
              <a:gd name="connsiteX14" fmla="*/ 1713539 w 2777778"/>
              <a:gd name="connsiteY14" fmla="*/ 988679 h 1281953"/>
              <a:gd name="connsiteX15" fmla="*/ 1705855 w 2777778"/>
              <a:gd name="connsiteY15" fmla="*/ 1088572 h 1281953"/>
              <a:gd name="connsiteX16" fmla="*/ 1590595 w 2777778"/>
              <a:gd name="connsiteY16" fmla="*/ 1211516 h 1281953"/>
              <a:gd name="connsiteX17" fmla="*/ 1582911 w 2777778"/>
              <a:gd name="connsiteY17" fmla="*/ 1272988 h 1281953"/>
              <a:gd name="connsiteX18" fmla="*/ 2627939 w 2777778"/>
              <a:gd name="connsiteY18" fmla="*/ 1157728 h 1281953"/>
              <a:gd name="connsiteX19" fmla="*/ 2481943 w 2777778"/>
              <a:gd name="connsiteY19" fmla="*/ 1111624 h 1281953"/>
              <a:gd name="connsiteX20" fmla="*/ 2328262 w 2777778"/>
              <a:gd name="connsiteY20" fmla="*/ 1111624 h 1281953"/>
              <a:gd name="connsiteX21" fmla="*/ 2236054 w 2777778"/>
              <a:gd name="connsiteY21" fmla="*/ 950259 h 1281953"/>
              <a:gd name="connsiteX22" fmla="*/ 2090057 w 2777778"/>
              <a:gd name="connsiteY22" fmla="*/ 842683 h 1281953"/>
              <a:gd name="connsiteX23" fmla="*/ 2120793 w 2777778"/>
              <a:gd name="connsiteY23" fmla="*/ 650582 h 1281953"/>
              <a:gd name="connsiteX24" fmla="*/ 2174581 w 2777778"/>
              <a:gd name="connsiteY24" fmla="*/ 496901 h 1281953"/>
              <a:gd name="connsiteX25" fmla="*/ 2197633 w 2777778"/>
              <a:gd name="connsiteY25" fmla="*/ 289432 h 1281953"/>
              <a:gd name="connsiteX26" fmla="*/ 2189949 w 2777778"/>
              <a:gd name="connsiteY26" fmla="*/ 166488 h 1281953"/>
              <a:gd name="connsiteX27" fmla="*/ 1990165 w 2777778"/>
              <a:gd name="connsiteY27" fmla="*/ 143435 h 1281953"/>
              <a:gd name="connsiteX28" fmla="*/ 1775012 w 2777778"/>
              <a:gd name="connsiteY28" fmla="*/ 43543 h 1281953"/>
              <a:gd name="connsiteX29" fmla="*/ 1636699 w 2777778"/>
              <a:gd name="connsiteY29" fmla="*/ 12807 h 1281953"/>
              <a:gd name="connsiteX30" fmla="*/ 1413862 w 2777778"/>
              <a:gd name="connsiteY30" fmla="*/ 20491 h 1281953"/>
              <a:gd name="connsiteX31" fmla="*/ 1183341 w 2777778"/>
              <a:gd name="connsiteY31" fmla="*/ 58911 h 1281953"/>
              <a:gd name="connsiteX32" fmla="*/ 929768 w 2777778"/>
              <a:gd name="connsiteY32" fmla="*/ 5123 h 1281953"/>
              <a:gd name="connsiteX33" fmla="*/ 799139 w 2777778"/>
              <a:gd name="connsiteY33" fmla="*/ 28175 h 1281953"/>
              <a:gd name="connsiteX34" fmla="*/ 783771 w 2777778"/>
              <a:gd name="connsiteY34" fmla="*/ 128067 h 1281953"/>
              <a:gd name="connsiteX35" fmla="*/ 437990 w 2777778"/>
              <a:gd name="connsiteY35" fmla="*/ 251012 h 1281953"/>
              <a:gd name="connsiteX36" fmla="*/ 153681 w 2777778"/>
              <a:gd name="connsiteY36" fmla="*/ 320168 h 1281953"/>
              <a:gd name="connsiteX37" fmla="*/ 53788 w 2777778"/>
              <a:gd name="connsiteY37" fmla="*/ 358588 h 1281953"/>
              <a:gd name="connsiteX0" fmla="*/ 0 w 2776497"/>
              <a:gd name="connsiteY0" fmla="*/ 350904 h 1223042"/>
              <a:gd name="connsiteX1" fmla="*/ 222837 w 2776497"/>
              <a:gd name="connsiteY1" fmla="*/ 343220 h 1223042"/>
              <a:gd name="connsiteX2" fmla="*/ 437990 w 2776497"/>
              <a:gd name="connsiteY2" fmla="*/ 373956 h 1223042"/>
              <a:gd name="connsiteX3" fmla="*/ 691563 w 2776497"/>
              <a:gd name="connsiteY3" fmla="*/ 466165 h 1223042"/>
              <a:gd name="connsiteX4" fmla="*/ 822191 w 2776497"/>
              <a:gd name="connsiteY4" fmla="*/ 496901 h 1223042"/>
              <a:gd name="connsiteX5" fmla="*/ 929768 w 2776497"/>
              <a:gd name="connsiteY5" fmla="*/ 543005 h 1223042"/>
              <a:gd name="connsiteX6" fmla="*/ 929768 w 2776497"/>
              <a:gd name="connsiteY6" fmla="*/ 550689 h 1223042"/>
              <a:gd name="connsiteX7" fmla="*/ 1114185 w 2776497"/>
              <a:gd name="connsiteY7" fmla="*/ 573741 h 1223042"/>
              <a:gd name="connsiteX8" fmla="*/ 1167973 w 2776497"/>
              <a:gd name="connsiteY8" fmla="*/ 635214 h 1223042"/>
              <a:gd name="connsiteX9" fmla="*/ 1214077 w 2776497"/>
              <a:gd name="connsiteY9" fmla="*/ 804262 h 1223042"/>
              <a:gd name="connsiteX10" fmla="*/ 1252497 w 2776497"/>
              <a:gd name="connsiteY10" fmla="*/ 927207 h 1223042"/>
              <a:gd name="connsiteX11" fmla="*/ 1375442 w 2776497"/>
              <a:gd name="connsiteY11" fmla="*/ 973311 h 1223042"/>
              <a:gd name="connsiteX12" fmla="*/ 1498386 w 2776497"/>
              <a:gd name="connsiteY12" fmla="*/ 957943 h 1223042"/>
              <a:gd name="connsiteX13" fmla="*/ 1621331 w 2776497"/>
              <a:gd name="connsiteY13" fmla="*/ 950259 h 1223042"/>
              <a:gd name="connsiteX14" fmla="*/ 1713539 w 2776497"/>
              <a:gd name="connsiteY14" fmla="*/ 988679 h 1223042"/>
              <a:gd name="connsiteX15" fmla="*/ 1705855 w 2776497"/>
              <a:gd name="connsiteY15" fmla="*/ 1088572 h 1223042"/>
              <a:gd name="connsiteX16" fmla="*/ 1590595 w 2776497"/>
              <a:gd name="connsiteY16" fmla="*/ 1211516 h 1223042"/>
              <a:gd name="connsiteX17" fmla="*/ 2627939 w 2776497"/>
              <a:gd name="connsiteY17" fmla="*/ 1157728 h 1223042"/>
              <a:gd name="connsiteX18" fmla="*/ 2481943 w 2776497"/>
              <a:gd name="connsiteY18" fmla="*/ 1111624 h 1223042"/>
              <a:gd name="connsiteX19" fmla="*/ 2328262 w 2776497"/>
              <a:gd name="connsiteY19" fmla="*/ 1111624 h 1223042"/>
              <a:gd name="connsiteX20" fmla="*/ 2236054 w 2776497"/>
              <a:gd name="connsiteY20" fmla="*/ 950259 h 1223042"/>
              <a:gd name="connsiteX21" fmla="*/ 2090057 w 2776497"/>
              <a:gd name="connsiteY21" fmla="*/ 842683 h 1223042"/>
              <a:gd name="connsiteX22" fmla="*/ 2120793 w 2776497"/>
              <a:gd name="connsiteY22" fmla="*/ 650582 h 1223042"/>
              <a:gd name="connsiteX23" fmla="*/ 2174581 w 2776497"/>
              <a:gd name="connsiteY23" fmla="*/ 496901 h 1223042"/>
              <a:gd name="connsiteX24" fmla="*/ 2197633 w 2776497"/>
              <a:gd name="connsiteY24" fmla="*/ 289432 h 1223042"/>
              <a:gd name="connsiteX25" fmla="*/ 2189949 w 2776497"/>
              <a:gd name="connsiteY25" fmla="*/ 166488 h 1223042"/>
              <a:gd name="connsiteX26" fmla="*/ 1990165 w 2776497"/>
              <a:gd name="connsiteY26" fmla="*/ 143435 h 1223042"/>
              <a:gd name="connsiteX27" fmla="*/ 1775012 w 2776497"/>
              <a:gd name="connsiteY27" fmla="*/ 43543 h 1223042"/>
              <a:gd name="connsiteX28" fmla="*/ 1636699 w 2776497"/>
              <a:gd name="connsiteY28" fmla="*/ 12807 h 1223042"/>
              <a:gd name="connsiteX29" fmla="*/ 1413862 w 2776497"/>
              <a:gd name="connsiteY29" fmla="*/ 20491 h 1223042"/>
              <a:gd name="connsiteX30" fmla="*/ 1183341 w 2776497"/>
              <a:gd name="connsiteY30" fmla="*/ 58911 h 1223042"/>
              <a:gd name="connsiteX31" fmla="*/ 929768 w 2776497"/>
              <a:gd name="connsiteY31" fmla="*/ 5123 h 1223042"/>
              <a:gd name="connsiteX32" fmla="*/ 799139 w 2776497"/>
              <a:gd name="connsiteY32" fmla="*/ 28175 h 1223042"/>
              <a:gd name="connsiteX33" fmla="*/ 783771 w 2776497"/>
              <a:gd name="connsiteY33" fmla="*/ 128067 h 1223042"/>
              <a:gd name="connsiteX34" fmla="*/ 437990 w 2776497"/>
              <a:gd name="connsiteY34" fmla="*/ 251012 h 1223042"/>
              <a:gd name="connsiteX35" fmla="*/ 153681 w 2776497"/>
              <a:gd name="connsiteY35" fmla="*/ 320168 h 1223042"/>
              <a:gd name="connsiteX36" fmla="*/ 53788 w 2776497"/>
              <a:gd name="connsiteY36" fmla="*/ 358588 h 1223042"/>
              <a:gd name="connsiteX0" fmla="*/ 0 w 2757287"/>
              <a:gd name="connsiteY0" fmla="*/ 350904 h 1161570"/>
              <a:gd name="connsiteX1" fmla="*/ 222837 w 2757287"/>
              <a:gd name="connsiteY1" fmla="*/ 343220 h 1161570"/>
              <a:gd name="connsiteX2" fmla="*/ 437990 w 2757287"/>
              <a:gd name="connsiteY2" fmla="*/ 373956 h 1161570"/>
              <a:gd name="connsiteX3" fmla="*/ 691563 w 2757287"/>
              <a:gd name="connsiteY3" fmla="*/ 466165 h 1161570"/>
              <a:gd name="connsiteX4" fmla="*/ 822191 w 2757287"/>
              <a:gd name="connsiteY4" fmla="*/ 496901 h 1161570"/>
              <a:gd name="connsiteX5" fmla="*/ 929768 w 2757287"/>
              <a:gd name="connsiteY5" fmla="*/ 543005 h 1161570"/>
              <a:gd name="connsiteX6" fmla="*/ 929768 w 2757287"/>
              <a:gd name="connsiteY6" fmla="*/ 550689 h 1161570"/>
              <a:gd name="connsiteX7" fmla="*/ 1114185 w 2757287"/>
              <a:gd name="connsiteY7" fmla="*/ 573741 h 1161570"/>
              <a:gd name="connsiteX8" fmla="*/ 1167973 w 2757287"/>
              <a:gd name="connsiteY8" fmla="*/ 635214 h 1161570"/>
              <a:gd name="connsiteX9" fmla="*/ 1214077 w 2757287"/>
              <a:gd name="connsiteY9" fmla="*/ 804262 h 1161570"/>
              <a:gd name="connsiteX10" fmla="*/ 1252497 w 2757287"/>
              <a:gd name="connsiteY10" fmla="*/ 927207 h 1161570"/>
              <a:gd name="connsiteX11" fmla="*/ 1375442 w 2757287"/>
              <a:gd name="connsiteY11" fmla="*/ 973311 h 1161570"/>
              <a:gd name="connsiteX12" fmla="*/ 1498386 w 2757287"/>
              <a:gd name="connsiteY12" fmla="*/ 957943 h 1161570"/>
              <a:gd name="connsiteX13" fmla="*/ 1621331 w 2757287"/>
              <a:gd name="connsiteY13" fmla="*/ 950259 h 1161570"/>
              <a:gd name="connsiteX14" fmla="*/ 1713539 w 2757287"/>
              <a:gd name="connsiteY14" fmla="*/ 988679 h 1161570"/>
              <a:gd name="connsiteX15" fmla="*/ 1705855 w 2757287"/>
              <a:gd name="connsiteY15" fmla="*/ 1088572 h 1161570"/>
              <a:gd name="connsiteX16" fmla="*/ 2627939 w 2757287"/>
              <a:gd name="connsiteY16" fmla="*/ 1157728 h 1161570"/>
              <a:gd name="connsiteX17" fmla="*/ 2481943 w 2757287"/>
              <a:gd name="connsiteY17" fmla="*/ 1111624 h 1161570"/>
              <a:gd name="connsiteX18" fmla="*/ 2328262 w 2757287"/>
              <a:gd name="connsiteY18" fmla="*/ 1111624 h 1161570"/>
              <a:gd name="connsiteX19" fmla="*/ 2236054 w 2757287"/>
              <a:gd name="connsiteY19" fmla="*/ 950259 h 1161570"/>
              <a:gd name="connsiteX20" fmla="*/ 2090057 w 2757287"/>
              <a:gd name="connsiteY20" fmla="*/ 842683 h 1161570"/>
              <a:gd name="connsiteX21" fmla="*/ 2120793 w 2757287"/>
              <a:gd name="connsiteY21" fmla="*/ 650582 h 1161570"/>
              <a:gd name="connsiteX22" fmla="*/ 2174581 w 2757287"/>
              <a:gd name="connsiteY22" fmla="*/ 496901 h 1161570"/>
              <a:gd name="connsiteX23" fmla="*/ 2197633 w 2757287"/>
              <a:gd name="connsiteY23" fmla="*/ 289432 h 1161570"/>
              <a:gd name="connsiteX24" fmla="*/ 2189949 w 2757287"/>
              <a:gd name="connsiteY24" fmla="*/ 166488 h 1161570"/>
              <a:gd name="connsiteX25" fmla="*/ 1990165 w 2757287"/>
              <a:gd name="connsiteY25" fmla="*/ 143435 h 1161570"/>
              <a:gd name="connsiteX26" fmla="*/ 1775012 w 2757287"/>
              <a:gd name="connsiteY26" fmla="*/ 43543 h 1161570"/>
              <a:gd name="connsiteX27" fmla="*/ 1636699 w 2757287"/>
              <a:gd name="connsiteY27" fmla="*/ 12807 h 1161570"/>
              <a:gd name="connsiteX28" fmla="*/ 1413862 w 2757287"/>
              <a:gd name="connsiteY28" fmla="*/ 20491 h 1161570"/>
              <a:gd name="connsiteX29" fmla="*/ 1183341 w 2757287"/>
              <a:gd name="connsiteY29" fmla="*/ 58911 h 1161570"/>
              <a:gd name="connsiteX30" fmla="*/ 929768 w 2757287"/>
              <a:gd name="connsiteY30" fmla="*/ 5123 h 1161570"/>
              <a:gd name="connsiteX31" fmla="*/ 799139 w 2757287"/>
              <a:gd name="connsiteY31" fmla="*/ 28175 h 1161570"/>
              <a:gd name="connsiteX32" fmla="*/ 783771 w 2757287"/>
              <a:gd name="connsiteY32" fmla="*/ 128067 h 1161570"/>
              <a:gd name="connsiteX33" fmla="*/ 437990 w 2757287"/>
              <a:gd name="connsiteY33" fmla="*/ 251012 h 1161570"/>
              <a:gd name="connsiteX34" fmla="*/ 153681 w 2757287"/>
              <a:gd name="connsiteY34" fmla="*/ 320168 h 1161570"/>
              <a:gd name="connsiteX35" fmla="*/ 53788 w 2757287"/>
              <a:gd name="connsiteY35" fmla="*/ 358588 h 1161570"/>
              <a:gd name="connsiteX0" fmla="*/ 0 w 2756006"/>
              <a:gd name="connsiteY0" fmla="*/ 350904 h 1178219"/>
              <a:gd name="connsiteX1" fmla="*/ 222837 w 2756006"/>
              <a:gd name="connsiteY1" fmla="*/ 343220 h 1178219"/>
              <a:gd name="connsiteX2" fmla="*/ 437990 w 2756006"/>
              <a:gd name="connsiteY2" fmla="*/ 373956 h 1178219"/>
              <a:gd name="connsiteX3" fmla="*/ 691563 w 2756006"/>
              <a:gd name="connsiteY3" fmla="*/ 466165 h 1178219"/>
              <a:gd name="connsiteX4" fmla="*/ 822191 w 2756006"/>
              <a:gd name="connsiteY4" fmla="*/ 496901 h 1178219"/>
              <a:gd name="connsiteX5" fmla="*/ 929768 w 2756006"/>
              <a:gd name="connsiteY5" fmla="*/ 543005 h 1178219"/>
              <a:gd name="connsiteX6" fmla="*/ 929768 w 2756006"/>
              <a:gd name="connsiteY6" fmla="*/ 550689 h 1178219"/>
              <a:gd name="connsiteX7" fmla="*/ 1114185 w 2756006"/>
              <a:gd name="connsiteY7" fmla="*/ 573741 h 1178219"/>
              <a:gd name="connsiteX8" fmla="*/ 1167973 w 2756006"/>
              <a:gd name="connsiteY8" fmla="*/ 635214 h 1178219"/>
              <a:gd name="connsiteX9" fmla="*/ 1214077 w 2756006"/>
              <a:gd name="connsiteY9" fmla="*/ 804262 h 1178219"/>
              <a:gd name="connsiteX10" fmla="*/ 1252497 w 2756006"/>
              <a:gd name="connsiteY10" fmla="*/ 927207 h 1178219"/>
              <a:gd name="connsiteX11" fmla="*/ 1375442 w 2756006"/>
              <a:gd name="connsiteY11" fmla="*/ 973311 h 1178219"/>
              <a:gd name="connsiteX12" fmla="*/ 1498386 w 2756006"/>
              <a:gd name="connsiteY12" fmla="*/ 957943 h 1178219"/>
              <a:gd name="connsiteX13" fmla="*/ 1621331 w 2756006"/>
              <a:gd name="connsiteY13" fmla="*/ 950259 h 1178219"/>
              <a:gd name="connsiteX14" fmla="*/ 1713539 w 2756006"/>
              <a:gd name="connsiteY14" fmla="*/ 988679 h 1178219"/>
              <a:gd name="connsiteX15" fmla="*/ 2627939 w 2756006"/>
              <a:gd name="connsiteY15" fmla="*/ 1157728 h 1178219"/>
              <a:gd name="connsiteX16" fmla="*/ 2481943 w 2756006"/>
              <a:gd name="connsiteY16" fmla="*/ 1111624 h 1178219"/>
              <a:gd name="connsiteX17" fmla="*/ 2328262 w 2756006"/>
              <a:gd name="connsiteY17" fmla="*/ 1111624 h 1178219"/>
              <a:gd name="connsiteX18" fmla="*/ 2236054 w 2756006"/>
              <a:gd name="connsiteY18" fmla="*/ 950259 h 1178219"/>
              <a:gd name="connsiteX19" fmla="*/ 2090057 w 2756006"/>
              <a:gd name="connsiteY19" fmla="*/ 842683 h 1178219"/>
              <a:gd name="connsiteX20" fmla="*/ 2120793 w 2756006"/>
              <a:gd name="connsiteY20" fmla="*/ 650582 h 1178219"/>
              <a:gd name="connsiteX21" fmla="*/ 2174581 w 2756006"/>
              <a:gd name="connsiteY21" fmla="*/ 496901 h 1178219"/>
              <a:gd name="connsiteX22" fmla="*/ 2197633 w 2756006"/>
              <a:gd name="connsiteY22" fmla="*/ 289432 h 1178219"/>
              <a:gd name="connsiteX23" fmla="*/ 2189949 w 2756006"/>
              <a:gd name="connsiteY23" fmla="*/ 166488 h 1178219"/>
              <a:gd name="connsiteX24" fmla="*/ 1990165 w 2756006"/>
              <a:gd name="connsiteY24" fmla="*/ 143435 h 1178219"/>
              <a:gd name="connsiteX25" fmla="*/ 1775012 w 2756006"/>
              <a:gd name="connsiteY25" fmla="*/ 43543 h 1178219"/>
              <a:gd name="connsiteX26" fmla="*/ 1636699 w 2756006"/>
              <a:gd name="connsiteY26" fmla="*/ 12807 h 1178219"/>
              <a:gd name="connsiteX27" fmla="*/ 1413862 w 2756006"/>
              <a:gd name="connsiteY27" fmla="*/ 20491 h 1178219"/>
              <a:gd name="connsiteX28" fmla="*/ 1183341 w 2756006"/>
              <a:gd name="connsiteY28" fmla="*/ 58911 h 1178219"/>
              <a:gd name="connsiteX29" fmla="*/ 929768 w 2756006"/>
              <a:gd name="connsiteY29" fmla="*/ 5123 h 1178219"/>
              <a:gd name="connsiteX30" fmla="*/ 799139 w 2756006"/>
              <a:gd name="connsiteY30" fmla="*/ 28175 h 1178219"/>
              <a:gd name="connsiteX31" fmla="*/ 783771 w 2756006"/>
              <a:gd name="connsiteY31" fmla="*/ 128067 h 1178219"/>
              <a:gd name="connsiteX32" fmla="*/ 437990 w 2756006"/>
              <a:gd name="connsiteY32" fmla="*/ 251012 h 1178219"/>
              <a:gd name="connsiteX33" fmla="*/ 153681 w 2756006"/>
              <a:gd name="connsiteY33" fmla="*/ 320168 h 1178219"/>
              <a:gd name="connsiteX34" fmla="*/ 53788 w 2756006"/>
              <a:gd name="connsiteY34" fmla="*/ 358588 h 1178219"/>
              <a:gd name="connsiteX0" fmla="*/ 0 w 2771374"/>
              <a:gd name="connsiteY0" fmla="*/ 350904 h 1184622"/>
              <a:gd name="connsiteX1" fmla="*/ 222837 w 2771374"/>
              <a:gd name="connsiteY1" fmla="*/ 343220 h 1184622"/>
              <a:gd name="connsiteX2" fmla="*/ 437990 w 2771374"/>
              <a:gd name="connsiteY2" fmla="*/ 373956 h 1184622"/>
              <a:gd name="connsiteX3" fmla="*/ 691563 w 2771374"/>
              <a:gd name="connsiteY3" fmla="*/ 466165 h 1184622"/>
              <a:gd name="connsiteX4" fmla="*/ 822191 w 2771374"/>
              <a:gd name="connsiteY4" fmla="*/ 496901 h 1184622"/>
              <a:gd name="connsiteX5" fmla="*/ 929768 w 2771374"/>
              <a:gd name="connsiteY5" fmla="*/ 543005 h 1184622"/>
              <a:gd name="connsiteX6" fmla="*/ 929768 w 2771374"/>
              <a:gd name="connsiteY6" fmla="*/ 550689 h 1184622"/>
              <a:gd name="connsiteX7" fmla="*/ 1114185 w 2771374"/>
              <a:gd name="connsiteY7" fmla="*/ 573741 h 1184622"/>
              <a:gd name="connsiteX8" fmla="*/ 1167973 w 2771374"/>
              <a:gd name="connsiteY8" fmla="*/ 635214 h 1184622"/>
              <a:gd name="connsiteX9" fmla="*/ 1214077 w 2771374"/>
              <a:gd name="connsiteY9" fmla="*/ 804262 h 1184622"/>
              <a:gd name="connsiteX10" fmla="*/ 1252497 w 2771374"/>
              <a:gd name="connsiteY10" fmla="*/ 927207 h 1184622"/>
              <a:gd name="connsiteX11" fmla="*/ 1375442 w 2771374"/>
              <a:gd name="connsiteY11" fmla="*/ 973311 h 1184622"/>
              <a:gd name="connsiteX12" fmla="*/ 1498386 w 2771374"/>
              <a:gd name="connsiteY12" fmla="*/ 957943 h 1184622"/>
              <a:gd name="connsiteX13" fmla="*/ 1621331 w 2771374"/>
              <a:gd name="connsiteY13" fmla="*/ 950259 h 1184622"/>
              <a:gd name="connsiteX14" fmla="*/ 2627939 w 2771374"/>
              <a:gd name="connsiteY14" fmla="*/ 1157728 h 1184622"/>
              <a:gd name="connsiteX15" fmla="*/ 2481943 w 2771374"/>
              <a:gd name="connsiteY15" fmla="*/ 1111624 h 1184622"/>
              <a:gd name="connsiteX16" fmla="*/ 2328262 w 2771374"/>
              <a:gd name="connsiteY16" fmla="*/ 1111624 h 1184622"/>
              <a:gd name="connsiteX17" fmla="*/ 2236054 w 2771374"/>
              <a:gd name="connsiteY17" fmla="*/ 950259 h 1184622"/>
              <a:gd name="connsiteX18" fmla="*/ 2090057 w 2771374"/>
              <a:gd name="connsiteY18" fmla="*/ 842683 h 1184622"/>
              <a:gd name="connsiteX19" fmla="*/ 2120793 w 2771374"/>
              <a:gd name="connsiteY19" fmla="*/ 650582 h 1184622"/>
              <a:gd name="connsiteX20" fmla="*/ 2174581 w 2771374"/>
              <a:gd name="connsiteY20" fmla="*/ 496901 h 1184622"/>
              <a:gd name="connsiteX21" fmla="*/ 2197633 w 2771374"/>
              <a:gd name="connsiteY21" fmla="*/ 289432 h 1184622"/>
              <a:gd name="connsiteX22" fmla="*/ 2189949 w 2771374"/>
              <a:gd name="connsiteY22" fmla="*/ 166488 h 1184622"/>
              <a:gd name="connsiteX23" fmla="*/ 1990165 w 2771374"/>
              <a:gd name="connsiteY23" fmla="*/ 143435 h 1184622"/>
              <a:gd name="connsiteX24" fmla="*/ 1775012 w 2771374"/>
              <a:gd name="connsiteY24" fmla="*/ 43543 h 1184622"/>
              <a:gd name="connsiteX25" fmla="*/ 1636699 w 2771374"/>
              <a:gd name="connsiteY25" fmla="*/ 12807 h 1184622"/>
              <a:gd name="connsiteX26" fmla="*/ 1413862 w 2771374"/>
              <a:gd name="connsiteY26" fmla="*/ 20491 h 1184622"/>
              <a:gd name="connsiteX27" fmla="*/ 1183341 w 2771374"/>
              <a:gd name="connsiteY27" fmla="*/ 58911 h 1184622"/>
              <a:gd name="connsiteX28" fmla="*/ 929768 w 2771374"/>
              <a:gd name="connsiteY28" fmla="*/ 5123 h 1184622"/>
              <a:gd name="connsiteX29" fmla="*/ 799139 w 2771374"/>
              <a:gd name="connsiteY29" fmla="*/ 28175 h 1184622"/>
              <a:gd name="connsiteX30" fmla="*/ 783771 w 2771374"/>
              <a:gd name="connsiteY30" fmla="*/ 128067 h 1184622"/>
              <a:gd name="connsiteX31" fmla="*/ 437990 w 2771374"/>
              <a:gd name="connsiteY31" fmla="*/ 251012 h 1184622"/>
              <a:gd name="connsiteX32" fmla="*/ 153681 w 2771374"/>
              <a:gd name="connsiteY32" fmla="*/ 320168 h 1184622"/>
              <a:gd name="connsiteX33" fmla="*/ 53788 w 2771374"/>
              <a:gd name="connsiteY33" fmla="*/ 358588 h 1184622"/>
              <a:gd name="connsiteX0" fmla="*/ 0 w 2791865"/>
              <a:gd name="connsiteY0" fmla="*/ 350904 h 1183341"/>
              <a:gd name="connsiteX1" fmla="*/ 222837 w 2791865"/>
              <a:gd name="connsiteY1" fmla="*/ 343220 h 1183341"/>
              <a:gd name="connsiteX2" fmla="*/ 437990 w 2791865"/>
              <a:gd name="connsiteY2" fmla="*/ 373956 h 1183341"/>
              <a:gd name="connsiteX3" fmla="*/ 691563 w 2791865"/>
              <a:gd name="connsiteY3" fmla="*/ 466165 h 1183341"/>
              <a:gd name="connsiteX4" fmla="*/ 822191 w 2791865"/>
              <a:gd name="connsiteY4" fmla="*/ 496901 h 1183341"/>
              <a:gd name="connsiteX5" fmla="*/ 929768 w 2791865"/>
              <a:gd name="connsiteY5" fmla="*/ 543005 h 1183341"/>
              <a:gd name="connsiteX6" fmla="*/ 929768 w 2791865"/>
              <a:gd name="connsiteY6" fmla="*/ 550689 h 1183341"/>
              <a:gd name="connsiteX7" fmla="*/ 1114185 w 2791865"/>
              <a:gd name="connsiteY7" fmla="*/ 573741 h 1183341"/>
              <a:gd name="connsiteX8" fmla="*/ 1167973 w 2791865"/>
              <a:gd name="connsiteY8" fmla="*/ 635214 h 1183341"/>
              <a:gd name="connsiteX9" fmla="*/ 1214077 w 2791865"/>
              <a:gd name="connsiteY9" fmla="*/ 804262 h 1183341"/>
              <a:gd name="connsiteX10" fmla="*/ 1252497 w 2791865"/>
              <a:gd name="connsiteY10" fmla="*/ 927207 h 1183341"/>
              <a:gd name="connsiteX11" fmla="*/ 1375442 w 2791865"/>
              <a:gd name="connsiteY11" fmla="*/ 973311 h 1183341"/>
              <a:gd name="connsiteX12" fmla="*/ 1498386 w 2791865"/>
              <a:gd name="connsiteY12" fmla="*/ 957943 h 1183341"/>
              <a:gd name="connsiteX13" fmla="*/ 2627939 w 2791865"/>
              <a:gd name="connsiteY13" fmla="*/ 1157728 h 1183341"/>
              <a:gd name="connsiteX14" fmla="*/ 2481943 w 2791865"/>
              <a:gd name="connsiteY14" fmla="*/ 1111624 h 1183341"/>
              <a:gd name="connsiteX15" fmla="*/ 2328262 w 2791865"/>
              <a:gd name="connsiteY15" fmla="*/ 1111624 h 1183341"/>
              <a:gd name="connsiteX16" fmla="*/ 2236054 w 2791865"/>
              <a:gd name="connsiteY16" fmla="*/ 950259 h 1183341"/>
              <a:gd name="connsiteX17" fmla="*/ 2090057 w 2791865"/>
              <a:gd name="connsiteY17" fmla="*/ 842683 h 1183341"/>
              <a:gd name="connsiteX18" fmla="*/ 2120793 w 2791865"/>
              <a:gd name="connsiteY18" fmla="*/ 650582 h 1183341"/>
              <a:gd name="connsiteX19" fmla="*/ 2174581 w 2791865"/>
              <a:gd name="connsiteY19" fmla="*/ 496901 h 1183341"/>
              <a:gd name="connsiteX20" fmla="*/ 2197633 w 2791865"/>
              <a:gd name="connsiteY20" fmla="*/ 289432 h 1183341"/>
              <a:gd name="connsiteX21" fmla="*/ 2189949 w 2791865"/>
              <a:gd name="connsiteY21" fmla="*/ 166488 h 1183341"/>
              <a:gd name="connsiteX22" fmla="*/ 1990165 w 2791865"/>
              <a:gd name="connsiteY22" fmla="*/ 143435 h 1183341"/>
              <a:gd name="connsiteX23" fmla="*/ 1775012 w 2791865"/>
              <a:gd name="connsiteY23" fmla="*/ 43543 h 1183341"/>
              <a:gd name="connsiteX24" fmla="*/ 1636699 w 2791865"/>
              <a:gd name="connsiteY24" fmla="*/ 12807 h 1183341"/>
              <a:gd name="connsiteX25" fmla="*/ 1413862 w 2791865"/>
              <a:gd name="connsiteY25" fmla="*/ 20491 h 1183341"/>
              <a:gd name="connsiteX26" fmla="*/ 1183341 w 2791865"/>
              <a:gd name="connsiteY26" fmla="*/ 58911 h 1183341"/>
              <a:gd name="connsiteX27" fmla="*/ 929768 w 2791865"/>
              <a:gd name="connsiteY27" fmla="*/ 5123 h 1183341"/>
              <a:gd name="connsiteX28" fmla="*/ 799139 w 2791865"/>
              <a:gd name="connsiteY28" fmla="*/ 28175 h 1183341"/>
              <a:gd name="connsiteX29" fmla="*/ 783771 w 2791865"/>
              <a:gd name="connsiteY29" fmla="*/ 128067 h 1183341"/>
              <a:gd name="connsiteX30" fmla="*/ 437990 w 2791865"/>
              <a:gd name="connsiteY30" fmla="*/ 251012 h 1183341"/>
              <a:gd name="connsiteX31" fmla="*/ 153681 w 2791865"/>
              <a:gd name="connsiteY31" fmla="*/ 320168 h 1183341"/>
              <a:gd name="connsiteX32" fmla="*/ 53788 w 2791865"/>
              <a:gd name="connsiteY32" fmla="*/ 358588 h 1183341"/>
              <a:gd name="connsiteX0" fmla="*/ 0 w 2812356"/>
              <a:gd name="connsiteY0" fmla="*/ 350904 h 1180780"/>
              <a:gd name="connsiteX1" fmla="*/ 222837 w 2812356"/>
              <a:gd name="connsiteY1" fmla="*/ 343220 h 1180780"/>
              <a:gd name="connsiteX2" fmla="*/ 437990 w 2812356"/>
              <a:gd name="connsiteY2" fmla="*/ 373956 h 1180780"/>
              <a:gd name="connsiteX3" fmla="*/ 691563 w 2812356"/>
              <a:gd name="connsiteY3" fmla="*/ 466165 h 1180780"/>
              <a:gd name="connsiteX4" fmla="*/ 822191 w 2812356"/>
              <a:gd name="connsiteY4" fmla="*/ 496901 h 1180780"/>
              <a:gd name="connsiteX5" fmla="*/ 929768 w 2812356"/>
              <a:gd name="connsiteY5" fmla="*/ 543005 h 1180780"/>
              <a:gd name="connsiteX6" fmla="*/ 929768 w 2812356"/>
              <a:gd name="connsiteY6" fmla="*/ 550689 h 1180780"/>
              <a:gd name="connsiteX7" fmla="*/ 1114185 w 2812356"/>
              <a:gd name="connsiteY7" fmla="*/ 573741 h 1180780"/>
              <a:gd name="connsiteX8" fmla="*/ 1167973 w 2812356"/>
              <a:gd name="connsiteY8" fmla="*/ 635214 h 1180780"/>
              <a:gd name="connsiteX9" fmla="*/ 1214077 w 2812356"/>
              <a:gd name="connsiteY9" fmla="*/ 804262 h 1180780"/>
              <a:gd name="connsiteX10" fmla="*/ 1252497 w 2812356"/>
              <a:gd name="connsiteY10" fmla="*/ 927207 h 1180780"/>
              <a:gd name="connsiteX11" fmla="*/ 1375442 w 2812356"/>
              <a:gd name="connsiteY11" fmla="*/ 973311 h 1180780"/>
              <a:gd name="connsiteX12" fmla="*/ 2627939 w 2812356"/>
              <a:gd name="connsiteY12" fmla="*/ 1157728 h 1180780"/>
              <a:gd name="connsiteX13" fmla="*/ 2481943 w 2812356"/>
              <a:gd name="connsiteY13" fmla="*/ 1111624 h 1180780"/>
              <a:gd name="connsiteX14" fmla="*/ 2328262 w 2812356"/>
              <a:gd name="connsiteY14" fmla="*/ 1111624 h 1180780"/>
              <a:gd name="connsiteX15" fmla="*/ 2236054 w 2812356"/>
              <a:gd name="connsiteY15" fmla="*/ 950259 h 1180780"/>
              <a:gd name="connsiteX16" fmla="*/ 2090057 w 2812356"/>
              <a:gd name="connsiteY16" fmla="*/ 842683 h 1180780"/>
              <a:gd name="connsiteX17" fmla="*/ 2120793 w 2812356"/>
              <a:gd name="connsiteY17" fmla="*/ 650582 h 1180780"/>
              <a:gd name="connsiteX18" fmla="*/ 2174581 w 2812356"/>
              <a:gd name="connsiteY18" fmla="*/ 496901 h 1180780"/>
              <a:gd name="connsiteX19" fmla="*/ 2197633 w 2812356"/>
              <a:gd name="connsiteY19" fmla="*/ 289432 h 1180780"/>
              <a:gd name="connsiteX20" fmla="*/ 2189949 w 2812356"/>
              <a:gd name="connsiteY20" fmla="*/ 166488 h 1180780"/>
              <a:gd name="connsiteX21" fmla="*/ 1990165 w 2812356"/>
              <a:gd name="connsiteY21" fmla="*/ 143435 h 1180780"/>
              <a:gd name="connsiteX22" fmla="*/ 1775012 w 2812356"/>
              <a:gd name="connsiteY22" fmla="*/ 43543 h 1180780"/>
              <a:gd name="connsiteX23" fmla="*/ 1636699 w 2812356"/>
              <a:gd name="connsiteY23" fmla="*/ 12807 h 1180780"/>
              <a:gd name="connsiteX24" fmla="*/ 1413862 w 2812356"/>
              <a:gd name="connsiteY24" fmla="*/ 20491 h 1180780"/>
              <a:gd name="connsiteX25" fmla="*/ 1183341 w 2812356"/>
              <a:gd name="connsiteY25" fmla="*/ 58911 h 1180780"/>
              <a:gd name="connsiteX26" fmla="*/ 929768 w 2812356"/>
              <a:gd name="connsiteY26" fmla="*/ 5123 h 1180780"/>
              <a:gd name="connsiteX27" fmla="*/ 799139 w 2812356"/>
              <a:gd name="connsiteY27" fmla="*/ 28175 h 1180780"/>
              <a:gd name="connsiteX28" fmla="*/ 783771 w 2812356"/>
              <a:gd name="connsiteY28" fmla="*/ 128067 h 1180780"/>
              <a:gd name="connsiteX29" fmla="*/ 437990 w 2812356"/>
              <a:gd name="connsiteY29" fmla="*/ 251012 h 1180780"/>
              <a:gd name="connsiteX30" fmla="*/ 153681 w 2812356"/>
              <a:gd name="connsiteY30" fmla="*/ 320168 h 1180780"/>
              <a:gd name="connsiteX31" fmla="*/ 53788 w 2812356"/>
              <a:gd name="connsiteY31" fmla="*/ 358588 h 1180780"/>
              <a:gd name="connsiteX0" fmla="*/ 0 w 2786742"/>
              <a:gd name="connsiteY0" fmla="*/ 350904 h 1180780"/>
              <a:gd name="connsiteX1" fmla="*/ 222837 w 2786742"/>
              <a:gd name="connsiteY1" fmla="*/ 343220 h 1180780"/>
              <a:gd name="connsiteX2" fmla="*/ 437990 w 2786742"/>
              <a:gd name="connsiteY2" fmla="*/ 373956 h 1180780"/>
              <a:gd name="connsiteX3" fmla="*/ 691563 w 2786742"/>
              <a:gd name="connsiteY3" fmla="*/ 466165 h 1180780"/>
              <a:gd name="connsiteX4" fmla="*/ 822191 w 2786742"/>
              <a:gd name="connsiteY4" fmla="*/ 496901 h 1180780"/>
              <a:gd name="connsiteX5" fmla="*/ 929768 w 2786742"/>
              <a:gd name="connsiteY5" fmla="*/ 543005 h 1180780"/>
              <a:gd name="connsiteX6" fmla="*/ 929768 w 2786742"/>
              <a:gd name="connsiteY6" fmla="*/ 550689 h 1180780"/>
              <a:gd name="connsiteX7" fmla="*/ 1114185 w 2786742"/>
              <a:gd name="connsiteY7" fmla="*/ 573741 h 1180780"/>
              <a:gd name="connsiteX8" fmla="*/ 1167973 w 2786742"/>
              <a:gd name="connsiteY8" fmla="*/ 635214 h 1180780"/>
              <a:gd name="connsiteX9" fmla="*/ 1214077 w 2786742"/>
              <a:gd name="connsiteY9" fmla="*/ 804262 h 1180780"/>
              <a:gd name="connsiteX10" fmla="*/ 1252497 w 2786742"/>
              <a:gd name="connsiteY10" fmla="*/ 927207 h 1180780"/>
              <a:gd name="connsiteX11" fmla="*/ 1375442 w 2786742"/>
              <a:gd name="connsiteY11" fmla="*/ 973311 h 1180780"/>
              <a:gd name="connsiteX12" fmla="*/ 2627939 w 2786742"/>
              <a:gd name="connsiteY12" fmla="*/ 1157728 h 1180780"/>
              <a:gd name="connsiteX13" fmla="*/ 2328262 w 2786742"/>
              <a:gd name="connsiteY13" fmla="*/ 1111624 h 1180780"/>
              <a:gd name="connsiteX14" fmla="*/ 2236054 w 2786742"/>
              <a:gd name="connsiteY14" fmla="*/ 950259 h 1180780"/>
              <a:gd name="connsiteX15" fmla="*/ 2090057 w 2786742"/>
              <a:gd name="connsiteY15" fmla="*/ 842683 h 1180780"/>
              <a:gd name="connsiteX16" fmla="*/ 2120793 w 2786742"/>
              <a:gd name="connsiteY16" fmla="*/ 650582 h 1180780"/>
              <a:gd name="connsiteX17" fmla="*/ 2174581 w 2786742"/>
              <a:gd name="connsiteY17" fmla="*/ 496901 h 1180780"/>
              <a:gd name="connsiteX18" fmla="*/ 2197633 w 2786742"/>
              <a:gd name="connsiteY18" fmla="*/ 289432 h 1180780"/>
              <a:gd name="connsiteX19" fmla="*/ 2189949 w 2786742"/>
              <a:gd name="connsiteY19" fmla="*/ 166488 h 1180780"/>
              <a:gd name="connsiteX20" fmla="*/ 1990165 w 2786742"/>
              <a:gd name="connsiteY20" fmla="*/ 143435 h 1180780"/>
              <a:gd name="connsiteX21" fmla="*/ 1775012 w 2786742"/>
              <a:gd name="connsiteY21" fmla="*/ 43543 h 1180780"/>
              <a:gd name="connsiteX22" fmla="*/ 1636699 w 2786742"/>
              <a:gd name="connsiteY22" fmla="*/ 12807 h 1180780"/>
              <a:gd name="connsiteX23" fmla="*/ 1413862 w 2786742"/>
              <a:gd name="connsiteY23" fmla="*/ 20491 h 1180780"/>
              <a:gd name="connsiteX24" fmla="*/ 1183341 w 2786742"/>
              <a:gd name="connsiteY24" fmla="*/ 58911 h 1180780"/>
              <a:gd name="connsiteX25" fmla="*/ 929768 w 2786742"/>
              <a:gd name="connsiteY25" fmla="*/ 5123 h 1180780"/>
              <a:gd name="connsiteX26" fmla="*/ 799139 w 2786742"/>
              <a:gd name="connsiteY26" fmla="*/ 28175 h 1180780"/>
              <a:gd name="connsiteX27" fmla="*/ 783771 w 2786742"/>
              <a:gd name="connsiteY27" fmla="*/ 128067 h 1180780"/>
              <a:gd name="connsiteX28" fmla="*/ 437990 w 2786742"/>
              <a:gd name="connsiteY28" fmla="*/ 251012 h 1180780"/>
              <a:gd name="connsiteX29" fmla="*/ 153681 w 2786742"/>
              <a:gd name="connsiteY29" fmla="*/ 320168 h 1180780"/>
              <a:gd name="connsiteX30" fmla="*/ 53788 w 2786742"/>
              <a:gd name="connsiteY30" fmla="*/ 358588 h 1180780"/>
              <a:gd name="connsiteX0" fmla="*/ 0 w 2771374"/>
              <a:gd name="connsiteY0" fmla="*/ 350904 h 1161570"/>
              <a:gd name="connsiteX1" fmla="*/ 222837 w 2771374"/>
              <a:gd name="connsiteY1" fmla="*/ 343220 h 1161570"/>
              <a:gd name="connsiteX2" fmla="*/ 437990 w 2771374"/>
              <a:gd name="connsiteY2" fmla="*/ 373956 h 1161570"/>
              <a:gd name="connsiteX3" fmla="*/ 691563 w 2771374"/>
              <a:gd name="connsiteY3" fmla="*/ 466165 h 1161570"/>
              <a:gd name="connsiteX4" fmla="*/ 822191 w 2771374"/>
              <a:gd name="connsiteY4" fmla="*/ 496901 h 1161570"/>
              <a:gd name="connsiteX5" fmla="*/ 929768 w 2771374"/>
              <a:gd name="connsiteY5" fmla="*/ 543005 h 1161570"/>
              <a:gd name="connsiteX6" fmla="*/ 929768 w 2771374"/>
              <a:gd name="connsiteY6" fmla="*/ 550689 h 1161570"/>
              <a:gd name="connsiteX7" fmla="*/ 1114185 w 2771374"/>
              <a:gd name="connsiteY7" fmla="*/ 573741 h 1161570"/>
              <a:gd name="connsiteX8" fmla="*/ 1167973 w 2771374"/>
              <a:gd name="connsiteY8" fmla="*/ 635214 h 1161570"/>
              <a:gd name="connsiteX9" fmla="*/ 1214077 w 2771374"/>
              <a:gd name="connsiteY9" fmla="*/ 804262 h 1161570"/>
              <a:gd name="connsiteX10" fmla="*/ 1252497 w 2771374"/>
              <a:gd name="connsiteY10" fmla="*/ 927207 h 1161570"/>
              <a:gd name="connsiteX11" fmla="*/ 1375442 w 2771374"/>
              <a:gd name="connsiteY11" fmla="*/ 973311 h 1161570"/>
              <a:gd name="connsiteX12" fmla="*/ 2627939 w 2771374"/>
              <a:gd name="connsiteY12" fmla="*/ 1157728 h 1161570"/>
              <a:gd name="connsiteX13" fmla="*/ 2236054 w 2771374"/>
              <a:gd name="connsiteY13" fmla="*/ 950259 h 1161570"/>
              <a:gd name="connsiteX14" fmla="*/ 2090057 w 2771374"/>
              <a:gd name="connsiteY14" fmla="*/ 842683 h 1161570"/>
              <a:gd name="connsiteX15" fmla="*/ 2120793 w 2771374"/>
              <a:gd name="connsiteY15" fmla="*/ 650582 h 1161570"/>
              <a:gd name="connsiteX16" fmla="*/ 2174581 w 2771374"/>
              <a:gd name="connsiteY16" fmla="*/ 496901 h 1161570"/>
              <a:gd name="connsiteX17" fmla="*/ 2197633 w 2771374"/>
              <a:gd name="connsiteY17" fmla="*/ 289432 h 1161570"/>
              <a:gd name="connsiteX18" fmla="*/ 2189949 w 2771374"/>
              <a:gd name="connsiteY18" fmla="*/ 166488 h 1161570"/>
              <a:gd name="connsiteX19" fmla="*/ 1990165 w 2771374"/>
              <a:gd name="connsiteY19" fmla="*/ 143435 h 1161570"/>
              <a:gd name="connsiteX20" fmla="*/ 1775012 w 2771374"/>
              <a:gd name="connsiteY20" fmla="*/ 43543 h 1161570"/>
              <a:gd name="connsiteX21" fmla="*/ 1636699 w 2771374"/>
              <a:gd name="connsiteY21" fmla="*/ 12807 h 1161570"/>
              <a:gd name="connsiteX22" fmla="*/ 1413862 w 2771374"/>
              <a:gd name="connsiteY22" fmla="*/ 20491 h 1161570"/>
              <a:gd name="connsiteX23" fmla="*/ 1183341 w 2771374"/>
              <a:gd name="connsiteY23" fmla="*/ 58911 h 1161570"/>
              <a:gd name="connsiteX24" fmla="*/ 929768 w 2771374"/>
              <a:gd name="connsiteY24" fmla="*/ 5123 h 1161570"/>
              <a:gd name="connsiteX25" fmla="*/ 799139 w 2771374"/>
              <a:gd name="connsiteY25" fmla="*/ 28175 h 1161570"/>
              <a:gd name="connsiteX26" fmla="*/ 783771 w 2771374"/>
              <a:gd name="connsiteY26" fmla="*/ 128067 h 1161570"/>
              <a:gd name="connsiteX27" fmla="*/ 437990 w 2771374"/>
              <a:gd name="connsiteY27" fmla="*/ 251012 h 1161570"/>
              <a:gd name="connsiteX28" fmla="*/ 153681 w 2771374"/>
              <a:gd name="connsiteY28" fmla="*/ 320168 h 1161570"/>
              <a:gd name="connsiteX29" fmla="*/ 53788 w 2771374"/>
              <a:gd name="connsiteY29" fmla="*/ 358588 h 1161570"/>
              <a:gd name="connsiteX0" fmla="*/ 0 w 2355156"/>
              <a:gd name="connsiteY0" fmla="*/ 350904 h 977153"/>
              <a:gd name="connsiteX1" fmla="*/ 222837 w 2355156"/>
              <a:gd name="connsiteY1" fmla="*/ 343220 h 977153"/>
              <a:gd name="connsiteX2" fmla="*/ 437990 w 2355156"/>
              <a:gd name="connsiteY2" fmla="*/ 373956 h 977153"/>
              <a:gd name="connsiteX3" fmla="*/ 691563 w 2355156"/>
              <a:gd name="connsiteY3" fmla="*/ 466165 h 977153"/>
              <a:gd name="connsiteX4" fmla="*/ 822191 w 2355156"/>
              <a:gd name="connsiteY4" fmla="*/ 496901 h 977153"/>
              <a:gd name="connsiteX5" fmla="*/ 929768 w 2355156"/>
              <a:gd name="connsiteY5" fmla="*/ 543005 h 977153"/>
              <a:gd name="connsiteX6" fmla="*/ 929768 w 2355156"/>
              <a:gd name="connsiteY6" fmla="*/ 550689 h 977153"/>
              <a:gd name="connsiteX7" fmla="*/ 1114185 w 2355156"/>
              <a:gd name="connsiteY7" fmla="*/ 573741 h 977153"/>
              <a:gd name="connsiteX8" fmla="*/ 1167973 w 2355156"/>
              <a:gd name="connsiteY8" fmla="*/ 635214 h 977153"/>
              <a:gd name="connsiteX9" fmla="*/ 1214077 w 2355156"/>
              <a:gd name="connsiteY9" fmla="*/ 804262 h 977153"/>
              <a:gd name="connsiteX10" fmla="*/ 1252497 w 2355156"/>
              <a:gd name="connsiteY10" fmla="*/ 927207 h 977153"/>
              <a:gd name="connsiteX11" fmla="*/ 1375442 w 2355156"/>
              <a:gd name="connsiteY11" fmla="*/ 973311 h 977153"/>
              <a:gd name="connsiteX12" fmla="*/ 2236054 w 2355156"/>
              <a:gd name="connsiteY12" fmla="*/ 950259 h 977153"/>
              <a:gd name="connsiteX13" fmla="*/ 2090057 w 2355156"/>
              <a:gd name="connsiteY13" fmla="*/ 842683 h 977153"/>
              <a:gd name="connsiteX14" fmla="*/ 2120793 w 2355156"/>
              <a:gd name="connsiteY14" fmla="*/ 650582 h 977153"/>
              <a:gd name="connsiteX15" fmla="*/ 2174581 w 2355156"/>
              <a:gd name="connsiteY15" fmla="*/ 496901 h 977153"/>
              <a:gd name="connsiteX16" fmla="*/ 2197633 w 2355156"/>
              <a:gd name="connsiteY16" fmla="*/ 289432 h 977153"/>
              <a:gd name="connsiteX17" fmla="*/ 2189949 w 2355156"/>
              <a:gd name="connsiteY17" fmla="*/ 166488 h 977153"/>
              <a:gd name="connsiteX18" fmla="*/ 1990165 w 2355156"/>
              <a:gd name="connsiteY18" fmla="*/ 143435 h 977153"/>
              <a:gd name="connsiteX19" fmla="*/ 1775012 w 2355156"/>
              <a:gd name="connsiteY19" fmla="*/ 43543 h 977153"/>
              <a:gd name="connsiteX20" fmla="*/ 1636699 w 2355156"/>
              <a:gd name="connsiteY20" fmla="*/ 12807 h 977153"/>
              <a:gd name="connsiteX21" fmla="*/ 1413862 w 2355156"/>
              <a:gd name="connsiteY21" fmla="*/ 20491 h 977153"/>
              <a:gd name="connsiteX22" fmla="*/ 1183341 w 2355156"/>
              <a:gd name="connsiteY22" fmla="*/ 58911 h 977153"/>
              <a:gd name="connsiteX23" fmla="*/ 929768 w 2355156"/>
              <a:gd name="connsiteY23" fmla="*/ 5123 h 977153"/>
              <a:gd name="connsiteX24" fmla="*/ 799139 w 2355156"/>
              <a:gd name="connsiteY24" fmla="*/ 28175 h 977153"/>
              <a:gd name="connsiteX25" fmla="*/ 783771 w 2355156"/>
              <a:gd name="connsiteY25" fmla="*/ 128067 h 977153"/>
              <a:gd name="connsiteX26" fmla="*/ 437990 w 2355156"/>
              <a:gd name="connsiteY26" fmla="*/ 251012 h 977153"/>
              <a:gd name="connsiteX27" fmla="*/ 153681 w 2355156"/>
              <a:gd name="connsiteY27" fmla="*/ 320168 h 977153"/>
              <a:gd name="connsiteX28" fmla="*/ 53788 w 2355156"/>
              <a:gd name="connsiteY28" fmla="*/ 358588 h 977153"/>
              <a:gd name="connsiteX0" fmla="*/ 0 w 2224527"/>
              <a:gd name="connsiteY0" fmla="*/ 350904 h 987398"/>
              <a:gd name="connsiteX1" fmla="*/ 222837 w 2224527"/>
              <a:gd name="connsiteY1" fmla="*/ 343220 h 987398"/>
              <a:gd name="connsiteX2" fmla="*/ 437990 w 2224527"/>
              <a:gd name="connsiteY2" fmla="*/ 373956 h 987398"/>
              <a:gd name="connsiteX3" fmla="*/ 691563 w 2224527"/>
              <a:gd name="connsiteY3" fmla="*/ 466165 h 987398"/>
              <a:gd name="connsiteX4" fmla="*/ 822191 w 2224527"/>
              <a:gd name="connsiteY4" fmla="*/ 496901 h 987398"/>
              <a:gd name="connsiteX5" fmla="*/ 929768 w 2224527"/>
              <a:gd name="connsiteY5" fmla="*/ 543005 h 987398"/>
              <a:gd name="connsiteX6" fmla="*/ 929768 w 2224527"/>
              <a:gd name="connsiteY6" fmla="*/ 550689 h 987398"/>
              <a:gd name="connsiteX7" fmla="*/ 1114185 w 2224527"/>
              <a:gd name="connsiteY7" fmla="*/ 573741 h 987398"/>
              <a:gd name="connsiteX8" fmla="*/ 1167973 w 2224527"/>
              <a:gd name="connsiteY8" fmla="*/ 635214 h 987398"/>
              <a:gd name="connsiteX9" fmla="*/ 1214077 w 2224527"/>
              <a:gd name="connsiteY9" fmla="*/ 804262 h 987398"/>
              <a:gd name="connsiteX10" fmla="*/ 1252497 w 2224527"/>
              <a:gd name="connsiteY10" fmla="*/ 927207 h 987398"/>
              <a:gd name="connsiteX11" fmla="*/ 1375442 w 2224527"/>
              <a:gd name="connsiteY11" fmla="*/ 973311 h 987398"/>
              <a:gd name="connsiteX12" fmla="*/ 2090057 w 2224527"/>
              <a:gd name="connsiteY12" fmla="*/ 842683 h 987398"/>
              <a:gd name="connsiteX13" fmla="*/ 2120793 w 2224527"/>
              <a:gd name="connsiteY13" fmla="*/ 650582 h 987398"/>
              <a:gd name="connsiteX14" fmla="*/ 2174581 w 2224527"/>
              <a:gd name="connsiteY14" fmla="*/ 496901 h 987398"/>
              <a:gd name="connsiteX15" fmla="*/ 2197633 w 2224527"/>
              <a:gd name="connsiteY15" fmla="*/ 289432 h 987398"/>
              <a:gd name="connsiteX16" fmla="*/ 2189949 w 2224527"/>
              <a:gd name="connsiteY16" fmla="*/ 166488 h 987398"/>
              <a:gd name="connsiteX17" fmla="*/ 1990165 w 2224527"/>
              <a:gd name="connsiteY17" fmla="*/ 143435 h 987398"/>
              <a:gd name="connsiteX18" fmla="*/ 1775012 w 2224527"/>
              <a:gd name="connsiteY18" fmla="*/ 43543 h 987398"/>
              <a:gd name="connsiteX19" fmla="*/ 1636699 w 2224527"/>
              <a:gd name="connsiteY19" fmla="*/ 12807 h 987398"/>
              <a:gd name="connsiteX20" fmla="*/ 1413862 w 2224527"/>
              <a:gd name="connsiteY20" fmla="*/ 20491 h 987398"/>
              <a:gd name="connsiteX21" fmla="*/ 1183341 w 2224527"/>
              <a:gd name="connsiteY21" fmla="*/ 58911 h 987398"/>
              <a:gd name="connsiteX22" fmla="*/ 929768 w 2224527"/>
              <a:gd name="connsiteY22" fmla="*/ 5123 h 987398"/>
              <a:gd name="connsiteX23" fmla="*/ 799139 w 2224527"/>
              <a:gd name="connsiteY23" fmla="*/ 28175 h 987398"/>
              <a:gd name="connsiteX24" fmla="*/ 783771 w 2224527"/>
              <a:gd name="connsiteY24" fmla="*/ 128067 h 987398"/>
              <a:gd name="connsiteX25" fmla="*/ 437990 w 2224527"/>
              <a:gd name="connsiteY25" fmla="*/ 251012 h 987398"/>
              <a:gd name="connsiteX26" fmla="*/ 153681 w 2224527"/>
              <a:gd name="connsiteY26" fmla="*/ 320168 h 987398"/>
              <a:gd name="connsiteX27" fmla="*/ 53788 w 2224527"/>
              <a:gd name="connsiteY27" fmla="*/ 358588 h 987398"/>
              <a:gd name="connsiteX0" fmla="*/ 0 w 2253983"/>
              <a:gd name="connsiteY0" fmla="*/ 350904 h 1019415"/>
              <a:gd name="connsiteX1" fmla="*/ 222837 w 2253983"/>
              <a:gd name="connsiteY1" fmla="*/ 343220 h 1019415"/>
              <a:gd name="connsiteX2" fmla="*/ 437990 w 2253983"/>
              <a:gd name="connsiteY2" fmla="*/ 373956 h 1019415"/>
              <a:gd name="connsiteX3" fmla="*/ 691563 w 2253983"/>
              <a:gd name="connsiteY3" fmla="*/ 466165 h 1019415"/>
              <a:gd name="connsiteX4" fmla="*/ 822191 w 2253983"/>
              <a:gd name="connsiteY4" fmla="*/ 496901 h 1019415"/>
              <a:gd name="connsiteX5" fmla="*/ 929768 w 2253983"/>
              <a:gd name="connsiteY5" fmla="*/ 543005 h 1019415"/>
              <a:gd name="connsiteX6" fmla="*/ 929768 w 2253983"/>
              <a:gd name="connsiteY6" fmla="*/ 550689 h 1019415"/>
              <a:gd name="connsiteX7" fmla="*/ 1114185 w 2253983"/>
              <a:gd name="connsiteY7" fmla="*/ 573741 h 1019415"/>
              <a:gd name="connsiteX8" fmla="*/ 1167973 w 2253983"/>
              <a:gd name="connsiteY8" fmla="*/ 635214 h 1019415"/>
              <a:gd name="connsiteX9" fmla="*/ 1214077 w 2253983"/>
              <a:gd name="connsiteY9" fmla="*/ 804262 h 1019415"/>
              <a:gd name="connsiteX10" fmla="*/ 1252497 w 2253983"/>
              <a:gd name="connsiteY10" fmla="*/ 927207 h 1019415"/>
              <a:gd name="connsiteX11" fmla="*/ 1375442 w 2253983"/>
              <a:gd name="connsiteY11" fmla="*/ 973311 h 1019415"/>
              <a:gd name="connsiteX12" fmla="*/ 2120793 w 2253983"/>
              <a:gd name="connsiteY12" fmla="*/ 650582 h 1019415"/>
              <a:gd name="connsiteX13" fmla="*/ 2174581 w 2253983"/>
              <a:gd name="connsiteY13" fmla="*/ 496901 h 1019415"/>
              <a:gd name="connsiteX14" fmla="*/ 2197633 w 2253983"/>
              <a:gd name="connsiteY14" fmla="*/ 289432 h 1019415"/>
              <a:gd name="connsiteX15" fmla="*/ 2189949 w 2253983"/>
              <a:gd name="connsiteY15" fmla="*/ 166488 h 1019415"/>
              <a:gd name="connsiteX16" fmla="*/ 1990165 w 2253983"/>
              <a:gd name="connsiteY16" fmla="*/ 143435 h 1019415"/>
              <a:gd name="connsiteX17" fmla="*/ 1775012 w 2253983"/>
              <a:gd name="connsiteY17" fmla="*/ 43543 h 1019415"/>
              <a:gd name="connsiteX18" fmla="*/ 1636699 w 2253983"/>
              <a:gd name="connsiteY18" fmla="*/ 12807 h 1019415"/>
              <a:gd name="connsiteX19" fmla="*/ 1413862 w 2253983"/>
              <a:gd name="connsiteY19" fmla="*/ 20491 h 1019415"/>
              <a:gd name="connsiteX20" fmla="*/ 1183341 w 2253983"/>
              <a:gd name="connsiteY20" fmla="*/ 58911 h 1019415"/>
              <a:gd name="connsiteX21" fmla="*/ 929768 w 2253983"/>
              <a:gd name="connsiteY21" fmla="*/ 5123 h 1019415"/>
              <a:gd name="connsiteX22" fmla="*/ 799139 w 2253983"/>
              <a:gd name="connsiteY22" fmla="*/ 28175 h 1019415"/>
              <a:gd name="connsiteX23" fmla="*/ 783771 w 2253983"/>
              <a:gd name="connsiteY23" fmla="*/ 128067 h 1019415"/>
              <a:gd name="connsiteX24" fmla="*/ 437990 w 2253983"/>
              <a:gd name="connsiteY24" fmla="*/ 251012 h 1019415"/>
              <a:gd name="connsiteX25" fmla="*/ 153681 w 2253983"/>
              <a:gd name="connsiteY25" fmla="*/ 320168 h 1019415"/>
              <a:gd name="connsiteX26" fmla="*/ 53788 w 2253983"/>
              <a:gd name="connsiteY26" fmla="*/ 358588 h 1019415"/>
              <a:gd name="connsiteX0" fmla="*/ 0 w 2274474"/>
              <a:gd name="connsiteY0" fmla="*/ 350904 h 952820"/>
              <a:gd name="connsiteX1" fmla="*/ 222837 w 2274474"/>
              <a:gd name="connsiteY1" fmla="*/ 343220 h 952820"/>
              <a:gd name="connsiteX2" fmla="*/ 437990 w 2274474"/>
              <a:gd name="connsiteY2" fmla="*/ 373956 h 952820"/>
              <a:gd name="connsiteX3" fmla="*/ 691563 w 2274474"/>
              <a:gd name="connsiteY3" fmla="*/ 466165 h 952820"/>
              <a:gd name="connsiteX4" fmla="*/ 822191 w 2274474"/>
              <a:gd name="connsiteY4" fmla="*/ 496901 h 952820"/>
              <a:gd name="connsiteX5" fmla="*/ 929768 w 2274474"/>
              <a:gd name="connsiteY5" fmla="*/ 543005 h 952820"/>
              <a:gd name="connsiteX6" fmla="*/ 929768 w 2274474"/>
              <a:gd name="connsiteY6" fmla="*/ 550689 h 952820"/>
              <a:gd name="connsiteX7" fmla="*/ 1114185 w 2274474"/>
              <a:gd name="connsiteY7" fmla="*/ 573741 h 952820"/>
              <a:gd name="connsiteX8" fmla="*/ 1167973 w 2274474"/>
              <a:gd name="connsiteY8" fmla="*/ 635214 h 952820"/>
              <a:gd name="connsiteX9" fmla="*/ 1214077 w 2274474"/>
              <a:gd name="connsiteY9" fmla="*/ 804262 h 952820"/>
              <a:gd name="connsiteX10" fmla="*/ 1252497 w 2274474"/>
              <a:gd name="connsiteY10" fmla="*/ 927207 h 952820"/>
              <a:gd name="connsiteX11" fmla="*/ 2120793 w 2274474"/>
              <a:gd name="connsiteY11" fmla="*/ 650582 h 952820"/>
              <a:gd name="connsiteX12" fmla="*/ 2174581 w 2274474"/>
              <a:gd name="connsiteY12" fmla="*/ 496901 h 952820"/>
              <a:gd name="connsiteX13" fmla="*/ 2197633 w 2274474"/>
              <a:gd name="connsiteY13" fmla="*/ 289432 h 952820"/>
              <a:gd name="connsiteX14" fmla="*/ 2189949 w 2274474"/>
              <a:gd name="connsiteY14" fmla="*/ 166488 h 952820"/>
              <a:gd name="connsiteX15" fmla="*/ 1990165 w 2274474"/>
              <a:gd name="connsiteY15" fmla="*/ 143435 h 952820"/>
              <a:gd name="connsiteX16" fmla="*/ 1775012 w 2274474"/>
              <a:gd name="connsiteY16" fmla="*/ 43543 h 952820"/>
              <a:gd name="connsiteX17" fmla="*/ 1636699 w 2274474"/>
              <a:gd name="connsiteY17" fmla="*/ 12807 h 952820"/>
              <a:gd name="connsiteX18" fmla="*/ 1413862 w 2274474"/>
              <a:gd name="connsiteY18" fmla="*/ 20491 h 952820"/>
              <a:gd name="connsiteX19" fmla="*/ 1183341 w 2274474"/>
              <a:gd name="connsiteY19" fmla="*/ 58911 h 952820"/>
              <a:gd name="connsiteX20" fmla="*/ 929768 w 2274474"/>
              <a:gd name="connsiteY20" fmla="*/ 5123 h 952820"/>
              <a:gd name="connsiteX21" fmla="*/ 799139 w 2274474"/>
              <a:gd name="connsiteY21" fmla="*/ 28175 h 952820"/>
              <a:gd name="connsiteX22" fmla="*/ 783771 w 2274474"/>
              <a:gd name="connsiteY22" fmla="*/ 128067 h 952820"/>
              <a:gd name="connsiteX23" fmla="*/ 437990 w 2274474"/>
              <a:gd name="connsiteY23" fmla="*/ 251012 h 952820"/>
              <a:gd name="connsiteX24" fmla="*/ 153681 w 2274474"/>
              <a:gd name="connsiteY24" fmla="*/ 320168 h 952820"/>
              <a:gd name="connsiteX25" fmla="*/ 53788 w 2274474"/>
              <a:gd name="connsiteY25" fmla="*/ 358588 h 952820"/>
              <a:gd name="connsiteX0" fmla="*/ 0 w 2280877"/>
              <a:gd name="connsiteY0" fmla="*/ 350904 h 806823"/>
              <a:gd name="connsiteX1" fmla="*/ 222837 w 2280877"/>
              <a:gd name="connsiteY1" fmla="*/ 343220 h 806823"/>
              <a:gd name="connsiteX2" fmla="*/ 437990 w 2280877"/>
              <a:gd name="connsiteY2" fmla="*/ 373956 h 806823"/>
              <a:gd name="connsiteX3" fmla="*/ 691563 w 2280877"/>
              <a:gd name="connsiteY3" fmla="*/ 466165 h 806823"/>
              <a:gd name="connsiteX4" fmla="*/ 822191 w 2280877"/>
              <a:gd name="connsiteY4" fmla="*/ 496901 h 806823"/>
              <a:gd name="connsiteX5" fmla="*/ 929768 w 2280877"/>
              <a:gd name="connsiteY5" fmla="*/ 543005 h 806823"/>
              <a:gd name="connsiteX6" fmla="*/ 929768 w 2280877"/>
              <a:gd name="connsiteY6" fmla="*/ 550689 h 806823"/>
              <a:gd name="connsiteX7" fmla="*/ 1114185 w 2280877"/>
              <a:gd name="connsiteY7" fmla="*/ 573741 h 806823"/>
              <a:gd name="connsiteX8" fmla="*/ 1167973 w 2280877"/>
              <a:gd name="connsiteY8" fmla="*/ 635214 h 806823"/>
              <a:gd name="connsiteX9" fmla="*/ 1214077 w 2280877"/>
              <a:gd name="connsiteY9" fmla="*/ 804262 h 806823"/>
              <a:gd name="connsiteX10" fmla="*/ 2120793 w 2280877"/>
              <a:gd name="connsiteY10" fmla="*/ 650582 h 806823"/>
              <a:gd name="connsiteX11" fmla="*/ 2174581 w 2280877"/>
              <a:gd name="connsiteY11" fmla="*/ 496901 h 806823"/>
              <a:gd name="connsiteX12" fmla="*/ 2197633 w 2280877"/>
              <a:gd name="connsiteY12" fmla="*/ 289432 h 806823"/>
              <a:gd name="connsiteX13" fmla="*/ 2189949 w 2280877"/>
              <a:gd name="connsiteY13" fmla="*/ 166488 h 806823"/>
              <a:gd name="connsiteX14" fmla="*/ 1990165 w 2280877"/>
              <a:gd name="connsiteY14" fmla="*/ 143435 h 806823"/>
              <a:gd name="connsiteX15" fmla="*/ 1775012 w 2280877"/>
              <a:gd name="connsiteY15" fmla="*/ 43543 h 806823"/>
              <a:gd name="connsiteX16" fmla="*/ 1636699 w 2280877"/>
              <a:gd name="connsiteY16" fmla="*/ 12807 h 806823"/>
              <a:gd name="connsiteX17" fmla="*/ 1413862 w 2280877"/>
              <a:gd name="connsiteY17" fmla="*/ 20491 h 806823"/>
              <a:gd name="connsiteX18" fmla="*/ 1183341 w 2280877"/>
              <a:gd name="connsiteY18" fmla="*/ 58911 h 806823"/>
              <a:gd name="connsiteX19" fmla="*/ 929768 w 2280877"/>
              <a:gd name="connsiteY19" fmla="*/ 5123 h 806823"/>
              <a:gd name="connsiteX20" fmla="*/ 799139 w 2280877"/>
              <a:gd name="connsiteY20" fmla="*/ 28175 h 806823"/>
              <a:gd name="connsiteX21" fmla="*/ 783771 w 2280877"/>
              <a:gd name="connsiteY21" fmla="*/ 128067 h 806823"/>
              <a:gd name="connsiteX22" fmla="*/ 437990 w 2280877"/>
              <a:gd name="connsiteY22" fmla="*/ 251012 h 806823"/>
              <a:gd name="connsiteX23" fmla="*/ 153681 w 2280877"/>
              <a:gd name="connsiteY23" fmla="*/ 320168 h 806823"/>
              <a:gd name="connsiteX24" fmla="*/ 53788 w 2280877"/>
              <a:gd name="connsiteY24" fmla="*/ 358588 h 806823"/>
              <a:gd name="connsiteX0" fmla="*/ 0 w 2288561"/>
              <a:gd name="connsiteY0" fmla="*/ 350904 h 673634"/>
              <a:gd name="connsiteX1" fmla="*/ 222837 w 2288561"/>
              <a:gd name="connsiteY1" fmla="*/ 343220 h 673634"/>
              <a:gd name="connsiteX2" fmla="*/ 437990 w 2288561"/>
              <a:gd name="connsiteY2" fmla="*/ 373956 h 673634"/>
              <a:gd name="connsiteX3" fmla="*/ 691563 w 2288561"/>
              <a:gd name="connsiteY3" fmla="*/ 466165 h 673634"/>
              <a:gd name="connsiteX4" fmla="*/ 822191 w 2288561"/>
              <a:gd name="connsiteY4" fmla="*/ 496901 h 673634"/>
              <a:gd name="connsiteX5" fmla="*/ 929768 w 2288561"/>
              <a:gd name="connsiteY5" fmla="*/ 543005 h 673634"/>
              <a:gd name="connsiteX6" fmla="*/ 929768 w 2288561"/>
              <a:gd name="connsiteY6" fmla="*/ 550689 h 673634"/>
              <a:gd name="connsiteX7" fmla="*/ 1114185 w 2288561"/>
              <a:gd name="connsiteY7" fmla="*/ 573741 h 673634"/>
              <a:gd name="connsiteX8" fmla="*/ 1167973 w 2288561"/>
              <a:gd name="connsiteY8" fmla="*/ 635214 h 673634"/>
              <a:gd name="connsiteX9" fmla="*/ 2120793 w 2288561"/>
              <a:gd name="connsiteY9" fmla="*/ 650582 h 673634"/>
              <a:gd name="connsiteX10" fmla="*/ 2174581 w 2288561"/>
              <a:gd name="connsiteY10" fmla="*/ 496901 h 673634"/>
              <a:gd name="connsiteX11" fmla="*/ 2197633 w 2288561"/>
              <a:gd name="connsiteY11" fmla="*/ 289432 h 673634"/>
              <a:gd name="connsiteX12" fmla="*/ 2189949 w 2288561"/>
              <a:gd name="connsiteY12" fmla="*/ 166488 h 673634"/>
              <a:gd name="connsiteX13" fmla="*/ 1990165 w 2288561"/>
              <a:gd name="connsiteY13" fmla="*/ 143435 h 673634"/>
              <a:gd name="connsiteX14" fmla="*/ 1775012 w 2288561"/>
              <a:gd name="connsiteY14" fmla="*/ 43543 h 673634"/>
              <a:gd name="connsiteX15" fmla="*/ 1636699 w 2288561"/>
              <a:gd name="connsiteY15" fmla="*/ 12807 h 673634"/>
              <a:gd name="connsiteX16" fmla="*/ 1413862 w 2288561"/>
              <a:gd name="connsiteY16" fmla="*/ 20491 h 673634"/>
              <a:gd name="connsiteX17" fmla="*/ 1183341 w 2288561"/>
              <a:gd name="connsiteY17" fmla="*/ 58911 h 673634"/>
              <a:gd name="connsiteX18" fmla="*/ 929768 w 2288561"/>
              <a:gd name="connsiteY18" fmla="*/ 5123 h 673634"/>
              <a:gd name="connsiteX19" fmla="*/ 799139 w 2288561"/>
              <a:gd name="connsiteY19" fmla="*/ 28175 h 673634"/>
              <a:gd name="connsiteX20" fmla="*/ 783771 w 2288561"/>
              <a:gd name="connsiteY20" fmla="*/ 128067 h 673634"/>
              <a:gd name="connsiteX21" fmla="*/ 437990 w 2288561"/>
              <a:gd name="connsiteY21" fmla="*/ 251012 h 673634"/>
              <a:gd name="connsiteX22" fmla="*/ 153681 w 2288561"/>
              <a:gd name="connsiteY22" fmla="*/ 320168 h 673634"/>
              <a:gd name="connsiteX23" fmla="*/ 53788 w 2288561"/>
              <a:gd name="connsiteY23" fmla="*/ 358588 h 673634"/>
              <a:gd name="connsiteX0" fmla="*/ 0 w 2297526"/>
              <a:gd name="connsiteY0" fmla="*/ 350904 h 663389"/>
              <a:gd name="connsiteX1" fmla="*/ 222837 w 2297526"/>
              <a:gd name="connsiteY1" fmla="*/ 343220 h 663389"/>
              <a:gd name="connsiteX2" fmla="*/ 437990 w 2297526"/>
              <a:gd name="connsiteY2" fmla="*/ 373956 h 663389"/>
              <a:gd name="connsiteX3" fmla="*/ 691563 w 2297526"/>
              <a:gd name="connsiteY3" fmla="*/ 466165 h 663389"/>
              <a:gd name="connsiteX4" fmla="*/ 822191 w 2297526"/>
              <a:gd name="connsiteY4" fmla="*/ 496901 h 663389"/>
              <a:gd name="connsiteX5" fmla="*/ 929768 w 2297526"/>
              <a:gd name="connsiteY5" fmla="*/ 543005 h 663389"/>
              <a:gd name="connsiteX6" fmla="*/ 929768 w 2297526"/>
              <a:gd name="connsiteY6" fmla="*/ 550689 h 663389"/>
              <a:gd name="connsiteX7" fmla="*/ 1114185 w 2297526"/>
              <a:gd name="connsiteY7" fmla="*/ 573741 h 663389"/>
              <a:gd name="connsiteX8" fmla="*/ 2120793 w 2297526"/>
              <a:gd name="connsiteY8" fmla="*/ 650582 h 663389"/>
              <a:gd name="connsiteX9" fmla="*/ 2174581 w 2297526"/>
              <a:gd name="connsiteY9" fmla="*/ 496901 h 663389"/>
              <a:gd name="connsiteX10" fmla="*/ 2197633 w 2297526"/>
              <a:gd name="connsiteY10" fmla="*/ 289432 h 663389"/>
              <a:gd name="connsiteX11" fmla="*/ 2189949 w 2297526"/>
              <a:gd name="connsiteY11" fmla="*/ 166488 h 663389"/>
              <a:gd name="connsiteX12" fmla="*/ 1990165 w 2297526"/>
              <a:gd name="connsiteY12" fmla="*/ 143435 h 663389"/>
              <a:gd name="connsiteX13" fmla="*/ 1775012 w 2297526"/>
              <a:gd name="connsiteY13" fmla="*/ 43543 h 663389"/>
              <a:gd name="connsiteX14" fmla="*/ 1636699 w 2297526"/>
              <a:gd name="connsiteY14" fmla="*/ 12807 h 663389"/>
              <a:gd name="connsiteX15" fmla="*/ 1413862 w 2297526"/>
              <a:gd name="connsiteY15" fmla="*/ 20491 h 663389"/>
              <a:gd name="connsiteX16" fmla="*/ 1183341 w 2297526"/>
              <a:gd name="connsiteY16" fmla="*/ 58911 h 663389"/>
              <a:gd name="connsiteX17" fmla="*/ 929768 w 2297526"/>
              <a:gd name="connsiteY17" fmla="*/ 5123 h 663389"/>
              <a:gd name="connsiteX18" fmla="*/ 799139 w 2297526"/>
              <a:gd name="connsiteY18" fmla="*/ 28175 h 663389"/>
              <a:gd name="connsiteX19" fmla="*/ 783771 w 2297526"/>
              <a:gd name="connsiteY19" fmla="*/ 128067 h 663389"/>
              <a:gd name="connsiteX20" fmla="*/ 437990 w 2297526"/>
              <a:gd name="connsiteY20" fmla="*/ 251012 h 663389"/>
              <a:gd name="connsiteX21" fmla="*/ 153681 w 2297526"/>
              <a:gd name="connsiteY21" fmla="*/ 320168 h 663389"/>
              <a:gd name="connsiteX22" fmla="*/ 53788 w 2297526"/>
              <a:gd name="connsiteY22" fmla="*/ 358588 h 663389"/>
              <a:gd name="connsiteX0" fmla="*/ 0 w 2355156"/>
              <a:gd name="connsiteY0" fmla="*/ 350904 h 582706"/>
              <a:gd name="connsiteX1" fmla="*/ 222837 w 2355156"/>
              <a:gd name="connsiteY1" fmla="*/ 343220 h 582706"/>
              <a:gd name="connsiteX2" fmla="*/ 437990 w 2355156"/>
              <a:gd name="connsiteY2" fmla="*/ 373956 h 582706"/>
              <a:gd name="connsiteX3" fmla="*/ 691563 w 2355156"/>
              <a:gd name="connsiteY3" fmla="*/ 466165 h 582706"/>
              <a:gd name="connsiteX4" fmla="*/ 822191 w 2355156"/>
              <a:gd name="connsiteY4" fmla="*/ 496901 h 582706"/>
              <a:gd name="connsiteX5" fmla="*/ 929768 w 2355156"/>
              <a:gd name="connsiteY5" fmla="*/ 543005 h 582706"/>
              <a:gd name="connsiteX6" fmla="*/ 929768 w 2355156"/>
              <a:gd name="connsiteY6" fmla="*/ 550689 h 582706"/>
              <a:gd name="connsiteX7" fmla="*/ 1114185 w 2355156"/>
              <a:gd name="connsiteY7" fmla="*/ 573741 h 582706"/>
              <a:gd name="connsiteX8" fmla="*/ 2174581 w 2355156"/>
              <a:gd name="connsiteY8" fmla="*/ 496901 h 582706"/>
              <a:gd name="connsiteX9" fmla="*/ 2197633 w 2355156"/>
              <a:gd name="connsiteY9" fmla="*/ 289432 h 582706"/>
              <a:gd name="connsiteX10" fmla="*/ 2189949 w 2355156"/>
              <a:gd name="connsiteY10" fmla="*/ 166488 h 582706"/>
              <a:gd name="connsiteX11" fmla="*/ 1990165 w 2355156"/>
              <a:gd name="connsiteY11" fmla="*/ 143435 h 582706"/>
              <a:gd name="connsiteX12" fmla="*/ 1775012 w 2355156"/>
              <a:gd name="connsiteY12" fmla="*/ 43543 h 582706"/>
              <a:gd name="connsiteX13" fmla="*/ 1636699 w 2355156"/>
              <a:gd name="connsiteY13" fmla="*/ 12807 h 582706"/>
              <a:gd name="connsiteX14" fmla="*/ 1413862 w 2355156"/>
              <a:gd name="connsiteY14" fmla="*/ 20491 h 582706"/>
              <a:gd name="connsiteX15" fmla="*/ 1183341 w 2355156"/>
              <a:gd name="connsiteY15" fmla="*/ 58911 h 582706"/>
              <a:gd name="connsiteX16" fmla="*/ 929768 w 2355156"/>
              <a:gd name="connsiteY16" fmla="*/ 5123 h 582706"/>
              <a:gd name="connsiteX17" fmla="*/ 799139 w 2355156"/>
              <a:gd name="connsiteY17" fmla="*/ 28175 h 582706"/>
              <a:gd name="connsiteX18" fmla="*/ 783771 w 2355156"/>
              <a:gd name="connsiteY18" fmla="*/ 128067 h 582706"/>
              <a:gd name="connsiteX19" fmla="*/ 437990 w 2355156"/>
              <a:gd name="connsiteY19" fmla="*/ 251012 h 582706"/>
              <a:gd name="connsiteX20" fmla="*/ 153681 w 2355156"/>
              <a:gd name="connsiteY20" fmla="*/ 320168 h 582706"/>
              <a:gd name="connsiteX21" fmla="*/ 53788 w 2355156"/>
              <a:gd name="connsiteY21" fmla="*/ 358588 h 582706"/>
              <a:gd name="connsiteX0" fmla="*/ 0 w 2376927"/>
              <a:gd name="connsiteY0" fmla="*/ 350904 h 617284"/>
              <a:gd name="connsiteX1" fmla="*/ 222837 w 2376927"/>
              <a:gd name="connsiteY1" fmla="*/ 343220 h 617284"/>
              <a:gd name="connsiteX2" fmla="*/ 437990 w 2376927"/>
              <a:gd name="connsiteY2" fmla="*/ 373956 h 617284"/>
              <a:gd name="connsiteX3" fmla="*/ 691563 w 2376927"/>
              <a:gd name="connsiteY3" fmla="*/ 466165 h 617284"/>
              <a:gd name="connsiteX4" fmla="*/ 822191 w 2376927"/>
              <a:gd name="connsiteY4" fmla="*/ 496901 h 617284"/>
              <a:gd name="connsiteX5" fmla="*/ 929768 w 2376927"/>
              <a:gd name="connsiteY5" fmla="*/ 543005 h 617284"/>
              <a:gd name="connsiteX6" fmla="*/ 929768 w 2376927"/>
              <a:gd name="connsiteY6" fmla="*/ 550689 h 617284"/>
              <a:gd name="connsiteX7" fmla="*/ 1114185 w 2376927"/>
              <a:gd name="connsiteY7" fmla="*/ 573741 h 617284"/>
              <a:gd name="connsiteX8" fmla="*/ 2197633 w 2376927"/>
              <a:gd name="connsiteY8" fmla="*/ 289432 h 617284"/>
              <a:gd name="connsiteX9" fmla="*/ 2189949 w 2376927"/>
              <a:gd name="connsiteY9" fmla="*/ 166488 h 617284"/>
              <a:gd name="connsiteX10" fmla="*/ 1990165 w 2376927"/>
              <a:gd name="connsiteY10" fmla="*/ 143435 h 617284"/>
              <a:gd name="connsiteX11" fmla="*/ 1775012 w 2376927"/>
              <a:gd name="connsiteY11" fmla="*/ 43543 h 617284"/>
              <a:gd name="connsiteX12" fmla="*/ 1636699 w 2376927"/>
              <a:gd name="connsiteY12" fmla="*/ 12807 h 617284"/>
              <a:gd name="connsiteX13" fmla="*/ 1413862 w 2376927"/>
              <a:gd name="connsiteY13" fmla="*/ 20491 h 617284"/>
              <a:gd name="connsiteX14" fmla="*/ 1183341 w 2376927"/>
              <a:gd name="connsiteY14" fmla="*/ 58911 h 617284"/>
              <a:gd name="connsiteX15" fmla="*/ 929768 w 2376927"/>
              <a:gd name="connsiteY15" fmla="*/ 5123 h 617284"/>
              <a:gd name="connsiteX16" fmla="*/ 799139 w 2376927"/>
              <a:gd name="connsiteY16" fmla="*/ 28175 h 617284"/>
              <a:gd name="connsiteX17" fmla="*/ 783771 w 2376927"/>
              <a:gd name="connsiteY17" fmla="*/ 128067 h 617284"/>
              <a:gd name="connsiteX18" fmla="*/ 437990 w 2376927"/>
              <a:gd name="connsiteY18" fmla="*/ 251012 h 617284"/>
              <a:gd name="connsiteX19" fmla="*/ 153681 w 2376927"/>
              <a:gd name="connsiteY19" fmla="*/ 320168 h 617284"/>
              <a:gd name="connsiteX20" fmla="*/ 53788 w 2376927"/>
              <a:gd name="connsiteY20" fmla="*/ 358588 h 617284"/>
              <a:gd name="connsiteX0" fmla="*/ 0 w 2233214"/>
              <a:gd name="connsiteY0" fmla="*/ 350904 h 600461"/>
              <a:gd name="connsiteX1" fmla="*/ 222837 w 2233214"/>
              <a:gd name="connsiteY1" fmla="*/ 343220 h 600461"/>
              <a:gd name="connsiteX2" fmla="*/ 437990 w 2233214"/>
              <a:gd name="connsiteY2" fmla="*/ 373956 h 600461"/>
              <a:gd name="connsiteX3" fmla="*/ 691563 w 2233214"/>
              <a:gd name="connsiteY3" fmla="*/ 466165 h 600461"/>
              <a:gd name="connsiteX4" fmla="*/ 822191 w 2233214"/>
              <a:gd name="connsiteY4" fmla="*/ 496901 h 600461"/>
              <a:gd name="connsiteX5" fmla="*/ 929768 w 2233214"/>
              <a:gd name="connsiteY5" fmla="*/ 543005 h 600461"/>
              <a:gd name="connsiteX6" fmla="*/ 929768 w 2233214"/>
              <a:gd name="connsiteY6" fmla="*/ 550689 h 600461"/>
              <a:gd name="connsiteX7" fmla="*/ 1114185 w 2233214"/>
              <a:gd name="connsiteY7" fmla="*/ 573741 h 600461"/>
              <a:gd name="connsiteX8" fmla="*/ 1976466 w 2233214"/>
              <a:gd name="connsiteY8" fmla="*/ 390368 h 600461"/>
              <a:gd name="connsiteX9" fmla="*/ 2197633 w 2233214"/>
              <a:gd name="connsiteY9" fmla="*/ 289432 h 600461"/>
              <a:gd name="connsiteX10" fmla="*/ 2189949 w 2233214"/>
              <a:gd name="connsiteY10" fmla="*/ 166488 h 600461"/>
              <a:gd name="connsiteX11" fmla="*/ 1990165 w 2233214"/>
              <a:gd name="connsiteY11" fmla="*/ 143435 h 600461"/>
              <a:gd name="connsiteX12" fmla="*/ 1775012 w 2233214"/>
              <a:gd name="connsiteY12" fmla="*/ 43543 h 600461"/>
              <a:gd name="connsiteX13" fmla="*/ 1636699 w 2233214"/>
              <a:gd name="connsiteY13" fmla="*/ 12807 h 600461"/>
              <a:gd name="connsiteX14" fmla="*/ 1413862 w 2233214"/>
              <a:gd name="connsiteY14" fmla="*/ 20491 h 600461"/>
              <a:gd name="connsiteX15" fmla="*/ 1183341 w 2233214"/>
              <a:gd name="connsiteY15" fmla="*/ 58911 h 600461"/>
              <a:gd name="connsiteX16" fmla="*/ 929768 w 2233214"/>
              <a:gd name="connsiteY16" fmla="*/ 5123 h 600461"/>
              <a:gd name="connsiteX17" fmla="*/ 799139 w 2233214"/>
              <a:gd name="connsiteY17" fmla="*/ 28175 h 600461"/>
              <a:gd name="connsiteX18" fmla="*/ 783771 w 2233214"/>
              <a:gd name="connsiteY18" fmla="*/ 128067 h 600461"/>
              <a:gd name="connsiteX19" fmla="*/ 437990 w 2233214"/>
              <a:gd name="connsiteY19" fmla="*/ 251012 h 600461"/>
              <a:gd name="connsiteX20" fmla="*/ 153681 w 2233214"/>
              <a:gd name="connsiteY20" fmla="*/ 320168 h 600461"/>
              <a:gd name="connsiteX21" fmla="*/ 53788 w 2233214"/>
              <a:gd name="connsiteY21" fmla="*/ 358588 h 600461"/>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271239"/>
              <a:gd name="connsiteY0" fmla="*/ 350904 h 581519"/>
              <a:gd name="connsiteX1" fmla="*/ 222837 w 2271239"/>
              <a:gd name="connsiteY1" fmla="*/ 343220 h 581519"/>
              <a:gd name="connsiteX2" fmla="*/ 437990 w 2271239"/>
              <a:gd name="connsiteY2" fmla="*/ 373956 h 581519"/>
              <a:gd name="connsiteX3" fmla="*/ 691563 w 2271239"/>
              <a:gd name="connsiteY3" fmla="*/ 466165 h 581519"/>
              <a:gd name="connsiteX4" fmla="*/ 822191 w 2271239"/>
              <a:gd name="connsiteY4" fmla="*/ 496901 h 581519"/>
              <a:gd name="connsiteX5" fmla="*/ 929768 w 2271239"/>
              <a:gd name="connsiteY5" fmla="*/ 543005 h 581519"/>
              <a:gd name="connsiteX6" fmla="*/ 929768 w 2271239"/>
              <a:gd name="connsiteY6" fmla="*/ 550689 h 581519"/>
              <a:gd name="connsiteX7" fmla="*/ 1114185 w 2271239"/>
              <a:gd name="connsiteY7" fmla="*/ 573741 h 581519"/>
              <a:gd name="connsiteX8" fmla="*/ 2090664 w 2271239"/>
              <a:gd name="connsiteY8" fmla="*/ 504023 h 581519"/>
              <a:gd name="connsiteX9" fmla="*/ 2197633 w 2271239"/>
              <a:gd name="connsiteY9" fmla="*/ 289432 h 581519"/>
              <a:gd name="connsiteX10" fmla="*/ 2189949 w 2271239"/>
              <a:gd name="connsiteY10" fmla="*/ 166488 h 581519"/>
              <a:gd name="connsiteX11" fmla="*/ 1990165 w 2271239"/>
              <a:gd name="connsiteY11" fmla="*/ 143435 h 581519"/>
              <a:gd name="connsiteX12" fmla="*/ 1775012 w 2271239"/>
              <a:gd name="connsiteY12" fmla="*/ 43543 h 581519"/>
              <a:gd name="connsiteX13" fmla="*/ 1636699 w 2271239"/>
              <a:gd name="connsiteY13" fmla="*/ 12807 h 581519"/>
              <a:gd name="connsiteX14" fmla="*/ 1413862 w 2271239"/>
              <a:gd name="connsiteY14" fmla="*/ 20491 h 581519"/>
              <a:gd name="connsiteX15" fmla="*/ 1183341 w 2271239"/>
              <a:gd name="connsiteY15" fmla="*/ 58911 h 581519"/>
              <a:gd name="connsiteX16" fmla="*/ 929768 w 2271239"/>
              <a:gd name="connsiteY16" fmla="*/ 5123 h 581519"/>
              <a:gd name="connsiteX17" fmla="*/ 799139 w 2271239"/>
              <a:gd name="connsiteY17" fmla="*/ 28175 h 581519"/>
              <a:gd name="connsiteX18" fmla="*/ 783771 w 2271239"/>
              <a:gd name="connsiteY18" fmla="*/ 128067 h 581519"/>
              <a:gd name="connsiteX19" fmla="*/ 437990 w 2271239"/>
              <a:gd name="connsiteY19" fmla="*/ 251012 h 581519"/>
              <a:gd name="connsiteX20" fmla="*/ 153681 w 2271239"/>
              <a:gd name="connsiteY20" fmla="*/ 320168 h 581519"/>
              <a:gd name="connsiteX21" fmla="*/ 53788 w 2271239"/>
              <a:gd name="connsiteY21" fmla="*/ 358588 h 581519"/>
              <a:gd name="connsiteX0" fmla="*/ 0 w 2229932"/>
              <a:gd name="connsiteY0" fmla="*/ 350904 h 584102"/>
              <a:gd name="connsiteX1" fmla="*/ 222837 w 2229932"/>
              <a:gd name="connsiteY1" fmla="*/ 343220 h 584102"/>
              <a:gd name="connsiteX2" fmla="*/ 437990 w 2229932"/>
              <a:gd name="connsiteY2" fmla="*/ 373956 h 584102"/>
              <a:gd name="connsiteX3" fmla="*/ 691563 w 2229932"/>
              <a:gd name="connsiteY3" fmla="*/ 466165 h 584102"/>
              <a:gd name="connsiteX4" fmla="*/ 822191 w 2229932"/>
              <a:gd name="connsiteY4" fmla="*/ 496901 h 584102"/>
              <a:gd name="connsiteX5" fmla="*/ 929768 w 2229932"/>
              <a:gd name="connsiteY5" fmla="*/ 543005 h 584102"/>
              <a:gd name="connsiteX6" fmla="*/ 929768 w 2229932"/>
              <a:gd name="connsiteY6" fmla="*/ 550689 h 584102"/>
              <a:gd name="connsiteX7" fmla="*/ 1114185 w 2229932"/>
              <a:gd name="connsiteY7" fmla="*/ 573741 h 584102"/>
              <a:gd name="connsiteX8" fmla="*/ 1996156 w 2229932"/>
              <a:gd name="connsiteY8" fmla="*/ 488525 h 584102"/>
              <a:gd name="connsiteX9" fmla="*/ 2197633 w 2229932"/>
              <a:gd name="connsiteY9" fmla="*/ 289432 h 584102"/>
              <a:gd name="connsiteX10" fmla="*/ 2189949 w 2229932"/>
              <a:gd name="connsiteY10" fmla="*/ 166488 h 584102"/>
              <a:gd name="connsiteX11" fmla="*/ 1990165 w 2229932"/>
              <a:gd name="connsiteY11" fmla="*/ 143435 h 584102"/>
              <a:gd name="connsiteX12" fmla="*/ 1775012 w 2229932"/>
              <a:gd name="connsiteY12" fmla="*/ 43543 h 584102"/>
              <a:gd name="connsiteX13" fmla="*/ 1636699 w 2229932"/>
              <a:gd name="connsiteY13" fmla="*/ 12807 h 584102"/>
              <a:gd name="connsiteX14" fmla="*/ 1413862 w 2229932"/>
              <a:gd name="connsiteY14" fmla="*/ 20491 h 584102"/>
              <a:gd name="connsiteX15" fmla="*/ 1183341 w 2229932"/>
              <a:gd name="connsiteY15" fmla="*/ 58911 h 584102"/>
              <a:gd name="connsiteX16" fmla="*/ 929768 w 2229932"/>
              <a:gd name="connsiteY16" fmla="*/ 5123 h 584102"/>
              <a:gd name="connsiteX17" fmla="*/ 799139 w 2229932"/>
              <a:gd name="connsiteY17" fmla="*/ 28175 h 584102"/>
              <a:gd name="connsiteX18" fmla="*/ 783771 w 2229932"/>
              <a:gd name="connsiteY18" fmla="*/ 128067 h 584102"/>
              <a:gd name="connsiteX19" fmla="*/ 437990 w 2229932"/>
              <a:gd name="connsiteY19" fmla="*/ 251012 h 584102"/>
              <a:gd name="connsiteX20" fmla="*/ 153681 w 2229932"/>
              <a:gd name="connsiteY20" fmla="*/ 320168 h 584102"/>
              <a:gd name="connsiteX21" fmla="*/ 53788 w 2229932"/>
              <a:gd name="connsiteY21" fmla="*/ 358588 h 584102"/>
              <a:gd name="connsiteX0" fmla="*/ 0 w 2235182"/>
              <a:gd name="connsiteY0" fmla="*/ 350904 h 594434"/>
              <a:gd name="connsiteX1" fmla="*/ 222837 w 2235182"/>
              <a:gd name="connsiteY1" fmla="*/ 343220 h 594434"/>
              <a:gd name="connsiteX2" fmla="*/ 437990 w 2235182"/>
              <a:gd name="connsiteY2" fmla="*/ 373956 h 594434"/>
              <a:gd name="connsiteX3" fmla="*/ 691563 w 2235182"/>
              <a:gd name="connsiteY3" fmla="*/ 466165 h 594434"/>
              <a:gd name="connsiteX4" fmla="*/ 822191 w 2235182"/>
              <a:gd name="connsiteY4" fmla="*/ 496901 h 594434"/>
              <a:gd name="connsiteX5" fmla="*/ 929768 w 2235182"/>
              <a:gd name="connsiteY5" fmla="*/ 543005 h 594434"/>
              <a:gd name="connsiteX6" fmla="*/ 929768 w 2235182"/>
              <a:gd name="connsiteY6" fmla="*/ 550689 h 594434"/>
              <a:gd name="connsiteX7" fmla="*/ 1114185 w 2235182"/>
              <a:gd name="connsiteY7" fmla="*/ 573741 h 594434"/>
              <a:gd name="connsiteX8" fmla="*/ 1964653 w 2235182"/>
              <a:gd name="connsiteY8" fmla="*/ 426532 h 594434"/>
              <a:gd name="connsiteX9" fmla="*/ 2197633 w 2235182"/>
              <a:gd name="connsiteY9" fmla="*/ 289432 h 594434"/>
              <a:gd name="connsiteX10" fmla="*/ 2189949 w 2235182"/>
              <a:gd name="connsiteY10" fmla="*/ 166488 h 594434"/>
              <a:gd name="connsiteX11" fmla="*/ 1990165 w 2235182"/>
              <a:gd name="connsiteY11" fmla="*/ 143435 h 594434"/>
              <a:gd name="connsiteX12" fmla="*/ 1775012 w 2235182"/>
              <a:gd name="connsiteY12" fmla="*/ 43543 h 594434"/>
              <a:gd name="connsiteX13" fmla="*/ 1636699 w 2235182"/>
              <a:gd name="connsiteY13" fmla="*/ 12807 h 594434"/>
              <a:gd name="connsiteX14" fmla="*/ 1413862 w 2235182"/>
              <a:gd name="connsiteY14" fmla="*/ 20491 h 594434"/>
              <a:gd name="connsiteX15" fmla="*/ 1183341 w 2235182"/>
              <a:gd name="connsiteY15" fmla="*/ 58911 h 594434"/>
              <a:gd name="connsiteX16" fmla="*/ 929768 w 2235182"/>
              <a:gd name="connsiteY16" fmla="*/ 5123 h 594434"/>
              <a:gd name="connsiteX17" fmla="*/ 799139 w 2235182"/>
              <a:gd name="connsiteY17" fmla="*/ 28175 h 594434"/>
              <a:gd name="connsiteX18" fmla="*/ 783771 w 2235182"/>
              <a:gd name="connsiteY18" fmla="*/ 128067 h 594434"/>
              <a:gd name="connsiteX19" fmla="*/ 437990 w 2235182"/>
              <a:gd name="connsiteY19" fmla="*/ 251012 h 594434"/>
              <a:gd name="connsiteX20" fmla="*/ 153681 w 2235182"/>
              <a:gd name="connsiteY20" fmla="*/ 320168 h 594434"/>
              <a:gd name="connsiteX21" fmla="*/ 53788 w 2235182"/>
              <a:gd name="connsiteY21" fmla="*/ 358588 h 5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5182" h="594434">
                <a:moveTo>
                  <a:pt x="0" y="350904"/>
                </a:moveTo>
                <a:cubicBezTo>
                  <a:pt x="74919" y="345141"/>
                  <a:pt x="149839" y="339378"/>
                  <a:pt x="222837" y="343220"/>
                </a:cubicBezTo>
                <a:cubicBezTo>
                  <a:pt x="295835" y="347062"/>
                  <a:pt x="359869" y="353465"/>
                  <a:pt x="437990" y="373956"/>
                </a:cubicBezTo>
                <a:cubicBezTo>
                  <a:pt x="516111" y="394447"/>
                  <a:pt x="627530" y="445674"/>
                  <a:pt x="691563" y="466165"/>
                </a:cubicBezTo>
                <a:cubicBezTo>
                  <a:pt x="755596" y="486656"/>
                  <a:pt x="782490" y="484094"/>
                  <a:pt x="822191" y="496901"/>
                </a:cubicBezTo>
                <a:cubicBezTo>
                  <a:pt x="861892" y="509708"/>
                  <a:pt x="911839" y="534040"/>
                  <a:pt x="929768" y="543005"/>
                </a:cubicBezTo>
                <a:cubicBezTo>
                  <a:pt x="947697" y="551970"/>
                  <a:pt x="899032" y="545566"/>
                  <a:pt x="929768" y="550689"/>
                </a:cubicBezTo>
                <a:cubicBezTo>
                  <a:pt x="960504" y="555812"/>
                  <a:pt x="941704" y="594434"/>
                  <a:pt x="1114185" y="573741"/>
                </a:cubicBezTo>
                <a:cubicBezTo>
                  <a:pt x="1286666" y="553048"/>
                  <a:pt x="1612125" y="400300"/>
                  <a:pt x="1964653" y="426532"/>
                </a:cubicBezTo>
                <a:cubicBezTo>
                  <a:pt x="2145228" y="379147"/>
                  <a:pt x="2160084" y="332773"/>
                  <a:pt x="2197633" y="289432"/>
                </a:cubicBezTo>
                <a:cubicBezTo>
                  <a:pt x="2235182" y="246091"/>
                  <a:pt x="2224527" y="190821"/>
                  <a:pt x="2189949" y="166488"/>
                </a:cubicBezTo>
                <a:cubicBezTo>
                  <a:pt x="2155371" y="142155"/>
                  <a:pt x="2059321" y="163926"/>
                  <a:pt x="1990165" y="143435"/>
                </a:cubicBezTo>
                <a:cubicBezTo>
                  <a:pt x="1921009" y="122944"/>
                  <a:pt x="1833923" y="65314"/>
                  <a:pt x="1775012" y="43543"/>
                </a:cubicBezTo>
                <a:cubicBezTo>
                  <a:pt x="1716101" y="21772"/>
                  <a:pt x="1696891" y="16649"/>
                  <a:pt x="1636699" y="12807"/>
                </a:cubicBezTo>
                <a:cubicBezTo>
                  <a:pt x="1576507" y="8965"/>
                  <a:pt x="1489422" y="12807"/>
                  <a:pt x="1413862" y="20491"/>
                </a:cubicBezTo>
                <a:cubicBezTo>
                  <a:pt x="1338302" y="28175"/>
                  <a:pt x="1264023" y="61472"/>
                  <a:pt x="1183341" y="58911"/>
                </a:cubicBezTo>
                <a:cubicBezTo>
                  <a:pt x="1102659" y="56350"/>
                  <a:pt x="993802" y="10246"/>
                  <a:pt x="929768" y="5123"/>
                </a:cubicBezTo>
                <a:cubicBezTo>
                  <a:pt x="865734" y="0"/>
                  <a:pt x="823472" y="7684"/>
                  <a:pt x="799139" y="28175"/>
                </a:cubicBezTo>
                <a:cubicBezTo>
                  <a:pt x="774806" y="48666"/>
                  <a:pt x="843963" y="90928"/>
                  <a:pt x="783771" y="128067"/>
                </a:cubicBezTo>
                <a:cubicBezTo>
                  <a:pt x="723580" y="165207"/>
                  <a:pt x="543005" y="218995"/>
                  <a:pt x="437990" y="251012"/>
                </a:cubicBezTo>
                <a:cubicBezTo>
                  <a:pt x="332975" y="283029"/>
                  <a:pt x="217715" y="302239"/>
                  <a:pt x="153681" y="320168"/>
                </a:cubicBezTo>
                <a:cubicBezTo>
                  <a:pt x="89647" y="338097"/>
                  <a:pt x="71717" y="348342"/>
                  <a:pt x="53788" y="358588"/>
                </a:cubicBezTo>
              </a:path>
            </a:pathLst>
          </a:custGeom>
          <a:noFill/>
          <a:ln w="57150" cap="flat" cmpd="sng" algn="ctr">
            <a:solidFill>
              <a:srgbClr val="00FF00"/>
            </a:solidFill>
            <a:prstDash val="solid"/>
            <a:round/>
            <a:headEnd type="none" w="med" len="med"/>
            <a:tailEnd type="none" w="med" len="med"/>
          </a:ln>
          <a:effectLst>
            <a:glow rad="139700">
              <a:schemeClr val="accent1">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Delta  Smelt Habitat</a:t>
            </a:r>
          </a:p>
        </p:txBody>
      </p:sp>
      <p:sp>
        <p:nvSpPr>
          <p:cNvPr id="43"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 River</a:t>
            </a:r>
          </a:p>
        </p:txBody>
      </p:sp>
      <p:grpSp>
        <p:nvGrpSpPr>
          <p:cNvPr id="5" name="Group 49"/>
          <p:cNvGrpSpPr>
            <a:grpSpLocks/>
          </p:cNvGrpSpPr>
          <p:nvPr/>
        </p:nvGrpSpPr>
        <p:grpSpPr bwMode="auto">
          <a:xfrm>
            <a:off x="2590800" y="1739900"/>
            <a:ext cx="2795588" cy="2616200"/>
            <a:chOff x="1632" y="1096"/>
            <a:chExt cx="1761" cy="1648"/>
          </a:xfrm>
        </p:grpSpPr>
        <p:sp>
          <p:nvSpPr>
            <p:cNvPr id="45"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46"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3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3600" dirty="0">
                <a:solidFill>
                  <a:srgbClr val="FFFF00"/>
                </a:solidFill>
                <a:effectLst>
                  <a:outerShdw blurRad="60007" dist="310007" dir="7680000" sy="30000" kx="1300200" algn="ctr" rotWithShape="0">
                    <a:prstClr val="black">
                      <a:alpha val="32000"/>
                    </a:prstClr>
                  </a:outerShdw>
                </a:effectLst>
              </a:rPr>
              <a:t>Near-Term </a:t>
            </a:r>
            <a:r>
              <a:rPr lang="en-US" sz="3600" dirty="0" smtClean="0">
                <a:solidFill>
                  <a:srgbClr val="FFFF00"/>
                </a:solidFill>
                <a:effectLst>
                  <a:outerShdw blurRad="60007" dist="310007" dir="7680000" sy="30000" kx="1300200" algn="ctr" rotWithShape="0">
                    <a:prstClr val="black">
                      <a:alpha val="32000"/>
                    </a:prstClr>
                  </a:outerShdw>
                </a:effectLst>
              </a:rPr>
              <a:t>Physical Actions</a:t>
            </a:r>
            <a:r>
              <a:rPr lang="en-US" sz="3600" dirty="0">
                <a:effectLst>
                  <a:outerShdw blurRad="60007" dist="310007" dir="7680000" sy="30000" kx="1300200" algn="ctr" rotWithShape="0">
                    <a:prstClr val="black">
                      <a:alpha val="32000"/>
                    </a:prstClr>
                  </a:outerShdw>
                </a:effectLst>
              </a:rPr>
              <a:t/>
            </a:r>
            <a:br>
              <a:rPr lang="en-US" sz="3600" dirty="0">
                <a:effectLst>
                  <a:outerShdw blurRad="60007" dist="310007" dir="7680000" sy="30000" kx="1300200" algn="ctr" rotWithShape="0">
                    <a:prstClr val="black">
                      <a:alpha val="32000"/>
                    </a:prstClr>
                  </a:outerShdw>
                </a:effectLst>
              </a:rPr>
            </a:br>
            <a:r>
              <a:rPr lang="en-US" dirty="0">
                <a:solidFill>
                  <a:schemeClr val="bg1"/>
                </a:solidFill>
                <a:effectLst>
                  <a:outerShdw blurRad="60007" dist="310007" dir="7680000" sy="30000" kx="1300200" algn="ctr" rotWithShape="0">
                    <a:prstClr val="black">
                      <a:alpha val="32000"/>
                    </a:prstClr>
                  </a:outerShdw>
                </a:effectLst>
              </a:rPr>
              <a:t>Middle River Corridor – 2 Gate Option </a:t>
            </a:r>
          </a:p>
        </p:txBody>
      </p:sp>
      <p:sp>
        <p:nvSpPr>
          <p:cNvPr id="36"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242DD790-82D5-48BA-8D43-B38A4B6F2DB2}" type="slidenum">
              <a:rPr lang="en-US" smtClean="0"/>
              <a:pPr>
                <a:defRPr/>
              </a:pPr>
              <a:t>64</a:t>
            </a:fld>
            <a:endParaRPr lang="en-US" smtClean="0"/>
          </a:p>
        </p:txBody>
      </p:sp>
      <p:grpSp>
        <p:nvGrpSpPr>
          <p:cNvPr id="6" name="Group 53"/>
          <p:cNvGrpSpPr/>
          <p:nvPr/>
        </p:nvGrpSpPr>
        <p:grpSpPr>
          <a:xfrm>
            <a:off x="4282176" y="3759199"/>
            <a:ext cx="1361387" cy="2257426"/>
            <a:chOff x="4282176" y="3759199"/>
            <a:chExt cx="1361387" cy="2257426"/>
          </a:xfrm>
        </p:grpSpPr>
        <p:sp>
          <p:nvSpPr>
            <p:cNvPr id="38" name="Freeform 42"/>
            <p:cNvSpPr>
              <a:spLocks/>
            </p:cNvSpPr>
            <p:nvPr/>
          </p:nvSpPr>
          <p:spPr bwMode="invGray">
            <a:xfrm>
              <a:off x="4494212" y="3759199"/>
              <a:ext cx="936625"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nvGrpSpPr>
            <p:cNvPr id="7" name="Group 51"/>
            <p:cNvGrpSpPr/>
            <p:nvPr/>
          </p:nvGrpSpPr>
          <p:grpSpPr>
            <a:xfrm>
              <a:off x="4282176" y="3803650"/>
              <a:ext cx="1361387" cy="2212975"/>
              <a:chOff x="4282176" y="3803650"/>
              <a:chExt cx="1361387" cy="2212975"/>
            </a:xfrm>
          </p:grpSpPr>
          <p:sp>
            <p:nvSpPr>
              <p:cNvPr id="37" name="Freeform 43"/>
              <p:cNvSpPr>
                <a:spLocks/>
              </p:cNvSpPr>
              <p:nvPr/>
            </p:nvSpPr>
            <p:spPr bwMode="invGray">
              <a:xfrm>
                <a:off x="4467225" y="3803650"/>
                <a:ext cx="1176338" cy="2212975"/>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8" name="Freeform 47"/>
              <p:cNvSpPr/>
              <p:nvPr/>
            </p:nvSpPr>
            <p:spPr bwMode="auto">
              <a:xfrm>
                <a:off x="4538525" y="5132268"/>
                <a:ext cx="466890" cy="184994"/>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0" name="Freeform 49"/>
              <p:cNvSpPr/>
              <p:nvPr/>
            </p:nvSpPr>
            <p:spPr bwMode="auto">
              <a:xfrm>
                <a:off x="4282176" y="5333119"/>
                <a:ext cx="343560" cy="644837"/>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1" name="Freeform 50"/>
              <p:cNvSpPr/>
              <p:nvPr/>
            </p:nvSpPr>
            <p:spPr bwMode="auto">
              <a:xfrm>
                <a:off x="4581592" y="5307357"/>
                <a:ext cx="649032" cy="9591"/>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defRPr/>
                </a:pPr>
                <a:endParaRPr lang="en-US" smtClean="0"/>
              </a:p>
            </p:txBody>
          </p:sp>
        </p:grpSp>
      </p:grpSp>
      <p:sp>
        <p:nvSpPr>
          <p:cNvPr id="5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sp>
        <p:nvSpPr>
          <p:cNvPr id="5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pic>
        <p:nvPicPr>
          <p:cNvPr id="31" name="Picture 4" descr="http://baydeltaoffice.water.ca.gov/sdb/tbp/web_pg/tempbar/ORT_sm.jpg"/>
          <p:cNvPicPr>
            <a:picLocks noChangeArrowheads="1"/>
          </p:cNvPicPr>
          <p:nvPr/>
        </p:nvPicPr>
        <p:blipFill>
          <a:blip r:embed="rId4"/>
          <a:srcRect t="28444" r="17438" b="36000"/>
          <a:stretch>
            <a:fillRect/>
          </a:stretch>
        </p:blipFill>
        <p:spPr bwMode="auto">
          <a:xfrm>
            <a:off x="428580" y="2640674"/>
            <a:ext cx="8394192" cy="2895600"/>
          </a:xfrm>
          <a:prstGeom prst="rect">
            <a:avLst/>
          </a:prstGeom>
          <a:ln w="88900" cap="sq" cmpd="thickThin">
            <a:noFill/>
            <a:prstDash val="solid"/>
            <a:miter lim="800000"/>
          </a:ln>
          <a:effectLst>
            <a:innerShdw blurRad="76200">
              <a:srgbClr val="000000"/>
            </a:innerShdw>
          </a:effectLst>
        </p:spPr>
      </p:pic>
      <p:pic>
        <p:nvPicPr>
          <p:cNvPr id="47" name="Picture 46" descr="Near-Term No-Gates.gif"/>
          <p:cNvPicPr>
            <a:picLocks noChangeAspect="1"/>
          </p:cNvPicPr>
          <p:nvPr/>
        </p:nvPicPr>
        <p:blipFill>
          <a:blip r:embed="rId5"/>
          <a:stretch>
            <a:fillRect/>
          </a:stretch>
        </p:blipFill>
        <p:spPr>
          <a:xfrm>
            <a:off x="428580" y="2640674"/>
            <a:ext cx="8391525" cy="2895600"/>
          </a:xfrm>
          <a:prstGeom prst="rect">
            <a:avLst/>
          </a:prstGeom>
          <a:effectLst>
            <a:glow rad="228600">
              <a:schemeClr val="accent4">
                <a:satMod val="175000"/>
                <a:alpha val="40000"/>
              </a:schemeClr>
            </a:glow>
          </a:effectLst>
        </p:spPr>
      </p:pic>
      <p:pic>
        <p:nvPicPr>
          <p:cNvPr id="57" name="Picture 56" descr="Obermeyer Gate scewed3.gif"/>
          <p:cNvPicPr>
            <a:picLocks/>
          </p:cNvPicPr>
          <p:nvPr/>
        </p:nvPicPr>
        <p:blipFill>
          <a:blip r:embed="rId6"/>
          <a:stretch>
            <a:fillRect/>
          </a:stretch>
        </p:blipFill>
        <p:spPr>
          <a:xfrm>
            <a:off x="1357412" y="3990391"/>
            <a:ext cx="7095744" cy="1024128"/>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36916"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grpSp>
        <p:nvGrpSpPr>
          <p:cNvPr id="3" name="Group 27"/>
          <p:cNvGrpSpPr>
            <a:grpSpLocks/>
          </p:cNvGrpSpPr>
          <p:nvPr/>
        </p:nvGrpSpPr>
        <p:grpSpPr bwMode="auto">
          <a:xfrm>
            <a:off x="4395788" y="4624388"/>
            <a:ext cx="557212" cy="252412"/>
            <a:chOff x="4395119" y="4623970"/>
            <a:chExt cx="557881" cy="252830"/>
          </a:xfrm>
        </p:grpSpPr>
        <p:sp>
          <p:nvSpPr>
            <p:cNvPr id="20" name="Rectangle 19"/>
            <p:cNvSpPr/>
            <p:nvPr/>
          </p:nvSpPr>
          <p:spPr bwMode="auto">
            <a:xfrm>
              <a:off x="4876930" y="4623970"/>
              <a:ext cx="76070" cy="252830"/>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24" name="Rectangle 23"/>
            <p:cNvSpPr/>
            <p:nvPr/>
          </p:nvSpPr>
          <p:spPr bwMode="auto">
            <a:xfrm rot="5400000">
              <a:off x="4483662" y="4712057"/>
              <a:ext cx="75995" cy="253081"/>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grpSp>
      <p:sp>
        <p:nvSpPr>
          <p:cNvPr id="39" name="Freeform 38"/>
          <p:cNvSpPr/>
          <p:nvPr/>
        </p:nvSpPr>
        <p:spPr bwMode="auto">
          <a:xfrm>
            <a:off x="2704783" y="4305617"/>
            <a:ext cx="1973897" cy="594434"/>
          </a:xfrm>
          <a:custGeom>
            <a:avLst/>
            <a:gdLst>
              <a:gd name="connsiteX0" fmla="*/ 0 w 2749603"/>
              <a:gd name="connsiteY0" fmla="*/ 350904 h 1398495"/>
              <a:gd name="connsiteX1" fmla="*/ 222837 w 2749603"/>
              <a:gd name="connsiteY1" fmla="*/ 343220 h 1398495"/>
              <a:gd name="connsiteX2" fmla="*/ 437990 w 2749603"/>
              <a:gd name="connsiteY2" fmla="*/ 373956 h 1398495"/>
              <a:gd name="connsiteX3" fmla="*/ 691563 w 2749603"/>
              <a:gd name="connsiteY3" fmla="*/ 466165 h 1398495"/>
              <a:gd name="connsiteX4" fmla="*/ 822191 w 2749603"/>
              <a:gd name="connsiteY4" fmla="*/ 496901 h 1398495"/>
              <a:gd name="connsiteX5" fmla="*/ 929768 w 2749603"/>
              <a:gd name="connsiteY5" fmla="*/ 543005 h 1398495"/>
              <a:gd name="connsiteX6" fmla="*/ 929768 w 2749603"/>
              <a:gd name="connsiteY6" fmla="*/ 550689 h 1398495"/>
              <a:gd name="connsiteX7" fmla="*/ 1114185 w 2749603"/>
              <a:gd name="connsiteY7" fmla="*/ 573741 h 1398495"/>
              <a:gd name="connsiteX8" fmla="*/ 1167973 w 2749603"/>
              <a:gd name="connsiteY8" fmla="*/ 635214 h 1398495"/>
              <a:gd name="connsiteX9" fmla="*/ 1214077 w 2749603"/>
              <a:gd name="connsiteY9" fmla="*/ 804262 h 1398495"/>
              <a:gd name="connsiteX10" fmla="*/ 1252497 w 2749603"/>
              <a:gd name="connsiteY10" fmla="*/ 927207 h 1398495"/>
              <a:gd name="connsiteX11" fmla="*/ 1375442 w 2749603"/>
              <a:gd name="connsiteY11" fmla="*/ 973311 h 1398495"/>
              <a:gd name="connsiteX12" fmla="*/ 1498386 w 2749603"/>
              <a:gd name="connsiteY12" fmla="*/ 957943 h 1398495"/>
              <a:gd name="connsiteX13" fmla="*/ 1621331 w 2749603"/>
              <a:gd name="connsiteY13" fmla="*/ 950259 h 1398495"/>
              <a:gd name="connsiteX14" fmla="*/ 1713539 w 2749603"/>
              <a:gd name="connsiteY14" fmla="*/ 988679 h 1398495"/>
              <a:gd name="connsiteX15" fmla="*/ 1705855 w 2749603"/>
              <a:gd name="connsiteY15" fmla="*/ 1088572 h 1398495"/>
              <a:gd name="connsiteX16" fmla="*/ 1590595 w 2749603"/>
              <a:gd name="connsiteY16" fmla="*/ 1211516 h 1398495"/>
              <a:gd name="connsiteX17" fmla="*/ 1582911 w 2749603"/>
              <a:gd name="connsiteY17" fmla="*/ 1272988 h 1398495"/>
              <a:gd name="connsiteX18" fmla="*/ 1621331 w 2749603"/>
              <a:gd name="connsiteY18" fmla="*/ 1311409 h 1398495"/>
              <a:gd name="connsiteX19" fmla="*/ 1751959 w 2749603"/>
              <a:gd name="connsiteY19" fmla="*/ 1372881 h 1398495"/>
              <a:gd name="connsiteX20" fmla="*/ 2627939 w 2749603"/>
              <a:gd name="connsiteY20" fmla="*/ 1157728 h 1398495"/>
              <a:gd name="connsiteX21" fmla="*/ 2481943 w 2749603"/>
              <a:gd name="connsiteY21" fmla="*/ 1111624 h 1398495"/>
              <a:gd name="connsiteX22" fmla="*/ 2328262 w 2749603"/>
              <a:gd name="connsiteY22" fmla="*/ 1111624 h 1398495"/>
              <a:gd name="connsiteX23" fmla="*/ 2236054 w 2749603"/>
              <a:gd name="connsiteY23" fmla="*/ 950259 h 1398495"/>
              <a:gd name="connsiteX24" fmla="*/ 2090057 w 2749603"/>
              <a:gd name="connsiteY24" fmla="*/ 842683 h 1398495"/>
              <a:gd name="connsiteX25" fmla="*/ 2120793 w 2749603"/>
              <a:gd name="connsiteY25" fmla="*/ 650582 h 1398495"/>
              <a:gd name="connsiteX26" fmla="*/ 2174581 w 2749603"/>
              <a:gd name="connsiteY26" fmla="*/ 496901 h 1398495"/>
              <a:gd name="connsiteX27" fmla="*/ 2197633 w 2749603"/>
              <a:gd name="connsiteY27" fmla="*/ 289432 h 1398495"/>
              <a:gd name="connsiteX28" fmla="*/ 2189949 w 2749603"/>
              <a:gd name="connsiteY28" fmla="*/ 166488 h 1398495"/>
              <a:gd name="connsiteX29" fmla="*/ 1990165 w 2749603"/>
              <a:gd name="connsiteY29" fmla="*/ 143435 h 1398495"/>
              <a:gd name="connsiteX30" fmla="*/ 1775012 w 2749603"/>
              <a:gd name="connsiteY30" fmla="*/ 43543 h 1398495"/>
              <a:gd name="connsiteX31" fmla="*/ 1636699 w 2749603"/>
              <a:gd name="connsiteY31" fmla="*/ 12807 h 1398495"/>
              <a:gd name="connsiteX32" fmla="*/ 1413862 w 2749603"/>
              <a:gd name="connsiteY32" fmla="*/ 20491 h 1398495"/>
              <a:gd name="connsiteX33" fmla="*/ 1183341 w 2749603"/>
              <a:gd name="connsiteY33" fmla="*/ 58911 h 1398495"/>
              <a:gd name="connsiteX34" fmla="*/ 929768 w 2749603"/>
              <a:gd name="connsiteY34" fmla="*/ 5123 h 1398495"/>
              <a:gd name="connsiteX35" fmla="*/ 799139 w 2749603"/>
              <a:gd name="connsiteY35" fmla="*/ 28175 h 1398495"/>
              <a:gd name="connsiteX36" fmla="*/ 783771 w 2749603"/>
              <a:gd name="connsiteY36" fmla="*/ 128067 h 1398495"/>
              <a:gd name="connsiteX37" fmla="*/ 437990 w 2749603"/>
              <a:gd name="connsiteY37" fmla="*/ 251012 h 1398495"/>
              <a:gd name="connsiteX38" fmla="*/ 153681 w 2749603"/>
              <a:gd name="connsiteY38" fmla="*/ 320168 h 1398495"/>
              <a:gd name="connsiteX39" fmla="*/ 53788 w 2749603"/>
              <a:gd name="connsiteY39" fmla="*/ 358588 h 1398495"/>
              <a:gd name="connsiteX0" fmla="*/ 0 w 2771374"/>
              <a:gd name="connsiteY0" fmla="*/ 350904 h 1330619"/>
              <a:gd name="connsiteX1" fmla="*/ 222837 w 2771374"/>
              <a:gd name="connsiteY1" fmla="*/ 343220 h 1330619"/>
              <a:gd name="connsiteX2" fmla="*/ 437990 w 2771374"/>
              <a:gd name="connsiteY2" fmla="*/ 373956 h 1330619"/>
              <a:gd name="connsiteX3" fmla="*/ 691563 w 2771374"/>
              <a:gd name="connsiteY3" fmla="*/ 466165 h 1330619"/>
              <a:gd name="connsiteX4" fmla="*/ 822191 w 2771374"/>
              <a:gd name="connsiteY4" fmla="*/ 496901 h 1330619"/>
              <a:gd name="connsiteX5" fmla="*/ 929768 w 2771374"/>
              <a:gd name="connsiteY5" fmla="*/ 543005 h 1330619"/>
              <a:gd name="connsiteX6" fmla="*/ 929768 w 2771374"/>
              <a:gd name="connsiteY6" fmla="*/ 550689 h 1330619"/>
              <a:gd name="connsiteX7" fmla="*/ 1114185 w 2771374"/>
              <a:gd name="connsiteY7" fmla="*/ 573741 h 1330619"/>
              <a:gd name="connsiteX8" fmla="*/ 1167973 w 2771374"/>
              <a:gd name="connsiteY8" fmla="*/ 635214 h 1330619"/>
              <a:gd name="connsiteX9" fmla="*/ 1214077 w 2771374"/>
              <a:gd name="connsiteY9" fmla="*/ 804262 h 1330619"/>
              <a:gd name="connsiteX10" fmla="*/ 1252497 w 2771374"/>
              <a:gd name="connsiteY10" fmla="*/ 927207 h 1330619"/>
              <a:gd name="connsiteX11" fmla="*/ 1375442 w 2771374"/>
              <a:gd name="connsiteY11" fmla="*/ 973311 h 1330619"/>
              <a:gd name="connsiteX12" fmla="*/ 1498386 w 2771374"/>
              <a:gd name="connsiteY12" fmla="*/ 957943 h 1330619"/>
              <a:gd name="connsiteX13" fmla="*/ 1621331 w 2771374"/>
              <a:gd name="connsiteY13" fmla="*/ 950259 h 1330619"/>
              <a:gd name="connsiteX14" fmla="*/ 1713539 w 2771374"/>
              <a:gd name="connsiteY14" fmla="*/ 988679 h 1330619"/>
              <a:gd name="connsiteX15" fmla="*/ 1705855 w 2771374"/>
              <a:gd name="connsiteY15" fmla="*/ 1088572 h 1330619"/>
              <a:gd name="connsiteX16" fmla="*/ 1590595 w 2771374"/>
              <a:gd name="connsiteY16" fmla="*/ 1211516 h 1330619"/>
              <a:gd name="connsiteX17" fmla="*/ 1582911 w 2771374"/>
              <a:gd name="connsiteY17" fmla="*/ 1272988 h 1330619"/>
              <a:gd name="connsiteX18" fmla="*/ 1621331 w 2771374"/>
              <a:gd name="connsiteY18" fmla="*/ 1311409 h 1330619"/>
              <a:gd name="connsiteX19" fmla="*/ 2627939 w 2771374"/>
              <a:gd name="connsiteY19" fmla="*/ 1157728 h 1330619"/>
              <a:gd name="connsiteX20" fmla="*/ 2481943 w 2771374"/>
              <a:gd name="connsiteY20" fmla="*/ 1111624 h 1330619"/>
              <a:gd name="connsiteX21" fmla="*/ 2328262 w 2771374"/>
              <a:gd name="connsiteY21" fmla="*/ 1111624 h 1330619"/>
              <a:gd name="connsiteX22" fmla="*/ 2236054 w 2771374"/>
              <a:gd name="connsiteY22" fmla="*/ 950259 h 1330619"/>
              <a:gd name="connsiteX23" fmla="*/ 2090057 w 2771374"/>
              <a:gd name="connsiteY23" fmla="*/ 842683 h 1330619"/>
              <a:gd name="connsiteX24" fmla="*/ 2120793 w 2771374"/>
              <a:gd name="connsiteY24" fmla="*/ 650582 h 1330619"/>
              <a:gd name="connsiteX25" fmla="*/ 2174581 w 2771374"/>
              <a:gd name="connsiteY25" fmla="*/ 496901 h 1330619"/>
              <a:gd name="connsiteX26" fmla="*/ 2197633 w 2771374"/>
              <a:gd name="connsiteY26" fmla="*/ 289432 h 1330619"/>
              <a:gd name="connsiteX27" fmla="*/ 2189949 w 2771374"/>
              <a:gd name="connsiteY27" fmla="*/ 166488 h 1330619"/>
              <a:gd name="connsiteX28" fmla="*/ 1990165 w 2771374"/>
              <a:gd name="connsiteY28" fmla="*/ 143435 h 1330619"/>
              <a:gd name="connsiteX29" fmla="*/ 1775012 w 2771374"/>
              <a:gd name="connsiteY29" fmla="*/ 43543 h 1330619"/>
              <a:gd name="connsiteX30" fmla="*/ 1636699 w 2771374"/>
              <a:gd name="connsiteY30" fmla="*/ 12807 h 1330619"/>
              <a:gd name="connsiteX31" fmla="*/ 1413862 w 2771374"/>
              <a:gd name="connsiteY31" fmla="*/ 20491 h 1330619"/>
              <a:gd name="connsiteX32" fmla="*/ 1183341 w 2771374"/>
              <a:gd name="connsiteY32" fmla="*/ 58911 h 1330619"/>
              <a:gd name="connsiteX33" fmla="*/ 929768 w 2771374"/>
              <a:gd name="connsiteY33" fmla="*/ 5123 h 1330619"/>
              <a:gd name="connsiteX34" fmla="*/ 799139 w 2771374"/>
              <a:gd name="connsiteY34" fmla="*/ 28175 h 1330619"/>
              <a:gd name="connsiteX35" fmla="*/ 783771 w 2771374"/>
              <a:gd name="connsiteY35" fmla="*/ 128067 h 1330619"/>
              <a:gd name="connsiteX36" fmla="*/ 437990 w 2771374"/>
              <a:gd name="connsiteY36" fmla="*/ 251012 h 1330619"/>
              <a:gd name="connsiteX37" fmla="*/ 153681 w 2771374"/>
              <a:gd name="connsiteY37" fmla="*/ 320168 h 1330619"/>
              <a:gd name="connsiteX38" fmla="*/ 53788 w 2771374"/>
              <a:gd name="connsiteY38" fmla="*/ 358588 h 1330619"/>
              <a:gd name="connsiteX0" fmla="*/ 0 w 2777778"/>
              <a:gd name="connsiteY0" fmla="*/ 350904 h 1281953"/>
              <a:gd name="connsiteX1" fmla="*/ 222837 w 2777778"/>
              <a:gd name="connsiteY1" fmla="*/ 343220 h 1281953"/>
              <a:gd name="connsiteX2" fmla="*/ 437990 w 2777778"/>
              <a:gd name="connsiteY2" fmla="*/ 373956 h 1281953"/>
              <a:gd name="connsiteX3" fmla="*/ 691563 w 2777778"/>
              <a:gd name="connsiteY3" fmla="*/ 466165 h 1281953"/>
              <a:gd name="connsiteX4" fmla="*/ 822191 w 2777778"/>
              <a:gd name="connsiteY4" fmla="*/ 496901 h 1281953"/>
              <a:gd name="connsiteX5" fmla="*/ 929768 w 2777778"/>
              <a:gd name="connsiteY5" fmla="*/ 543005 h 1281953"/>
              <a:gd name="connsiteX6" fmla="*/ 929768 w 2777778"/>
              <a:gd name="connsiteY6" fmla="*/ 550689 h 1281953"/>
              <a:gd name="connsiteX7" fmla="*/ 1114185 w 2777778"/>
              <a:gd name="connsiteY7" fmla="*/ 573741 h 1281953"/>
              <a:gd name="connsiteX8" fmla="*/ 1167973 w 2777778"/>
              <a:gd name="connsiteY8" fmla="*/ 635214 h 1281953"/>
              <a:gd name="connsiteX9" fmla="*/ 1214077 w 2777778"/>
              <a:gd name="connsiteY9" fmla="*/ 804262 h 1281953"/>
              <a:gd name="connsiteX10" fmla="*/ 1252497 w 2777778"/>
              <a:gd name="connsiteY10" fmla="*/ 927207 h 1281953"/>
              <a:gd name="connsiteX11" fmla="*/ 1375442 w 2777778"/>
              <a:gd name="connsiteY11" fmla="*/ 973311 h 1281953"/>
              <a:gd name="connsiteX12" fmla="*/ 1498386 w 2777778"/>
              <a:gd name="connsiteY12" fmla="*/ 957943 h 1281953"/>
              <a:gd name="connsiteX13" fmla="*/ 1621331 w 2777778"/>
              <a:gd name="connsiteY13" fmla="*/ 950259 h 1281953"/>
              <a:gd name="connsiteX14" fmla="*/ 1713539 w 2777778"/>
              <a:gd name="connsiteY14" fmla="*/ 988679 h 1281953"/>
              <a:gd name="connsiteX15" fmla="*/ 1705855 w 2777778"/>
              <a:gd name="connsiteY15" fmla="*/ 1088572 h 1281953"/>
              <a:gd name="connsiteX16" fmla="*/ 1590595 w 2777778"/>
              <a:gd name="connsiteY16" fmla="*/ 1211516 h 1281953"/>
              <a:gd name="connsiteX17" fmla="*/ 1582911 w 2777778"/>
              <a:gd name="connsiteY17" fmla="*/ 1272988 h 1281953"/>
              <a:gd name="connsiteX18" fmla="*/ 2627939 w 2777778"/>
              <a:gd name="connsiteY18" fmla="*/ 1157728 h 1281953"/>
              <a:gd name="connsiteX19" fmla="*/ 2481943 w 2777778"/>
              <a:gd name="connsiteY19" fmla="*/ 1111624 h 1281953"/>
              <a:gd name="connsiteX20" fmla="*/ 2328262 w 2777778"/>
              <a:gd name="connsiteY20" fmla="*/ 1111624 h 1281953"/>
              <a:gd name="connsiteX21" fmla="*/ 2236054 w 2777778"/>
              <a:gd name="connsiteY21" fmla="*/ 950259 h 1281953"/>
              <a:gd name="connsiteX22" fmla="*/ 2090057 w 2777778"/>
              <a:gd name="connsiteY22" fmla="*/ 842683 h 1281953"/>
              <a:gd name="connsiteX23" fmla="*/ 2120793 w 2777778"/>
              <a:gd name="connsiteY23" fmla="*/ 650582 h 1281953"/>
              <a:gd name="connsiteX24" fmla="*/ 2174581 w 2777778"/>
              <a:gd name="connsiteY24" fmla="*/ 496901 h 1281953"/>
              <a:gd name="connsiteX25" fmla="*/ 2197633 w 2777778"/>
              <a:gd name="connsiteY25" fmla="*/ 289432 h 1281953"/>
              <a:gd name="connsiteX26" fmla="*/ 2189949 w 2777778"/>
              <a:gd name="connsiteY26" fmla="*/ 166488 h 1281953"/>
              <a:gd name="connsiteX27" fmla="*/ 1990165 w 2777778"/>
              <a:gd name="connsiteY27" fmla="*/ 143435 h 1281953"/>
              <a:gd name="connsiteX28" fmla="*/ 1775012 w 2777778"/>
              <a:gd name="connsiteY28" fmla="*/ 43543 h 1281953"/>
              <a:gd name="connsiteX29" fmla="*/ 1636699 w 2777778"/>
              <a:gd name="connsiteY29" fmla="*/ 12807 h 1281953"/>
              <a:gd name="connsiteX30" fmla="*/ 1413862 w 2777778"/>
              <a:gd name="connsiteY30" fmla="*/ 20491 h 1281953"/>
              <a:gd name="connsiteX31" fmla="*/ 1183341 w 2777778"/>
              <a:gd name="connsiteY31" fmla="*/ 58911 h 1281953"/>
              <a:gd name="connsiteX32" fmla="*/ 929768 w 2777778"/>
              <a:gd name="connsiteY32" fmla="*/ 5123 h 1281953"/>
              <a:gd name="connsiteX33" fmla="*/ 799139 w 2777778"/>
              <a:gd name="connsiteY33" fmla="*/ 28175 h 1281953"/>
              <a:gd name="connsiteX34" fmla="*/ 783771 w 2777778"/>
              <a:gd name="connsiteY34" fmla="*/ 128067 h 1281953"/>
              <a:gd name="connsiteX35" fmla="*/ 437990 w 2777778"/>
              <a:gd name="connsiteY35" fmla="*/ 251012 h 1281953"/>
              <a:gd name="connsiteX36" fmla="*/ 153681 w 2777778"/>
              <a:gd name="connsiteY36" fmla="*/ 320168 h 1281953"/>
              <a:gd name="connsiteX37" fmla="*/ 53788 w 2777778"/>
              <a:gd name="connsiteY37" fmla="*/ 358588 h 1281953"/>
              <a:gd name="connsiteX0" fmla="*/ 0 w 2776497"/>
              <a:gd name="connsiteY0" fmla="*/ 350904 h 1223042"/>
              <a:gd name="connsiteX1" fmla="*/ 222837 w 2776497"/>
              <a:gd name="connsiteY1" fmla="*/ 343220 h 1223042"/>
              <a:gd name="connsiteX2" fmla="*/ 437990 w 2776497"/>
              <a:gd name="connsiteY2" fmla="*/ 373956 h 1223042"/>
              <a:gd name="connsiteX3" fmla="*/ 691563 w 2776497"/>
              <a:gd name="connsiteY3" fmla="*/ 466165 h 1223042"/>
              <a:gd name="connsiteX4" fmla="*/ 822191 w 2776497"/>
              <a:gd name="connsiteY4" fmla="*/ 496901 h 1223042"/>
              <a:gd name="connsiteX5" fmla="*/ 929768 w 2776497"/>
              <a:gd name="connsiteY5" fmla="*/ 543005 h 1223042"/>
              <a:gd name="connsiteX6" fmla="*/ 929768 w 2776497"/>
              <a:gd name="connsiteY6" fmla="*/ 550689 h 1223042"/>
              <a:gd name="connsiteX7" fmla="*/ 1114185 w 2776497"/>
              <a:gd name="connsiteY7" fmla="*/ 573741 h 1223042"/>
              <a:gd name="connsiteX8" fmla="*/ 1167973 w 2776497"/>
              <a:gd name="connsiteY8" fmla="*/ 635214 h 1223042"/>
              <a:gd name="connsiteX9" fmla="*/ 1214077 w 2776497"/>
              <a:gd name="connsiteY9" fmla="*/ 804262 h 1223042"/>
              <a:gd name="connsiteX10" fmla="*/ 1252497 w 2776497"/>
              <a:gd name="connsiteY10" fmla="*/ 927207 h 1223042"/>
              <a:gd name="connsiteX11" fmla="*/ 1375442 w 2776497"/>
              <a:gd name="connsiteY11" fmla="*/ 973311 h 1223042"/>
              <a:gd name="connsiteX12" fmla="*/ 1498386 w 2776497"/>
              <a:gd name="connsiteY12" fmla="*/ 957943 h 1223042"/>
              <a:gd name="connsiteX13" fmla="*/ 1621331 w 2776497"/>
              <a:gd name="connsiteY13" fmla="*/ 950259 h 1223042"/>
              <a:gd name="connsiteX14" fmla="*/ 1713539 w 2776497"/>
              <a:gd name="connsiteY14" fmla="*/ 988679 h 1223042"/>
              <a:gd name="connsiteX15" fmla="*/ 1705855 w 2776497"/>
              <a:gd name="connsiteY15" fmla="*/ 1088572 h 1223042"/>
              <a:gd name="connsiteX16" fmla="*/ 1590595 w 2776497"/>
              <a:gd name="connsiteY16" fmla="*/ 1211516 h 1223042"/>
              <a:gd name="connsiteX17" fmla="*/ 2627939 w 2776497"/>
              <a:gd name="connsiteY17" fmla="*/ 1157728 h 1223042"/>
              <a:gd name="connsiteX18" fmla="*/ 2481943 w 2776497"/>
              <a:gd name="connsiteY18" fmla="*/ 1111624 h 1223042"/>
              <a:gd name="connsiteX19" fmla="*/ 2328262 w 2776497"/>
              <a:gd name="connsiteY19" fmla="*/ 1111624 h 1223042"/>
              <a:gd name="connsiteX20" fmla="*/ 2236054 w 2776497"/>
              <a:gd name="connsiteY20" fmla="*/ 950259 h 1223042"/>
              <a:gd name="connsiteX21" fmla="*/ 2090057 w 2776497"/>
              <a:gd name="connsiteY21" fmla="*/ 842683 h 1223042"/>
              <a:gd name="connsiteX22" fmla="*/ 2120793 w 2776497"/>
              <a:gd name="connsiteY22" fmla="*/ 650582 h 1223042"/>
              <a:gd name="connsiteX23" fmla="*/ 2174581 w 2776497"/>
              <a:gd name="connsiteY23" fmla="*/ 496901 h 1223042"/>
              <a:gd name="connsiteX24" fmla="*/ 2197633 w 2776497"/>
              <a:gd name="connsiteY24" fmla="*/ 289432 h 1223042"/>
              <a:gd name="connsiteX25" fmla="*/ 2189949 w 2776497"/>
              <a:gd name="connsiteY25" fmla="*/ 166488 h 1223042"/>
              <a:gd name="connsiteX26" fmla="*/ 1990165 w 2776497"/>
              <a:gd name="connsiteY26" fmla="*/ 143435 h 1223042"/>
              <a:gd name="connsiteX27" fmla="*/ 1775012 w 2776497"/>
              <a:gd name="connsiteY27" fmla="*/ 43543 h 1223042"/>
              <a:gd name="connsiteX28" fmla="*/ 1636699 w 2776497"/>
              <a:gd name="connsiteY28" fmla="*/ 12807 h 1223042"/>
              <a:gd name="connsiteX29" fmla="*/ 1413862 w 2776497"/>
              <a:gd name="connsiteY29" fmla="*/ 20491 h 1223042"/>
              <a:gd name="connsiteX30" fmla="*/ 1183341 w 2776497"/>
              <a:gd name="connsiteY30" fmla="*/ 58911 h 1223042"/>
              <a:gd name="connsiteX31" fmla="*/ 929768 w 2776497"/>
              <a:gd name="connsiteY31" fmla="*/ 5123 h 1223042"/>
              <a:gd name="connsiteX32" fmla="*/ 799139 w 2776497"/>
              <a:gd name="connsiteY32" fmla="*/ 28175 h 1223042"/>
              <a:gd name="connsiteX33" fmla="*/ 783771 w 2776497"/>
              <a:gd name="connsiteY33" fmla="*/ 128067 h 1223042"/>
              <a:gd name="connsiteX34" fmla="*/ 437990 w 2776497"/>
              <a:gd name="connsiteY34" fmla="*/ 251012 h 1223042"/>
              <a:gd name="connsiteX35" fmla="*/ 153681 w 2776497"/>
              <a:gd name="connsiteY35" fmla="*/ 320168 h 1223042"/>
              <a:gd name="connsiteX36" fmla="*/ 53788 w 2776497"/>
              <a:gd name="connsiteY36" fmla="*/ 358588 h 1223042"/>
              <a:gd name="connsiteX0" fmla="*/ 0 w 2757287"/>
              <a:gd name="connsiteY0" fmla="*/ 350904 h 1161570"/>
              <a:gd name="connsiteX1" fmla="*/ 222837 w 2757287"/>
              <a:gd name="connsiteY1" fmla="*/ 343220 h 1161570"/>
              <a:gd name="connsiteX2" fmla="*/ 437990 w 2757287"/>
              <a:gd name="connsiteY2" fmla="*/ 373956 h 1161570"/>
              <a:gd name="connsiteX3" fmla="*/ 691563 w 2757287"/>
              <a:gd name="connsiteY3" fmla="*/ 466165 h 1161570"/>
              <a:gd name="connsiteX4" fmla="*/ 822191 w 2757287"/>
              <a:gd name="connsiteY4" fmla="*/ 496901 h 1161570"/>
              <a:gd name="connsiteX5" fmla="*/ 929768 w 2757287"/>
              <a:gd name="connsiteY5" fmla="*/ 543005 h 1161570"/>
              <a:gd name="connsiteX6" fmla="*/ 929768 w 2757287"/>
              <a:gd name="connsiteY6" fmla="*/ 550689 h 1161570"/>
              <a:gd name="connsiteX7" fmla="*/ 1114185 w 2757287"/>
              <a:gd name="connsiteY7" fmla="*/ 573741 h 1161570"/>
              <a:gd name="connsiteX8" fmla="*/ 1167973 w 2757287"/>
              <a:gd name="connsiteY8" fmla="*/ 635214 h 1161570"/>
              <a:gd name="connsiteX9" fmla="*/ 1214077 w 2757287"/>
              <a:gd name="connsiteY9" fmla="*/ 804262 h 1161570"/>
              <a:gd name="connsiteX10" fmla="*/ 1252497 w 2757287"/>
              <a:gd name="connsiteY10" fmla="*/ 927207 h 1161570"/>
              <a:gd name="connsiteX11" fmla="*/ 1375442 w 2757287"/>
              <a:gd name="connsiteY11" fmla="*/ 973311 h 1161570"/>
              <a:gd name="connsiteX12" fmla="*/ 1498386 w 2757287"/>
              <a:gd name="connsiteY12" fmla="*/ 957943 h 1161570"/>
              <a:gd name="connsiteX13" fmla="*/ 1621331 w 2757287"/>
              <a:gd name="connsiteY13" fmla="*/ 950259 h 1161570"/>
              <a:gd name="connsiteX14" fmla="*/ 1713539 w 2757287"/>
              <a:gd name="connsiteY14" fmla="*/ 988679 h 1161570"/>
              <a:gd name="connsiteX15" fmla="*/ 1705855 w 2757287"/>
              <a:gd name="connsiteY15" fmla="*/ 1088572 h 1161570"/>
              <a:gd name="connsiteX16" fmla="*/ 2627939 w 2757287"/>
              <a:gd name="connsiteY16" fmla="*/ 1157728 h 1161570"/>
              <a:gd name="connsiteX17" fmla="*/ 2481943 w 2757287"/>
              <a:gd name="connsiteY17" fmla="*/ 1111624 h 1161570"/>
              <a:gd name="connsiteX18" fmla="*/ 2328262 w 2757287"/>
              <a:gd name="connsiteY18" fmla="*/ 1111624 h 1161570"/>
              <a:gd name="connsiteX19" fmla="*/ 2236054 w 2757287"/>
              <a:gd name="connsiteY19" fmla="*/ 950259 h 1161570"/>
              <a:gd name="connsiteX20" fmla="*/ 2090057 w 2757287"/>
              <a:gd name="connsiteY20" fmla="*/ 842683 h 1161570"/>
              <a:gd name="connsiteX21" fmla="*/ 2120793 w 2757287"/>
              <a:gd name="connsiteY21" fmla="*/ 650582 h 1161570"/>
              <a:gd name="connsiteX22" fmla="*/ 2174581 w 2757287"/>
              <a:gd name="connsiteY22" fmla="*/ 496901 h 1161570"/>
              <a:gd name="connsiteX23" fmla="*/ 2197633 w 2757287"/>
              <a:gd name="connsiteY23" fmla="*/ 289432 h 1161570"/>
              <a:gd name="connsiteX24" fmla="*/ 2189949 w 2757287"/>
              <a:gd name="connsiteY24" fmla="*/ 166488 h 1161570"/>
              <a:gd name="connsiteX25" fmla="*/ 1990165 w 2757287"/>
              <a:gd name="connsiteY25" fmla="*/ 143435 h 1161570"/>
              <a:gd name="connsiteX26" fmla="*/ 1775012 w 2757287"/>
              <a:gd name="connsiteY26" fmla="*/ 43543 h 1161570"/>
              <a:gd name="connsiteX27" fmla="*/ 1636699 w 2757287"/>
              <a:gd name="connsiteY27" fmla="*/ 12807 h 1161570"/>
              <a:gd name="connsiteX28" fmla="*/ 1413862 w 2757287"/>
              <a:gd name="connsiteY28" fmla="*/ 20491 h 1161570"/>
              <a:gd name="connsiteX29" fmla="*/ 1183341 w 2757287"/>
              <a:gd name="connsiteY29" fmla="*/ 58911 h 1161570"/>
              <a:gd name="connsiteX30" fmla="*/ 929768 w 2757287"/>
              <a:gd name="connsiteY30" fmla="*/ 5123 h 1161570"/>
              <a:gd name="connsiteX31" fmla="*/ 799139 w 2757287"/>
              <a:gd name="connsiteY31" fmla="*/ 28175 h 1161570"/>
              <a:gd name="connsiteX32" fmla="*/ 783771 w 2757287"/>
              <a:gd name="connsiteY32" fmla="*/ 128067 h 1161570"/>
              <a:gd name="connsiteX33" fmla="*/ 437990 w 2757287"/>
              <a:gd name="connsiteY33" fmla="*/ 251012 h 1161570"/>
              <a:gd name="connsiteX34" fmla="*/ 153681 w 2757287"/>
              <a:gd name="connsiteY34" fmla="*/ 320168 h 1161570"/>
              <a:gd name="connsiteX35" fmla="*/ 53788 w 2757287"/>
              <a:gd name="connsiteY35" fmla="*/ 358588 h 1161570"/>
              <a:gd name="connsiteX0" fmla="*/ 0 w 2756006"/>
              <a:gd name="connsiteY0" fmla="*/ 350904 h 1178219"/>
              <a:gd name="connsiteX1" fmla="*/ 222837 w 2756006"/>
              <a:gd name="connsiteY1" fmla="*/ 343220 h 1178219"/>
              <a:gd name="connsiteX2" fmla="*/ 437990 w 2756006"/>
              <a:gd name="connsiteY2" fmla="*/ 373956 h 1178219"/>
              <a:gd name="connsiteX3" fmla="*/ 691563 w 2756006"/>
              <a:gd name="connsiteY3" fmla="*/ 466165 h 1178219"/>
              <a:gd name="connsiteX4" fmla="*/ 822191 w 2756006"/>
              <a:gd name="connsiteY4" fmla="*/ 496901 h 1178219"/>
              <a:gd name="connsiteX5" fmla="*/ 929768 w 2756006"/>
              <a:gd name="connsiteY5" fmla="*/ 543005 h 1178219"/>
              <a:gd name="connsiteX6" fmla="*/ 929768 w 2756006"/>
              <a:gd name="connsiteY6" fmla="*/ 550689 h 1178219"/>
              <a:gd name="connsiteX7" fmla="*/ 1114185 w 2756006"/>
              <a:gd name="connsiteY7" fmla="*/ 573741 h 1178219"/>
              <a:gd name="connsiteX8" fmla="*/ 1167973 w 2756006"/>
              <a:gd name="connsiteY8" fmla="*/ 635214 h 1178219"/>
              <a:gd name="connsiteX9" fmla="*/ 1214077 w 2756006"/>
              <a:gd name="connsiteY9" fmla="*/ 804262 h 1178219"/>
              <a:gd name="connsiteX10" fmla="*/ 1252497 w 2756006"/>
              <a:gd name="connsiteY10" fmla="*/ 927207 h 1178219"/>
              <a:gd name="connsiteX11" fmla="*/ 1375442 w 2756006"/>
              <a:gd name="connsiteY11" fmla="*/ 973311 h 1178219"/>
              <a:gd name="connsiteX12" fmla="*/ 1498386 w 2756006"/>
              <a:gd name="connsiteY12" fmla="*/ 957943 h 1178219"/>
              <a:gd name="connsiteX13" fmla="*/ 1621331 w 2756006"/>
              <a:gd name="connsiteY13" fmla="*/ 950259 h 1178219"/>
              <a:gd name="connsiteX14" fmla="*/ 1713539 w 2756006"/>
              <a:gd name="connsiteY14" fmla="*/ 988679 h 1178219"/>
              <a:gd name="connsiteX15" fmla="*/ 2627939 w 2756006"/>
              <a:gd name="connsiteY15" fmla="*/ 1157728 h 1178219"/>
              <a:gd name="connsiteX16" fmla="*/ 2481943 w 2756006"/>
              <a:gd name="connsiteY16" fmla="*/ 1111624 h 1178219"/>
              <a:gd name="connsiteX17" fmla="*/ 2328262 w 2756006"/>
              <a:gd name="connsiteY17" fmla="*/ 1111624 h 1178219"/>
              <a:gd name="connsiteX18" fmla="*/ 2236054 w 2756006"/>
              <a:gd name="connsiteY18" fmla="*/ 950259 h 1178219"/>
              <a:gd name="connsiteX19" fmla="*/ 2090057 w 2756006"/>
              <a:gd name="connsiteY19" fmla="*/ 842683 h 1178219"/>
              <a:gd name="connsiteX20" fmla="*/ 2120793 w 2756006"/>
              <a:gd name="connsiteY20" fmla="*/ 650582 h 1178219"/>
              <a:gd name="connsiteX21" fmla="*/ 2174581 w 2756006"/>
              <a:gd name="connsiteY21" fmla="*/ 496901 h 1178219"/>
              <a:gd name="connsiteX22" fmla="*/ 2197633 w 2756006"/>
              <a:gd name="connsiteY22" fmla="*/ 289432 h 1178219"/>
              <a:gd name="connsiteX23" fmla="*/ 2189949 w 2756006"/>
              <a:gd name="connsiteY23" fmla="*/ 166488 h 1178219"/>
              <a:gd name="connsiteX24" fmla="*/ 1990165 w 2756006"/>
              <a:gd name="connsiteY24" fmla="*/ 143435 h 1178219"/>
              <a:gd name="connsiteX25" fmla="*/ 1775012 w 2756006"/>
              <a:gd name="connsiteY25" fmla="*/ 43543 h 1178219"/>
              <a:gd name="connsiteX26" fmla="*/ 1636699 w 2756006"/>
              <a:gd name="connsiteY26" fmla="*/ 12807 h 1178219"/>
              <a:gd name="connsiteX27" fmla="*/ 1413862 w 2756006"/>
              <a:gd name="connsiteY27" fmla="*/ 20491 h 1178219"/>
              <a:gd name="connsiteX28" fmla="*/ 1183341 w 2756006"/>
              <a:gd name="connsiteY28" fmla="*/ 58911 h 1178219"/>
              <a:gd name="connsiteX29" fmla="*/ 929768 w 2756006"/>
              <a:gd name="connsiteY29" fmla="*/ 5123 h 1178219"/>
              <a:gd name="connsiteX30" fmla="*/ 799139 w 2756006"/>
              <a:gd name="connsiteY30" fmla="*/ 28175 h 1178219"/>
              <a:gd name="connsiteX31" fmla="*/ 783771 w 2756006"/>
              <a:gd name="connsiteY31" fmla="*/ 128067 h 1178219"/>
              <a:gd name="connsiteX32" fmla="*/ 437990 w 2756006"/>
              <a:gd name="connsiteY32" fmla="*/ 251012 h 1178219"/>
              <a:gd name="connsiteX33" fmla="*/ 153681 w 2756006"/>
              <a:gd name="connsiteY33" fmla="*/ 320168 h 1178219"/>
              <a:gd name="connsiteX34" fmla="*/ 53788 w 2756006"/>
              <a:gd name="connsiteY34" fmla="*/ 358588 h 1178219"/>
              <a:gd name="connsiteX0" fmla="*/ 0 w 2771374"/>
              <a:gd name="connsiteY0" fmla="*/ 350904 h 1184622"/>
              <a:gd name="connsiteX1" fmla="*/ 222837 w 2771374"/>
              <a:gd name="connsiteY1" fmla="*/ 343220 h 1184622"/>
              <a:gd name="connsiteX2" fmla="*/ 437990 w 2771374"/>
              <a:gd name="connsiteY2" fmla="*/ 373956 h 1184622"/>
              <a:gd name="connsiteX3" fmla="*/ 691563 w 2771374"/>
              <a:gd name="connsiteY3" fmla="*/ 466165 h 1184622"/>
              <a:gd name="connsiteX4" fmla="*/ 822191 w 2771374"/>
              <a:gd name="connsiteY4" fmla="*/ 496901 h 1184622"/>
              <a:gd name="connsiteX5" fmla="*/ 929768 w 2771374"/>
              <a:gd name="connsiteY5" fmla="*/ 543005 h 1184622"/>
              <a:gd name="connsiteX6" fmla="*/ 929768 w 2771374"/>
              <a:gd name="connsiteY6" fmla="*/ 550689 h 1184622"/>
              <a:gd name="connsiteX7" fmla="*/ 1114185 w 2771374"/>
              <a:gd name="connsiteY7" fmla="*/ 573741 h 1184622"/>
              <a:gd name="connsiteX8" fmla="*/ 1167973 w 2771374"/>
              <a:gd name="connsiteY8" fmla="*/ 635214 h 1184622"/>
              <a:gd name="connsiteX9" fmla="*/ 1214077 w 2771374"/>
              <a:gd name="connsiteY9" fmla="*/ 804262 h 1184622"/>
              <a:gd name="connsiteX10" fmla="*/ 1252497 w 2771374"/>
              <a:gd name="connsiteY10" fmla="*/ 927207 h 1184622"/>
              <a:gd name="connsiteX11" fmla="*/ 1375442 w 2771374"/>
              <a:gd name="connsiteY11" fmla="*/ 973311 h 1184622"/>
              <a:gd name="connsiteX12" fmla="*/ 1498386 w 2771374"/>
              <a:gd name="connsiteY12" fmla="*/ 957943 h 1184622"/>
              <a:gd name="connsiteX13" fmla="*/ 1621331 w 2771374"/>
              <a:gd name="connsiteY13" fmla="*/ 950259 h 1184622"/>
              <a:gd name="connsiteX14" fmla="*/ 2627939 w 2771374"/>
              <a:gd name="connsiteY14" fmla="*/ 1157728 h 1184622"/>
              <a:gd name="connsiteX15" fmla="*/ 2481943 w 2771374"/>
              <a:gd name="connsiteY15" fmla="*/ 1111624 h 1184622"/>
              <a:gd name="connsiteX16" fmla="*/ 2328262 w 2771374"/>
              <a:gd name="connsiteY16" fmla="*/ 1111624 h 1184622"/>
              <a:gd name="connsiteX17" fmla="*/ 2236054 w 2771374"/>
              <a:gd name="connsiteY17" fmla="*/ 950259 h 1184622"/>
              <a:gd name="connsiteX18" fmla="*/ 2090057 w 2771374"/>
              <a:gd name="connsiteY18" fmla="*/ 842683 h 1184622"/>
              <a:gd name="connsiteX19" fmla="*/ 2120793 w 2771374"/>
              <a:gd name="connsiteY19" fmla="*/ 650582 h 1184622"/>
              <a:gd name="connsiteX20" fmla="*/ 2174581 w 2771374"/>
              <a:gd name="connsiteY20" fmla="*/ 496901 h 1184622"/>
              <a:gd name="connsiteX21" fmla="*/ 2197633 w 2771374"/>
              <a:gd name="connsiteY21" fmla="*/ 289432 h 1184622"/>
              <a:gd name="connsiteX22" fmla="*/ 2189949 w 2771374"/>
              <a:gd name="connsiteY22" fmla="*/ 166488 h 1184622"/>
              <a:gd name="connsiteX23" fmla="*/ 1990165 w 2771374"/>
              <a:gd name="connsiteY23" fmla="*/ 143435 h 1184622"/>
              <a:gd name="connsiteX24" fmla="*/ 1775012 w 2771374"/>
              <a:gd name="connsiteY24" fmla="*/ 43543 h 1184622"/>
              <a:gd name="connsiteX25" fmla="*/ 1636699 w 2771374"/>
              <a:gd name="connsiteY25" fmla="*/ 12807 h 1184622"/>
              <a:gd name="connsiteX26" fmla="*/ 1413862 w 2771374"/>
              <a:gd name="connsiteY26" fmla="*/ 20491 h 1184622"/>
              <a:gd name="connsiteX27" fmla="*/ 1183341 w 2771374"/>
              <a:gd name="connsiteY27" fmla="*/ 58911 h 1184622"/>
              <a:gd name="connsiteX28" fmla="*/ 929768 w 2771374"/>
              <a:gd name="connsiteY28" fmla="*/ 5123 h 1184622"/>
              <a:gd name="connsiteX29" fmla="*/ 799139 w 2771374"/>
              <a:gd name="connsiteY29" fmla="*/ 28175 h 1184622"/>
              <a:gd name="connsiteX30" fmla="*/ 783771 w 2771374"/>
              <a:gd name="connsiteY30" fmla="*/ 128067 h 1184622"/>
              <a:gd name="connsiteX31" fmla="*/ 437990 w 2771374"/>
              <a:gd name="connsiteY31" fmla="*/ 251012 h 1184622"/>
              <a:gd name="connsiteX32" fmla="*/ 153681 w 2771374"/>
              <a:gd name="connsiteY32" fmla="*/ 320168 h 1184622"/>
              <a:gd name="connsiteX33" fmla="*/ 53788 w 2771374"/>
              <a:gd name="connsiteY33" fmla="*/ 358588 h 1184622"/>
              <a:gd name="connsiteX0" fmla="*/ 0 w 2791865"/>
              <a:gd name="connsiteY0" fmla="*/ 350904 h 1183341"/>
              <a:gd name="connsiteX1" fmla="*/ 222837 w 2791865"/>
              <a:gd name="connsiteY1" fmla="*/ 343220 h 1183341"/>
              <a:gd name="connsiteX2" fmla="*/ 437990 w 2791865"/>
              <a:gd name="connsiteY2" fmla="*/ 373956 h 1183341"/>
              <a:gd name="connsiteX3" fmla="*/ 691563 w 2791865"/>
              <a:gd name="connsiteY3" fmla="*/ 466165 h 1183341"/>
              <a:gd name="connsiteX4" fmla="*/ 822191 w 2791865"/>
              <a:gd name="connsiteY4" fmla="*/ 496901 h 1183341"/>
              <a:gd name="connsiteX5" fmla="*/ 929768 w 2791865"/>
              <a:gd name="connsiteY5" fmla="*/ 543005 h 1183341"/>
              <a:gd name="connsiteX6" fmla="*/ 929768 w 2791865"/>
              <a:gd name="connsiteY6" fmla="*/ 550689 h 1183341"/>
              <a:gd name="connsiteX7" fmla="*/ 1114185 w 2791865"/>
              <a:gd name="connsiteY7" fmla="*/ 573741 h 1183341"/>
              <a:gd name="connsiteX8" fmla="*/ 1167973 w 2791865"/>
              <a:gd name="connsiteY8" fmla="*/ 635214 h 1183341"/>
              <a:gd name="connsiteX9" fmla="*/ 1214077 w 2791865"/>
              <a:gd name="connsiteY9" fmla="*/ 804262 h 1183341"/>
              <a:gd name="connsiteX10" fmla="*/ 1252497 w 2791865"/>
              <a:gd name="connsiteY10" fmla="*/ 927207 h 1183341"/>
              <a:gd name="connsiteX11" fmla="*/ 1375442 w 2791865"/>
              <a:gd name="connsiteY11" fmla="*/ 973311 h 1183341"/>
              <a:gd name="connsiteX12" fmla="*/ 1498386 w 2791865"/>
              <a:gd name="connsiteY12" fmla="*/ 957943 h 1183341"/>
              <a:gd name="connsiteX13" fmla="*/ 2627939 w 2791865"/>
              <a:gd name="connsiteY13" fmla="*/ 1157728 h 1183341"/>
              <a:gd name="connsiteX14" fmla="*/ 2481943 w 2791865"/>
              <a:gd name="connsiteY14" fmla="*/ 1111624 h 1183341"/>
              <a:gd name="connsiteX15" fmla="*/ 2328262 w 2791865"/>
              <a:gd name="connsiteY15" fmla="*/ 1111624 h 1183341"/>
              <a:gd name="connsiteX16" fmla="*/ 2236054 w 2791865"/>
              <a:gd name="connsiteY16" fmla="*/ 950259 h 1183341"/>
              <a:gd name="connsiteX17" fmla="*/ 2090057 w 2791865"/>
              <a:gd name="connsiteY17" fmla="*/ 842683 h 1183341"/>
              <a:gd name="connsiteX18" fmla="*/ 2120793 w 2791865"/>
              <a:gd name="connsiteY18" fmla="*/ 650582 h 1183341"/>
              <a:gd name="connsiteX19" fmla="*/ 2174581 w 2791865"/>
              <a:gd name="connsiteY19" fmla="*/ 496901 h 1183341"/>
              <a:gd name="connsiteX20" fmla="*/ 2197633 w 2791865"/>
              <a:gd name="connsiteY20" fmla="*/ 289432 h 1183341"/>
              <a:gd name="connsiteX21" fmla="*/ 2189949 w 2791865"/>
              <a:gd name="connsiteY21" fmla="*/ 166488 h 1183341"/>
              <a:gd name="connsiteX22" fmla="*/ 1990165 w 2791865"/>
              <a:gd name="connsiteY22" fmla="*/ 143435 h 1183341"/>
              <a:gd name="connsiteX23" fmla="*/ 1775012 w 2791865"/>
              <a:gd name="connsiteY23" fmla="*/ 43543 h 1183341"/>
              <a:gd name="connsiteX24" fmla="*/ 1636699 w 2791865"/>
              <a:gd name="connsiteY24" fmla="*/ 12807 h 1183341"/>
              <a:gd name="connsiteX25" fmla="*/ 1413862 w 2791865"/>
              <a:gd name="connsiteY25" fmla="*/ 20491 h 1183341"/>
              <a:gd name="connsiteX26" fmla="*/ 1183341 w 2791865"/>
              <a:gd name="connsiteY26" fmla="*/ 58911 h 1183341"/>
              <a:gd name="connsiteX27" fmla="*/ 929768 w 2791865"/>
              <a:gd name="connsiteY27" fmla="*/ 5123 h 1183341"/>
              <a:gd name="connsiteX28" fmla="*/ 799139 w 2791865"/>
              <a:gd name="connsiteY28" fmla="*/ 28175 h 1183341"/>
              <a:gd name="connsiteX29" fmla="*/ 783771 w 2791865"/>
              <a:gd name="connsiteY29" fmla="*/ 128067 h 1183341"/>
              <a:gd name="connsiteX30" fmla="*/ 437990 w 2791865"/>
              <a:gd name="connsiteY30" fmla="*/ 251012 h 1183341"/>
              <a:gd name="connsiteX31" fmla="*/ 153681 w 2791865"/>
              <a:gd name="connsiteY31" fmla="*/ 320168 h 1183341"/>
              <a:gd name="connsiteX32" fmla="*/ 53788 w 2791865"/>
              <a:gd name="connsiteY32" fmla="*/ 358588 h 1183341"/>
              <a:gd name="connsiteX0" fmla="*/ 0 w 2812356"/>
              <a:gd name="connsiteY0" fmla="*/ 350904 h 1180780"/>
              <a:gd name="connsiteX1" fmla="*/ 222837 w 2812356"/>
              <a:gd name="connsiteY1" fmla="*/ 343220 h 1180780"/>
              <a:gd name="connsiteX2" fmla="*/ 437990 w 2812356"/>
              <a:gd name="connsiteY2" fmla="*/ 373956 h 1180780"/>
              <a:gd name="connsiteX3" fmla="*/ 691563 w 2812356"/>
              <a:gd name="connsiteY3" fmla="*/ 466165 h 1180780"/>
              <a:gd name="connsiteX4" fmla="*/ 822191 w 2812356"/>
              <a:gd name="connsiteY4" fmla="*/ 496901 h 1180780"/>
              <a:gd name="connsiteX5" fmla="*/ 929768 w 2812356"/>
              <a:gd name="connsiteY5" fmla="*/ 543005 h 1180780"/>
              <a:gd name="connsiteX6" fmla="*/ 929768 w 2812356"/>
              <a:gd name="connsiteY6" fmla="*/ 550689 h 1180780"/>
              <a:gd name="connsiteX7" fmla="*/ 1114185 w 2812356"/>
              <a:gd name="connsiteY7" fmla="*/ 573741 h 1180780"/>
              <a:gd name="connsiteX8" fmla="*/ 1167973 w 2812356"/>
              <a:gd name="connsiteY8" fmla="*/ 635214 h 1180780"/>
              <a:gd name="connsiteX9" fmla="*/ 1214077 w 2812356"/>
              <a:gd name="connsiteY9" fmla="*/ 804262 h 1180780"/>
              <a:gd name="connsiteX10" fmla="*/ 1252497 w 2812356"/>
              <a:gd name="connsiteY10" fmla="*/ 927207 h 1180780"/>
              <a:gd name="connsiteX11" fmla="*/ 1375442 w 2812356"/>
              <a:gd name="connsiteY11" fmla="*/ 973311 h 1180780"/>
              <a:gd name="connsiteX12" fmla="*/ 2627939 w 2812356"/>
              <a:gd name="connsiteY12" fmla="*/ 1157728 h 1180780"/>
              <a:gd name="connsiteX13" fmla="*/ 2481943 w 2812356"/>
              <a:gd name="connsiteY13" fmla="*/ 1111624 h 1180780"/>
              <a:gd name="connsiteX14" fmla="*/ 2328262 w 2812356"/>
              <a:gd name="connsiteY14" fmla="*/ 1111624 h 1180780"/>
              <a:gd name="connsiteX15" fmla="*/ 2236054 w 2812356"/>
              <a:gd name="connsiteY15" fmla="*/ 950259 h 1180780"/>
              <a:gd name="connsiteX16" fmla="*/ 2090057 w 2812356"/>
              <a:gd name="connsiteY16" fmla="*/ 842683 h 1180780"/>
              <a:gd name="connsiteX17" fmla="*/ 2120793 w 2812356"/>
              <a:gd name="connsiteY17" fmla="*/ 650582 h 1180780"/>
              <a:gd name="connsiteX18" fmla="*/ 2174581 w 2812356"/>
              <a:gd name="connsiteY18" fmla="*/ 496901 h 1180780"/>
              <a:gd name="connsiteX19" fmla="*/ 2197633 w 2812356"/>
              <a:gd name="connsiteY19" fmla="*/ 289432 h 1180780"/>
              <a:gd name="connsiteX20" fmla="*/ 2189949 w 2812356"/>
              <a:gd name="connsiteY20" fmla="*/ 166488 h 1180780"/>
              <a:gd name="connsiteX21" fmla="*/ 1990165 w 2812356"/>
              <a:gd name="connsiteY21" fmla="*/ 143435 h 1180780"/>
              <a:gd name="connsiteX22" fmla="*/ 1775012 w 2812356"/>
              <a:gd name="connsiteY22" fmla="*/ 43543 h 1180780"/>
              <a:gd name="connsiteX23" fmla="*/ 1636699 w 2812356"/>
              <a:gd name="connsiteY23" fmla="*/ 12807 h 1180780"/>
              <a:gd name="connsiteX24" fmla="*/ 1413862 w 2812356"/>
              <a:gd name="connsiteY24" fmla="*/ 20491 h 1180780"/>
              <a:gd name="connsiteX25" fmla="*/ 1183341 w 2812356"/>
              <a:gd name="connsiteY25" fmla="*/ 58911 h 1180780"/>
              <a:gd name="connsiteX26" fmla="*/ 929768 w 2812356"/>
              <a:gd name="connsiteY26" fmla="*/ 5123 h 1180780"/>
              <a:gd name="connsiteX27" fmla="*/ 799139 w 2812356"/>
              <a:gd name="connsiteY27" fmla="*/ 28175 h 1180780"/>
              <a:gd name="connsiteX28" fmla="*/ 783771 w 2812356"/>
              <a:gd name="connsiteY28" fmla="*/ 128067 h 1180780"/>
              <a:gd name="connsiteX29" fmla="*/ 437990 w 2812356"/>
              <a:gd name="connsiteY29" fmla="*/ 251012 h 1180780"/>
              <a:gd name="connsiteX30" fmla="*/ 153681 w 2812356"/>
              <a:gd name="connsiteY30" fmla="*/ 320168 h 1180780"/>
              <a:gd name="connsiteX31" fmla="*/ 53788 w 2812356"/>
              <a:gd name="connsiteY31" fmla="*/ 358588 h 1180780"/>
              <a:gd name="connsiteX0" fmla="*/ 0 w 2786742"/>
              <a:gd name="connsiteY0" fmla="*/ 350904 h 1180780"/>
              <a:gd name="connsiteX1" fmla="*/ 222837 w 2786742"/>
              <a:gd name="connsiteY1" fmla="*/ 343220 h 1180780"/>
              <a:gd name="connsiteX2" fmla="*/ 437990 w 2786742"/>
              <a:gd name="connsiteY2" fmla="*/ 373956 h 1180780"/>
              <a:gd name="connsiteX3" fmla="*/ 691563 w 2786742"/>
              <a:gd name="connsiteY3" fmla="*/ 466165 h 1180780"/>
              <a:gd name="connsiteX4" fmla="*/ 822191 w 2786742"/>
              <a:gd name="connsiteY4" fmla="*/ 496901 h 1180780"/>
              <a:gd name="connsiteX5" fmla="*/ 929768 w 2786742"/>
              <a:gd name="connsiteY5" fmla="*/ 543005 h 1180780"/>
              <a:gd name="connsiteX6" fmla="*/ 929768 w 2786742"/>
              <a:gd name="connsiteY6" fmla="*/ 550689 h 1180780"/>
              <a:gd name="connsiteX7" fmla="*/ 1114185 w 2786742"/>
              <a:gd name="connsiteY7" fmla="*/ 573741 h 1180780"/>
              <a:gd name="connsiteX8" fmla="*/ 1167973 w 2786742"/>
              <a:gd name="connsiteY8" fmla="*/ 635214 h 1180780"/>
              <a:gd name="connsiteX9" fmla="*/ 1214077 w 2786742"/>
              <a:gd name="connsiteY9" fmla="*/ 804262 h 1180780"/>
              <a:gd name="connsiteX10" fmla="*/ 1252497 w 2786742"/>
              <a:gd name="connsiteY10" fmla="*/ 927207 h 1180780"/>
              <a:gd name="connsiteX11" fmla="*/ 1375442 w 2786742"/>
              <a:gd name="connsiteY11" fmla="*/ 973311 h 1180780"/>
              <a:gd name="connsiteX12" fmla="*/ 2627939 w 2786742"/>
              <a:gd name="connsiteY12" fmla="*/ 1157728 h 1180780"/>
              <a:gd name="connsiteX13" fmla="*/ 2328262 w 2786742"/>
              <a:gd name="connsiteY13" fmla="*/ 1111624 h 1180780"/>
              <a:gd name="connsiteX14" fmla="*/ 2236054 w 2786742"/>
              <a:gd name="connsiteY14" fmla="*/ 950259 h 1180780"/>
              <a:gd name="connsiteX15" fmla="*/ 2090057 w 2786742"/>
              <a:gd name="connsiteY15" fmla="*/ 842683 h 1180780"/>
              <a:gd name="connsiteX16" fmla="*/ 2120793 w 2786742"/>
              <a:gd name="connsiteY16" fmla="*/ 650582 h 1180780"/>
              <a:gd name="connsiteX17" fmla="*/ 2174581 w 2786742"/>
              <a:gd name="connsiteY17" fmla="*/ 496901 h 1180780"/>
              <a:gd name="connsiteX18" fmla="*/ 2197633 w 2786742"/>
              <a:gd name="connsiteY18" fmla="*/ 289432 h 1180780"/>
              <a:gd name="connsiteX19" fmla="*/ 2189949 w 2786742"/>
              <a:gd name="connsiteY19" fmla="*/ 166488 h 1180780"/>
              <a:gd name="connsiteX20" fmla="*/ 1990165 w 2786742"/>
              <a:gd name="connsiteY20" fmla="*/ 143435 h 1180780"/>
              <a:gd name="connsiteX21" fmla="*/ 1775012 w 2786742"/>
              <a:gd name="connsiteY21" fmla="*/ 43543 h 1180780"/>
              <a:gd name="connsiteX22" fmla="*/ 1636699 w 2786742"/>
              <a:gd name="connsiteY22" fmla="*/ 12807 h 1180780"/>
              <a:gd name="connsiteX23" fmla="*/ 1413862 w 2786742"/>
              <a:gd name="connsiteY23" fmla="*/ 20491 h 1180780"/>
              <a:gd name="connsiteX24" fmla="*/ 1183341 w 2786742"/>
              <a:gd name="connsiteY24" fmla="*/ 58911 h 1180780"/>
              <a:gd name="connsiteX25" fmla="*/ 929768 w 2786742"/>
              <a:gd name="connsiteY25" fmla="*/ 5123 h 1180780"/>
              <a:gd name="connsiteX26" fmla="*/ 799139 w 2786742"/>
              <a:gd name="connsiteY26" fmla="*/ 28175 h 1180780"/>
              <a:gd name="connsiteX27" fmla="*/ 783771 w 2786742"/>
              <a:gd name="connsiteY27" fmla="*/ 128067 h 1180780"/>
              <a:gd name="connsiteX28" fmla="*/ 437990 w 2786742"/>
              <a:gd name="connsiteY28" fmla="*/ 251012 h 1180780"/>
              <a:gd name="connsiteX29" fmla="*/ 153681 w 2786742"/>
              <a:gd name="connsiteY29" fmla="*/ 320168 h 1180780"/>
              <a:gd name="connsiteX30" fmla="*/ 53788 w 2786742"/>
              <a:gd name="connsiteY30" fmla="*/ 358588 h 1180780"/>
              <a:gd name="connsiteX0" fmla="*/ 0 w 2771374"/>
              <a:gd name="connsiteY0" fmla="*/ 350904 h 1161570"/>
              <a:gd name="connsiteX1" fmla="*/ 222837 w 2771374"/>
              <a:gd name="connsiteY1" fmla="*/ 343220 h 1161570"/>
              <a:gd name="connsiteX2" fmla="*/ 437990 w 2771374"/>
              <a:gd name="connsiteY2" fmla="*/ 373956 h 1161570"/>
              <a:gd name="connsiteX3" fmla="*/ 691563 w 2771374"/>
              <a:gd name="connsiteY3" fmla="*/ 466165 h 1161570"/>
              <a:gd name="connsiteX4" fmla="*/ 822191 w 2771374"/>
              <a:gd name="connsiteY4" fmla="*/ 496901 h 1161570"/>
              <a:gd name="connsiteX5" fmla="*/ 929768 w 2771374"/>
              <a:gd name="connsiteY5" fmla="*/ 543005 h 1161570"/>
              <a:gd name="connsiteX6" fmla="*/ 929768 w 2771374"/>
              <a:gd name="connsiteY6" fmla="*/ 550689 h 1161570"/>
              <a:gd name="connsiteX7" fmla="*/ 1114185 w 2771374"/>
              <a:gd name="connsiteY7" fmla="*/ 573741 h 1161570"/>
              <a:gd name="connsiteX8" fmla="*/ 1167973 w 2771374"/>
              <a:gd name="connsiteY8" fmla="*/ 635214 h 1161570"/>
              <a:gd name="connsiteX9" fmla="*/ 1214077 w 2771374"/>
              <a:gd name="connsiteY9" fmla="*/ 804262 h 1161570"/>
              <a:gd name="connsiteX10" fmla="*/ 1252497 w 2771374"/>
              <a:gd name="connsiteY10" fmla="*/ 927207 h 1161570"/>
              <a:gd name="connsiteX11" fmla="*/ 1375442 w 2771374"/>
              <a:gd name="connsiteY11" fmla="*/ 973311 h 1161570"/>
              <a:gd name="connsiteX12" fmla="*/ 2627939 w 2771374"/>
              <a:gd name="connsiteY12" fmla="*/ 1157728 h 1161570"/>
              <a:gd name="connsiteX13" fmla="*/ 2236054 w 2771374"/>
              <a:gd name="connsiteY13" fmla="*/ 950259 h 1161570"/>
              <a:gd name="connsiteX14" fmla="*/ 2090057 w 2771374"/>
              <a:gd name="connsiteY14" fmla="*/ 842683 h 1161570"/>
              <a:gd name="connsiteX15" fmla="*/ 2120793 w 2771374"/>
              <a:gd name="connsiteY15" fmla="*/ 650582 h 1161570"/>
              <a:gd name="connsiteX16" fmla="*/ 2174581 w 2771374"/>
              <a:gd name="connsiteY16" fmla="*/ 496901 h 1161570"/>
              <a:gd name="connsiteX17" fmla="*/ 2197633 w 2771374"/>
              <a:gd name="connsiteY17" fmla="*/ 289432 h 1161570"/>
              <a:gd name="connsiteX18" fmla="*/ 2189949 w 2771374"/>
              <a:gd name="connsiteY18" fmla="*/ 166488 h 1161570"/>
              <a:gd name="connsiteX19" fmla="*/ 1990165 w 2771374"/>
              <a:gd name="connsiteY19" fmla="*/ 143435 h 1161570"/>
              <a:gd name="connsiteX20" fmla="*/ 1775012 w 2771374"/>
              <a:gd name="connsiteY20" fmla="*/ 43543 h 1161570"/>
              <a:gd name="connsiteX21" fmla="*/ 1636699 w 2771374"/>
              <a:gd name="connsiteY21" fmla="*/ 12807 h 1161570"/>
              <a:gd name="connsiteX22" fmla="*/ 1413862 w 2771374"/>
              <a:gd name="connsiteY22" fmla="*/ 20491 h 1161570"/>
              <a:gd name="connsiteX23" fmla="*/ 1183341 w 2771374"/>
              <a:gd name="connsiteY23" fmla="*/ 58911 h 1161570"/>
              <a:gd name="connsiteX24" fmla="*/ 929768 w 2771374"/>
              <a:gd name="connsiteY24" fmla="*/ 5123 h 1161570"/>
              <a:gd name="connsiteX25" fmla="*/ 799139 w 2771374"/>
              <a:gd name="connsiteY25" fmla="*/ 28175 h 1161570"/>
              <a:gd name="connsiteX26" fmla="*/ 783771 w 2771374"/>
              <a:gd name="connsiteY26" fmla="*/ 128067 h 1161570"/>
              <a:gd name="connsiteX27" fmla="*/ 437990 w 2771374"/>
              <a:gd name="connsiteY27" fmla="*/ 251012 h 1161570"/>
              <a:gd name="connsiteX28" fmla="*/ 153681 w 2771374"/>
              <a:gd name="connsiteY28" fmla="*/ 320168 h 1161570"/>
              <a:gd name="connsiteX29" fmla="*/ 53788 w 2771374"/>
              <a:gd name="connsiteY29" fmla="*/ 358588 h 1161570"/>
              <a:gd name="connsiteX0" fmla="*/ 0 w 2355156"/>
              <a:gd name="connsiteY0" fmla="*/ 350904 h 977153"/>
              <a:gd name="connsiteX1" fmla="*/ 222837 w 2355156"/>
              <a:gd name="connsiteY1" fmla="*/ 343220 h 977153"/>
              <a:gd name="connsiteX2" fmla="*/ 437990 w 2355156"/>
              <a:gd name="connsiteY2" fmla="*/ 373956 h 977153"/>
              <a:gd name="connsiteX3" fmla="*/ 691563 w 2355156"/>
              <a:gd name="connsiteY3" fmla="*/ 466165 h 977153"/>
              <a:gd name="connsiteX4" fmla="*/ 822191 w 2355156"/>
              <a:gd name="connsiteY4" fmla="*/ 496901 h 977153"/>
              <a:gd name="connsiteX5" fmla="*/ 929768 w 2355156"/>
              <a:gd name="connsiteY5" fmla="*/ 543005 h 977153"/>
              <a:gd name="connsiteX6" fmla="*/ 929768 w 2355156"/>
              <a:gd name="connsiteY6" fmla="*/ 550689 h 977153"/>
              <a:gd name="connsiteX7" fmla="*/ 1114185 w 2355156"/>
              <a:gd name="connsiteY7" fmla="*/ 573741 h 977153"/>
              <a:gd name="connsiteX8" fmla="*/ 1167973 w 2355156"/>
              <a:gd name="connsiteY8" fmla="*/ 635214 h 977153"/>
              <a:gd name="connsiteX9" fmla="*/ 1214077 w 2355156"/>
              <a:gd name="connsiteY9" fmla="*/ 804262 h 977153"/>
              <a:gd name="connsiteX10" fmla="*/ 1252497 w 2355156"/>
              <a:gd name="connsiteY10" fmla="*/ 927207 h 977153"/>
              <a:gd name="connsiteX11" fmla="*/ 1375442 w 2355156"/>
              <a:gd name="connsiteY11" fmla="*/ 973311 h 977153"/>
              <a:gd name="connsiteX12" fmla="*/ 2236054 w 2355156"/>
              <a:gd name="connsiteY12" fmla="*/ 950259 h 977153"/>
              <a:gd name="connsiteX13" fmla="*/ 2090057 w 2355156"/>
              <a:gd name="connsiteY13" fmla="*/ 842683 h 977153"/>
              <a:gd name="connsiteX14" fmla="*/ 2120793 w 2355156"/>
              <a:gd name="connsiteY14" fmla="*/ 650582 h 977153"/>
              <a:gd name="connsiteX15" fmla="*/ 2174581 w 2355156"/>
              <a:gd name="connsiteY15" fmla="*/ 496901 h 977153"/>
              <a:gd name="connsiteX16" fmla="*/ 2197633 w 2355156"/>
              <a:gd name="connsiteY16" fmla="*/ 289432 h 977153"/>
              <a:gd name="connsiteX17" fmla="*/ 2189949 w 2355156"/>
              <a:gd name="connsiteY17" fmla="*/ 166488 h 977153"/>
              <a:gd name="connsiteX18" fmla="*/ 1990165 w 2355156"/>
              <a:gd name="connsiteY18" fmla="*/ 143435 h 977153"/>
              <a:gd name="connsiteX19" fmla="*/ 1775012 w 2355156"/>
              <a:gd name="connsiteY19" fmla="*/ 43543 h 977153"/>
              <a:gd name="connsiteX20" fmla="*/ 1636699 w 2355156"/>
              <a:gd name="connsiteY20" fmla="*/ 12807 h 977153"/>
              <a:gd name="connsiteX21" fmla="*/ 1413862 w 2355156"/>
              <a:gd name="connsiteY21" fmla="*/ 20491 h 977153"/>
              <a:gd name="connsiteX22" fmla="*/ 1183341 w 2355156"/>
              <a:gd name="connsiteY22" fmla="*/ 58911 h 977153"/>
              <a:gd name="connsiteX23" fmla="*/ 929768 w 2355156"/>
              <a:gd name="connsiteY23" fmla="*/ 5123 h 977153"/>
              <a:gd name="connsiteX24" fmla="*/ 799139 w 2355156"/>
              <a:gd name="connsiteY24" fmla="*/ 28175 h 977153"/>
              <a:gd name="connsiteX25" fmla="*/ 783771 w 2355156"/>
              <a:gd name="connsiteY25" fmla="*/ 128067 h 977153"/>
              <a:gd name="connsiteX26" fmla="*/ 437990 w 2355156"/>
              <a:gd name="connsiteY26" fmla="*/ 251012 h 977153"/>
              <a:gd name="connsiteX27" fmla="*/ 153681 w 2355156"/>
              <a:gd name="connsiteY27" fmla="*/ 320168 h 977153"/>
              <a:gd name="connsiteX28" fmla="*/ 53788 w 2355156"/>
              <a:gd name="connsiteY28" fmla="*/ 358588 h 977153"/>
              <a:gd name="connsiteX0" fmla="*/ 0 w 2224527"/>
              <a:gd name="connsiteY0" fmla="*/ 350904 h 987398"/>
              <a:gd name="connsiteX1" fmla="*/ 222837 w 2224527"/>
              <a:gd name="connsiteY1" fmla="*/ 343220 h 987398"/>
              <a:gd name="connsiteX2" fmla="*/ 437990 w 2224527"/>
              <a:gd name="connsiteY2" fmla="*/ 373956 h 987398"/>
              <a:gd name="connsiteX3" fmla="*/ 691563 w 2224527"/>
              <a:gd name="connsiteY3" fmla="*/ 466165 h 987398"/>
              <a:gd name="connsiteX4" fmla="*/ 822191 w 2224527"/>
              <a:gd name="connsiteY4" fmla="*/ 496901 h 987398"/>
              <a:gd name="connsiteX5" fmla="*/ 929768 w 2224527"/>
              <a:gd name="connsiteY5" fmla="*/ 543005 h 987398"/>
              <a:gd name="connsiteX6" fmla="*/ 929768 w 2224527"/>
              <a:gd name="connsiteY6" fmla="*/ 550689 h 987398"/>
              <a:gd name="connsiteX7" fmla="*/ 1114185 w 2224527"/>
              <a:gd name="connsiteY7" fmla="*/ 573741 h 987398"/>
              <a:gd name="connsiteX8" fmla="*/ 1167973 w 2224527"/>
              <a:gd name="connsiteY8" fmla="*/ 635214 h 987398"/>
              <a:gd name="connsiteX9" fmla="*/ 1214077 w 2224527"/>
              <a:gd name="connsiteY9" fmla="*/ 804262 h 987398"/>
              <a:gd name="connsiteX10" fmla="*/ 1252497 w 2224527"/>
              <a:gd name="connsiteY10" fmla="*/ 927207 h 987398"/>
              <a:gd name="connsiteX11" fmla="*/ 1375442 w 2224527"/>
              <a:gd name="connsiteY11" fmla="*/ 973311 h 987398"/>
              <a:gd name="connsiteX12" fmla="*/ 2090057 w 2224527"/>
              <a:gd name="connsiteY12" fmla="*/ 842683 h 987398"/>
              <a:gd name="connsiteX13" fmla="*/ 2120793 w 2224527"/>
              <a:gd name="connsiteY13" fmla="*/ 650582 h 987398"/>
              <a:gd name="connsiteX14" fmla="*/ 2174581 w 2224527"/>
              <a:gd name="connsiteY14" fmla="*/ 496901 h 987398"/>
              <a:gd name="connsiteX15" fmla="*/ 2197633 w 2224527"/>
              <a:gd name="connsiteY15" fmla="*/ 289432 h 987398"/>
              <a:gd name="connsiteX16" fmla="*/ 2189949 w 2224527"/>
              <a:gd name="connsiteY16" fmla="*/ 166488 h 987398"/>
              <a:gd name="connsiteX17" fmla="*/ 1990165 w 2224527"/>
              <a:gd name="connsiteY17" fmla="*/ 143435 h 987398"/>
              <a:gd name="connsiteX18" fmla="*/ 1775012 w 2224527"/>
              <a:gd name="connsiteY18" fmla="*/ 43543 h 987398"/>
              <a:gd name="connsiteX19" fmla="*/ 1636699 w 2224527"/>
              <a:gd name="connsiteY19" fmla="*/ 12807 h 987398"/>
              <a:gd name="connsiteX20" fmla="*/ 1413862 w 2224527"/>
              <a:gd name="connsiteY20" fmla="*/ 20491 h 987398"/>
              <a:gd name="connsiteX21" fmla="*/ 1183341 w 2224527"/>
              <a:gd name="connsiteY21" fmla="*/ 58911 h 987398"/>
              <a:gd name="connsiteX22" fmla="*/ 929768 w 2224527"/>
              <a:gd name="connsiteY22" fmla="*/ 5123 h 987398"/>
              <a:gd name="connsiteX23" fmla="*/ 799139 w 2224527"/>
              <a:gd name="connsiteY23" fmla="*/ 28175 h 987398"/>
              <a:gd name="connsiteX24" fmla="*/ 783771 w 2224527"/>
              <a:gd name="connsiteY24" fmla="*/ 128067 h 987398"/>
              <a:gd name="connsiteX25" fmla="*/ 437990 w 2224527"/>
              <a:gd name="connsiteY25" fmla="*/ 251012 h 987398"/>
              <a:gd name="connsiteX26" fmla="*/ 153681 w 2224527"/>
              <a:gd name="connsiteY26" fmla="*/ 320168 h 987398"/>
              <a:gd name="connsiteX27" fmla="*/ 53788 w 2224527"/>
              <a:gd name="connsiteY27" fmla="*/ 358588 h 987398"/>
              <a:gd name="connsiteX0" fmla="*/ 0 w 2253983"/>
              <a:gd name="connsiteY0" fmla="*/ 350904 h 1019415"/>
              <a:gd name="connsiteX1" fmla="*/ 222837 w 2253983"/>
              <a:gd name="connsiteY1" fmla="*/ 343220 h 1019415"/>
              <a:gd name="connsiteX2" fmla="*/ 437990 w 2253983"/>
              <a:gd name="connsiteY2" fmla="*/ 373956 h 1019415"/>
              <a:gd name="connsiteX3" fmla="*/ 691563 w 2253983"/>
              <a:gd name="connsiteY3" fmla="*/ 466165 h 1019415"/>
              <a:gd name="connsiteX4" fmla="*/ 822191 w 2253983"/>
              <a:gd name="connsiteY4" fmla="*/ 496901 h 1019415"/>
              <a:gd name="connsiteX5" fmla="*/ 929768 w 2253983"/>
              <a:gd name="connsiteY5" fmla="*/ 543005 h 1019415"/>
              <a:gd name="connsiteX6" fmla="*/ 929768 w 2253983"/>
              <a:gd name="connsiteY6" fmla="*/ 550689 h 1019415"/>
              <a:gd name="connsiteX7" fmla="*/ 1114185 w 2253983"/>
              <a:gd name="connsiteY7" fmla="*/ 573741 h 1019415"/>
              <a:gd name="connsiteX8" fmla="*/ 1167973 w 2253983"/>
              <a:gd name="connsiteY8" fmla="*/ 635214 h 1019415"/>
              <a:gd name="connsiteX9" fmla="*/ 1214077 w 2253983"/>
              <a:gd name="connsiteY9" fmla="*/ 804262 h 1019415"/>
              <a:gd name="connsiteX10" fmla="*/ 1252497 w 2253983"/>
              <a:gd name="connsiteY10" fmla="*/ 927207 h 1019415"/>
              <a:gd name="connsiteX11" fmla="*/ 1375442 w 2253983"/>
              <a:gd name="connsiteY11" fmla="*/ 973311 h 1019415"/>
              <a:gd name="connsiteX12" fmla="*/ 2120793 w 2253983"/>
              <a:gd name="connsiteY12" fmla="*/ 650582 h 1019415"/>
              <a:gd name="connsiteX13" fmla="*/ 2174581 w 2253983"/>
              <a:gd name="connsiteY13" fmla="*/ 496901 h 1019415"/>
              <a:gd name="connsiteX14" fmla="*/ 2197633 w 2253983"/>
              <a:gd name="connsiteY14" fmla="*/ 289432 h 1019415"/>
              <a:gd name="connsiteX15" fmla="*/ 2189949 w 2253983"/>
              <a:gd name="connsiteY15" fmla="*/ 166488 h 1019415"/>
              <a:gd name="connsiteX16" fmla="*/ 1990165 w 2253983"/>
              <a:gd name="connsiteY16" fmla="*/ 143435 h 1019415"/>
              <a:gd name="connsiteX17" fmla="*/ 1775012 w 2253983"/>
              <a:gd name="connsiteY17" fmla="*/ 43543 h 1019415"/>
              <a:gd name="connsiteX18" fmla="*/ 1636699 w 2253983"/>
              <a:gd name="connsiteY18" fmla="*/ 12807 h 1019415"/>
              <a:gd name="connsiteX19" fmla="*/ 1413862 w 2253983"/>
              <a:gd name="connsiteY19" fmla="*/ 20491 h 1019415"/>
              <a:gd name="connsiteX20" fmla="*/ 1183341 w 2253983"/>
              <a:gd name="connsiteY20" fmla="*/ 58911 h 1019415"/>
              <a:gd name="connsiteX21" fmla="*/ 929768 w 2253983"/>
              <a:gd name="connsiteY21" fmla="*/ 5123 h 1019415"/>
              <a:gd name="connsiteX22" fmla="*/ 799139 w 2253983"/>
              <a:gd name="connsiteY22" fmla="*/ 28175 h 1019415"/>
              <a:gd name="connsiteX23" fmla="*/ 783771 w 2253983"/>
              <a:gd name="connsiteY23" fmla="*/ 128067 h 1019415"/>
              <a:gd name="connsiteX24" fmla="*/ 437990 w 2253983"/>
              <a:gd name="connsiteY24" fmla="*/ 251012 h 1019415"/>
              <a:gd name="connsiteX25" fmla="*/ 153681 w 2253983"/>
              <a:gd name="connsiteY25" fmla="*/ 320168 h 1019415"/>
              <a:gd name="connsiteX26" fmla="*/ 53788 w 2253983"/>
              <a:gd name="connsiteY26" fmla="*/ 358588 h 1019415"/>
              <a:gd name="connsiteX0" fmla="*/ 0 w 2274474"/>
              <a:gd name="connsiteY0" fmla="*/ 350904 h 952820"/>
              <a:gd name="connsiteX1" fmla="*/ 222837 w 2274474"/>
              <a:gd name="connsiteY1" fmla="*/ 343220 h 952820"/>
              <a:gd name="connsiteX2" fmla="*/ 437990 w 2274474"/>
              <a:gd name="connsiteY2" fmla="*/ 373956 h 952820"/>
              <a:gd name="connsiteX3" fmla="*/ 691563 w 2274474"/>
              <a:gd name="connsiteY3" fmla="*/ 466165 h 952820"/>
              <a:gd name="connsiteX4" fmla="*/ 822191 w 2274474"/>
              <a:gd name="connsiteY4" fmla="*/ 496901 h 952820"/>
              <a:gd name="connsiteX5" fmla="*/ 929768 w 2274474"/>
              <a:gd name="connsiteY5" fmla="*/ 543005 h 952820"/>
              <a:gd name="connsiteX6" fmla="*/ 929768 w 2274474"/>
              <a:gd name="connsiteY6" fmla="*/ 550689 h 952820"/>
              <a:gd name="connsiteX7" fmla="*/ 1114185 w 2274474"/>
              <a:gd name="connsiteY7" fmla="*/ 573741 h 952820"/>
              <a:gd name="connsiteX8" fmla="*/ 1167973 w 2274474"/>
              <a:gd name="connsiteY8" fmla="*/ 635214 h 952820"/>
              <a:gd name="connsiteX9" fmla="*/ 1214077 w 2274474"/>
              <a:gd name="connsiteY9" fmla="*/ 804262 h 952820"/>
              <a:gd name="connsiteX10" fmla="*/ 1252497 w 2274474"/>
              <a:gd name="connsiteY10" fmla="*/ 927207 h 952820"/>
              <a:gd name="connsiteX11" fmla="*/ 2120793 w 2274474"/>
              <a:gd name="connsiteY11" fmla="*/ 650582 h 952820"/>
              <a:gd name="connsiteX12" fmla="*/ 2174581 w 2274474"/>
              <a:gd name="connsiteY12" fmla="*/ 496901 h 952820"/>
              <a:gd name="connsiteX13" fmla="*/ 2197633 w 2274474"/>
              <a:gd name="connsiteY13" fmla="*/ 289432 h 952820"/>
              <a:gd name="connsiteX14" fmla="*/ 2189949 w 2274474"/>
              <a:gd name="connsiteY14" fmla="*/ 166488 h 952820"/>
              <a:gd name="connsiteX15" fmla="*/ 1990165 w 2274474"/>
              <a:gd name="connsiteY15" fmla="*/ 143435 h 952820"/>
              <a:gd name="connsiteX16" fmla="*/ 1775012 w 2274474"/>
              <a:gd name="connsiteY16" fmla="*/ 43543 h 952820"/>
              <a:gd name="connsiteX17" fmla="*/ 1636699 w 2274474"/>
              <a:gd name="connsiteY17" fmla="*/ 12807 h 952820"/>
              <a:gd name="connsiteX18" fmla="*/ 1413862 w 2274474"/>
              <a:gd name="connsiteY18" fmla="*/ 20491 h 952820"/>
              <a:gd name="connsiteX19" fmla="*/ 1183341 w 2274474"/>
              <a:gd name="connsiteY19" fmla="*/ 58911 h 952820"/>
              <a:gd name="connsiteX20" fmla="*/ 929768 w 2274474"/>
              <a:gd name="connsiteY20" fmla="*/ 5123 h 952820"/>
              <a:gd name="connsiteX21" fmla="*/ 799139 w 2274474"/>
              <a:gd name="connsiteY21" fmla="*/ 28175 h 952820"/>
              <a:gd name="connsiteX22" fmla="*/ 783771 w 2274474"/>
              <a:gd name="connsiteY22" fmla="*/ 128067 h 952820"/>
              <a:gd name="connsiteX23" fmla="*/ 437990 w 2274474"/>
              <a:gd name="connsiteY23" fmla="*/ 251012 h 952820"/>
              <a:gd name="connsiteX24" fmla="*/ 153681 w 2274474"/>
              <a:gd name="connsiteY24" fmla="*/ 320168 h 952820"/>
              <a:gd name="connsiteX25" fmla="*/ 53788 w 2274474"/>
              <a:gd name="connsiteY25" fmla="*/ 358588 h 952820"/>
              <a:gd name="connsiteX0" fmla="*/ 0 w 2280877"/>
              <a:gd name="connsiteY0" fmla="*/ 350904 h 806823"/>
              <a:gd name="connsiteX1" fmla="*/ 222837 w 2280877"/>
              <a:gd name="connsiteY1" fmla="*/ 343220 h 806823"/>
              <a:gd name="connsiteX2" fmla="*/ 437990 w 2280877"/>
              <a:gd name="connsiteY2" fmla="*/ 373956 h 806823"/>
              <a:gd name="connsiteX3" fmla="*/ 691563 w 2280877"/>
              <a:gd name="connsiteY3" fmla="*/ 466165 h 806823"/>
              <a:gd name="connsiteX4" fmla="*/ 822191 w 2280877"/>
              <a:gd name="connsiteY4" fmla="*/ 496901 h 806823"/>
              <a:gd name="connsiteX5" fmla="*/ 929768 w 2280877"/>
              <a:gd name="connsiteY5" fmla="*/ 543005 h 806823"/>
              <a:gd name="connsiteX6" fmla="*/ 929768 w 2280877"/>
              <a:gd name="connsiteY6" fmla="*/ 550689 h 806823"/>
              <a:gd name="connsiteX7" fmla="*/ 1114185 w 2280877"/>
              <a:gd name="connsiteY7" fmla="*/ 573741 h 806823"/>
              <a:gd name="connsiteX8" fmla="*/ 1167973 w 2280877"/>
              <a:gd name="connsiteY8" fmla="*/ 635214 h 806823"/>
              <a:gd name="connsiteX9" fmla="*/ 1214077 w 2280877"/>
              <a:gd name="connsiteY9" fmla="*/ 804262 h 806823"/>
              <a:gd name="connsiteX10" fmla="*/ 2120793 w 2280877"/>
              <a:gd name="connsiteY10" fmla="*/ 650582 h 806823"/>
              <a:gd name="connsiteX11" fmla="*/ 2174581 w 2280877"/>
              <a:gd name="connsiteY11" fmla="*/ 496901 h 806823"/>
              <a:gd name="connsiteX12" fmla="*/ 2197633 w 2280877"/>
              <a:gd name="connsiteY12" fmla="*/ 289432 h 806823"/>
              <a:gd name="connsiteX13" fmla="*/ 2189949 w 2280877"/>
              <a:gd name="connsiteY13" fmla="*/ 166488 h 806823"/>
              <a:gd name="connsiteX14" fmla="*/ 1990165 w 2280877"/>
              <a:gd name="connsiteY14" fmla="*/ 143435 h 806823"/>
              <a:gd name="connsiteX15" fmla="*/ 1775012 w 2280877"/>
              <a:gd name="connsiteY15" fmla="*/ 43543 h 806823"/>
              <a:gd name="connsiteX16" fmla="*/ 1636699 w 2280877"/>
              <a:gd name="connsiteY16" fmla="*/ 12807 h 806823"/>
              <a:gd name="connsiteX17" fmla="*/ 1413862 w 2280877"/>
              <a:gd name="connsiteY17" fmla="*/ 20491 h 806823"/>
              <a:gd name="connsiteX18" fmla="*/ 1183341 w 2280877"/>
              <a:gd name="connsiteY18" fmla="*/ 58911 h 806823"/>
              <a:gd name="connsiteX19" fmla="*/ 929768 w 2280877"/>
              <a:gd name="connsiteY19" fmla="*/ 5123 h 806823"/>
              <a:gd name="connsiteX20" fmla="*/ 799139 w 2280877"/>
              <a:gd name="connsiteY20" fmla="*/ 28175 h 806823"/>
              <a:gd name="connsiteX21" fmla="*/ 783771 w 2280877"/>
              <a:gd name="connsiteY21" fmla="*/ 128067 h 806823"/>
              <a:gd name="connsiteX22" fmla="*/ 437990 w 2280877"/>
              <a:gd name="connsiteY22" fmla="*/ 251012 h 806823"/>
              <a:gd name="connsiteX23" fmla="*/ 153681 w 2280877"/>
              <a:gd name="connsiteY23" fmla="*/ 320168 h 806823"/>
              <a:gd name="connsiteX24" fmla="*/ 53788 w 2280877"/>
              <a:gd name="connsiteY24" fmla="*/ 358588 h 806823"/>
              <a:gd name="connsiteX0" fmla="*/ 0 w 2288561"/>
              <a:gd name="connsiteY0" fmla="*/ 350904 h 673634"/>
              <a:gd name="connsiteX1" fmla="*/ 222837 w 2288561"/>
              <a:gd name="connsiteY1" fmla="*/ 343220 h 673634"/>
              <a:gd name="connsiteX2" fmla="*/ 437990 w 2288561"/>
              <a:gd name="connsiteY2" fmla="*/ 373956 h 673634"/>
              <a:gd name="connsiteX3" fmla="*/ 691563 w 2288561"/>
              <a:gd name="connsiteY3" fmla="*/ 466165 h 673634"/>
              <a:gd name="connsiteX4" fmla="*/ 822191 w 2288561"/>
              <a:gd name="connsiteY4" fmla="*/ 496901 h 673634"/>
              <a:gd name="connsiteX5" fmla="*/ 929768 w 2288561"/>
              <a:gd name="connsiteY5" fmla="*/ 543005 h 673634"/>
              <a:gd name="connsiteX6" fmla="*/ 929768 w 2288561"/>
              <a:gd name="connsiteY6" fmla="*/ 550689 h 673634"/>
              <a:gd name="connsiteX7" fmla="*/ 1114185 w 2288561"/>
              <a:gd name="connsiteY7" fmla="*/ 573741 h 673634"/>
              <a:gd name="connsiteX8" fmla="*/ 1167973 w 2288561"/>
              <a:gd name="connsiteY8" fmla="*/ 635214 h 673634"/>
              <a:gd name="connsiteX9" fmla="*/ 2120793 w 2288561"/>
              <a:gd name="connsiteY9" fmla="*/ 650582 h 673634"/>
              <a:gd name="connsiteX10" fmla="*/ 2174581 w 2288561"/>
              <a:gd name="connsiteY10" fmla="*/ 496901 h 673634"/>
              <a:gd name="connsiteX11" fmla="*/ 2197633 w 2288561"/>
              <a:gd name="connsiteY11" fmla="*/ 289432 h 673634"/>
              <a:gd name="connsiteX12" fmla="*/ 2189949 w 2288561"/>
              <a:gd name="connsiteY12" fmla="*/ 166488 h 673634"/>
              <a:gd name="connsiteX13" fmla="*/ 1990165 w 2288561"/>
              <a:gd name="connsiteY13" fmla="*/ 143435 h 673634"/>
              <a:gd name="connsiteX14" fmla="*/ 1775012 w 2288561"/>
              <a:gd name="connsiteY14" fmla="*/ 43543 h 673634"/>
              <a:gd name="connsiteX15" fmla="*/ 1636699 w 2288561"/>
              <a:gd name="connsiteY15" fmla="*/ 12807 h 673634"/>
              <a:gd name="connsiteX16" fmla="*/ 1413862 w 2288561"/>
              <a:gd name="connsiteY16" fmla="*/ 20491 h 673634"/>
              <a:gd name="connsiteX17" fmla="*/ 1183341 w 2288561"/>
              <a:gd name="connsiteY17" fmla="*/ 58911 h 673634"/>
              <a:gd name="connsiteX18" fmla="*/ 929768 w 2288561"/>
              <a:gd name="connsiteY18" fmla="*/ 5123 h 673634"/>
              <a:gd name="connsiteX19" fmla="*/ 799139 w 2288561"/>
              <a:gd name="connsiteY19" fmla="*/ 28175 h 673634"/>
              <a:gd name="connsiteX20" fmla="*/ 783771 w 2288561"/>
              <a:gd name="connsiteY20" fmla="*/ 128067 h 673634"/>
              <a:gd name="connsiteX21" fmla="*/ 437990 w 2288561"/>
              <a:gd name="connsiteY21" fmla="*/ 251012 h 673634"/>
              <a:gd name="connsiteX22" fmla="*/ 153681 w 2288561"/>
              <a:gd name="connsiteY22" fmla="*/ 320168 h 673634"/>
              <a:gd name="connsiteX23" fmla="*/ 53788 w 2288561"/>
              <a:gd name="connsiteY23" fmla="*/ 358588 h 673634"/>
              <a:gd name="connsiteX0" fmla="*/ 0 w 2297526"/>
              <a:gd name="connsiteY0" fmla="*/ 350904 h 663389"/>
              <a:gd name="connsiteX1" fmla="*/ 222837 w 2297526"/>
              <a:gd name="connsiteY1" fmla="*/ 343220 h 663389"/>
              <a:gd name="connsiteX2" fmla="*/ 437990 w 2297526"/>
              <a:gd name="connsiteY2" fmla="*/ 373956 h 663389"/>
              <a:gd name="connsiteX3" fmla="*/ 691563 w 2297526"/>
              <a:gd name="connsiteY3" fmla="*/ 466165 h 663389"/>
              <a:gd name="connsiteX4" fmla="*/ 822191 w 2297526"/>
              <a:gd name="connsiteY4" fmla="*/ 496901 h 663389"/>
              <a:gd name="connsiteX5" fmla="*/ 929768 w 2297526"/>
              <a:gd name="connsiteY5" fmla="*/ 543005 h 663389"/>
              <a:gd name="connsiteX6" fmla="*/ 929768 w 2297526"/>
              <a:gd name="connsiteY6" fmla="*/ 550689 h 663389"/>
              <a:gd name="connsiteX7" fmla="*/ 1114185 w 2297526"/>
              <a:gd name="connsiteY7" fmla="*/ 573741 h 663389"/>
              <a:gd name="connsiteX8" fmla="*/ 2120793 w 2297526"/>
              <a:gd name="connsiteY8" fmla="*/ 650582 h 663389"/>
              <a:gd name="connsiteX9" fmla="*/ 2174581 w 2297526"/>
              <a:gd name="connsiteY9" fmla="*/ 496901 h 663389"/>
              <a:gd name="connsiteX10" fmla="*/ 2197633 w 2297526"/>
              <a:gd name="connsiteY10" fmla="*/ 289432 h 663389"/>
              <a:gd name="connsiteX11" fmla="*/ 2189949 w 2297526"/>
              <a:gd name="connsiteY11" fmla="*/ 166488 h 663389"/>
              <a:gd name="connsiteX12" fmla="*/ 1990165 w 2297526"/>
              <a:gd name="connsiteY12" fmla="*/ 143435 h 663389"/>
              <a:gd name="connsiteX13" fmla="*/ 1775012 w 2297526"/>
              <a:gd name="connsiteY13" fmla="*/ 43543 h 663389"/>
              <a:gd name="connsiteX14" fmla="*/ 1636699 w 2297526"/>
              <a:gd name="connsiteY14" fmla="*/ 12807 h 663389"/>
              <a:gd name="connsiteX15" fmla="*/ 1413862 w 2297526"/>
              <a:gd name="connsiteY15" fmla="*/ 20491 h 663389"/>
              <a:gd name="connsiteX16" fmla="*/ 1183341 w 2297526"/>
              <a:gd name="connsiteY16" fmla="*/ 58911 h 663389"/>
              <a:gd name="connsiteX17" fmla="*/ 929768 w 2297526"/>
              <a:gd name="connsiteY17" fmla="*/ 5123 h 663389"/>
              <a:gd name="connsiteX18" fmla="*/ 799139 w 2297526"/>
              <a:gd name="connsiteY18" fmla="*/ 28175 h 663389"/>
              <a:gd name="connsiteX19" fmla="*/ 783771 w 2297526"/>
              <a:gd name="connsiteY19" fmla="*/ 128067 h 663389"/>
              <a:gd name="connsiteX20" fmla="*/ 437990 w 2297526"/>
              <a:gd name="connsiteY20" fmla="*/ 251012 h 663389"/>
              <a:gd name="connsiteX21" fmla="*/ 153681 w 2297526"/>
              <a:gd name="connsiteY21" fmla="*/ 320168 h 663389"/>
              <a:gd name="connsiteX22" fmla="*/ 53788 w 2297526"/>
              <a:gd name="connsiteY22" fmla="*/ 358588 h 663389"/>
              <a:gd name="connsiteX0" fmla="*/ 0 w 2355156"/>
              <a:gd name="connsiteY0" fmla="*/ 350904 h 582706"/>
              <a:gd name="connsiteX1" fmla="*/ 222837 w 2355156"/>
              <a:gd name="connsiteY1" fmla="*/ 343220 h 582706"/>
              <a:gd name="connsiteX2" fmla="*/ 437990 w 2355156"/>
              <a:gd name="connsiteY2" fmla="*/ 373956 h 582706"/>
              <a:gd name="connsiteX3" fmla="*/ 691563 w 2355156"/>
              <a:gd name="connsiteY3" fmla="*/ 466165 h 582706"/>
              <a:gd name="connsiteX4" fmla="*/ 822191 w 2355156"/>
              <a:gd name="connsiteY4" fmla="*/ 496901 h 582706"/>
              <a:gd name="connsiteX5" fmla="*/ 929768 w 2355156"/>
              <a:gd name="connsiteY5" fmla="*/ 543005 h 582706"/>
              <a:gd name="connsiteX6" fmla="*/ 929768 w 2355156"/>
              <a:gd name="connsiteY6" fmla="*/ 550689 h 582706"/>
              <a:gd name="connsiteX7" fmla="*/ 1114185 w 2355156"/>
              <a:gd name="connsiteY7" fmla="*/ 573741 h 582706"/>
              <a:gd name="connsiteX8" fmla="*/ 2174581 w 2355156"/>
              <a:gd name="connsiteY8" fmla="*/ 496901 h 582706"/>
              <a:gd name="connsiteX9" fmla="*/ 2197633 w 2355156"/>
              <a:gd name="connsiteY9" fmla="*/ 289432 h 582706"/>
              <a:gd name="connsiteX10" fmla="*/ 2189949 w 2355156"/>
              <a:gd name="connsiteY10" fmla="*/ 166488 h 582706"/>
              <a:gd name="connsiteX11" fmla="*/ 1990165 w 2355156"/>
              <a:gd name="connsiteY11" fmla="*/ 143435 h 582706"/>
              <a:gd name="connsiteX12" fmla="*/ 1775012 w 2355156"/>
              <a:gd name="connsiteY12" fmla="*/ 43543 h 582706"/>
              <a:gd name="connsiteX13" fmla="*/ 1636699 w 2355156"/>
              <a:gd name="connsiteY13" fmla="*/ 12807 h 582706"/>
              <a:gd name="connsiteX14" fmla="*/ 1413862 w 2355156"/>
              <a:gd name="connsiteY14" fmla="*/ 20491 h 582706"/>
              <a:gd name="connsiteX15" fmla="*/ 1183341 w 2355156"/>
              <a:gd name="connsiteY15" fmla="*/ 58911 h 582706"/>
              <a:gd name="connsiteX16" fmla="*/ 929768 w 2355156"/>
              <a:gd name="connsiteY16" fmla="*/ 5123 h 582706"/>
              <a:gd name="connsiteX17" fmla="*/ 799139 w 2355156"/>
              <a:gd name="connsiteY17" fmla="*/ 28175 h 582706"/>
              <a:gd name="connsiteX18" fmla="*/ 783771 w 2355156"/>
              <a:gd name="connsiteY18" fmla="*/ 128067 h 582706"/>
              <a:gd name="connsiteX19" fmla="*/ 437990 w 2355156"/>
              <a:gd name="connsiteY19" fmla="*/ 251012 h 582706"/>
              <a:gd name="connsiteX20" fmla="*/ 153681 w 2355156"/>
              <a:gd name="connsiteY20" fmla="*/ 320168 h 582706"/>
              <a:gd name="connsiteX21" fmla="*/ 53788 w 2355156"/>
              <a:gd name="connsiteY21" fmla="*/ 358588 h 582706"/>
              <a:gd name="connsiteX0" fmla="*/ 0 w 2376927"/>
              <a:gd name="connsiteY0" fmla="*/ 350904 h 617284"/>
              <a:gd name="connsiteX1" fmla="*/ 222837 w 2376927"/>
              <a:gd name="connsiteY1" fmla="*/ 343220 h 617284"/>
              <a:gd name="connsiteX2" fmla="*/ 437990 w 2376927"/>
              <a:gd name="connsiteY2" fmla="*/ 373956 h 617284"/>
              <a:gd name="connsiteX3" fmla="*/ 691563 w 2376927"/>
              <a:gd name="connsiteY3" fmla="*/ 466165 h 617284"/>
              <a:gd name="connsiteX4" fmla="*/ 822191 w 2376927"/>
              <a:gd name="connsiteY4" fmla="*/ 496901 h 617284"/>
              <a:gd name="connsiteX5" fmla="*/ 929768 w 2376927"/>
              <a:gd name="connsiteY5" fmla="*/ 543005 h 617284"/>
              <a:gd name="connsiteX6" fmla="*/ 929768 w 2376927"/>
              <a:gd name="connsiteY6" fmla="*/ 550689 h 617284"/>
              <a:gd name="connsiteX7" fmla="*/ 1114185 w 2376927"/>
              <a:gd name="connsiteY7" fmla="*/ 573741 h 617284"/>
              <a:gd name="connsiteX8" fmla="*/ 2197633 w 2376927"/>
              <a:gd name="connsiteY8" fmla="*/ 289432 h 617284"/>
              <a:gd name="connsiteX9" fmla="*/ 2189949 w 2376927"/>
              <a:gd name="connsiteY9" fmla="*/ 166488 h 617284"/>
              <a:gd name="connsiteX10" fmla="*/ 1990165 w 2376927"/>
              <a:gd name="connsiteY10" fmla="*/ 143435 h 617284"/>
              <a:gd name="connsiteX11" fmla="*/ 1775012 w 2376927"/>
              <a:gd name="connsiteY11" fmla="*/ 43543 h 617284"/>
              <a:gd name="connsiteX12" fmla="*/ 1636699 w 2376927"/>
              <a:gd name="connsiteY12" fmla="*/ 12807 h 617284"/>
              <a:gd name="connsiteX13" fmla="*/ 1413862 w 2376927"/>
              <a:gd name="connsiteY13" fmla="*/ 20491 h 617284"/>
              <a:gd name="connsiteX14" fmla="*/ 1183341 w 2376927"/>
              <a:gd name="connsiteY14" fmla="*/ 58911 h 617284"/>
              <a:gd name="connsiteX15" fmla="*/ 929768 w 2376927"/>
              <a:gd name="connsiteY15" fmla="*/ 5123 h 617284"/>
              <a:gd name="connsiteX16" fmla="*/ 799139 w 2376927"/>
              <a:gd name="connsiteY16" fmla="*/ 28175 h 617284"/>
              <a:gd name="connsiteX17" fmla="*/ 783771 w 2376927"/>
              <a:gd name="connsiteY17" fmla="*/ 128067 h 617284"/>
              <a:gd name="connsiteX18" fmla="*/ 437990 w 2376927"/>
              <a:gd name="connsiteY18" fmla="*/ 251012 h 617284"/>
              <a:gd name="connsiteX19" fmla="*/ 153681 w 2376927"/>
              <a:gd name="connsiteY19" fmla="*/ 320168 h 617284"/>
              <a:gd name="connsiteX20" fmla="*/ 53788 w 2376927"/>
              <a:gd name="connsiteY20" fmla="*/ 358588 h 617284"/>
              <a:gd name="connsiteX0" fmla="*/ 0 w 2233214"/>
              <a:gd name="connsiteY0" fmla="*/ 350904 h 600461"/>
              <a:gd name="connsiteX1" fmla="*/ 222837 w 2233214"/>
              <a:gd name="connsiteY1" fmla="*/ 343220 h 600461"/>
              <a:gd name="connsiteX2" fmla="*/ 437990 w 2233214"/>
              <a:gd name="connsiteY2" fmla="*/ 373956 h 600461"/>
              <a:gd name="connsiteX3" fmla="*/ 691563 w 2233214"/>
              <a:gd name="connsiteY3" fmla="*/ 466165 h 600461"/>
              <a:gd name="connsiteX4" fmla="*/ 822191 w 2233214"/>
              <a:gd name="connsiteY4" fmla="*/ 496901 h 600461"/>
              <a:gd name="connsiteX5" fmla="*/ 929768 w 2233214"/>
              <a:gd name="connsiteY5" fmla="*/ 543005 h 600461"/>
              <a:gd name="connsiteX6" fmla="*/ 929768 w 2233214"/>
              <a:gd name="connsiteY6" fmla="*/ 550689 h 600461"/>
              <a:gd name="connsiteX7" fmla="*/ 1114185 w 2233214"/>
              <a:gd name="connsiteY7" fmla="*/ 573741 h 600461"/>
              <a:gd name="connsiteX8" fmla="*/ 1976466 w 2233214"/>
              <a:gd name="connsiteY8" fmla="*/ 390368 h 600461"/>
              <a:gd name="connsiteX9" fmla="*/ 2197633 w 2233214"/>
              <a:gd name="connsiteY9" fmla="*/ 289432 h 600461"/>
              <a:gd name="connsiteX10" fmla="*/ 2189949 w 2233214"/>
              <a:gd name="connsiteY10" fmla="*/ 166488 h 600461"/>
              <a:gd name="connsiteX11" fmla="*/ 1990165 w 2233214"/>
              <a:gd name="connsiteY11" fmla="*/ 143435 h 600461"/>
              <a:gd name="connsiteX12" fmla="*/ 1775012 w 2233214"/>
              <a:gd name="connsiteY12" fmla="*/ 43543 h 600461"/>
              <a:gd name="connsiteX13" fmla="*/ 1636699 w 2233214"/>
              <a:gd name="connsiteY13" fmla="*/ 12807 h 600461"/>
              <a:gd name="connsiteX14" fmla="*/ 1413862 w 2233214"/>
              <a:gd name="connsiteY14" fmla="*/ 20491 h 600461"/>
              <a:gd name="connsiteX15" fmla="*/ 1183341 w 2233214"/>
              <a:gd name="connsiteY15" fmla="*/ 58911 h 600461"/>
              <a:gd name="connsiteX16" fmla="*/ 929768 w 2233214"/>
              <a:gd name="connsiteY16" fmla="*/ 5123 h 600461"/>
              <a:gd name="connsiteX17" fmla="*/ 799139 w 2233214"/>
              <a:gd name="connsiteY17" fmla="*/ 28175 h 600461"/>
              <a:gd name="connsiteX18" fmla="*/ 783771 w 2233214"/>
              <a:gd name="connsiteY18" fmla="*/ 128067 h 600461"/>
              <a:gd name="connsiteX19" fmla="*/ 437990 w 2233214"/>
              <a:gd name="connsiteY19" fmla="*/ 251012 h 600461"/>
              <a:gd name="connsiteX20" fmla="*/ 153681 w 2233214"/>
              <a:gd name="connsiteY20" fmla="*/ 320168 h 600461"/>
              <a:gd name="connsiteX21" fmla="*/ 53788 w 2233214"/>
              <a:gd name="connsiteY21" fmla="*/ 358588 h 600461"/>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271239"/>
              <a:gd name="connsiteY0" fmla="*/ 350904 h 581519"/>
              <a:gd name="connsiteX1" fmla="*/ 222837 w 2271239"/>
              <a:gd name="connsiteY1" fmla="*/ 343220 h 581519"/>
              <a:gd name="connsiteX2" fmla="*/ 437990 w 2271239"/>
              <a:gd name="connsiteY2" fmla="*/ 373956 h 581519"/>
              <a:gd name="connsiteX3" fmla="*/ 691563 w 2271239"/>
              <a:gd name="connsiteY3" fmla="*/ 466165 h 581519"/>
              <a:gd name="connsiteX4" fmla="*/ 822191 w 2271239"/>
              <a:gd name="connsiteY4" fmla="*/ 496901 h 581519"/>
              <a:gd name="connsiteX5" fmla="*/ 929768 w 2271239"/>
              <a:gd name="connsiteY5" fmla="*/ 543005 h 581519"/>
              <a:gd name="connsiteX6" fmla="*/ 929768 w 2271239"/>
              <a:gd name="connsiteY6" fmla="*/ 550689 h 581519"/>
              <a:gd name="connsiteX7" fmla="*/ 1114185 w 2271239"/>
              <a:gd name="connsiteY7" fmla="*/ 573741 h 581519"/>
              <a:gd name="connsiteX8" fmla="*/ 2090664 w 2271239"/>
              <a:gd name="connsiteY8" fmla="*/ 504023 h 581519"/>
              <a:gd name="connsiteX9" fmla="*/ 2197633 w 2271239"/>
              <a:gd name="connsiteY9" fmla="*/ 289432 h 581519"/>
              <a:gd name="connsiteX10" fmla="*/ 2189949 w 2271239"/>
              <a:gd name="connsiteY10" fmla="*/ 166488 h 581519"/>
              <a:gd name="connsiteX11" fmla="*/ 1990165 w 2271239"/>
              <a:gd name="connsiteY11" fmla="*/ 143435 h 581519"/>
              <a:gd name="connsiteX12" fmla="*/ 1775012 w 2271239"/>
              <a:gd name="connsiteY12" fmla="*/ 43543 h 581519"/>
              <a:gd name="connsiteX13" fmla="*/ 1636699 w 2271239"/>
              <a:gd name="connsiteY13" fmla="*/ 12807 h 581519"/>
              <a:gd name="connsiteX14" fmla="*/ 1413862 w 2271239"/>
              <a:gd name="connsiteY14" fmla="*/ 20491 h 581519"/>
              <a:gd name="connsiteX15" fmla="*/ 1183341 w 2271239"/>
              <a:gd name="connsiteY15" fmla="*/ 58911 h 581519"/>
              <a:gd name="connsiteX16" fmla="*/ 929768 w 2271239"/>
              <a:gd name="connsiteY16" fmla="*/ 5123 h 581519"/>
              <a:gd name="connsiteX17" fmla="*/ 799139 w 2271239"/>
              <a:gd name="connsiteY17" fmla="*/ 28175 h 581519"/>
              <a:gd name="connsiteX18" fmla="*/ 783771 w 2271239"/>
              <a:gd name="connsiteY18" fmla="*/ 128067 h 581519"/>
              <a:gd name="connsiteX19" fmla="*/ 437990 w 2271239"/>
              <a:gd name="connsiteY19" fmla="*/ 251012 h 581519"/>
              <a:gd name="connsiteX20" fmla="*/ 153681 w 2271239"/>
              <a:gd name="connsiteY20" fmla="*/ 320168 h 581519"/>
              <a:gd name="connsiteX21" fmla="*/ 53788 w 2271239"/>
              <a:gd name="connsiteY21" fmla="*/ 358588 h 581519"/>
              <a:gd name="connsiteX0" fmla="*/ 0 w 2229932"/>
              <a:gd name="connsiteY0" fmla="*/ 350904 h 584102"/>
              <a:gd name="connsiteX1" fmla="*/ 222837 w 2229932"/>
              <a:gd name="connsiteY1" fmla="*/ 343220 h 584102"/>
              <a:gd name="connsiteX2" fmla="*/ 437990 w 2229932"/>
              <a:gd name="connsiteY2" fmla="*/ 373956 h 584102"/>
              <a:gd name="connsiteX3" fmla="*/ 691563 w 2229932"/>
              <a:gd name="connsiteY3" fmla="*/ 466165 h 584102"/>
              <a:gd name="connsiteX4" fmla="*/ 822191 w 2229932"/>
              <a:gd name="connsiteY4" fmla="*/ 496901 h 584102"/>
              <a:gd name="connsiteX5" fmla="*/ 929768 w 2229932"/>
              <a:gd name="connsiteY5" fmla="*/ 543005 h 584102"/>
              <a:gd name="connsiteX6" fmla="*/ 929768 w 2229932"/>
              <a:gd name="connsiteY6" fmla="*/ 550689 h 584102"/>
              <a:gd name="connsiteX7" fmla="*/ 1114185 w 2229932"/>
              <a:gd name="connsiteY7" fmla="*/ 573741 h 584102"/>
              <a:gd name="connsiteX8" fmla="*/ 1996156 w 2229932"/>
              <a:gd name="connsiteY8" fmla="*/ 488525 h 584102"/>
              <a:gd name="connsiteX9" fmla="*/ 2197633 w 2229932"/>
              <a:gd name="connsiteY9" fmla="*/ 289432 h 584102"/>
              <a:gd name="connsiteX10" fmla="*/ 2189949 w 2229932"/>
              <a:gd name="connsiteY10" fmla="*/ 166488 h 584102"/>
              <a:gd name="connsiteX11" fmla="*/ 1990165 w 2229932"/>
              <a:gd name="connsiteY11" fmla="*/ 143435 h 584102"/>
              <a:gd name="connsiteX12" fmla="*/ 1775012 w 2229932"/>
              <a:gd name="connsiteY12" fmla="*/ 43543 h 584102"/>
              <a:gd name="connsiteX13" fmla="*/ 1636699 w 2229932"/>
              <a:gd name="connsiteY13" fmla="*/ 12807 h 584102"/>
              <a:gd name="connsiteX14" fmla="*/ 1413862 w 2229932"/>
              <a:gd name="connsiteY14" fmla="*/ 20491 h 584102"/>
              <a:gd name="connsiteX15" fmla="*/ 1183341 w 2229932"/>
              <a:gd name="connsiteY15" fmla="*/ 58911 h 584102"/>
              <a:gd name="connsiteX16" fmla="*/ 929768 w 2229932"/>
              <a:gd name="connsiteY16" fmla="*/ 5123 h 584102"/>
              <a:gd name="connsiteX17" fmla="*/ 799139 w 2229932"/>
              <a:gd name="connsiteY17" fmla="*/ 28175 h 584102"/>
              <a:gd name="connsiteX18" fmla="*/ 783771 w 2229932"/>
              <a:gd name="connsiteY18" fmla="*/ 128067 h 584102"/>
              <a:gd name="connsiteX19" fmla="*/ 437990 w 2229932"/>
              <a:gd name="connsiteY19" fmla="*/ 251012 h 584102"/>
              <a:gd name="connsiteX20" fmla="*/ 153681 w 2229932"/>
              <a:gd name="connsiteY20" fmla="*/ 320168 h 584102"/>
              <a:gd name="connsiteX21" fmla="*/ 53788 w 2229932"/>
              <a:gd name="connsiteY21" fmla="*/ 358588 h 584102"/>
              <a:gd name="connsiteX0" fmla="*/ 0 w 2235182"/>
              <a:gd name="connsiteY0" fmla="*/ 350904 h 594434"/>
              <a:gd name="connsiteX1" fmla="*/ 222837 w 2235182"/>
              <a:gd name="connsiteY1" fmla="*/ 343220 h 594434"/>
              <a:gd name="connsiteX2" fmla="*/ 437990 w 2235182"/>
              <a:gd name="connsiteY2" fmla="*/ 373956 h 594434"/>
              <a:gd name="connsiteX3" fmla="*/ 691563 w 2235182"/>
              <a:gd name="connsiteY3" fmla="*/ 466165 h 594434"/>
              <a:gd name="connsiteX4" fmla="*/ 822191 w 2235182"/>
              <a:gd name="connsiteY4" fmla="*/ 496901 h 594434"/>
              <a:gd name="connsiteX5" fmla="*/ 929768 w 2235182"/>
              <a:gd name="connsiteY5" fmla="*/ 543005 h 594434"/>
              <a:gd name="connsiteX6" fmla="*/ 929768 w 2235182"/>
              <a:gd name="connsiteY6" fmla="*/ 550689 h 594434"/>
              <a:gd name="connsiteX7" fmla="*/ 1114185 w 2235182"/>
              <a:gd name="connsiteY7" fmla="*/ 573741 h 594434"/>
              <a:gd name="connsiteX8" fmla="*/ 1964653 w 2235182"/>
              <a:gd name="connsiteY8" fmla="*/ 426532 h 594434"/>
              <a:gd name="connsiteX9" fmla="*/ 2197633 w 2235182"/>
              <a:gd name="connsiteY9" fmla="*/ 289432 h 594434"/>
              <a:gd name="connsiteX10" fmla="*/ 2189949 w 2235182"/>
              <a:gd name="connsiteY10" fmla="*/ 166488 h 594434"/>
              <a:gd name="connsiteX11" fmla="*/ 1990165 w 2235182"/>
              <a:gd name="connsiteY11" fmla="*/ 143435 h 594434"/>
              <a:gd name="connsiteX12" fmla="*/ 1775012 w 2235182"/>
              <a:gd name="connsiteY12" fmla="*/ 43543 h 594434"/>
              <a:gd name="connsiteX13" fmla="*/ 1636699 w 2235182"/>
              <a:gd name="connsiteY13" fmla="*/ 12807 h 594434"/>
              <a:gd name="connsiteX14" fmla="*/ 1413862 w 2235182"/>
              <a:gd name="connsiteY14" fmla="*/ 20491 h 594434"/>
              <a:gd name="connsiteX15" fmla="*/ 1183341 w 2235182"/>
              <a:gd name="connsiteY15" fmla="*/ 58911 h 594434"/>
              <a:gd name="connsiteX16" fmla="*/ 929768 w 2235182"/>
              <a:gd name="connsiteY16" fmla="*/ 5123 h 594434"/>
              <a:gd name="connsiteX17" fmla="*/ 799139 w 2235182"/>
              <a:gd name="connsiteY17" fmla="*/ 28175 h 594434"/>
              <a:gd name="connsiteX18" fmla="*/ 783771 w 2235182"/>
              <a:gd name="connsiteY18" fmla="*/ 128067 h 594434"/>
              <a:gd name="connsiteX19" fmla="*/ 437990 w 2235182"/>
              <a:gd name="connsiteY19" fmla="*/ 251012 h 594434"/>
              <a:gd name="connsiteX20" fmla="*/ 153681 w 2235182"/>
              <a:gd name="connsiteY20" fmla="*/ 320168 h 594434"/>
              <a:gd name="connsiteX21" fmla="*/ 53788 w 2235182"/>
              <a:gd name="connsiteY21" fmla="*/ 358588 h 5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5182" h="594434">
                <a:moveTo>
                  <a:pt x="0" y="350904"/>
                </a:moveTo>
                <a:cubicBezTo>
                  <a:pt x="74919" y="345141"/>
                  <a:pt x="149839" y="339378"/>
                  <a:pt x="222837" y="343220"/>
                </a:cubicBezTo>
                <a:cubicBezTo>
                  <a:pt x="295835" y="347062"/>
                  <a:pt x="359869" y="353465"/>
                  <a:pt x="437990" y="373956"/>
                </a:cubicBezTo>
                <a:cubicBezTo>
                  <a:pt x="516111" y="394447"/>
                  <a:pt x="627530" y="445674"/>
                  <a:pt x="691563" y="466165"/>
                </a:cubicBezTo>
                <a:cubicBezTo>
                  <a:pt x="755596" y="486656"/>
                  <a:pt x="782490" y="484094"/>
                  <a:pt x="822191" y="496901"/>
                </a:cubicBezTo>
                <a:cubicBezTo>
                  <a:pt x="861892" y="509708"/>
                  <a:pt x="911839" y="534040"/>
                  <a:pt x="929768" y="543005"/>
                </a:cubicBezTo>
                <a:cubicBezTo>
                  <a:pt x="947697" y="551970"/>
                  <a:pt x="899032" y="545566"/>
                  <a:pt x="929768" y="550689"/>
                </a:cubicBezTo>
                <a:cubicBezTo>
                  <a:pt x="960504" y="555812"/>
                  <a:pt x="941704" y="594434"/>
                  <a:pt x="1114185" y="573741"/>
                </a:cubicBezTo>
                <a:cubicBezTo>
                  <a:pt x="1286666" y="553048"/>
                  <a:pt x="1612125" y="400300"/>
                  <a:pt x="1964653" y="426532"/>
                </a:cubicBezTo>
                <a:cubicBezTo>
                  <a:pt x="2145228" y="379147"/>
                  <a:pt x="2160084" y="332773"/>
                  <a:pt x="2197633" y="289432"/>
                </a:cubicBezTo>
                <a:cubicBezTo>
                  <a:pt x="2235182" y="246091"/>
                  <a:pt x="2224527" y="190821"/>
                  <a:pt x="2189949" y="166488"/>
                </a:cubicBezTo>
                <a:cubicBezTo>
                  <a:pt x="2155371" y="142155"/>
                  <a:pt x="2059321" y="163926"/>
                  <a:pt x="1990165" y="143435"/>
                </a:cubicBezTo>
                <a:cubicBezTo>
                  <a:pt x="1921009" y="122944"/>
                  <a:pt x="1833923" y="65314"/>
                  <a:pt x="1775012" y="43543"/>
                </a:cubicBezTo>
                <a:cubicBezTo>
                  <a:pt x="1716101" y="21772"/>
                  <a:pt x="1696891" y="16649"/>
                  <a:pt x="1636699" y="12807"/>
                </a:cubicBezTo>
                <a:cubicBezTo>
                  <a:pt x="1576507" y="8965"/>
                  <a:pt x="1489422" y="12807"/>
                  <a:pt x="1413862" y="20491"/>
                </a:cubicBezTo>
                <a:cubicBezTo>
                  <a:pt x="1338302" y="28175"/>
                  <a:pt x="1264023" y="61472"/>
                  <a:pt x="1183341" y="58911"/>
                </a:cubicBezTo>
                <a:cubicBezTo>
                  <a:pt x="1102659" y="56350"/>
                  <a:pt x="993802" y="10246"/>
                  <a:pt x="929768" y="5123"/>
                </a:cubicBezTo>
                <a:cubicBezTo>
                  <a:pt x="865734" y="0"/>
                  <a:pt x="823472" y="7684"/>
                  <a:pt x="799139" y="28175"/>
                </a:cubicBezTo>
                <a:cubicBezTo>
                  <a:pt x="774806" y="48666"/>
                  <a:pt x="843963" y="90928"/>
                  <a:pt x="783771" y="128067"/>
                </a:cubicBezTo>
                <a:cubicBezTo>
                  <a:pt x="723580" y="165207"/>
                  <a:pt x="543005" y="218995"/>
                  <a:pt x="437990" y="251012"/>
                </a:cubicBezTo>
                <a:cubicBezTo>
                  <a:pt x="332975" y="283029"/>
                  <a:pt x="217715" y="302239"/>
                  <a:pt x="153681" y="320168"/>
                </a:cubicBezTo>
                <a:cubicBezTo>
                  <a:pt x="89647" y="338097"/>
                  <a:pt x="71717" y="348342"/>
                  <a:pt x="53788" y="358588"/>
                </a:cubicBezTo>
              </a:path>
            </a:pathLst>
          </a:custGeom>
          <a:noFill/>
          <a:ln w="57150" cap="flat" cmpd="sng" algn="ctr">
            <a:solidFill>
              <a:srgbClr val="00FF00"/>
            </a:solidFill>
            <a:prstDash val="solid"/>
            <a:round/>
            <a:headEnd type="none" w="med" len="med"/>
            <a:tailEnd type="none" w="med" len="med"/>
          </a:ln>
          <a:effectLst>
            <a:glow rad="139700">
              <a:schemeClr val="accent1">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Delta  Smelt Habitat</a:t>
            </a:r>
          </a:p>
        </p:txBody>
      </p:sp>
      <p:sp>
        <p:nvSpPr>
          <p:cNvPr id="43"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 River</a:t>
            </a:r>
          </a:p>
        </p:txBody>
      </p:sp>
      <p:grpSp>
        <p:nvGrpSpPr>
          <p:cNvPr id="4" name="Group 49"/>
          <p:cNvGrpSpPr>
            <a:grpSpLocks/>
          </p:cNvGrpSpPr>
          <p:nvPr/>
        </p:nvGrpSpPr>
        <p:grpSpPr bwMode="auto">
          <a:xfrm>
            <a:off x="2590800" y="1739900"/>
            <a:ext cx="2795588" cy="2616200"/>
            <a:chOff x="1632" y="1096"/>
            <a:chExt cx="1761" cy="1648"/>
          </a:xfrm>
        </p:grpSpPr>
        <p:sp>
          <p:nvSpPr>
            <p:cNvPr id="45"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46"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3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3600" dirty="0">
                <a:solidFill>
                  <a:srgbClr val="FFFF00"/>
                </a:solidFill>
                <a:effectLst>
                  <a:outerShdw blurRad="60007" dist="310007" dir="7680000" sy="30000" kx="1300200" algn="ctr" rotWithShape="0">
                    <a:prstClr val="black">
                      <a:alpha val="32000"/>
                    </a:prstClr>
                  </a:outerShdw>
                </a:effectLst>
              </a:rPr>
              <a:t>Near-Term </a:t>
            </a:r>
            <a:r>
              <a:rPr lang="en-US" sz="3600" dirty="0" smtClean="0">
                <a:solidFill>
                  <a:srgbClr val="FFFF00"/>
                </a:solidFill>
                <a:effectLst>
                  <a:outerShdw blurRad="60007" dist="310007" dir="7680000" sy="30000" kx="1300200" algn="ctr" rotWithShape="0">
                    <a:prstClr val="black">
                      <a:alpha val="32000"/>
                    </a:prstClr>
                  </a:outerShdw>
                </a:effectLst>
              </a:rPr>
              <a:t>Physical Actions</a:t>
            </a:r>
            <a:r>
              <a:rPr lang="en-US" sz="3600" dirty="0">
                <a:effectLst>
                  <a:outerShdw blurRad="60007" dist="310007" dir="7680000" sy="30000" kx="1300200" algn="ctr" rotWithShape="0">
                    <a:prstClr val="black">
                      <a:alpha val="32000"/>
                    </a:prstClr>
                  </a:outerShdw>
                </a:effectLst>
              </a:rPr>
              <a:t/>
            </a:r>
            <a:br>
              <a:rPr lang="en-US" sz="3600" dirty="0">
                <a:effectLst>
                  <a:outerShdw blurRad="60007" dist="310007" dir="7680000" sy="30000" kx="1300200" algn="ctr" rotWithShape="0">
                    <a:prstClr val="black">
                      <a:alpha val="32000"/>
                    </a:prstClr>
                  </a:outerShdw>
                </a:effectLst>
              </a:rPr>
            </a:br>
            <a:r>
              <a:rPr lang="en-US" dirty="0">
                <a:solidFill>
                  <a:schemeClr val="bg1"/>
                </a:solidFill>
                <a:effectLst>
                  <a:outerShdw blurRad="60007" dist="310007" dir="7680000" sy="30000" kx="1300200" algn="ctr" rotWithShape="0">
                    <a:prstClr val="black">
                      <a:alpha val="32000"/>
                    </a:prstClr>
                  </a:outerShdw>
                </a:effectLst>
              </a:rPr>
              <a:t>Middle River Corridor – 2 Gate Option </a:t>
            </a:r>
          </a:p>
        </p:txBody>
      </p:sp>
      <p:sp>
        <p:nvSpPr>
          <p:cNvPr id="36"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242DD790-82D5-48BA-8D43-B38A4B6F2DB2}" type="slidenum">
              <a:rPr lang="en-US" smtClean="0"/>
              <a:pPr>
                <a:defRPr/>
              </a:pPr>
              <a:t>65</a:t>
            </a:fld>
            <a:endParaRPr lang="en-US" smtClean="0"/>
          </a:p>
        </p:txBody>
      </p:sp>
      <p:grpSp>
        <p:nvGrpSpPr>
          <p:cNvPr id="5" name="Group 53"/>
          <p:cNvGrpSpPr/>
          <p:nvPr/>
        </p:nvGrpSpPr>
        <p:grpSpPr>
          <a:xfrm>
            <a:off x="4282176" y="3759199"/>
            <a:ext cx="1361387" cy="2257426"/>
            <a:chOff x="4282176" y="3759199"/>
            <a:chExt cx="1361387" cy="2257426"/>
          </a:xfrm>
        </p:grpSpPr>
        <p:sp>
          <p:nvSpPr>
            <p:cNvPr id="38" name="Freeform 42"/>
            <p:cNvSpPr>
              <a:spLocks/>
            </p:cNvSpPr>
            <p:nvPr/>
          </p:nvSpPr>
          <p:spPr bwMode="invGray">
            <a:xfrm>
              <a:off x="4494212" y="3759199"/>
              <a:ext cx="936625"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nvGrpSpPr>
            <p:cNvPr id="6" name="Group 51"/>
            <p:cNvGrpSpPr/>
            <p:nvPr/>
          </p:nvGrpSpPr>
          <p:grpSpPr>
            <a:xfrm>
              <a:off x="4282176" y="3803650"/>
              <a:ext cx="1361387" cy="2212975"/>
              <a:chOff x="4282176" y="3803650"/>
              <a:chExt cx="1361387" cy="2212975"/>
            </a:xfrm>
          </p:grpSpPr>
          <p:sp>
            <p:nvSpPr>
              <p:cNvPr id="37" name="Freeform 43"/>
              <p:cNvSpPr>
                <a:spLocks/>
              </p:cNvSpPr>
              <p:nvPr/>
            </p:nvSpPr>
            <p:spPr bwMode="invGray">
              <a:xfrm>
                <a:off x="4467225" y="3803650"/>
                <a:ext cx="1176338" cy="2212975"/>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8" name="Freeform 47"/>
              <p:cNvSpPr/>
              <p:nvPr/>
            </p:nvSpPr>
            <p:spPr bwMode="auto">
              <a:xfrm>
                <a:off x="4538525" y="5132268"/>
                <a:ext cx="466890" cy="184994"/>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0" name="Freeform 49"/>
              <p:cNvSpPr/>
              <p:nvPr/>
            </p:nvSpPr>
            <p:spPr bwMode="auto">
              <a:xfrm>
                <a:off x="4282176" y="5333119"/>
                <a:ext cx="343560" cy="644837"/>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1" name="Freeform 50"/>
              <p:cNvSpPr/>
              <p:nvPr/>
            </p:nvSpPr>
            <p:spPr bwMode="auto">
              <a:xfrm>
                <a:off x="4581592" y="5307357"/>
                <a:ext cx="649032" cy="9591"/>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defRPr/>
                </a:pPr>
                <a:endParaRPr lang="en-US" smtClean="0"/>
              </a:p>
            </p:txBody>
          </p:sp>
        </p:grpSp>
      </p:grpSp>
      <p:sp>
        <p:nvSpPr>
          <p:cNvPr id="5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sp>
        <p:nvSpPr>
          <p:cNvPr id="5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pic>
        <p:nvPicPr>
          <p:cNvPr id="31" name="Picture 4" descr="http://baydeltaoffice.water.ca.gov/sdb/tbp/web_pg/tempbar/ORT_sm.jpg"/>
          <p:cNvPicPr>
            <a:picLocks noChangeArrowheads="1"/>
          </p:cNvPicPr>
          <p:nvPr/>
        </p:nvPicPr>
        <p:blipFill>
          <a:blip r:embed="rId4"/>
          <a:srcRect t="28444" r="17438" b="36000"/>
          <a:stretch>
            <a:fillRect/>
          </a:stretch>
        </p:blipFill>
        <p:spPr bwMode="auto">
          <a:xfrm>
            <a:off x="428580" y="2640674"/>
            <a:ext cx="8394192" cy="2895600"/>
          </a:xfrm>
          <a:prstGeom prst="rect">
            <a:avLst/>
          </a:prstGeom>
          <a:ln w="88900" cap="sq" cmpd="thickThin">
            <a:noFill/>
            <a:prstDash val="solid"/>
            <a:miter lim="800000"/>
          </a:ln>
          <a:effectLst>
            <a:innerShdw blurRad="76200">
              <a:srgbClr val="000000"/>
            </a:innerShdw>
          </a:effectLst>
        </p:spPr>
      </p:pic>
      <p:pic>
        <p:nvPicPr>
          <p:cNvPr id="47" name="Picture 46" descr="Near-Term No-Gates.gif"/>
          <p:cNvPicPr>
            <a:picLocks noChangeAspect="1"/>
          </p:cNvPicPr>
          <p:nvPr/>
        </p:nvPicPr>
        <p:blipFill>
          <a:blip r:embed="rId5"/>
          <a:stretch>
            <a:fillRect/>
          </a:stretch>
        </p:blipFill>
        <p:spPr>
          <a:xfrm>
            <a:off x="428580" y="2640674"/>
            <a:ext cx="8391525" cy="2895600"/>
          </a:xfrm>
          <a:prstGeom prst="rect">
            <a:avLst/>
          </a:prstGeom>
          <a:effectLst>
            <a:glow rad="228600">
              <a:schemeClr val="accent4">
                <a:satMod val="175000"/>
                <a:alpha val="40000"/>
              </a:schemeClr>
            </a:glow>
          </a:effectLst>
        </p:spPr>
      </p:pic>
      <p:grpSp>
        <p:nvGrpSpPr>
          <p:cNvPr id="7" name="Group 27"/>
          <p:cNvGrpSpPr>
            <a:grpSpLocks/>
          </p:cNvGrpSpPr>
          <p:nvPr/>
        </p:nvGrpSpPr>
        <p:grpSpPr bwMode="auto">
          <a:xfrm>
            <a:off x="1295400" y="5867400"/>
            <a:ext cx="2992438" cy="776288"/>
            <a:chOff x="1295400" y="5867400"/>
            <a:chExt cx="2992438" cy="776348"/>
          </a:xfrm>
        </p:grpSpPr>
        <p:sp>
          <p:nvSpPr>
            <p:cNvPr id="33"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a:solidFill>
                    <a:schemeClr val="bg1"/>
                  </a:solidFill>
                  <a:latin typeface="Arial" charset="0"/>
                  <a:cs typeface="+mn-cs"/>
                </a:rPr>
                <a:t>SWP Pumps</a:t>
              </a:r>
            </a:p>
          </p:txBody>
        </p:sp>
        <p:sp>
          <p:nvSpPr>
            <p:cNvPr id="34"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latin typeface="Arial" charset="0"/>
                  <a:cs typeface="+mn-cs"/>
                </a:rPr>
                <a:t>CVP Pumps</a:t>
              </a:r>
            </a:p>
          </p:txBody>
        </p:sp>
        <p:sp>
          <p:nvSpPr>
            <p:cNvPr id="41"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44"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grpSp>
    </p:spTree>
  </p:cSld>
  <p:clrMapOvr>
    <a:masterClrMapping/>
  </p:clrMapOvr>
  <p:transition spd="slow">
    <p:fade/>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1AC8C49E-DB69-449F-99E0-591ED3121555}" type="slidenum">
              <a:rPr lang="en-US" smtClean="0"/>
              <a:pPr>
                <a:defRPr/>
              </a:pPr>
              <a:t>66</a:t>
            </a:fld>
            <a:endParaRPr lang="en-US" dirty="0"/>
          </a:p>
        </p:txBody>
      </p:sp>
      <p:graphicFrame>
        <p:nvGraphicFramePr>
          <p:cNvPr id="5" name="Content Placeholder 4"/>
          <p:cNvGraphicFramePr>
            <a:graphicFrameLocks noGrp="1"/>
          </p:cNvGraphicFramePr>
          <p:nvPr>
            <p:ph idx="4294967295"/>
          </p:nvPr>
        </p:nvGraphicFramePr>
        <p:xfrm>
          <a:off x="0" y="1635125"/>
          <a:ext cx="8610600" cy="502920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 Box 21"/>
          <p:cNvSpPr txBox="1">
            <a:spLocks noChangeArrowheads="1"/>
          </p:cNvSpPr>
          <p:nvPr/>
        </p:nvSpPr>
        <p:spPr bwMode="invGray">
          <a:xfrm>
            <a:off x="0" y="76200"/>
            <a:ext cx="9144000" cy="1077913"/>
          </a:xfrm>
          <a:prstGeom prst="rect">
            <a:avLst/>
          </a:prstGeom>
          <a:noFill/>
          <a:ln w="19050">
            <a:noFill/>
            <a:miter lim="800000"/>
            <a:headEnd/>
            <a:tailEnd/>
          </a:ln>
          <a:effectLst>
            <a:outerShdw dist="35921" dir="2700000" algn="ctr" rotWithShape="0">
              <a:schemeClr val="tx1"/>
            </a:outerShdw>
          </a:effectLst>
        </p:spPr>
        <p:txBody>
          <a:bodyPr anchorCtr="1">
            <a:spAutoFit/>
          </a:bodyPr>
          <a:lstStyle/>
          <a:p>
            <a:pPr>
              <a:spcBef>
                <a:spcPct val="50000"/>
              </a:spcBef>
              <a:defRPr/>
            </a:pPr>
            <a:r>
              <a:rPr lang="en-US" sz="3600" dirty="0">
                <a:solidFill>
                  <a:srgbClr val="FFFF66"/>
                </a:solidFill>
                <a:effectLst>
                  <a:outerShdw blurRad="38100" dist="38100" dir="2700000" algn="tl">
                    <a:srgbClr val="000000">
                      <a:alpha val="43137"/>
                    </a:srgbClr>
                  </a:outerShdw>
                </a:effectLst>
                <a:cs typeface="Times New Roman" charset="0"/>
              </a:rPr>
              <a:t>Water Quality </a:t>
            </a:r>
            <a:r>
              <a:rPr lang="en-US" sz="3600" dirty="0" smtClean="0">
                <a:solidFill>
                  <a:srgbClr val="FFFF66"/>
                </a:solidFill>
                <a:effectLst>
                  <a:outerShdw blurRad="38100" dist="38100" dir="2700000" algn="tl">
                    <a:srgbClr val="000000">
                      <a:alpha val="43137"/>
                    </a:srgbClr>
                  </a:outerShdw>
                </a:effectLst>
                <a:cs typeface="Times New Roman" charset="0"/>
              </a:rPr>
              <a:t>Performance (Salinity)</a:t>
            </a:r>
            <a:endParaRPr lang="en-US" sz="3600" dirty="0">
              <a:solidFill>
                <a:srgbClr val="FFFF66"/>
              </a:solidFill>
              <a:effectLst>
                <a:outerShdw blurRad="38100" dist="38100" dir="2700000" algn="tl">
                  <a:srgbClr val="000000">
                    <a:alpha val="43137"/>
                  </a:srgbClr>
                </a:outerShdw>
              </a:effectLst>
              <a:cs typeface="Times New Roman" charset="0"/>
            </a:endParaRPr>
          </a:p>
          <a:p>
            <a:pPr>
              <a:spcBef>
                <a:spcPts val="0"/>
              </a:spcBef>
              <a:defRPr/>
            </a:pPr>
            <a:r>
              <a:rPr lang="en-US" dirty="0" smtClean="0">
                <a:solidFill>
                  <a:schemeClr val="bg1"/>
                </a:solidFill>
                <a:effectLst>
                  <a:outerShdw blurRad="38100" dist="38100" dir="2700000" algn="tl">
                    <a:srgbClr val="000000">
                      <a:alpha val="43137"/>
                    </a:srgbClr>
                  </a:outerShdw>
                </a:effectLst>
                <a:cs typeface="Times New Roman" charset="0"/>
              </a:rPr>
              <a:t>Near-Term Alternatives</a:t>
            </a:r>
            <a:endParaRPr lang="en-US" dirty="0">
              <a:solidFill>
                <a:schemeClr val="bg1"/>
              </a:solidFill>
              <a:effectLst>
                <a:outerShdw blurRad="38100" dist="38100" dir="2700000" algn="tl">
                  <a:srgbClr val="000000">
                    <a:alpha val="43137"/>
                  </a:srgbClr>
                </a:outerShdw>
              </a:effectLst>
            </a:endParaRPr>
          </a:p>
        </p:txBody>
      </p:sp>
      <p:grpSp>
        <p:nvGrpSpPr>
          <p:cNvPr id="2" name="Group 10"/>
          <p:cNvGrpSpPr/>
          <p:nvPr/>
        </p:nvGrpSpPr>
        <p:grpSpPr>
          <a:xfrm>
            <a:off x="1946565" y="1773385"/>
            <a:ext cx="1143000" cy="2168235"/>
            <a:chOff x="3131130" y="1676400"/>
            <a:chExt cx="1143000" cy="2168235"/>
          </a:xfrm>
        </p:grpSpPr>
        <p:sp>
          <p:nvSpPr>
            <p:cNvPr id="8" name="Text Box 21"/>
            <p:cNvSpPr txBox="1">
              <a:spLocks noChangeArrowheads="1"/>
            </p:cNvSpPr>
            <p:nvPr/>
          </p:nvSpPr>
          <p:spPr bwMode="invGray">
            <a:xfrm>
              <a:off x="3131130" y="1676400"/>
              <a:ext cx="1143000" cy="400110"/>
            </a:xfrm>
            <a:prstGeom prst="rect">
              <a:avLst/>
            </a:prstGeom>
            <a:noFill/>
            <a:ln w="19050">
              <a:noFill/>
              <a:miter lim="800000"/>
              <a:headEnd/>
              <a:tailEnd/>
            </a:ln>
            <a:effectLst>
              <a:outerShdw dist="35921" dir="2700000" algn="ctr" rotWithShape="0">
                <a:schemeClr val="tx1"/>
              </a:outerShdw>
            </a:effectLst>
          </p:spPr>
          <p:txBody>
            <a:bodyPr wrap="square" anchorCtr="1">
              <a:spAutoFit/>
            </a:bodyPr>
            <a:lstStyle/>
            <a:p>
              <a:pPr>
                <a:spcBef>
                  <a:spcPts val="0"/>
                </a:spcBef>
                <a:defRPr/>
              </a:pPr>
              <a:r>
                <a:rPr lang="en-US" sz="2000" dirty="0" smtClean="0">
                  <a:solidFill>
                    <a:schemeClr val="bg1"/>
                  </a:solidFill>
                  <a:effectLst>
                    <a:outerShdw blurRad="38100" dist="38100" dir="2700000" algn="tl">
                      <a:srgbClr val="000000">
                        <a:alpha val="43137"/>
                      </a:srgbClr>
                    </a:outerShdw>
                  </a:effectLst>
                  <a:cs typeface="Times New Roman" charset="0"/>
                </a:rPr>
                <a:t>&gt; 100%</a:t>
              </a:r>
              <a:endParaRPr lang="en-US" sz="2000" dirty="0">
                <a:solidFill>
                  <a:schemeClr val="bg1"/>
                </a:solidFill>
                <a:effectLst>
                  <a:outerShdw blurRad="38100" dist="38100" dir="2700000" algn="tl">
                    <a:srgbClr val="000000">
                      <a:alpha val="43137"/>
                    </a:srgbClr>
                  </a:outerShdw>
                </a:effectLst>
              </a:endParaRPr>
            </a:p>
          </p:txBody>
        </p:sp>
        <p:sp>
          <p:nvSpPr>
            <p:cNvPr id="10" name="Up Arrow 9"/>
            <p:cNvSpPr/>
            <p:nvPr/>
          </p:nvSpPr>
          <p:spPr bwMode="auto">
            <a:xfrm>
              <a:off x="3366660" y="2092035"/>
              <a:ext cx="685800" cy="1752600"/>
            </a:xfrm>
            <a:prstGeom prst="upArrow">
              <a:avLst>
                <a:gd name="adj1" fmla="val 63223"/>
                <a:gd name="adj2" fmla="val 50000"/>
              </a:avLst>
            </a:prstGeom>
            <a:gradFill rotWithShape="0">
              <a:gsLst>
                <a:gs pos="20000">
                  <a:srgbClr val="9E0057"/>
                </a:gs>
                <a:gs pos="68000">
                  <a:srgbClr val="002060"/>
                </a:gs>
              </a:gsLst>
              <a:lin ang="5400000" scaled="1"/>
            </a:gradFill>
            <a:ln w="19050" cap="flat" cmpd="sng" algn="ctr">
              <a:solidFill>
                <a:schemeClr val="bg1"/>
              </a:solidFill>
              <a:prstDash val="solid"/>
              <a:round/>
              <a:headEnd type="none" w="med" len="med"/>
              <a:tailEnd type="none" w="med" len="med"/>
            </a:ln>
            <a:effectLst/>
          </p:spPr>
          <p:txBody>
            <a:bodyPr vert="vert270" wrap="square" lIns="91440" tIns="45720" rIns="91440" bIns="45720" numCol="1" anchor="ctr" anchorCtr="1"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chemeClr val="bg1"/>
                  </a:solidFill>
                </a:rPr>
                <a:t>Degradation</a:t>
              </a:r>
              <a:endParaRPr lang="en-US" sz="1800" b="1" dirty="0">
                <a:solidFill>
                  <a:schemeClr val="bg1"/>
                </a:solidFill>
              </a:endParaRPr>
            </a:p>
          </p:txBody>
        </p:sp>
      </p:grpSp>
      <p:sp>
        <p:nvSpPr>
          <p:cNvPr id="9" name="Text Box 21"/>
          <p:cNvSpPr txBox="1">
            <a:spLocks noChangeArrowheads="1"/>
          </p:cNvSpPr>
          <p:nvPr/>
        </p:nvSpPr>
        <p:spPr bwMode="invGray">
          <a:xfrm>
            <a:off x="3962400" y="2667000"/>
            <a:ext cx="1447800" cy="461665"/>
          </a:xfrm>
          <a:prstGeom prst="rect">
            <a:avLst/>
          </a:prstGeom>
          <a:noFill/>
          <a:ln w="19050">
            <a:noFill/>
            <a:miter lim="800000"/>
            <a:headEnd/>
            <a:tailEnd/>
          </a:ln>
          <a:effectLst>
            <a:outerShdw dist="35921" dir="2700000" algn="ctr" rotWithShape="0">
              <a:schemeClr val="tx1"/>
            </a:outerShdw>
          </a:effectLst>
        </p:spPr>
        <p:txBody>
          <a:bodyPr wrap="square" anchorCtr="1">
            <a:spAutoFit/>
          </a:bodyPr>
          <a:lstStyle/>
          <a:p>
            <a:pPr>
              <a:spcBef>
                <a:spcPts val="0"/>
              </a:spcBef>
              <a:defRPr/>
            </a:pPr>
            <a:r>
              <a:rPr lang="en-US" sz="2400" dirty="0" smtClean="0">
                <a:solidFill>
                  <a:srgbClr val="C00000"/>
                </a:solidFill>
                <a:effectLst>
                  <a:outerShdw blurRad="38100" dist="38100" dir="2700000" algn="tl">
                    <a:srgbClr val="000000">
                      <a:alpha val="43137"/>
                    </a:srgbClr>
                  </a:outerShdw>
                </a:effectLst>
                <a:cs typeface="Times New Roman" charset="0"/>
              </a:rPr>
              <a:t>Wanger</a:t>
            </a:r>
            <a:endParaRPr lang="en-US" sz="2400" dirty="0">
              <a:solidFill>
                <a:srgbClr val="C00000"/>
              </a:solidFill>
              <a:effectLst>
                <a:outerShdw blurRad="38100" dist="38100" dir="2700000" algn="tl">
                  <a:srgbClr val="000000">
                    <a:alpha val="43137"/>
                  </a:srgbClr>
                </a:outerShdw>
              </a:effectLst>
            </a:endParaRPr>
          </a:p>
        </p:txBody>
      </p:sp>
      <p:sp>
        <p:nvSpPr>
          <p:cNvPr id="11" name="Text Box 21"/>
          <p:cNvSpPr txBox="1">
            <a:spLocks noChangeArrowheads="1"/>
          </p:cNvSpPr>
          <p:nvPr/>
        </p:nvSpPr>
        <p:spPr bwMode="invGray">
          <a:xfrm>
            <a:off x="4114800" y="4343400"/>
            <a:ext cx="1447800" cy="830997"/>
          </a:xfrm>
          <a:prstGeom prst="rect">
            <a:avLst/>
          </a:prstGeom>
          <a:noFill/>
          <a:ln w="19050">
            <a:noFill/>
            <a:miter lim="800000"/>
            <a:headEnd/>
            <a:tailEnd/>
          </a:ln>
          <a:effectLst>
            <a:outerShdw dist="35921" dir="2700000" algn="ctr" rotWithShape="0">
              <a:schemeClr val="tx1"/>
            </a:outerShdw>
          </a:effectLst>
        </p:spPr>
        <p:txBody>
          <a:bodyPr wrap="square" anchorCtr="1">
            <a:spAutoFit/>
          </a:bodyPr>
          <a:lstStyle/>
          <a:p>
            <a:pPr>
              <a:spcBef>
                <a:spcPts val="0"/>
              </a:spcBef>
              <a:defRPr/>
            </a:pPr>
            <a:r>
              <a:rPr lang="en-US" sz="2400" dirty="0" smtClean="0">
                <a:solidFill>
                  <a:srgbClr val="2ECB2E"/>
                </a:solidFill>
                <a:effectLst>
                  <a:outerShdw blurRad="38100" dist="38100" dir="2700000" algn="tl">
                    <a:srgbClr val="000000">
                      <a:alpha val="43137"/>
                    </a:srgbClr>
                  </a:outerShdw>
                </a:effectLst>
                <a:cs typeface="Times New Roman" charset="0"/>
              </a:rPr>
              <a:t>Existing WQ</a:t>
            </a:r>
            <a:endParaRPr lang="en-US" sz="2400" dirty="0">
              <a:solidFill>
                <a:srgbClr val="2ECB2E"/>
              </a:solidFill>
              <a:effectLst>
                <a:outerShdw blurRad="38100" dist="38100" dir="2700000" algn="tl">
                  <a:srgbClr val="000000">
                    <a:alpha val="43137"/>
                  </a:srgbClr>
                </a:outerShd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left)">
                                      <p:cBhvr>
                                        <p:cTn id="7" dur="1000"/>
                                        <p:tgtEl>
                                          <p:spTgt spid="5">
                                            <p:graphicEl>
                                              <a:chart seriesIdx="0" categoryIdx="-4" bldStep="series"/>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left)">
                                      <p:cBhvr>
                                        <p:cTn id="15" dur="1000"/>
                                        <p:tgtEl>
                                          <p:spTgt spid="5">
                                            <p:graphicEl>
                                              <a:chart seriesIdx="1" categoryIdx="-4" bldStep="series"/>
                                            </p:graphic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childTnLst>
                                </p:cTn>
                              </p:par>
                            </p:childTnLst>
                          </p:cTn>
                        </p:par>
                        <p:par>
                          <p:cTn id="19" fill="hold">
                            <p:stCondLst>
                              <p:cond delay="1000"/>
                            </p:stCondLst>
                            <p:childTnLst>
                              <p:par>
                                <p:cTn id="20" presetID="22" presetClass="entr" presetSubtype="4" fill="hold"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animBg="0"/>
        </p:bldSub>
      </p:bldGraphic>
      <p:bldP spid="9" grpId="0"/>
      <p:bldP spid="11"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1AC8C49E-DB69-449F-99E0-591ED3121555}" type="slidenum">
              <a:rPr lang="en-US" smtClean="0"/>
              <a:pPr>
                <a:defRPr/>
              </a:pPr>
              <a:t>67</a:t>
            </a:fld>
            <a:endParaRPr lang="en-US" dirty="0"/>
          </a:p>
        </p:txBody>
      </p:sp>
      <p:graphicFrame>
        <p:nvGraphicFramePr>
          <p:cNvPr id="5" name="Content Placeholder 4"/>
          <p:cNvGraphicFramePr>
            <a:graphicFrameLocks noGrp="1"/>
          </p:cNvGraphicFramePr>
          <p:nvPr>
            <p:ph idx="4294967295"/>
          </p:nvPr>
        </p:nvGraphicFramePr>
        <p:xfrm>
          <a:off x="0" y="1635125"/>
          <a:ext cx="8610600" cy="502920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 Box 21"/>
          <p:cNvSpPr txBox="1">
            <a:spLocks noChangeArrowheads="1"/>
          </p:cNvSpPr>
          <p:nvPr/>
        </p:nvSpPr>
        <p:spPr bwMode="invGray">
          <a:xfrm>
            <a:off x="0" y="76200"/>
            <a:ext cx="9144000" cy="1077913"/>
          </a:xfrm>
          <a:prstGeom prst="rect">
            <a:avLst/>
          </a:prstGeom>
          <a:noFill/>
          <a:ln w="19050">
            <a:noFill/>
            <a:miter lim="800000"/>
            <a:headEnd/>
            <a:tailEnd/>
          </a:ln>
          <a:effectLst>
            <a:outerShdw dist="35921" dir="2700000" algn="ctr" rotWithShape="0">
              <a:schemeClr val="tx1"/>
            </a:outerShdw>
          </a:effectLst>
        </p:spPr>
        <p:txBody>
          <a:bodyPr anchorCtr="1">
            <a:spAutoFit/>
          </a:bodyPr>
          <a:lstStyle/>
          <a:p>
            <a:pPr>
              <a:spcBef>
                <a:spcPct val="50000"/>
              </a:spcBef>
              <a:defRPr/>
            </a:pPr>
            <a:r>
              <a:rPr lang="en-US" sz="3600" dirty="0">
                <a:solidFill>
                  <a:srgbClr val="FFFF66"/>
                </a:solidFill>
                <a:effectLst>
                  <a:outerShdw blurRad="38100" dist="38100" dir="2700000" algn="tl">
                    <a:srgbClr val="000000">
                      <a:alpha val="43137"/>
                    </a:srgbClr>
                  </a:outerShdw>
                </a:effectLst>
                <a:cs typeface="Times New Roman" charset="0"/>
              </a:rPr>
              <a:t>Water Quality </a:t>
            </a:r>
            <a:r>
              <a:rPr lang="en-US" sz="3600" dirty="0" smtClean="0">
                <a:solidFill>
                  <a:srgbClr val="FFFF66"/>
                </a:solidFill>
                <a:effectLst>
                  <a:outerShdw blurRad="38100" dist="38100" dir="2700000" algn="tl">
                    <a:srgbClr val="000000">
                      <a:alpha val="43137"/>
                    </a:srgbClr>
                  </a:outerShdw>
                </a:effectLst>
                <a:cs typeface="Times New Roman" charset="0"/>
              </a:rPr>
              <a:t>Performance (Salinity)</a:t>
            </a:r>
            <a:endParaRPr lang="en-US" sz="3600" dirty="0">
              <a:solidFill>
                <a:srgbClr val="FFFF66"/>
              </a:solidFill>
              <a:effectLst>
                <a:outerShdw blurRad="38100" dist="38100" dir="2700000" algn="tl">
                  <a:srgbClr val="000000">
                    <a:alpha val="43137"/>
                  </a:srgbClr>
                </a:outerShdw>
              </a:effectLst>
              <a:cs typeface="Times New Roman" charset="0"/>
            </a:endParaRPr>
          </a:p>
          <a:p>
            <a:pPr>
              <a:spcBef>
                <a:spcPts val="0"/>
              </a:spcBef>
              <a:defRPr/>
            </a:pPr>
            <a:r>
              <a:rPr lang="en-US" dirty="0" smtClean="0">
                <a:solidFill>
                  <a:schemeClr val="bg1"/>
                </a:solidFill>
                <a:effectLst>
                  <a:outerShdw blurRad="38100" dist="38100" dir="2700000" algn="tl">
                    <a:srgbClr val="000000">
                      <a:alpha val="43137"/>
                    </a:srgbClr>
                  </a:outerShdw>
                </a:effectLst>
                <a:cs typeface="Times New Roman" charset="0"/>
              </a:rPr>
              <a:t>Near-Term </a:t>
            </a:r>
            <a:r>
              <a:rPr lang="en-US" dirty="0">
                <a:solidFill>
                  <a:schemeClr val="bg1"/>
                </a:solidFill>
                <a:effectLst>
                  <a:outerShdw blurRad="38100" dist="38100" dir="2700000" algn="tl">
                    <a:srgbClr val="000000">
                      <a:alpha val="43137"/>
                    </a:srgbClr>
                  </a:outerShdw>
                </a:effectLst>
                <a:cs typeface="Times New Roman" charset="0"/>
              </a:rPr>
              <a:t>Alternatives</a:t>
            </a:r>
            <a:endParaRPr lang="en-US" dirty="0">
              <a:solidFill>
                <a:schemeClr val="bg1"/>
              </a:solidFill>
              <a:effectLst>
                <a:outerShdw blurRad="38100" dist="38100" dir="2700000" algn="tl">
                  <a:srgbClr val="000000">
                    <a:alpha val="43137"/>
                  </a:srgbClr>
                </a:outerShdw>
              </a:effectLst>
            </a:endParaRPr>
          </a:p>
        </p:txBody>
      </p:sp>
      <p:sp>
        <p:nvSpPr>
          <p:cNvPr id="6" name="Text Box 21"/>
          <p:cNvSpPr txBox="1">
            <a:spLocks noChangeArrowheads="1"/>
          </p:cNvSpPr>
          <p:nvPr/>
        </p:nvSpPr>
        <p:spPr bwMode="invGray">
          <a:xfrm>
            <a:off x="1219200" y="2590800"/>
            <a:ext cx="3733800" cy="830997"/>
          </a:xfrm>
          <a:prstGeom prst="rect">
            <a:avLst/>
          </a:prstGeom>
          <a:noFill/>
          <a:ln w="19050">
            <a:noFill/>
            <a:miter lim="800000"/>
            <a:headEnd/>
            <a:tailEnd/>
          </a:ln>
          <a:effectLst>
            <a:outerShdw dist="35921" dir="2700000" algn="ctr" rotWithShape="0">
              <a:schemeClr val="tx1"/>
            </a:outerShdw>
          </a:effectLst>
        </p:spPr>
        <p:txBody>
          <a:bodyPr wrap="square" anchorCtr="1">
            <a:spAutoFit/>
          </a:bodyPr>
          <a:lstStyle/>
          <a:p>
            <a:pPr algn="l">
              <a:spcBef>
                <a:spcPts val="0"/>
              </a:spcBef>
              <a:defRPr/>
            </a:pPr>
            <a:r>
              <a:rPr lang="en-US" sz="2400" dirty="0" smtClean="0">
                <a:solidFill>
                  <a:srgbClr val="FFC000"/>
                </a:solidFill>
                <a:effectLst>
                  <a:outerShdw blurRad="38100" dist="38100" dir="2700000" algn="tl">
                    <a:srgbClr val="000000">
                      <a:alpha val="43137"/>
                    </a:srgbClr>
                  </a:outerShdw>
                </a:effectLst>
                <a:cs typeface="Times New Roman" charset="0"/>
              </a:rPr>
              <a:t>2 –Barrier + Qwest Positive Flows</a:t>
            </a:r>
            <a:endParaRPr lang="en-US" sz="2400" dirty="0">
              <a:solidFill>
                <a:srgbClr val="FFC000"/>
              </a:solidFill>
              <a:effectLst>
                <a:outerShdw blurRad="38100" dist="38100" dir="2700000" algn="tl">
                  <a:srgbClr val="000000">
                    <a:alpha val="43137"/>
                  </a:srgbClr>
                </a:outerShdw>
              </a:effectLst>
            </a:endParaRPr>
          </a:p>
        </p:txBody>
      </p:sp>
      <p:sp>
        <p:nvSpPr>
          <p:cNvPr id="8" name="Text Box 21"/>
          <p:cNvSpPr txBox="1">
            <a:spLocks noChangeArrowheads="1"/>
          </p:cNvSpPr>
          <p:nvPr/>
        </p:nvSpPr>
        <p:spPr bwMode="invGray">
          <a:xfrm>
            <a:off x="3810000" y="4343400"/>
            <a:ext cx="1447800" cy="830997"/>
          </a:xfrm>
          <a:prstGeom prst="rect">
            <a:avLst/>
          </a:prstGeom>
          <a:noFill/>
          <a:ln w="19050">
            <a:noFill/>
            <a:miter lim="800000"/>
            <a:headEnd/>
            <a:tailEnd/>
          </a:ln>
          <a:effectLst>
            <a:outerShdw dist="35921" dir="2700000" algn="ctr" rotWithShape="0">
              <a:schemeClr val="tx1"/>
            </a:outerShdw>
          </a:effectLst>
        </p:spPr>
        <p:txBody>
          <a:bodyPr wrap="square" anchorCtr="1">
            <a:spAutoFit/>
          </a:bodyPr>
          <a:lstStyle/>
          <a:p>
            <a:pPr>
              <a:spcBef>
                <a:spcPts val="0"/>
              </a:spcBef>
              <a:defRPr/>
            </a:pPr>
            <a:r>
              <a:rPr lang="en-US" sz="2400" dirty="0" smtClean="0">
                <a:solidFill>
                  <a:srgbClr val="2ECB2E"/>
                </a:solidFill>
                <a:effectLst>
                  <a:outerShdw blurRad="38100" dist="38100" dir="2700000" algn="tl">
                    <a:srgbClr val="000000">
                      <a:alpha val="43137"/>
                    </a:srgbClr>
                  </a:outerShdw>
                </a:effectLst>
                <a:cs typeface="Times New Roman" charset="0"/>
              </a:rPr>
              <a:t>Existing WQ</a:t>
            </a:r>
            <a:endParaRPr lang="en-US" sz="2400" dirty="0">
              <a:solidFill>
                <a:srgbClr val="2ECB2E"/>
              </a:solidFill>
              <a:effectLst>
                <a:outerShdw blurRad="38100" dist="38100" dir="2700000" algn="tl">
                  <a:srgbClr val="000000">
                    <a:alpha val="43137"/>
                  </a:srgbClr>
                </a:outerShd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left)">
                                      <p:cBhvr>
                                        <p:cTn id="7" dur="1000"/>
                                        <p:tgtEl>
                                          <p:spTgt spid="5">
                                            <p:graphicEl>
                                              <a:chart seriesIdx="0" categoryIdx="-4" bldStep="series"/>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left)">
                                      <p:cBhvr>
                                        <p:cTn id="15" dur="1000"/>
                                        <p:tgtEl>
                                          <p:spTgt spid="5">
                                            <p:graphicEl>
                                              <a:chart seriesIdx="1" categoryIdx="-4" bldStep="series"/>
                                            </p:graphic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wipe(left)">
                                      <p:cBhvr>
                                        <p:cTn id="23" dur="1000"/>
                                        <p:tgtEl>
                                          <p:spTgt spid="5">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animBg="0"/>
        </p:bldSub>
      </p:bldGraphic>
      <p:bldP spid="6" grpId="0"/>
      <p:bldP spid="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1AC8C49E-DB69-449F-99E0-591ED3121555}" type="slidenum">
              <a:rPr lang="en-US" smtClean="0"/>
              <a:pPr>
                <a:defRPr/>
              </a:pPr>
              <a:t>68</a:t>
            </a:fld>
            <a:endParaRPr lang="en-US" dirty="0"/>
          </a:p>
        </p:txBody>
      </p:sp>
      <p:graphicFrame>
        <p:nvGraphicFramePr>
          <p:cNvPr id="5" name="Content Placeholder 4"/>
          <p:cNvGraphicFramePr>
            <a:graphicFrameLocks noGrp="1"/>
          </p:cNvGraphicFramePr>
          <p:nvPr>
            <p:ph idx="4294967295"/>
          </p:nvPr>
        </p:nvGraphicFramePr>
        <p:xfrm>
          <a:off x="0" y="1635125"/>
          <a:ext cx="8610600" cy="502920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 Box 21"/>
          <p:cNvSpPr txBox="1">
            <a:spLocks noChangeArrowheads="1"/>
          </p:cNvSpPr>
          <p:nvPr/>
        </p:nvSpPr>
        <p:spPr bwMode="invGray">
          <a:xfrm>
            <a:off x="0" y="76200"/>
            <a:ext cx="9144000" cy="1077913"/>
          </a:xfrm>
          <a:prstGeom prst="rect">
            <a:avLst/>
          </a:prstGeom>
          <a:noFill/>
          <a:ln w="19050">
            <a:noFill/>
            <a:miter lim="800000"/>
            <a:headEnd/>
            <a:tailEnd/>
          </a:ln>
          <a:effectLst>
            <a:outerShdw dist="35921" dir="2700000" algn="ctr" rotWithShape="0">
              <a:schemeClr val="tx1"/>
            </a:outerShdw>
          </a:effectLst>
        </p:spPr>
        <p:txBody>
          <a:bodyPr anchorCtr="1">
            <a:spAutoFit/>
          </a:bodyPr>
          <a:lstStyle/>
          <a:p>
            <a:pPr>
              <a:spcBef>
                <a:spcPct val="50000"/>
              </a:spcBef>
              <a:defRPr/>
            </a:pPr>
            <a:r>
              <a:rPr lang="en-US" sz="3600" dirty="0">
                <a:solidFill>
                  <a:srgbClr val="FFFF66"/>
                </a:solidFill>
                <a:effectLst>
                  <a:outerShdw blurRad="38100" dist="38100" dir="2700000" algn="tl">
                    <a:srgbClr val="000000">
                      <a:alpha val="43137"/>
                    </a:srgbClr>
                  </a:outerShdw>
                </a:effectLst>
                <a:cs typeface="Times New Roman" charset="0"/>
              </a:rPr>
              <a:t>Water Quality </a:t>
            </a:r>
            <a:r>
              <a:rPr lang="en-US" sz="3600" dirty="0" smtClean="0">
                <a:solidFill>
                  <a:srgbClr val="FFFF66"/>
                </a:solidFill>
                <a:effectLst>
                  <a:outerShdw blurRad="38100" dist="38100" dir="2700000" algn="tl">
                    <a:srgbClr val="000000">
                      <a:alpha val="43137"/>
                    </a:srgbClr>
                  </a:outerShdw>
                </a:effectLst>
                <a:cs typeface="Times New Roman" charset="0"/>
              </a:rPr>
              <a:t>Performance (</a:t>
            </a:r>
            <a:r>
              <a:rPr lang="en-US" sz="3600" dirty="0" smtClean="0">
                <a:solidFill>
                  <a:srgbClr val="FF9900"/>
                </a:solidFill>
                <a:effectLst>
                  <a:outerShdw blurRad="38100" dist="38100" dir="2700000" algn="tl">
                    <a:srgbClr val="000000">
                      <a:alpha val="43137"/>
                    </a:srgbClr>
                  </a:outerShdw>
                </a:effectLst>
                <a:cs typeface="Times New Roman" charset="0"/>
              </a:rPr>
              <a:t>Bromide</a:t>
            </a:r>
            <a:r>
              <a:rPr lang="en-US" sz="3600" dirty="0" smtClean="0">
                <a:solidFill>
                  <a:srgbClr val="FFFF66"/>
                </a:solidFill>
                <a:effectLst>
                  <a:outerShdw blurRad="38100" dist="38100" dir="2700000" algn="tl">
                    <a:srgbClr val="000000">
                      <a:alpha val="43137"/>
                    </a:srgbClr>
                  </a:outerShdw>
                </a:effectLst>
                <a:cs typeface="Times New Roman" charset="0"/>
              </a:rPr>
              <a:t>)</a:t>
            </a:r>
            <a:endParaRPr lang="en-US" sz="3600" dirty="0">
              <a:solidFill>
                <a:srgbClr val="FFFF66"/>
              </a:solidFill>
              <a:effectLst>
                <a:outerShdw blurRad="38100" dist="38100" dir="2700000" algn="tl">
                  <a:srgbClr val="000000">
                    <a:alpha val="43137"/>
                  </a:srgbClr>
                </a:outerShdw>
              </a:effectLst>
              <a:cs typeface="Times New Roman" charset="0"/>
            </a:endParaRPr>
          </a:p>
          <a:p>
            <a:pPr>
              <a:spcBef>
                <a:spcPts val="0"/>
              </a:spcBef>
              <a:defRPr/>
            </a:pPr>
            <a:r>
              <a:rPr lang="en-US" dirty="0" smtClean="0">
                <a:solidFill>
                  <a:schemeClr val="bg1"/>
                </a:solidFill>
                <a:effectLst>
                  <a:outerShdw blurRad="38100" dist="38100" dir="2700000" algn="tl">
                    <a:srgbClr val="000000">
                      <a:alpha val="43137"/>
                    </a:srgbClr>
                  </a:outerShdw>
                </a:effectLst>
                <a:cs typeface="Times New Roman" charset="0"/>
              </a:rPr>
              <a:t>Near-Term </a:t>
            </a:r>
            <a:r>
              <a:rPr lang="en-US" dirty="0">
                <a:solidFill>
                  <a:schemeClr val="bg1"/>
                </a:solidFill>
                <a:effectLst>
                  <a:outerShdw blurRad="38100" dist="38100" dir="2700000" algn="tl">
                    <a:srgbClr val="000000">
                      <a:alpha val="43137"/>
                    </a:srgbClr>
                  </a:outerShdw>
                </a:effectLst>
                <a:cs typeface="Times New Roman" charset="0"/>
              </a:rPr>
              <a:t>Alternatives</a:t>
            </a:r>
            <a:endParaRPr lang="en-US" dirty="0">
              <a:solidFill>
                <a:schemeClr val="bg1"/>
              </a:solidFill>
              <a:effectLst>
                <a:outerShdw blurRad="38100" dist="38100" dir="2700000" algn="tl">
                  <a:srgbClr val="000000">
                    <a:alpha val="43137"/>
                  </a:srgbClr>
                </a:outerShdw>
              </a:effectLst>
            </a:endParaRPr>
          </a:p>
        </p:txBody>
      </p:sp>
      <p:grpSp>
        <p:nvGrpSpPr>
          <p:cNvPr id="2" name="Group 10"/>
          <p:cNvGrpSpPr/>
          <p:nvPr/>
        </p:nvGrpSpPr>
        <p:grpSpPr>
          <a:xfrm>
            <a:off x="1946565" y="1828801"/>
            <a:ext cx="1143000" cy="2438400"/>
            <a:chOff x="3131130" y="1676400"/>
            <a:chExt cx="1143000" cy="2168235"/>
          </a:xfrm>
        </p:grpSpPr>
        <p:sp>
          <p:nvSpPr>
            <p:cNvPr id="8" name="Text Box 21"/>
            <p:cNvSpPr txBox="1">
              <a:spLocks noChangeArrowheads="1"/>
            </p:cNvSpPr>
            <p:nvPr/>
          </p:nvSpPr>
          <p:spPr bwMode="invGray">
            <a:xfrm>
              <a:off x="3131130" y="1676400"/>
              <a:ext cx="1143000" cy="355779"/>
            </a:xfrm>
            <a:prstGeom prst="rect">
              <a:avLst/>
            </a:prstGeom>
            <a:noFill/>
            <a:ln w="19050">
              <a:noFill/>
              <a:miter lim="800000"/>
              <a:headEnd/>
              <a:tailEnd/>
            </a:ln>
            <a:effectLst>
              <a:outerShdw dist="35921" dir="2700000" algn="ctr" rotWithShape="0">
                <a:schemeClr val="tx1"/>
              </a:outerShdw>
            </a:effectLst>
          </p:spPr>
          <p:txBody>
            <a:bodyPr wrap="square" anchorCtr="1">
              <a:spAutoFit/>
            </a:bodyPr>
            <a:lstStyle/>
            <a:p>
              <a:pPr>
                <a:spcBef>
                  <a:spcPts val="0"/>
                </a:spcBef>
                <a:defRPr/>
              </a:pPr>
              <a:r>
                <a:rPr lang="en-US" sz="2000" dirty="0" smtClean="0">
                  <a:solidFill>
                    <a:schemeClr val="bg1"/>
                  </a:solidFill>
                  <a:effectLst>
                    <a:outerShdw blurRad="38100" dist="38100" dir="2700000" algn="tl">
                      <a:srgbClr val="000000">
                        <a:alpha val="43137"/>
                      </a:srgbClr>
                    </a:outerShdw>
                  </a:effectLst>
                  <a:cs typeface="Times New Roman" charset="0"/>
                </a:rPr>
                <a:t>&gt; 300%</a:t>
              </a:r>
              <a:endParaRPr lang="en-US" sz="2000" dirty="0">
                <a:solidFill>
                  <a:schemeClr val="bg1"/>
                </a:solidFill>
                <a:effectLst>
                  <a:outerShdw blurRad="38100" dist="38100" dir="2700000" algn="tl">
                    <a:srgbClr val="000000">
                      <a:alpha val="43137"/>
                    </a:srgbClr>
                  </a:outerShdw>
                </a:effectLst>
              </a:endParaRPr>
            </a:p>
          </p:txBody>
        </p:sp>
        <p:sp>
          <p:nvSpPr>
            <p:cNvPr id="10" name="Up Arrow 9"/>
            <p:cNvSpPr/>
            <p:nvPr/>
          </p:nvSpPr>
          <p:spPr bwMode="auto">
            <a:xfrm>
              <a:off x="3366660" y="2092035"/>
              <a:ext cx="685800" cy="1752600"/>
            </a:xfrm>
            <a:prstGeom prst="upArrow">
              <a:avLst>
                <a:gd name="adj1" fmla="val 63223"/>
                <a:gd name="adj2" fmla="val 50000"/>
              </a:avLst>
            </a:prstGeom>
            <a:gradFill rotWithShape="0">
              <a:gsLst>
                <a:gs pos="20000">
                  <a:srgbClr val="9E0057"/>
                </a:gs>
                <a:gs pos="68000">
                  <a:srgbClr val="002060"/>
                </a:gs>
              </a:gsLst>
              <a:lin ang="5400000" scaled="1"/>
            </a:gradFill>
            <a:ln w="19050" cap="flat" cmpd="sng" algn="ctr">
              <a:solidFill>
                <a:schemeClr val="bg1"/>
              </a:solidFill>
              <a:prstDash val="solid"/>
              <a:round/>
              <a:headEnd type="none" w="med" len="med"/>
              <a:tailEnd type="none" w="med" len="med"/>
            </a:ln>
            <a:effectLst/>
          </p:spPr>
          <p:txBody>
            <a:bodyPr vert="vert270" wrap="square" lIns="91440" tIns="45720" rIns="91440" bIns="45720" numCol="1" anchor="ctr" anchorCtr="1"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chemeClr val="bg1"/>
                  </a:solidFill>
                </a:rPr>
                <a:t>Degradation</a:t>
              </a:r>
              <a:endParaRPr lang="en-US" sz="1800" b="1" dirty="0">
                <a:solidFill>
                  <a:schemeClr val="bg1"/>
                </a:solidFill>
              </a:endParaRPr>
            </a:p>
          </p:txBody>
        </p:sp>
      </p:grpSp>
      <p:sp>
        <p:nvSpPr>
          <p:cNvPr id="9" name="Text Box 21"/>
          <p:cNvSpPr txBox="1">
            <a:spLocks noChangeArrowheads="1"/>
          </p:cNvSpPr>
          <p:nvPr/>
        </p:nvSpPr>
        <p:spPr bwMode="invGray">
          <a:xfrm>
            <a:off x="4495800" y="2667000"/>
            <a:ext cx="1447800" cy="461665"/>
          </a:xfrm>
          <a:prstGeom prst="rect">
            <a:avLst/>
          </a:prstGeom>
          <a:noFill/>
          <a:ln w="19050">
            <a:noFill/>
            <a:miter lim="800000"/>
            <a:headEnd/>
            <a:tailEnd/>
          </a:ln>
          <a:effectLst>
            <a:outerShdw dist="35921" dir="2700000" algn="ctr" rotWithShape="0">
              <a:schemeClr val="tx1"/>
            </a:outerShdw>
          </a:effectLst>
        </p:spPr>
        <p:txBody>
          <a:bodyPr wrap="square" anchorCtr="1">
            <a:spAutoFit/>
          </a:bodyPr>
          <a:lstStyle/>
          <a:p>
            <a:pPr>
              <a:spcBef>
                <a:spcPts val="0"/>
              </a:spcBef>
              <a:defRPr/>
            </a:pPr>
            <a:r>
              <a:rPr lang="en-US" sz="2400" dirty="0" smtClean="0">
                <a:solidFill>
                  <a:srgbClr val="C00000"/>
                </a:solidFill>
                <a:effectLst>
                  <a:outerShdw blurRad="38100" dist="38100" dir="2700000" algn="tl">
                    <a:srgbClr val="000000">
                      <a:alpha val="43137"/>
                    </a:srgbClr>
                  </a:outerShdw>
                </a:effectLst>
                <a:cs typeface="Times New Roman" charset="0"/>
              </a:rPr>
              <a:t>Wanger</a:t>
            </a:r>
            <a:endParaRPr lang="en-US" sz="2400" dirty="0">
              <a:solidFill>
                <a:srgbClr val="C00000"/>
              </a:solidFill>
              <a:effectLst>
                <a:outerShdw blurRad="38100" dist="38100" dir="2700000" algn="tl">
                  <a:srgbClr val="000000">
                    <a:alpha val="43137"/>
                  </a:srgbClr>
                </a:outerShdw>
              </a:effectLst>
            </a:endParaRPr>
          </a:p>
        </p:txBody>
      </p:sp>
      <p:sp>
        <p:nvSpPr>
          <p:cNvPr id="11" name="Text Box 21"/>
          <p:cNvSpPr txBox="1">
            <a:spLocks noChangeArrowheads="1"/>
          </p:cNvSpPr>
          <p:nvPr/>
        </p:nvSpPr>
        <p:spPr bwMode="invGray">
          <a:xfrm>
            <a:off x="3581400" y="4781677"/>
            <a:ext cx="1447800" cy="830997"/>
          </a:xfrm>
          <a:prstGeom prst="rect">
            <a:avLst/>
          </a:prstGeom>
          <a:noFill/>
          <a:ln w="19050">
            <a:noFill/>
            <a:miter lim="800000"/>
            <a:headEnd/>
            <a:tailEnd/>
          </a:ln>
          <a:effectLst>
            <a:outerShdw dist="35921" dir="2700000" algn="ctr" rotWithShape="0">
              <a:schemeClr val="tx1"/>
            </a:outerShdw>
          </a:effectLst>
        </p:spPr>
        <p:txBody>
          <a:bodyPr wrap="square" anchorCtr="1">
            <a:spAutoFit/>
          </a:bodyPr>
          <a:lstStyle/>
          <a:p>
            <a:pPr>
              <a:spcBef>
                <a:spcPts val="0"/>
              </a:spcBef>
              <a:defRPr/>
            </a:pPr>
            <a:r>
              <a:rPr lang="en-US" sz="2400" dirty="0" smtClean="0">
                <a:solidFill>
                  <a:srgbClr val="2ECB2E"/>
                </a:solidFill>
                <a:effectLst>
                  <a:outerShdw blurRad="38100" dist="38100" dir="2700000" algn="tl">
                    <a:srgbClr val="000000">
                      <a:alpha val="43137"/>
                    </a:srgbClr>
                  </a:outerShdw>
                </a:effectLst>
                <a:cs typeface="Times New Roman" charset="0"/>
              </a:rPr>
              <a:t>Existing WQ</a:t>
            </a:r>
            <a:endParaRPr lang="en-US" sz="2400" dirty="0">
              <a:solidFill>
                <a:srgbClr val="2ECB2E"/>
              </a:solidFill>
              <a:effectLst>
                <a:outerShdw blurRad="38100" dist="38100" dir="2700000" algn="tl">
                  <a:srgbClr val="000000">
                    <a:alpha val="43137"/>
                  </a:srgbClr>
                </a:outerShd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left)">
                                      <p:cBhvr>
                                        <p:cTn id="7" dur="1000"/>
                                        <p:tgtEl>
                                          <p:spTgt spid="5">
                                            <p:graphicEl>
                                              <a:chart seriesIdx="0" categoryIdx="-4" bldStep="series"/>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left)">
                                      <p:cBhvr>
                                        <p:cTn id="15" dur="1000"/>
                                        <p:tgtEl>
                                          <p:spTgt spid="5">
                                            <p:graphicEl>
                                              <a:chart seriesIdx="1" categoryIdx="-4" bldStep="series"/>
                                            </p:graphic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childTnLst>
                                </p:cTn>
                              </p:par>
                            </p:childTnLst>
                          </p:cTn>
                        </p:par>
                        <p:par>
                          <p:cTn id="19" fill="hold">
                            <p:stCondLst>
                              <p:cond delay="1000"/>
                            </p:stCondLst>
                            <p:childTnLst>
                              <p:par>
                                <p:cTn id="20" presetID="22" presetClass="entr" presetSubtype="4" fill="hold"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animBg="0"/>
        </p:bldSub>
      </p:bldGraphic>
      <p:bldP spid="9" grpId="0"/>
      <p:bldP spid="11"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1AC8C49E-DB69-449F-99E0-591ED3121555}" type="slidenum">
              <a:rPr lang="en-US" smtClean="0"/>
              <a:pPr>
                <a:defRPr/>
              </a:pPr>
              <a:t>69</a:t>
            </a:fld>
            <a:endParaRPr lang="en-US" dirty="0"/>
          </a:p>
        </p:txBody>
      </p:sp>
      <p:graphicFrame>
        <p:nvGraphicFramePr>
          <p:cNvPr id="5" name="Content Placeholder 4"/>
          <p:cNvGraphicFramePr>
            <a:graphicFrameLocks noGrp="1"/>
          </p:cNvGraphicFramePr>
          <p:nvPr>
            <p:ph idx="4294967295"/>
          </p:nvPr>
        </p:nvGraphicFramePr>
        <p:xfrm>
          <a:off x="0" y="1635125"/>
          <a:ext cx="8610600" cy="502920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 Box 21"/>
          <p:cNvSpPr txBox="1">
            <a:spLocks noChangeArrowheads="1"/>
          </p:cNvSpPr>
          <p:nvPr/>
        </p:nvSpPr>
        <p:spPr bwMode="invGray">
          <a:xfrm>
            <a:off x="0" y="76200"/>
            <a:ext cx="9144000" cy="1077913"/>
          </a:xfrm>
          <a:prstGeom prst="rect">
            <a:avLst/>
          </a:prstGeom>
          <a:noFill/>
          <a:ln w="19050">
            <a:noFill/>
            <a:miter lim="800000"/>
            <a:headEnd/>
            <a:tailEnd/>
          </a:ln>
          <a:effectLst>
            <a:outerShdw dist="35921" dir="2700000" algn="ctr" rotWithShape="0">
              <a:schemeClr val="tx1"/>
            </a:outerShdw>
          </a:effectLst>
        </p:spPr>
        <p:txBody>
          <a:bodyPr anchorCtr="1">
            <a:spAutoFit/>
          </a:bodyPr>
          <a:lstStyle/>
          <a:p>
            <a:pPr>
              <a:spcBef>
                <a:spcPct val="50000"/>
              </a:spcBef>
              <a:defRPr/>
            </a:pPr>
            <a:r>
              <a:rPr lang="en-US" sz="3600" dirty="0">
                <a:solidFill>
                  <a:srgbClr val="FFFF66"/>
                </a:solidFill>
                <a:effectLst>
                  <a:outerShdw blurRad="38100" dist="38100" dir="2700000" algn="tl">
                    <a:srgbClr val="000000">
                      <a:alpha val="43137"/>
                    </a:srgbClr>
                  </a:outerShdw>
                </a:effectLst>
                <a:cs typeface="Times New Roman" charset="0"/>
              </a:rPr>
              <a:t>Water Quality </a:t>
            </a:r>
            <a:r>
              <a:rPr lang="en-US" sz="3600" dirty="0" smtClean="0">
                <a:solidFill>
                  <a:srgbClr val="FFFF66"/>
                </a:solidFill>
                <a:effectLst>
                  <a:outerShdw blurRad="38100" dist="38100" dir="2700000" algn="tl">
                    <a:srgbClr val="000000">
                      <a:alpha val="43137"/>
                    </a:srgbClr>
                  </a:outerShdw>
                </a:effectLst>
                <a:cs typeface="Times New Roman" charset="0"/>
              </a:rPr>
              <a:t>Performance (</a:t>
            </a:r>
            <a:r>
              <a:rPr lang="en-US" sz="3600" dirty="0" smtClean="0">
                <a:solidFill>
                  <a:srgbClr val="FF9900"/>
                </a:solidFill>
                <a:effectLst>
                  <a:outerShdw blurRad="38100" dist="38100" dir="2700000" algn="tl">
                    <a:srgbClr val="000000">
                      <a:alpha val="43137"/>
                    </a:srgbClr>
                  </a:outerShdw>
                </a:effectLst>
                <a:cs typeface="Times New Roman" charset="0"/>
              </a:rPr>
              <a:t>Bromide</a:t>
            </a:r>
            <a:r>
              <a:rPr lang="en-US" sz="3600" dirty="0" smtClean="0">
                <a:solidFill>
                  <a:srgbClr val="FFFF66"/>
                </a:solidFill>
                <a:effectLst>
                  <a:outerShdw blurRad="38100" dist="38100" dir="2700000" algn="tl">
                    <a:srgbClr val="000000">
                      <a:alpha val="43137"/>
                    </a:srgbClr>
                  </a:outerShdw>
                </a:effectLst>
                <a:cs typeface="Times New Roman" charset="0"/>
              </a:rPr>
              <a:t>)</a:t>
            </a:r>
            <a:endParaRPr lang="en-US" sz="3600" dirty="0">
              <a:solidFill>
                <a:srgbClr val="FFFF66"/>
              </a:solidFill>
              <a:effectLst>
                <a:outerShdw blurRad="38100" dist="38100" dir="2700000" algn="tl">
                  <a:srgbClr val="000000">
                    <a:alpha val="43137"/>
                  </a:srgbClr>
                </a:outerShdw>
              </a:effectLst>
              <a:cs typeface="Times New Roman" charset="0"/>
            </a:endParaRPr>
          </a:p>
          <a:p>
            <a:pPr>
              <a:spcBef>
                <a:spcPts val="0"/>
              </a:spcBef>
              <a:defRPr/>
            </a:pPr>
            <a:r>
              <a:rPr lang="en-US" dirty="0" smtClean="0">
                <a:solidFill>
                  <a:schemeClr val="bg1"/>
                </a:solidFill>
                <a:effectLst>
                  <a:outerShdw blurRad="38100" dist="38100" dir="2700000" algn="tl">
                    <a:srgbClr val="000000">
                      <a:alpha val="43137"/>
                    </a:srgbClr>
                  </a:outerShdw>
                </a:effectLst>
                <a:cs typeface="Times New Roman" charset="0"/>
              </a:rPr>
              <a:t>Near-Term </a:t>
            </a:r>
            <a:r>
              <a:rPr lang="en-US" dirty="0">
                <a:solidFill>
                  <a:schemeClr val="bg1"/>
                </a:solidFill>
                <a:effectLst>
                  <a:outerShdw blurRad="38100" dist="38100" dir="2700000" algn="tl">
                    <a:srgbClr val="000000">
                      <a:alpha val="43137"/>
                    </a:srgbClr>
                  </a:outerShdw>
                </a:effectLst>
                <a:cs typeface="Times New Roman" charset="0"/>
              </a:rPr>
              <a:t>Alternatives</a:t>
            </a:r>
            <a:endParaRPr lang="en-US" dirty="0">
              <a:solidFill>
                <a:schemeClr val="bg1"/>
              </a:solidFill>
              <a:effectLst>
                <a:outerShdw blurRad="38100" dist="38100" dir="2700000" algn="tl">
                  <a:srgbClr val="000000">
                    <a:alpha val="43137"/>
                  </a:srgbClr>
                </a:outerShdw>
              </a:effectLst>
            </a:endParaRPr>
          </a:p>
        </p:txBody>
      </p:sp>
      <p:sp>
        <p:nvSpPr>
          <p:cNvPr id="6" name="Text Box 21"/>
          <p:cNvSpPr txBox="1">
            <a:spLocks noChangeArrowheads="1"/>
          </p:cNvSpPr>
          <p:nvPr/>
        </p:nvSpPr>
        <p:spPr bwMode="invGray">
          <a:xfrm>
            <a:off x="1752600" y="2895600"/>
            <a:ext cx="3733800" cy="830997"/>
          </a:xfrm>
          <a:prstGeom prst="rect">
            <a:avLst/>
          </a:prstGeom>
          <a:noFill/>
          <a:ln w="19050">
            <a:noFill/>
            <a:miter lim="800000"/>
            <a:headEnd/>
            <a:tailEnd/>
          </a:ln>
          <a:effectLst>
            <a:outerShdw dist="35921" dir="2700000" algn="ctr" rotWithShape="0">
              <a:schemeClr val="tx1"/>
            </a:outerShdw>
          </a:effectLst>
        </p:spPr>
        <p:txBody>
          <a:bodyPr wrap="square" anchorCtr="1">
            <a:spAutoFit/>
          </a:bodyPr>
          <a:lstStyle/>
          <a:p>
            <a:pPr>
              <a:spcBef>
                <a:spcPts val="0"/>
              </a:spcBef>
              <a:defRPr/>
            </a:pPr>
            <a:r>
              <a:rPr lang="en-US" sz="2400" dirty="0" smtClean="0">
                <a:solidFill>
                  <a:srgbClr val="FFC000"/>
                </a:solidFill>
                <a:effectLst>
                  <a:outerShdw blurRad="38100" dist="38100" dir="2700000" algn="tl">
                    <a:srgbClr val="000000">
                      <a:alpha val="43137"/>
                    </a:srgbClr>
                  </a:outerShdw>
                </a:effectLst>
                <a:cs typeface="Times New Roman" charset="0"/>
              </a:rPr>
              <a:t>2 –Barrier + Qwest Positive Flows</a:t>
            </a:r>
            <a:endParaRPr lang="en-US" sz="2400" dirty="0">
              <a:solidFill>
                <a:srgbClr val="FFC000"/>
              </a:solidFill>
              <a:effectLst>
                <a:outerShdw blurRad="38100" dist="38100" dir="2700000" algn="tl">
                  <a:srgbClr val="000000">
                    <a:alpha val="43137"/>
                  </a:srgbClr>
                </a:outerShdw>
              </a:effectLst>
            </a:endParaRPr>
          </a:p>
        </p:txBody>
      </p:sp>
      <p:sp>
        <p:nvSpPr>
          <p:cNvPr id="8" name="Text Box 21"/>
          <p:cNvSpPr txBox="1">
            <a:spLocks noChangeArrowheads="1"/>
          </p:cNvSpPr>
          <p:nvPr/>
        </p:nvSpPr>
        <p:spPr bwMode="invGray">
          <a:xfrm>
            <a:off x="3659778" y="4781677"/>
            <a:ext cx="1447800" cy="830997"/>
          </a:xfrm>
          <a:prstGeom prst="rect">
            <a:avLst/>
          </a:prstGeom>
          <a:noFill/>
          <a:ln w="19050">
            <a:noFill/>
            <a:miter lim="800000"/>
            <a:headEnd/>
            <a:tailEnd/>
          </a:ln>
          <a:effectLst>
            <a:outerShdw dist="35921" dir="2700000" algn="ctr" rotWithShape="0">
              <a:schemeClr val="tx1"/>
            </a:outerShdw>
          </a:effectLst>
        </p:spPr>
        <p:txBody>
          <a:bodyPr wrap="square" anchorCtr="1">
            <a:spAutoFit/>
          </a:bodyPr>
          <a:lstStyle/>
          <a:p>
            <a:pPr>
              <a:spcBef>
                <a:spcPts val="0"/>
              </a:spcBef>
              <a:defRPr/>
            </a:pPr>
            <a:r>
              <a:rPr lang="en-US" sz="2400" dirty="0" smtClean="0">
                <a:solidFill>
                  <a:srgbClr val="2ECB2E"/>
                </a:solidFill>
                <a:effectLst>
                  <a:outerShdw blurRad="38100" dist="38100" dir="2700000" algn="tl">
                    <a:srgbClr val="000000">
                      <a:alpha val="43137"/>
                    </a:srgbClr>
                  </a:outerShdw>
                </a:effectLst>
                <a:cs typeface="Times New Roman" charset="0"/>
              </a:rPr>
              <a:t>Existing WQ</a:t>
            </a:r>
            <a:endParaRPr lang="en-US" sz="2400" dirty="0">
              <a:solidFill>
                <a:srgbClr val="2ECB2E"/>
              </a:solidFill>
              <a:effectLst>
                <a:outerShdw blurRad="38100" dist="38100" dir="2700000" algn="tl">
                  <a:srgbClr val="000000">
                    <a:alpha val="43137"/>
                  </a:srgbClr>
                </a:outerShd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left)">
                                      <p:cBhvr>
                                        <p:cTn id="7" dur="1000"/>
                                        <p:tgtEl>
                                          <p:spTgt spid="5">
                                            <p:graphicEl>
                                              <a:chart seriesIdx="0" categoryIdx="-4" bldStep="series"/>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left)">
                                      <p:cBhvr>
                                        <p:cTn id="15" dur="1000"/>
                                        <p:tgtEl>
                                          <p:spTgt spid="5">
                                            <p:graphicEl>
                                              <a:chart seriesIdx="1" categoryIdx="-4" bldStep="series"/>
                                            </p:graphic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wipe(left)">
                                      <p:cBhvr>
                                        <p:cTn id="23" dur="1000"/>
                                        <p:tgtEl>
                                          <p:spTgt spid="5">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animBg="0"/>
        </p:bldSub>
      </p:bldGraphic>
      <p:bldP spid="6" grpId="0"/>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solidFill>
            <a:schemeClr val="bg1"/>
          </a:solidFill>
          <a:ln w="19050" cap="flat" cmpd="sng" algn="ctr">
            <a:noFill/>
            <a:prstDash val="solid"/>
            <a:round/>
            <a:headEnd type="none" w="med" len="med"/>
            <a:tailEnd type="none" w="med" len="med"/>
          </a:ln>
          <a:effectLst/>
        </p:spPr>
        <p:txBody>
          <a:bodyPr anchor="ctr" anchorCtr="1"/>
          <a:lstStyle/>
          <a:p>
            <a:pPr algn="ctr" eaLnBrk="0" hangingPunct="0">
              <a:defRPr/>
            </a:pPr>
            <a:endParaRPr lang="en-US">
              <a:effectLst>
                <a:outerShdw blurRad="38100" dist="38100" dir="2700000" algn="tl">
                  <a:srgbClr val="000000">
                    <a:alpha val="43137"/>
                  </a:srgbClr>
                </a:outerShdw>
              </a:effectLst>
            </a:endParaRPr>
          </a:p>
        </p:txBody>
      </p:sp>
      <p:sp>
        <p:nvSpPr>
          <p:cNvPr id="2" name="Slide Number Placeholder 1"/>
          <p:cNvSpPr>
            <a:spLocks noGrp="1"/>
          </p:cNvSpPr>
          <p:nvPr>
            <p:ph type="sldNum" sz="quarter" idx="10"/>
          </p:nvPr>
        </p:nvSpPr>
        <p:spPr/>
        <p:txBody>
          <a:bodyPr/>
          <a:lstStyle/>
          <a:p>
            <a:pPr>
              <a:defRPr/>
            </a:pPr>
            <a:fld id="{AE83C4D5-4D81-40D5-BF77-FB2ECA80AF11}" type="slidenum">
              <a:rPr lang="en-US"/>
              <a:pPr>
                <a:defRPr/>
              </a:pPr>
              <a:t>7</a:t>
            </a:fld>
            <a:endParaRPr lang="en-US" dirty="0"/>
          </a:p>
        </p:txBody>
      </p:sp>
      <p:pic>
        <p:nvPicPr>
          <p:cNvPr id="24580" name="Picture 2" descr="Drought Outlook.gif"/>
          <p:cNvPicPr>
            <a:picLocks noChangeAspect="1"/>
          </p:cNvPicPr>
          <p:nvPr/>
        </p:nvPicPr>
        <p:blipFill>
          <a:blip r:embed="rId3"/>
          <a:srcRect l="25618" t="12679" r="6395" b="31148"/>
          <a:stretch>
            <a:fillRect/>
          </a:stretch>
        </p:blipFill>
        <p:spPr bwMode="auto">
          <a:xfrm>
            <a:off x="396875" y="1154113"/>
            <a:ext cx="8380413" cy="5202237"/>
          </a:xfrm>
          <a:prstGeom prst="rect">
            <a:avLst/>
          </a:prstGeom>
          <a:noFill/>
          <a:ln w="9525">
            <a:noFill/>
            <a:miter lim="800000"/>
            <a:headEnd/>
            <a:tailEnd/>
          </a:ln>
        </p:spPr>
      </p:pic>
      <p:pic>
        <p:nvPicPr>
          <p:cNvPr id="24581" name="Picture 4" descr="Drought Outlook.gif"/>
          <p:cNvPicPr>
            <a:picLocks noChangeAspect="1"/>
          </p:cNvPicPr>
          <p:nvPr/>
        </p:nvPicPr>
        <p:blipFill>
          <a:blip r:embed="rId3"/>
          <a:srcRect b="87541"/>
          <a:stretch>
            <a:fillRect/>
          </a:stretch>
        </p:blipFill>
        <p:spPr bwMode="auto">
          <a:xfrm>
            <a:off x="0" y="0"/>
            <a:ext cx="9128125" cy="854075"/>
          </a:xfrm>
          <a:prstGeom prst="rect">
            <a:avLst/>
          </a:prstGeom>
          <a:noFill/>
          <a:ln w="9525">
            <a:noFill/>
            <a:miter lim="800000"/>
            <a:headEnd/>
            <a:tailEnd/>
          </a:ln>
        </p:spPr>
      </p:pic>
      <p:pic>
        <p:nvPicPr>
          <p:cNvPr id="24582" name="Picture 2"/>
          <p:cNvPicPr>
            <a:picLocks noChangeAspect="1" noChangeArrowheads="1"/>
          </p:cNvPicPr>
          <p:nvPr/>
        </p:nvPicPr>
        <p:blipFill>
          <a:blip r:embed="rId4"/>
          <a:srcRect t="17284"/>
          <a:stretch>
            <a:fillRect/>
          </a:stretch>
        </p:blipFill>
        <p:spPr bwMode="auto">
          <a:xfrm>
            <a:off x="0" y="5006975"/>
            <a:ext cx="2605088" cy="1851025"/>
          </a:xfrm>
          <a:prstGeom prst="rect">
            <a:avLst/>
          </a:prstGeom>
          <a:noFill/>
          <a:ln w="9525">
            <a:noFill/>
            <a:miter lim="800000"/>
            <a:headEnd/>
            <a:tailEnd/>
          </a:ln>
        </p:spPr>
      </p:pic>
      <p:sp>
        <p:nvSpPr>
          <p:cNvPr id="8" name="Rounded Rectangle 7"/>
          <p:cNvSpPr/>
          <p:nvPr/>
        </p:nvSpPr>
        <p:spPr bwMode="auto">
          <a:xfrm>
            <a:off x="4213412" y="1066800"/>
            <a:ext cx="3612776" cy="474133"/>
          </a:xfrm>
          <a:prstGeom prst="roundRect">
            <a:avLst/>
          </a:prstGeom>
          <a:noFill/>
          <a:ln w="76200" cap="flat" cmpd="sng" algn="ctr">
            <a:solidFill>
              <a:schemeClr val="bg1"/>
            </a:solidFill>
            <a:prstDash val="sysDot"/>
            <a:round/>
            <a:headEnd type="none" w="med" len="med"/>
            <a:tailEnd type="none" w="med" len="med"/>
          </a:ln>
          <a:effectLst>
            <a:glow rad="228600">
              <a:srgbClr val="FF0000">
                <a:alpha val="40000"/>
              </a:srgbClr>
            </a:glow>
            <a:outerShdw blurRad="50800" dist="38100" dir="2700000" algn="tl" rotWithShape="0">
              <a:prstClr val="black">
                <a:alpha val="40000"/>
              </a:prstClr>
            </a:outerShdw>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2000" fill="hold" grpId="0" nodeType="withEffect">
                                  <p:stCondLst>
                                    <p:cond delay="0"/>
                                  </p:stCondLst>
                                  <p:childTnLst>
                                    <p:animEffect transition="out" filter="fade">
                                      <p:cBhvr>
                                        <p:cTn id="6" dur="500" tmFilter="0, 0; .2, .5; .8, .5; 1, 0"/>
                                        <p:tgtEl>
                                          <p:spTgt spid="8"/>
                                        </p:tgtEl>
                                      </p:cBhvr>
                                    </p:animEffect>
                                    <p:animScale>
                                      <p:cBhvr>
                                        <p:cTn id="7" dur="250" autoRev="1" fill="hold"/>
                                        <p:tgtEl>
                                          <p:spTgt spid="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314" name="Object 2"/>
          <p:cNvGraphicFramePr>
            <a:graphicFrameLocks/>
          </p:cNvGraphicFramePr>
          <p:nvPr/>
        </p:nvGraphicFramePr>
        <p:xfrm>
          <a:off x="0" y="0"/>
          <a:ext cx="9144000" cy="6858000"/>
        </p:xfrm>
        <a:graphic>
          <a:graphicData uri="http://schemas.openxmlformats.org/presentationml/2006/ole">
            <p:oleObj spid="_x0000_s1155074" name="Photo Editor Photo" r:id="rId4" imgW="13714286" imgH="9123810" progId="">
              <p:embed/>
            </p:oleObj>
          </a:graphicData>
        </a:graphic>
      </p:graphicFrame>
      <p:sp>
        <p:nvSpPr>
          <p:cNvPr id="1592323" name="Line 3"/>
          <p:cNvSpPr>
            <a:spLocks noChangeShapeType="1"/>
          </p:cNvSpPr>
          <p:nvPr/>
        </p:nvSpPr>
        <p:spPr bwMode="auto">
          <a:xfrm flipH="1">
            <a:off x="304800" y="2736850"/>
            <a:ext cx="3302000" cy="6350"/>
          </a:xfrm>
          <a:prstGeom prst="line">
            <a:avLst/>
          </a:prstGeom>
          <a:noFill/>
          <a:ln w="38100">
            <a:solidFill>
              <a:srgbClr val="99CC00"/>
            </a:solidFill>
            <a:round/>
            <a:headEnd/>
            <a:tailEnd/>
          </a:ln>
          <a:effectLst>
            <a:outerShdw dist="28398" dir="1593903" algn="ctr" rotWithShape="0">
              <a:schemeClr val="tx1"/>
            </a:outerShdw>
          </a:effectLst>
        </p:spPr>
        <p:txBody>
          <a:bodyPr/>
          <a:lstStyle/>
          <a:p>
            <a:pPr algn="ctr" eaLnBrk="0" hangingPunct="0">
              <a:defRPr/>
            </a:pPr>
            <a:endParaRPr lang="en-US">
              <a:cs typeface="+mn-cs"/>
            </a:endParaRPr>
          </a:p>
        </p:txBody>
      </p:sp>
      <p:sp>
        <p:nvSpPr>
          <p:cNvPr id="1592324" name="Freeform 4"/>
          <p:cNvSpPr>
            <a:spLocks/>
          </p:cNvSpPr>
          <p:nvPr/>
        </p:nvSpPr>
        <p:spPr bwMode="auto">
          <a:xfrm>
            <a:off x="95250" y="819150"/>
            <a:ext cx="238125" cy="2128838"/>
          </a:xfrm>
          <a:custGeom>
            <a:avLst/>
            <a:gdLst/>
            <a:ahLst/>
            <a:cxnLst>
              <a:cxn ang="0">
                <a:pos x="51" y="1341"/>
              </a:cxn>
              <a:cxn ang="0">
                <a:pos x="138" y="1203"/>
              </a:cxn>
              <a:cxn ang="0">
                <a:pos x="122" y="1045"/>
              </a:cxn>
              <a:cxn ang="0">
                <a:pos x="16" y="976"/>
              </a:cxn>
              <a:cxn ang="0">
                <a:pos x="28" y="708"/>
              </a:cxn>
              <a:cxn ang="0">
                <a:pos x="18" y="537"/>
              </a:cxn>
              <a:cxn ang="0">
                <a:pos x="15" y="294"/>
              </a:cxn>
              <a:cxn ang="0">
                <a:pos x="87" y="87"/>
              </a:cxn>
              <a:cxn ang="0">
                <a:pos x="6" y="0"/>
              </a:cxn>
            </a:cxnLst>
            <a:rect l="0" t="0" r="r" b="b"/>
            <a:pathLst>
              <a:path w="150" h="1341">
                <a:moveTo>
                  <a:pt x="51" y="1341"/>
                </a:moveTo>
                <a:cubicBezTo>
                  <a:pt x="65" y="1318"/>
                  <a:pt x="126" y="1252"/>
                  <a:pt x="138" y="1203"/>
                </a:cubicBezTo>
                <a:cubicBezTo>
                  <a:pt x="150" y="1154"/>
                  <a:pt x="142" y="1083"/>
                  <a:pt x="122" y="1045"/>
                </a:cubicBezTo>
                <a:cubicBezTo>
                  <a:pt x="102" y="1007"/>
                  <a:pt x="32" y="1032"/>
                  <a:pt x="16" y="976"/>
                </a:cubicBezTo>
                <a:cubicBezTo>
                  <a:pt x="0" y="920"/>
                  <a:pt x="28" y="781"/>
                  <a:pt x="28" y="708"/>
                </a:cubicBezTo>
                <a:cubicBezTo>
                  <a:pt x="28" y="635"/>
                  <a:pt x="20" y="606"/>
                  <a:pt x="18" y="537"/>
                </a:cubicBezTo>
                <a:cubicBezTo>
                  <a:pt x="16" y="468"/>
                  <a:pt x="4" y="369"/>
                  <a:pt x="15" y="294"/>
                </a:cubicBezTo>
                <a:cubicBezTo>
                  <a:pt x="26" y="219"/>
                  <a:pt x="88" y="136"/>
                  <a:pt x="87" y="87"/>
                </a:cubicBezTo>
                <a:cubicBezTo>
                  <a:pt x="86" y="38"/>
                  <a:pt x="23" y="18"/>
                  <a:pt x="6" y="0"/>
                </a:cubicBezTo>
              </a:path>
            </a:pathLst>
          </a:custGeom>
          <a:noFill/>
          <a:ln w="38100" cap="flat" cmpd="sng">
            <a:solidFill>
              <a:srgbClr val="99CC00"/>
            </a:solidFill>
            <a:prstDash val="solid"/>
            <a:round/>
            <a:headEnd type="triangle" w="sm" len="med"/>
            <a:tailEnd type="none" w="med" len="med"/>
          </a:ln>
          <a:effectLst>
            <a:outerShdw dist="35921" dir="2700000" algn="ctr" rotWithShape="0">
              <a:schemeClr val="tx1"/>
            </a:outerShdw>
          </a:effectLst>
        </p:spPr>
        <p:txBody>
          <a:bodyPr/>
          <a:lstStyle/>
          <a:p>
            <a:pPr algn="ctr" eaLnBrk="0" hangingPunct="0">
              <a:defRPr/>
            </a:pPr>
            <a:endParaRPr lang="en-US">
              <a:cs typeface="+mn-cs"/>
            </a:endParaRPr>
          </a:p>
        </p:txBody>
      </p:sp>
      <p:sp>
        <p:nvSpPr>
          <p:cNvPr id="1592325" name="Freeform 5"/>
          <p:cNvSpPr>
            <a:spLocks/>
          </p:cNvSpPr>
          <p:nvPr/>
        </p:nvSpPr>
        <p:spPr bwMode="auto">
          <a:xfrm>
            <a:off x="0" y="698500"/>
            <a:ext cx="1852613" cy="239713"/>
          </a:xfrm>
          <a:custGeom>
            <a:avLst/>
            <a:gdLst/>
            <a:ahLst/>
            <a:cxnLst>
              <a:cxn ang="0">
                <a:pos x="1167" y="151"/>
              </a:cxn>
              <a:cxn ang="0">
                <a:pos x="1004" y="144"/>
              </a:cxn>
              <a:cxn ang="0">
                <a:pos x="920" y="112"/>
              </a:cxn>
              <a:cxn ang="0">
                <a:pos x="832" y="82"/>
              </a:cxn>
              <a:cxn ang="0">
                <a:pos x="766" y="56"/>
              </a:cxn>
              <a:cxn ang="0">
                <a:pos x="670" y="32"/>
              </a:cxn>
              <a:cxn ang="0">
                <a:pos x="614" y="19"/>
              </a:cxn>
              <a:cxn ang="0">
                <a:pos x="524" y="5"/>
              </a:cxn>
              <a:cxn ang="0">
                <a:pos x="330" y="10"/>
              </a:cxn>
              <a:cxn ang="0">
                <a:pos x="234" y="65"/>
              </a:cxn>
              <a:cxn ang="0">
                <a:pos x="87" y="70"/>
              </a:cxn>
              <a:cxn ang="0">
                <a:pos x="0" y="90"/>
              </a:cxn>
            </a:cxnLst>
            <a:rect l="0" t="0" r="r" b="b"/>
            <a:pathLst>
              <a:path w="1167" h="151">
                <a:moveTo>
                  <a:pt x="1167" y="151"/>
                </a:moveTo>
                <a:cubicBezTo>
                  <a:pt x="1140" y="150"/>
                  <a:pt x="1045" y="150"/>
                  <a:pt x="1004" y="144"/>
                </a:cubicBezTo>
                <a:cubicBezTo>
                  <a:pt x="963" y="138"/>
                  <a:pt x="949" y="122"/>
                  <a:pt x="920" y="112"/>
                </a:cubicBezTo>
                <a:cubicBezTo>
                  <a:pt x="891" y="102"/>
                  <a:pt x="858" y="91"/>
                  <a:pt x="832" y="82"/>
                </a:cubicBezTo>
                <a:cubicBezTo>
                  <a:pt x="806" y="73"/>
                  <a:pt x="793" y="64"/>
                  <a:pt x="766" y="56"/>
                </a:cubicBezTo>
                <a:cubicBezTo>
                  <a:pt x="739" y="48"/>
                  <a:pt x="695" y="38"/>
                  <a:pt x="670" y="32"/>
                </a:cubicBezTo>
                <a:cubicBezTo>
                  <a:pt x="645" y="26"/>
                  <a:pt x="638" y="24"/>
                  <a:pt x="614" y="19"/>
                </a:cubicBezTo>
                <a:cubicBezTo>
                  <a:pt x="590" y="14"/>
                  <a:pt x="571" y="6"/>
                  <a:pt x="524" y="5"/>
                </a:cubicBezTo>
                <a:cubicBezTo>
                  <a:pt x="477" y="4"/>
                  <a:pt x="378" y="0"/>
                  <a:pt x="330" y="10"/>
                </a:cubicBezTo>
                <a:cubicBezTo>
                  <a:pt x="282" y="20"/>
                  <a:pt x="274" y="55"/>
                  <a:pt x="234" y="65"/>
                </a:cubicBezTo>
                <a:cubicBezTo>
                  <a:pt x="194" y="75"/>
                  <a:pt x="126" y="66"/>
                  <a:pt x="87" y="70"/>
                </a:cubicBezTo>
                <a:cubicBezTo>
                  <a:pt x="48" y="74"/>
                  <a:pt x="18" y="86"/>
                  <a:pt x="0" y="90"/>
                </a:cubicBezTo>
              </a:path>
            </a:pathLst>
          </a:custGeom>
          <a:noFill/>
          <a:ln w="38100" cap="flat" cmpd="sng">
            <a:solidFill>
              <a:srgbClr val="99CC00"/>
            </a:solidFill>
            <a:prstDash val="solid"/>
            <a:round/>
            <a:headEnd type="none" w="med" len="med"/>
            <a:tailEnd type="none" w="med" len="med"/>
          </a:ln>
          <a:effectLst>
            <a:outerShdw dist="35921" dir="2700000" algn="ctr" rotWithShape="0">
              <a:schemeClr val="tx1"/>
            </a:outerShdw>
          </a:effectLst>
        </p:spPr>
        <p:txBody>
          <a:bodyPr/>
          <a:lstStyle/>
          <a:p>
            <a:pPr algn="ctr" eaLnBrk="0" hangingPunct="0">
              <a:defRPr/>
            </a:pPr>
            <a:endParaRPr lang="en-US">
              <a:cs typeface="+mn-cs"/>
            </a:endParaRPr>
          </a:p>
        </p:txBody>
      </p:sp>
      <p:grpSp>
        <p:nvGrpSpPr>
          <p:cNvPr id="2" name="Group 9"/>
          <p:cNvGrpSpPr>
            <a:grpSpLocks/>
          </p:cNvGrpSpPr>
          <p:nvPr/>
        </p:nvGrpSpPr>
        <p:grpSpPr bwMode="invGray">
          <a:xfrm>
            <a:off x="1600200" y="2590800"/>
            <a:ext cx="2362200" cy="1058863"/>
            <a:chOff x="1008" y="1632"/>
            <a:chExt cx="1488" cy="667"/>
          </a:xfrm>
        </p:grpSpPr>
        <p:sp>
          <p:nvSpPr>
            <p:cNvPr id="1592330" name="Text Box 10"/>
            <p:cNvSpPr txBox="1">
              <a:spLocks noChangeArrowheads="1"/>
            </p:cNvSpPr>
            <p:nvPr/>
          </p:nvSpPr>
          <p:spPr bwMode="invGray">
            <a:xfrm>
              <a:off x="1008" y="1756"/>
              <a:ext cx="1344" cy="543"/>
            </a:xfrm>
            <a:prstGeom prst="rect">
              <a:avLst/>
            </a:prstGeom>
            <a:noFill/>
            <a:ln w="38100">
              <a:noFill/>
              <a:miter lim="800000"/>
              <a:headEnd/>
              <a:tailEnd/>
            </a:ln>
            <a:effectLst>
              <a:outerShdw dist="35921" dir="2700000" algn="ctr" rotWithShape="0">
                <a:schemeClr val="tx1"/>
              </a:outerShdw>
            </a:effectLst>
          </p:spPr>
          <p:txBody>
            <a:bodyPr>
              <a:spAutoFit/>
            </a:bodyPr>
            <a:lstStyle/>
            <a:p>
              <a:pPr algn="r" eaLnBrk="0" hangingPunct="0">
                <a:lnSpc>
                  <a:spcPct val="90000"/>
                </a:lnSpc>
                <a:defRPr/>
              </a:pPr>
              <a:r>
                <a:rPr lang="en-US" sz="2000">
                  <a:effectLst>
                    <a:glow rad="139700">
                      <a:schemeClr val="accent4">
                        <a:satMod val="175000"/>
                        <a:alpha val="40000"/>
                      </a:schemeClr>
                    </a:glow>
                    <a:outerShdw blurRad="38100" dist="38100" dir="2700000" algn="tl">
                      <a:srgbClr val="000000"/>
                    </a:outerShdw>
                  </a:effectLst>
                  <a:cs typeface="+mn-cs"/>
                </a:rPr>
                <a:t>Old River </a:t>
              </a:r>
              <a:r>
                <a:rPr lang="en-US" sz="1600" i="1">
                  <a:solidFill>
                    <a:srgbClr val="DDDDDD"/>
                  </a:solidFill>
                  <a:effectLst>
                    <a:glow rad="139700">
                      <a:schemeClr val="accent4">
                        <a:satMod val="175000"/>
                        <a:alpha val="40000"/>
                      </a:schemeClr>
                    </a:glow>
                    <a:outerShdw blurRad="38100" dist="38100" dir="2700000" algn="tl">
                      <a:srgbClr val="000000"/>
                    </a:outerShdw>
                  </a:effectLst>
                  <a:cs typeface="+mn-cs"/>
                </a:rPr>
                <a:t>Existing Intake</a:t>
              </a:r>
            </a:p>
            <a:p>
              <a:pPr algn="r" eaLnBrk="0" hangingPunct="0">
                <a:lnSpc>
                  <a:spcPct val="90000"/>
                </a:lnSpc>
                <a:defRPr/>
              </a:pPr>
              <a:endParaRPr lang="en-US" sz="2000">
                <a:solidFill>
                  <a:srgbClr val="DDDDDD"/>
                </a:solidFill>
                <a:effectLst>
                  <a:glow rad="139700">
                    <a:schemeClr val="accent4">
                      <a:satMod val="175000"/>
                      <a:alpha val="40000"/>
                    </a:schemeClr>
                  </a:glow>
                  <a:outerShdw blurRad="38100" dist="38100" dir="2700000" algn="tl">
                    <a:srgbClr val="000000"/>
                  </a:outerShdw>
                </a:effectLst>
                <a:cs typeface="+mn-cs"/>
              </a:endParaRPr>
            </a:p>
          </p:txBody>
        </p:sp>
        <p:sp>
          <p:nvSpPr>
            <p:cNvPr id="1592331" name="Oval 11"/>
            <p:cNvSpPr>
              <a:spLocks noChangeArrowheads="1"/>
            </p:cNvSpPr>
            <p:nvPr/>
          </p:nvSpPr>
          <p:spPr bwMode="invGray">
            <a:xfrm>
              <a:off x="2304" y="1632"/>
              <a:ext cx="192" cy="192"/>
            </a:xfrm>
            <a:prstGeom prst="ellipse">
              <a:avLst/>
            </a:prstGeom>
            <a:noFill/>
            <a:ln w="76200">
              <a:solidFill>
                <a:schemeClr val="accent1"/>
              </a:solidFill>
              <a:round/>
              <a:headEnd/>
              <a:tailEnd/>
            </a:ln>
            <a:effectLst>
              <a:outerShdw dist="35921" dir="2700000" algn="ctr" rotWithShape="0">
                <a:schemeClr val="tx1"/>
              </a:outerShdw>
            </a:effectLst>
          </p:spPr>
          <p:txBody>
            <a:bodyPr wrap="none" anchor="ctr"/>
            <a:lstStyle/>
            <a:p>
              <a:pPr algn="ctr" eaLnBrk="0" hangingPunct="0">
                <a:defRPr/>
              </a:pPr>
              <a:endParaRPr lang="en-US">
                <a:effectLst>
                  <a:glow rad="139700">
                    <a:schemeClr val="accent4">
                      <a:satMod val="175000"/>
                      <a:alpha val="40000"/>
                    </a:schemeClr>
                  </a:glow>
                </a:effectLst>
                <a:cs typeface="+mn-cs"/>
              </a:endParaRPr>
            </a:p>
          </p:txBody>
        </p:sp>
      </p:grpSp>
      <p:sp>
        <p:nvSpPr>
          <p:cNvPr id="1592334" name="Text Box 14"/>
          <p:cNvSpPr txBox="1">
            <a:spLocks noChangeArrowheads="1"/>
          </p:cNvSpPr>
          <p:nvPr/>
        </p:nvSpPr>
        <p:spPr bwMode="invGray">
          <a:xfrm>
            <a:off x="5117841" y="2667000"/>
            <a:ext cx="1981200" cy="867930"/>
          </a:xfrm>
          <a:prstGeom prst="rect">
            <a:avLst/>
          </a:prstGeom>
          <a:noFill/>
          <a:ln w="38100">
            <a:noFill/>
            <a:miter lim="800000"/>
            <a:headEnd/>
            <a:tailEnd/>
          </a:ln>
          <a:effectLst>
            <a:outerShdw dist="35921" dir="2700000" algn="ctr" rotWithShape="0">
              <a:schemeClr val="tx1"/>
            </a:outerShdw>
          </a:effectLst>
        </p:spPr>
        <p:txBody>
          <a:bodyPr wrap="square">
            <a:spAutoFit/>
          </a:bodyPr>
          <a:lstStyle/>
          <a:p>
            <a:pPr eaLnBrk="0" hangingPunct="0">
              <a:lnSpc>
                <a:spcPct val="90000"/>
              </a:lnSpc>
              <a:defRPr/>
            </a:pPr>
            <a:r>
              <a:rPr lang="en-US" sz="2000" dirty="0">
                <a:effectLst>
                  <a:glow rad="139700">
                    <a:schemeClr val="accent4">
                      <a:satMod val="175000"/>
                      <a:alpha val="40000"/>
                    </a:schemeClr>
                  </a:glow>
                  <a:outerShdw blurRad="38100" dist="38100" dir="2700000" algn="tl">
                    <a:srgbClr val="000000"/>
                  </a:outerShdw>
                </a:effectLst>
                <a:cs typeface="+mn-cs"/>
              </a:rPr>
              <a:t>Middle River </a:t>
            </a:r>
            <a:r>
              <a:rPr lang="en-US" sz="1600" i="1" dirty="0">
                <a:solidFill>
                  <a:srgbClr val="DDDDDD"/>
                </a:solidFill>
                <a:effectLst>
                  <a:glow rad="139700">
                    <a:schemeClr val="accent4">
                      <a:satMod val="175000"/>
                      <a:alpha val="40000"/>
                    </a:schemeClr>
                  </a:glow>
                  <a:outerShdw blurRad="38100" dist="38100" dir="2700000" algn="tl">
                    <a:srgbClr val="000000"/>
                  </a:outerShdw>
                </a:effectLst>
                <a:cs typeface="+mn-cs"/>
              </a:rPr>
              <a:t>Proposed Intake</a:t>
            </a:r>
          </a:p>
          <a:p>
            <a:pPr eaLnBrk="0" hangingPunct="0">
              <a:lnSpc>
                <a:spcPct val="90000"/>
              </a:lnSpc>
              <a:defRPr/>
            </a:pPr>
            <a:endParaRPr lang="en-US" sz="2000" dirty="0">
              <a:effectLst>
                <a:glow rad="139700">
                  <a:schemeClr val="accent4">
                    <a:satMod val="175000"/>
                    <a:alpha val="40000"/>
                  </a:schemeClr>
                </a:glow>
                <a:outerShdw blurRad="38100" dist="38100" dir="2700000" algn="tl">
                  <a:srgbClr val="000000"/>
                </a:outerShdw>
              </a:effectLst>
              <a:cs typeface="+mn-cs"/>
            </a:endParaRPr>
          </a:p>
        </p:txBody>
      </p:sp>
      <p:sp>
        <p:nvSpPr>
          <p:cNvPr id="1592335" name="Oval 15"/>
          <p:cNvSpPr>
            <a:spLocks noChangeArrowheads="1"/>
          </p:cNvSpPr>
          <p:nvPr/>
        </p:nvSpPr>
        <p:spPr bwMode="invGray">
          <a:xfrm>
            <a:off x="5486400" y="3381375"/>
            <a:ext cx="304800" cy="304800"/>
          </a:xfrm>
          <a:prstGeom prst="ellipse">
            <a:avLst/>
          </a:prstGeom>
          <a:noFill/>
          <a:ln w="76200">
            <a:solidFill>
              <a:srgbClr val="FF3300"/>
            </a:solidFill>
            <a:round/>
            <a:headEnd/>
            <a:tailEnd/>
          </a:ln>
          <a:effectLst>
            <a:outerShdw dist="35921" dir="2700000" algn="ctr" rotWithShape="0">
              <a:schemeClr val="tx1"/>
            </a:outerShdw>
          </a:effectLst>
        </p:spPr>
        <p:txBody>
          <a:bodyPr wrap="none" anchor="ctr"/>
          <a:lstStyle/>
          <a:p>
            <a:pPr algn="ctr" eaLnBrk="0" hangingPunct="0">
              <a:defRPr/>
            </a:pPr>
            <a:endParaRPr lang="en-US">
              <a:effectLst>
                <a:glow rad="139700">
                  <a:schemeClr val="accent4">
                    <a:satMod val="175000"/>
                    <a:alpha val="40000"/>
                  </a:schemeClr>
                </a:glow>
              </a:effectLst>
              <a:cs typeface="+mn-cs"/>
            </a:endParaRPr>
          </a:p>
        </p:txBody>
      </p:sp>
      <p:grpSp>
        <p:nvGrpSpPr>
          <p:cNvPr id="3" name="Group 16"/>
          <p:cNvGrpSpPr>
            <a:grpSpLocks/>
          </p:cNvGrpSpPr>
          <p:nvPr/>
        </p:nvGrpSpPr>
        <p:grpSpPr bwMode="invGray">
          <a:xfrm>
            <a:off x="381000" y="762000"/>
            <a:ext cx="1981200" cy="1166813"/>
            <a:chOff x="240" y="480"/>
            <a:chExt cx="1248" cy="735"/>
          </a:xfrm>
        </p:grpSpPr>
        <p:sp>
          <p:nvSpPr>
            <p:cNvPr id="1592337" name="Text Box 17"/>
            <p:cNvSpPr txBox="1">
              <a:spLocks noChangeArrowheads="1"/>
            </p:cNvSpPr>
            <p:nvPr/>
          </p:nvSpPr>
          <p:spPr bwMode="invGray">
            <a:xfrm>
              <a:off x="240" y="672"/>
              <a:ext cx="1248" cy="543"/>
            </a:xfrm>
            <a:prstGeom prst="rect">
              <a:avLst/>
            </a:prstGeom>
            <a:noFill/>
            <a:ln w="38100">
              <a:noFill/>
              <a:miter lim="800000"/>
              <a:headEnd/>
              <a:tailEnd/>
            </a:ln>
            <a:effectLst>
              <a:outerShdw dist="35921" dir="2700000" algn="ctr" rotWithShape="0">
                <a:schemeClr val="tx1"/>
              </a:outerShdw>
            </a:effectLst>
          </p:spPr>
          <p:txBody>
            <a:bodyPr>
              <a:spAutoFit/>
            </a:bodyPr>
            <a:lstStyle/>
            <a:p>
              <a:pPr eaLnBrk="0" hangingPunct="0">
                <a:lnSpc>
                  <a:spcPct val="90000"/>
                </a:lnSpc>
                <a:defRPr/>
              </a:pPr>
              <a:r>
                <a:rPr lang="en-US" sz="2000" dirty="0">
                  <a:effectLst>
                    <a:glow rad="139700">
                      <a:schemeClr val="accent4">
                        <a:satMod val="175000"/>
                        <a:alpha val="40000"/>
                      </a:schemeClr>
                    </a:glow>
                    <a:outerShdw blurRad="38100" dist="38100" dir="2700000" algn="tl">
                      <a:srgbClr val="000000"/>
                    </a:outerShdw>
                  </a:effectLst>
                  <a:cs typeface="+mn-cs"/>
                </a:rPr>
                <a:t>Rock Slough </a:t>
              </a:r>
              <a:r>
                <a:rPr lang="en-US" sz="1600" i="1" dirty="0">
                  <a:solidFill>
                    <a:srgbClr val="DDDDDD"/>
                  </a:solidFill>
                  <a:effectLst>
                    <a:glow rad="139700">
                      <a:schemeClr val="accent4">
                        <a:satMod val="175000"/>
                        <a:alpha val="40000"/>
                      </a:schemeClr>
                    </a:glow>
                    <a:outerShdw blurRad="38100" dist="38100" dir="2700000" algn="tl">
                      <a:srgbClr val="000000"/>
                    </a:outerShdw>
                  </a:effectLst>
                  <a:cs typeface="+mn-cs"/>
                </a:rPr>
                <a:t>Existing Intake</a:t>
              </a:r>
            </a:p>
            <a:p>
              <a:pPr eaLnBrk="0" hangingPunct="0">
                <a:lnSpc>
                  <a:spcPct val="90000"/>
                </a:lnSpc>
                <a:defRPr/>
              </a:pPr>
              <a:endParaRPr lang="en-US" sz="2000" dirty="0">
                <a:effectLst>
                  <a:glow rad="139700">
                    <a:schemeClr val="accent4">
                      <a:satMod val="175000"/>
                      <a:alpha val="40000"/>
                    </a:schemeClr>
                  </a:glow>
                  <a:outerShdw blurRad="38100" dist="38100" dir="2700000" algn="tl">
                    <a:srgbClr val="000000"/>
                  </a:outerShdw>
                </a:effectLst>
                <a:cs typeface="+mn-cs"/>
              </a:endParaRPr>
            </a:p>
          </p:txBody>
        </p:sp>
        <p:sp>
          <p:nvSpPr>
            <p:cNvPr id="1592338" name="Oval 18"/>
            <p:cNvSpPr>
              <a:spLocks noChangeArrowheads="1"/>
            </p:cNvSpPr>
            <p:nvPr/>
          </p:nvSpPr>
          <p:spPr bwMode="invGray">
            <a:xfrm>
              <a:off x="1200" y="480"/>
              <a:ext cx="192" cy="192"/>
            </a:xfrm>
            <a:prstGeom prst="ellipse">
              <a:avLst/>
            </a:prstGeom>
            <a:noFill/>
            <a:ln w="76200">
              <a:solidFill>
                <a:schemeClr val="accent1"/>
              </a:solidFill>
              <a:round/>
              <a:headEnd/>
              <a:tailEnd/>
            </a:ln>
            <a:effectLst>
              <a:outerShdw dist="35921" dir="2700000" algn="ctr" rotWithShape="0">
                <a:schemeClr val="tx1"/>
              </a:outerShdw>
            </a:effectLst>
          </p:spPr>
          <p:txBody>
            <a:bodyPr wrap="none" anchor="ctr"/>
            <a:lstStyle/>
            <a:p>
              <a:pPr algn="ctr" eaLnBrk="0" hangingPunct="0">
                <a:defRPr/>
              </a:pPr>
              <a:endParaRPr lang="en-US">
                <a:effectLst>
                  <a:glow rad="139700">
                    <a:schemeClr val="accent4">
                      <a:satMod val="175000"/>
                      <a:alpha val="40000"/>
                    </a:schemeClr>
                  </a:glow>
                </a:effectLst>
                <a:cs typeface="+mn-cs"/>
              </a:endParaRPr>
            </a:p>
          </p:txBody>
        </p:sp>
      </p:grpSp>
      <p:sp>
        <p:nvSpPr>
          <p:cNvPr id="1592339" name="Text Box 19"/>
          <p:cNvSpPr txBox="1">
            <a:spLocks noChangeArrowheads="1"/>
          </p:cNvSpPr>
          <p:nvPr/>
        </p:nvSpPr>
        <p:spPr bwMode="invGray">
          <a:xfrm>
            <a:off x="71438" y="3038475"/>
            <a:ext cx="1376362" cy="533400"/>
          </a:xfrm>
          <a:prstGeom prst="rect">
            <a:avLst/>
          </a:prstGeom>
          <a:noFill/>
          <a:ln w="38100">
            <a:noFill/>
            <a:miter lim="800000"/>
            <a:headEnd/>
            <a:tailEnd/>
          </a:ln>
          <a:effectLst>
            <a:outerShdw dist="35921" dir="2700000" algn="ctr" rotWithShape="0">
              <a:schemeClr val="tx1"/>
            </a:outerShdw>
          </a:effectLst>
        </p:spPr>
        <p:txBody>
          <a:bodyPr>
            <a:spAutoFit/>
          </a:bodyPr>
          <a:lstStyle/>
          <a:p>
            <a:pPr eaLnBrk="0" hangingPunct="0">
              <a:lnSpc>
                <a:spcPct val="90000"/>
              </a:lnSpc>
              <a:defRPr/>
            </a:pPr>
            <a:r>
              <a:rPr lang="en-US" sz="1600" dirty="0">
                <a:effectLst>
                  <a:glow rad="139700">
                    <a:schemeClr val="accent4">
                      <a:satMod val="175000"/>
                      <a:alpha val="40000"/>
                    </a:schemeClr>
                  </a:glow>
                  <a:outerShdw blurRad="38100" dist="38100" dir="2700000" algn="tl">
                    <a:srgbClr val="000000"/>
                  </a:outerShdw>
                </a:effectLst>
                <a:cs typeface="+mn-cs"/>
              </a:rPr>
              <a:t>To Los Vaqueros</a:t>
            </a:r>
          </a:p>
        </p:txBody>
      </p:sp>
      <p:sp>
        <p:nvSpPr>
          <p:cNvPr id="1592341" name="Rectangle 21"/>
          <p:cNvSpPr>
            <a:spLocks noChangeArrowheads="1"/>
          </p:cNvSpPr>
          <p:nvPr/>
        </p:nvSpPr>
        <p:spPr bwMode="invGray">
          <a:xfrm>
            <a:off x="76200" y="5715000"/>
            <a:ext cx="8991600" cy="1143000"/>
          </a:xfrm>
          <a:prstGeom prst="rect">
            <a:avLst/>
          </a:prstGeom>
          <a:noFill/>
          <a:ln w="9525">
            <a:noFill/>
            <a:miter lim="800000"/>
            <a:headEnd/>
            <a:tailEnd/>
          </a:ln>
          <a:effectLst>
            <a:outerShdw dist="56796" dir="1593903" algn="ctr" rotWithShape="0">
              <a:schemeClr val="tx2"/>
            </a:outerShdw>
          </a:effectLst>
        </p:spPr>
        <p:txBody>
          <a:bodyPr anchor="ctr"/>
          <a:lstStyle/>
          <a:p>
            <a:pPr eaLnBrk="0" hangingPunct="0">
              <a:defRPr/>
            </a:pPr>
            <a:r>
              <a:rPr lang="en-US" sz="3600" b="0" dirty="0" smtClean="0">
                <a:solidFill>
                  <a:schemeClr val="bg1"/>
                </a:solidFill>
                <a:effectLst>
                  <a:glow rad="139700">
                    <a:schemeClr val="accent4">
                      <a:satMod val="175000"/>
                      <a:alpha val="40000"/>
                    </a:schemeClr>
                  </a:glow>
                </a:effectLst>
                <a:latin typeface="Arial Black" pitchFamily="34" charset="0"/>
                <a:cs typeface="+mn-cs"/>
              </a:rPr>
              <a:t>Alternative Intake Project</a:t>
            </a:r>
            <a:endParaRPr lang="en-US" sz="3600" b="0" dirty="0">
              <a:solidFill>
                <a:schemeClr val="bg1"/>
              </a:solidFill>
              <a:effectLst>
                <a:glow rad="139700">
                  <a:schemeClr val="accent4">
                    <a:satMod val="175000"/>
                    <a:alpha val="40000"/>
                  </a:schemeClr>
                </a:glow>
              </a:effectLst>
              <a:latin typeface="Arial Black" pitchFamily="34" charset="0"/>
              <a:cs typeface="+mn-cs"/>
            </a:endParaRPr>
          </a:p>
          <a:p>
            <a:pPr eaLnBrk="0" hangingPunct="0">
              <a:defRPr/>
            </a:pPr>
            <a:r>
              <a:rPr lang="en-US" sz="2400" b="0" dirty="0" smtClean="0">
                <a:solidFill>
                  <a:schemeClr val="accent2"/>
                </a:solidFill>
                <a:effectLst>
                  <a:glow rad="139700">
                    <a:schemeClr val="accent4">
                      <a:satMod val="175000"/>
                      <a:alpha val="40000"/>
                    </a:schemeClr>
                  </a:glow>
                </a:effectLst>
                <a:latin typeface="Arial Black" pitchFamily="34" charset="0"/>
                <a:cs typeface="+mn-cs"/>
              </a:rPr>
              <a:t>Contra Costa Water District</a:t>
            </a:r>
            <a:endParaRPr lang="en-US" sz="2400" b="0" dirty="0">
              <a:solidFill>
                <a:schemeClr val="accent2"/>
              </a:solidFill>
              <a:effectLst>
                <a:glow rad="139700">
                  <a:schemeClr val="accent4">
                    <a:satMod val="175000"/>
                    <a:alpha val="40000"/>
                  </a:schemeClr>
                </a:glow>
              </a:effectLst>
              <a:latin typeface="Arial Black" pitchFamily="34" charset="0"/>
              <a:cs typeface="+mn-cs"/>
            </a:endParaRPr>
          </a:p>
        </p:txBody>
      </p:sp>
      <p:sp>
        <p:nvSpPr>
          <p:cNvPr id="18" name="Slide Number Placeholder 1"/>
          <p:cNvSpPr txBox="1">
            <a:spLocks/>
          </p:cNvSpPr>
          <p:nvPr/>
        </p:nvSpPr>
        <p:spPr>
          <a:xfrm>
            <a:off x="8562110" y="6505865"/>
            <a:ext cx="685800" cy="365125"/>
          </a:xfrm>
          <a:prstGeom prst="rect">
            <a:avLst/>
          </a:prstGeom>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fld id="{4B4730FD-0265-4034-89A8-358FAC2C5E18}" type="slidenum">
              <a:rPr kumimoji="0" lang="en-US" sz="2000" b="1" i="0" u="none" strike="noStrike" kern="1200" cap="none" spc="0" normalizeH="0" baseline="0" noProof="0" smtClean="0">
                <a:ln>
                  <a:noFill/>
                </a:ln>
                <a:solidFill>
                  <a:srgbClr val="00FFFF"/>
                </a:solidFill>
                <a:effectLst/>
                <a:uLnTx/>
                <a:uFillTx/>
                <a:latin typeface="Arial" charset="0"/>
                <a:ea typeface="+mn-ea"/>
                <a:cs typeface="+mn-cs"/>
              </a:rPr>
              <a:pPr marL="0" marR="0" lvl="0" indent="0" algn="ctr" defTabSz="914400" rtl="0" eaLnBrk="0" fontAlgn="base" latinLnBrk="0" hangingPunct="0">
                <a:lnSpc>
                  <a:spcPct val="100000"/>
                </a:lnSpc>
                <a:spcBef>
                  <a:spcPct val="0"/>
                </a:spcBef>
                <a:spcAft>
                  <a:spcPct val="0"/>
                </a:spcAft>
                <a:buClrTx/>
                <a:buSzTx/>
                <a:buFontTx/>
                <a:buNone/>
                <a:tabLst/>
                <a:defRPr/>
              </a:pPr>
              <a:t>70</a:t>
            </a:fld>
            <a:endParaRPr kumimoji="0" lang="en-US" sz="2000" b="1" i="0" u="none" strike="noStrike" kern="1200" cap="none" spc="0" normalizeH="0" baseline="0" noProof="0" dirty="0">
              <a:ln>
                <a:noFill/>
              </a:ln>
              <a:solidFill>
                <a:srgbClr val="00FFFF"/>
              </a:solidFill>
              <a:effectLst/>
              <a:uLnTx/>
              <a:uFillTx/>
              <a:latin typeface="Arial" charset="0"/>
              <a:ea typeface="+mn-ea"/>
              <a:cs typeface="+mn-cs"/>
            </a:endParaRPr>
          </a:p>
        </p:txBody>
      </p:sp>
      <p:cxnSp>
        <p:nvCxnSpPr>
          <p:cNvPr id="22" name="Straight Connector 21"/>
          <p:cNvCxnSpPr>
            <a:stCxn id="1592331" idx="6"/>
          </p:cNvCxnSpPr>
          <p:nvPr/>
        </p:nvCxnSpPr>
        <p:spPr bwMode="auto">
          <a:xfrm>
            <a:off x="3962400" y="2743200"/>
            <a:ext cx="1468016" cy="671804"/>
          </a:xfrm>
          <a:prstGeom prst="line">
            <a:avLst/>
          </a:prstGeom>
          <a:noFill/>
          <a:ln w="57150">
            <a:solidFill>
              <a:srgbClr val="CC3300"/>
            </a:solidFill>
            <a:prstDash val="dash"/>
            <a:round/>
            <a:headEnd/>
            <a:tailEnd/>
          </a:ln>
          <a:effectLst>
            <a:outerShdw dist="35921" dir="2700000" algn="ctr" rotWithShape="0">
              <a:schemeClr val="tx1"/>
            </a:outerShdw>
          </a:effectLst>
        </p:spPr>
      </p:cxnSp>
    </p:spTree>
  </p:cSld>
  <p:clrMapOvr>
    <a:masterClrMapping/>
  </p:clrMapOvr>
  <p:transition spd="med">
    <p:fade/>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F40D186B-4597-415A-B0DD-212070544B7A}" type="slidenum">
              <a:rPr lang="en-US" smtClean="0"/>
              <a:pPr>
                <a:defRPr/>
              </a:pPr>
              <a:t>71</a:t>
            </a:fld>
            <a:endParaRPr lang="en-US" dirty="0"/>
          </a:p>
        </p:txBody>
      </p:sp>
      <p:sp>
        <p:nvSpPr>
          <p:cNvPr id="2" name="Title 1"/>
          <p:cNvSpPr>
            <a:spLocks noGrp="1"/>
          </p:cNvSpPr>
          <p:nvPr>
            <p:ph type="title" idx="4294967295"/>
          </p:nvPr>
        </p:nvSpPr>
        <p:spPr>
          <a:xfrm>
            <a:off x="0" y="457200"/>
            <a:ext cx="9144000" cy="914400"/>
          </a:xfrm>
          <a:prstGeom prst="rect">
            <a:avLst/>
          </a:prstGeom>
        </p:spPr>
        <p:txBody>
          <a:bodyPr/>
          <a:lstStyle/>
          <a:p>
            <a:r>
              <a:rPr sz="3600" smtClean="0"/>
              <a:t>Alternative Intake Project</a:t>
            </a:r>
            <a:br>
              <a:rPr sz="3600" smtClean="0"/>
            </a:br>
            <a:r>
              <a:rPr sz="3600" smtClean="0"/>
              <a:t>Contra Costa Water District</a:t>
            </a:r>
            <a:endParaRPr lang="en-US" sz="3600" dirty="0"/>
          </a:p>
        </p:txBody>
      </p:sp>
      <p:sp>
        <p:nvSpPr>
          <p:cNvPr id="3" name="Content Placeholder 2"/>
          <p:cNvSpPr>
            <a:spLocks noGrp="1"/>
          </p:cNvSpPr>
          <p:nvPr>
            <p:ph idx="4294967295"/>
          </p:nvPr>
        </p:nvSpPr>
        <p:spPr>
          <a:xfrm>
            <a:off x="914400" y="1905000"/>
            <a:ext cx="8229600" cy="4419600"/>
          </a:xfrm>
          <a:prstGeom prst="rect">
            <a:avLst/>
          </a:prstGeom>
        </p:spPr>
        <p:txBody>
          <a:bodyPr/>
          <a:lstStyle/>
          <a:p>
            <a:r>
              <a:rPr smtClean="0"/>
              <a:t>Benefits</a:t>
            </a:r>
          </a:p>
          <a:p>
            <a:pPr lvl="1"/>
            <a:r>
              <a:rPr smtClean="0"/>
              <a:t>Operational flexibility  when sensitive fish present</a:t>
            </a:r>
          </a:p>
          <a:p>
            <a:pPr lvl="1"/>
            <a:r>
              <a:rPr smtClean="0"/>
              <a:t>Protects water quality during emergencies</a:t>
            </a:r>
          </a:p>
          <a:p>
            <a:pPr lvl="1"/>
            <a:r>
              <a:rPr smtClean="0"/>
              <a:t>Improves reliability to Bay Area thru interties</a:t>
            </a:r>
          </a:p>
          <a:p>
            <a:r>
              <a:rPr smtClean="0"/>
              <a:t>Costs</a:t>
            </a:r>
          </a:p>
          <a:p>
            <a:pPr lvl="1"/>
            <a:r>
              <a:rPr smtClean="0"/>
              <a:t>$110 million project cost ($60M CCWD &amp; $50M Prop. 84)</a:t>
            </a:r>
          </a:p>
          <a:p>
            <a:pPr lvl="1"/>
            <a:endParaRPr smtClean="0"/>
          </a:p>
          <a:p>
            <a:pPr lvl="1"/>
            <a:endParaRPr smtClean="0"/>
          </a:p>
        </p:txBody>
      </p:sp>
    </p:spTree>
  </p:cSld>
  <p:clrMapOvr>
    <a:masterClrMapping/>
  </p:clrMapOvr>
  <p:transition>
    <p:fade/>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4"/>
          <p:cNvGrpSpPr>
            <a:grpSpLocks/>
          </p:cNvGrpSpPr>
          <p:nvPr/>
        </p:nvGrpSpPr>
        <p:grpSpPr bwMode="auto">
          <a:xfrm>
            <a:off x="-34925" y="1176338"/>
            <a:ext cx="9178925" cy="5681662"/>
            <a:chOff x="-34506" y="1176338"/>
            <a:chExt cx="9178506" cy="5681662"/>
          </a:xfrm>
        </p:grpSpPr>
        <p:pic>
          <p:nvPicPr>
            <p:cNvPr id="57369"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dirty="0">
                <a:effectLst>
                  <a:outerShdw blurRad="38100" dist="38100" dir="2700000" algn="tl">
                    <a:srgbClr val="000000">
                      <a:alpha val="43137"/>
                    </a:srgbClr>
                  </a:outerShdw>
                </a:effectLst>
                <a:latin typeface="Arial" pitchFamily="34" charset="0"/>
              </a:endParaRPr>
            </a:p>
          </p:txBody>
        </p:sp>
      </p:grpSp>
      <p:sp>
        <p:nvSpPr>
          <p:cNvPr id="6473734" name="Text Box 6"/>
          <p:cNvSpPr txBox="1">
            <a:spLocks noChangeArrowheads="1"/>
          </p:cNvSpPr>
          <p:nvPr/>
        </p:nvSpPr>
        <p:spPr bwMode="gray">
          <a:xfrm rot="301000">
            <a:off x="29591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 River</a:t>
            </a:r>
          </a:p>
        </p:txBody>
      </p:sp>
      <p:sp>
        <p:nvSpPr>
          <p:cNvPr id="6473736"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grpSp>
        <p:nvGrpSpPr>
          <p:cNvPr id="4" name="Group 50"/>
          <p:cNvGrpSpPr>
            <a:grpSpLocks/>
          </p:cNvGrpSpPr>
          <p:nvPr/>
        </p:nvGrpSpPr>
        <p:grpSpPr bwMode="auto">
          <a:xfrm>
            <a:off x="4275138" y="3759200"/>
            <a:ext cx="1368425" cy="2127250"/>
            <a:chOff x="2693" y="2368"/>
            <a:chExt cx="862" cy="1340"/>
          </a:xfrm>
        </p:grpSpPr>
        <p:sp>
          <p:nvSpPr>
            <p:cNvPr id="266283" name="Freeform 43"/>
            <p:cNvSpPr>
              <a:spLocks/>
            </p:cNvSpPr>
            <p:nvPr/>
          </p:nvSpPr>
          <p:spPr bwMode="invGray">
            <a:xfrm>
              <a:off x="2828" y="2396"/>
              <a:ext cx="727" cy="1312"/>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57150" cap="flat" cmpd="sng">
              <a:solidFill>
                <a:srgbClr val="6699FF"/>
              </a:solidFill>
              <a:prstDash val="solid"/>
              <a:round/>
              <a:headEnd type="none" w="med" len="med"/>
              <a:tailEnd type="triangle" w="med" len="med"/>
            </a:ln>
            <a:effectLst>
              <a:outerShdw dist="35921" dir="2700000" algn="ctr" rotWithShape="0">
                <a:schemeClr val="tx1"/>
              </a:outerShdw>
            </a:effectLst>
          </p:spPr>
          <p:txBody>
            <a:bodyPr anchor="ctr" anchorCtr="1"/>
            <a:lstStyle/>
            <a:p>
              <a:pPr>
                <a:defRPr/>
              </a:pPr>
              <a:endParaRPr lang="en-US" dirty="0"/>
            </a:p>
          </p:txBody>
        </p:sp>
        <p:sp>
          <p:nvSpPr>
            <p:cNvPr id="266282" name="Freeform 42"/>
            <p:cNvSpPr>
              <a:spLocks/>
            </p:cNvSpPr>
            <p:nvPr/>
          </p:nvSpPr>
          <p:spPr bwMode="invGray">
            <a:xfrm>
              <a:off x="2693" y="2368"/>
              <a:ext cx="728" cy="1308"/>
            </a:xfrm>
            <a:custGeom>
              <a:avLst/>
              <a:gdLst/>
              <a:ahLst/>
              <a:cxnLst>
                <a:cxn ang="0">
                  <a:pos x="659" y="0"/>
                </a:cxn>
                <a:cxn ang="0">
                  <a:pos x="723" y="8"/>
                </a:cxn>
                <a:cxn ang="0">
                  <a:pos x="719" y="24"/>
                </a:cxn>
                <a:cxn ang="0">
                  <a:pos x="695" y="32"/>
                </a:cxn>
                <a:cxn ang="0">
                  <a:pos x="683" y="44"/>
                </a:cxn>
                <a:cxn ang="0">
                  <a:pos x="667" y="48"/>
                </a:cxn>
                <a:cxn ang="0">
                  <a:pos x="691" y="60"/>
                </a:cxn>
                <a:cxn ang="0">
                  <a:pos x="563" y="100"/>
                </a:cxn>
                <a:cxn ang="0">
                  <a:pos x="563" y="128"/>
                </a:cxn>
                <a:cxn ang="0">
                  <a:pos x="551" y="168"/>
                </a:cxn>
                <a:cxn ang="0">
                  <a:pos x="527" y="172"/>
                </a:cxn>
                <a:cxn ang="0">
                  <a:pos x="503" y="188"/>
                </a:cxn>
                <a:cxn ang="0">
                  <a:pos x="491" y="196"/>
                </a:cxn>
                <a:cxn ang="0">
                  <a:pos x="487" y="208"/>
                </a:cxn>
                <a:cxn ang="0">
                  <a:pos x="343" y="220"/>
                </a:cxn>
                <a:cxn ang="0">
                  <a:pos x="171" y="260"/>
                </a:cxn>
                <a:cxn ang="0">
                  <a:pos x="159" y="292"/>
                </a:cxn>
                <a:cxn ang="0">
                  <a:pos x="231" y="296"/>
                </a:cxn>
                <a:cxn ang="0">
                  <a:pos x="255" y="304"/>
                </a:cxn>
                <a:cxn ang="0">
                  <a:pos x="263" y="328"/>
                </a:cxn>
                <a:cxn ang="0">
                  <a:pos x="267" y="340"/>
                </a:cxn>
                <a:cxn ang="0">
                  <a:pos x="231" y="356"/>
                </a:cxn>
                <a:cxn ang="0">
                  <a:pos x="211" y="400"/>
                </a:cxn>
                <a:cxn ang="0">
                  <a:pos x="155" y="424"/>
                </a:cxn>
                <a:cxn ang="0">
                  <a:pos x="131" y="456"/>
                </a:cxn>
                <a:cxn ang="0">
                  <a:pos x="111" y="532"/>
                </a:cxn>
                <a:cxn ang="0">
                  <a:pos x="123" y="652"/>
                </a:cxn>
                <a:cxn ang="0">
                  <a:pos x="99" y="684"/>
                </a:cxn>
                <a:cxn ang="0">
                  <a:pos x="155" y="708"/>
                </a:cxn>
                <a:cxn ang="0">
                  <a:pos x="143" y="756"/>
                </a:cxn>
                <a:cxn ang="0">
                  <a:pos x="155" y="760"/>
                </a:cxn>
                <a:cxn ang="0">
                  <a:pos x="199" y="776"/>
                </a:cxn>
                <a:cxn ang="0">
                  <a:pos x="135" y="796"/>
                </a:cxn>
                <a:cxn ang="0">
                  <a:pos x="195" y="820"/>
                </a:cxn>
                <a:cxn ang="0">
                  <a:pos x="171" y="852"/>
                </a:cxn>
                <a:cxn ang="0">
                  <a:pos x="219" y="872"/>
                </a:cxn>
                <a:cxn ang="0">
                  <a:pos x="223" y="884"/>
                </a:cxn>
                <a:cxn ang="0">
                  <a:pos x="235" y="892"/>
                </a:cxn>
                <a:cxn ang="0">
                  <a:pos x="243" y="932"/>
                </a:cxn>
                <a:cxn ang="0">
                  <a:pos x="191" y="956"/>
                </a:cxn>
                <a:cxn ang="0">
                  <a:pos x="199" y="992"/>
                </a:cxn>
                <a:cxn ang="0">
                  <a:pos x="111" y="1016"/>
                </a:cxn>
                <a:cxn ang="0">
                  <a:pos x="147" y="1040"/>
                </a:cxn>
                <a:cxn ang="0">
                  <a:pos x="91" y="1084"/>
                </a:cxn>
                <a:cxn ang="0">
                  <a:pos x="67" y="1092"/>
                </a:cxn>
                <a:cxn ang="0">
                  <a:pos x="55" y="1116"/>
                </a:cxn>
                <a:cxn ang="0">
                  <a:pos x="19" y="1148"/>
                </a:cxn>
                <a:cxn ang="0">
                  <a:pos x="3" y="1172"/>
                </a:cxn>
                <a:cxn ang="0">
                  <a:pos x="15" y="1180"/>
                </a:cxn>
                <a:cxn ang="0">
                  <a:pos x="39" y="1188"/>
                </a:cxn>
                <a:cxn ang="0">
                  <a:pos x="119" y="1224"/>
                </a:cxn>
                <a:cxn ang="0">
                  <a:pos x="111" y="1308"/>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57150" cap="flat" cmpd="sng">
              <a:solidFill>
                <a:srgbClr val="6699FF"/>
              </a:solidFill>
              <a:prstDash val="solid"/>
              <a:round/>
              <a:headEnd type="none" w="med" len="med"/>
              <a:tailEnd type="triangle" w="med" len="med"/>
            </a:ln>
            <a:effectLst>
              <a:outerShdw dist="35921" dir="2700000" algn="ctr" rotWithShape="0">
                <a:schemeClr val="tx1"/>
              </a:outerShdw>
            </a:effectLst>
          </p:spPr>
          <p:txBody>
            <a:bodyPr anchor="ctr" anchorCtr="1"/>
            <a:lstStyle/>
            <a:p>
              <a:pPr>
                <a:defRPr/>
              </a:pPr>
              <a:endParaRPr lang="en-US" dirty="0"/>
            </a:p>
          </p:txBody>
        </p:sp>
        <p:sp>
          <p:nvSpPr>
            <p:cNvPr id="266284" name="Freeform 44"/>
            <p:cNvSpPr>
              <a:spLocks/>
            </p:cNvSpPr>
            <p:nvPr/>
          </p:nvSpPr>
          <p:spPr bwMode="invGray">
            <a:xfrm>
              <a:off x="2807" y="2392"/>
              <a:ext cx="497" cy="260"/>
            </a:xfrm>
            <a:custGeom>
              <a:avLst/>
              <a:gdLst/>
              <a:ahLst/>
              <a:cxnLst>
                <a:cxn ang="0">
                  <a:pos x="497" y="0"/>
                </a:cxn>
                <a:cxn ang="0">
                  <a:pos x="393" y="24"/>
                </a:cxn>
                <a:cxn ang="0">
                  <a:pos x="257" y="80"/>
                </a:cxn>
                <a:cxn ang="0">
                  <a:pos x="197" y="92"/>
                </a:cxn>
                <a:cxn ang="0">
                  <a:pos x="173" y="100"/>
                </a:cxn>
                <a:cxn ang="0">
                  <a:pos x="153" y="104"/>
                </a:cxn>
                <a:cxn ang="0">
                  <a:pos x="129" y="112"/>
                </a:cxn>
                <a:cxn ang="0">
                  <a:pos x="81" y="148"/>
                </a:cxn>
                <a:cxn ang="0">
                  <a:pos x="25" y="156"/>
                </a:cxn>
                <a:cxn ang="0">
                  <a:pos x="21" y="180"/>
                </a:cxn>
                <a:cxn ang="0">
                  <a:pos x="13" y="196"/>
                </a:cxn>
                <a:cxn ang="0">
                  <a:pos x="25" y="220"/>
                </a:cxn>
                <a:cxn ang="0">
                  <a:pos x="45" y="260"/>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57150"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defRPr/>
              </a:pPr>
              <a:endParaRPr lang="en-US" dirty="0"/>
            </a:p>
          </p:txBody>
        </p:sp>
      </p:grpSp>
      <p:sp>
        <p:nvSpPr>
          <p:cNvPr id="266291" name="Freeform 51"/>
          <p:cNvSpPr>
            <a:spLocks/>
          </p:cNvSpPr>
          <p:nvPr/>
        </p:nvSpPr>
        <p:spPr bwMode="inv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dirty="0"/>
          </a:p>
        </p:txBody>
      </p:sp>
      <p:sp>
        <p:nvSpPr>
          <p:cNvPr id="2" name="Text Box 6"/>
          <p:cNvSpPr txBox="1">
            <a:spLocks noChangeArrowheads="1"/>
          </p:cNvSpPr>
          <p:nvPr/>
        </p:nvSpPr>
        <p:spPr bwMode="gray">
          <a:xfrm rot="507645">
            <a:off x="5773738" y="4405313"/>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SJ River</a:t>
            </a:r>
          </a:p>
        </p:txBody>
      </p:sp>
      <p:sp>
        <p:nvSpPr>
          <p:cNvPr id="31"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grpSp>
        <p:nvGrpSpPr>
          <p:cNvPr id="5" name="Group 49"/>
          <p:cNvGrpSpPr>
            <a:grpSpLocks/>
          </p:cNvGrpSpPr>
          <p:nvPr/>
        </p:nvGrpSpPr>
        <p:grpSpPr bwMode="auto">
          <a:xfrm>
            <a:off x="2590800" y="1739900"/>
            <a:ext cx="2795588" cy="2616200"/>
            <a:chOff x="1632" y="1096"/>
            <a:chExt cx="1761" cy="1648"/>
          </a:xfrm>
        </p:grpSpPr>
        <p:sp>
          <p:nvSpPr>
            <p:cNvPr id="266287"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dirty="0"/>
            </a:p>
          </p:txBody>
        </p:sp>
        <p:sp>
          <p:nvSpPr>
            <p:cNvPr id="266288"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dirty="0"/>
            </a:p>
          </p:txBody>
        </p:sp>
      </p:grpSp>
      <p:sp>
        <p:nvSpPr>
          <p:cNvPr id="23"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3600" dirty="0">
                <a:solidFill>
                  <a:srgbClr val="FFFF00"/>
                </a:solidFill>
                <a:effectLst>
                  <a:outerShdw blurRad="60007" dist="310007" dir="7680000" sy="30000" kx="1300200" algn="ctr" rotWithShape="0">
                    <a:prstClr val="black">
                      <a:alpha val="32000"/>
                    </a:prstClr>
                  </a:outerShdw>
                </a:effectLst>
              </a:rPr>
              <a:t>Near-Term Physical Actions</a:t>
            </a:r>
            <a:r>
              <a:rPr lang="en-US" sz="3600" dirty="0">
                <a:effectLst>
                  <a:outerShdw blurRad="60007" dist="310007" dir="7680000" sy="30000" kx="1300200" algn="ctr" rotWithShape="0">
                    <a:prstClr val="black">
                      <a:alpha val="32000"/>
                    </a:prstClr>
                  </a:outerShdw>
                </a:effectLst>
              </a:rPr>
              <a:t/>
            </a:r>
            <a:br>
              <a:rPr lang="en-US" sz="3600" dirty="0">
                <a:effectLst>
                  <a:outerShdw blurRad="60007" dist="310007" dir="7680000" sy="30000" kx="1300200" algn="ctr" rotWithShape="0">
                    <a:prstClr val="black">
                      <a:alpha val="32000"/>
                    </a:prstClr>
                  </a:outerShdw>
                </a:effectLst>
              </a:rPr>
            </a:br>
            <a:r>
              <a:rPr lang="en-US" dirty="0">
                <a:solidFill>
                  <a:schemeClr val="bg1"/>
                </a:solidFill>
                <a:effectLst>
                  <a:outerShdw blurRad="60007" dist="310007" dir="7680000" sy="30000" kx="1300200" algn="ctr" rotWithShape="0">
                    <a:prstClr val="black">
                      <a:alpha val="32000"/>
                    </a:prstClr>
                  </a:outerShdw>
                </a:effectLst>
              </a:rPr>
              <a:t>SWP Screen Improvements</a:t>
            </a:r>
          </a:p>
        </p:txBody>
      </p:sp>
      <p:sp>
        <p:nvSpPr>
          <p:cNvPr id="34" name="Slide Number Placeholder 40"/>
          <p:cNvSpPr>
            <a:spLocks noGrp="1"/>
          </p:cNvSpPr>
          <p:nvPr>
            <p:ph type="sldNum" sz="quarter" idx="10"/>
          </p:nvPr>
        </p:nvSpPr>
        <p:spPr bwMode="auto">
          <a:ln>
            <a:miter lim="800000"/>
            <a:headEnd/>
            <a:tailEnd/>
          </a:ln>
        </p:spPr>
        <p:txBody>
          <a:bodyPr/>
          <a:lstStyle/>
          <a:p>
            <a:pPr>
              <a:defRPr/>
            </a:pPr>
            <a:fld id="{9BD4948E-F8CC-4F85-9813-30E8F5AF438E}" type="slidenum">
              <a:rPr lang="en-US" smtClean="0"/>
              <a:pPr>
                <a:defRPr/>
              </a:pPr>
              <a:t>72</a:t>
            </a:fld>
            <a:endParaRPr lang="en-US" smtClean="0"/>
          </a:p>
        </p:txBody>
      </p:sp>
      <p:grpSp>
        <p:nvGrpSpPr>
          <p:cNvPr id="6" name="Group 27"/>
          <p:cNvGrpSpPr>
            <a:grpSpLocks/>
          </p:cNvGrpSpPr>
          <p:nvPr/>
        </p:nvGrpSpPr>
        <p:grpSpPr bwMode="auto">
          <a:xfrm>
            <a:off x="1295400" y="5867400"/>
            <a:ext cx="2992438" cy="776288"/>
            <a:chOff x="1295400" y="5867400"/>
            <a:chExt cx="2992438" cy="776348"/>
          </a:xfrm>
        </p:grpSpPr>
        <p:sp>
          <p:nvSpPr>
            <p:cNvPr id="29"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a:solidFill>
                    <a:schemeClr val="bg1"/>
                  </a:solidFill>
                  <a:latin typeface="Arial" charset="0"/>
                  <a:cs typeface="+mn-cs"/>
                </a:rPr>
                <a:t>SWP Pumps</a:t>
              </a:r>
            </a:p>
          </p:txBody>
        </p:sp>
        <p:sp>
          <p:nvSpPr>
            <p:cNvPr id="30"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latin typeface="Arial" charset="0"/>
                  <a:cs typeface="+mn-cs"/>
                </a:rPr>
                <a:t>CVP Pumps</a:t>
              </a:r>
            </a:p>
          </p:txBody>
        </p:sp>
        <p:sp>
          <p:nvSpPr>
            <p:cNvPr id="32"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33"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grpSp>
      <p:sp>
        <p:nvSpPr>
          <p:cNvPr id="35" name="Oval 34"/>
          <p:cNvSpPr/>
          <p:nvPr/>
        </p:nvSpPr>
        <p:spPr bwMode="auto">
          <a:xfrm rot="2481210">
            <a:off x="3991471" y="5632277"/>
            <a:ext cx="608918" cy="561125"/>
          </a:xfrm>
          <a:prstGeom prst="ellipse">
            <a:avLst/>
          </a:prstGeom>
          <a:noFill/>
          <a:ln w="76200" cap="flat" cmpd="sng" algn="ctr">
            <a:solidFill>
              <a:srgbClr val="FFFF00"/>
            </a:solidFill>
            <a:prstDash val="solid"/>
            <a:round/>
            <a:headEnd type="none" w="med" len="med"/>
            <a:tailEnd type="none" w="med" len="med"/>
          </a:ln>
          <a:effectLst>
            <a:glow rad="228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strVal val="4*#ppt_w"/>
                                          </p:val>
                                        </p:tav>
                                        <p:tav tm="100000">
                                          <p:val>
                                            <p:strVal val="#ppt_w"/>
                                          </p:val>
                                        </p:tav>
                                      </p:tavLst>
                                    </p:anim>
                                    <p:anim calcmode="lin" valueType="num">
                                      <p:cBhvr>
                                        <p:cTn id="8" dur="1000" fill="hold"/>
                                        <p:tgtEl>
                                          <p:spTgt spid="3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3" descr="d:\Documents and Settings\u06454\My Documents\Presentations &amp; Graphics\Animation\Osti - Bay-Delta &amp; NorCal\CCFB 2.jpg"/>
          <p:cNvPicPr>
            <a:picLocks noChangeArrowheads="1"/>
          </p:cNvPicPr>
          <p:nvPr/>
        </p:nvPicPr>
        <p:blipFill>
          <a:blip r:embed="rId2">
            <a:lum bright="-5000" contrast="-5000"/>
          </a:blip>
          <a:srcRect/>
          <a:stretch>
            <a:fillRect/>
          </a:stretch>
        </p:blipFill>
        <p:spPr bwMode="auto">
          <a:xfrm>
            <a:off x="0" y="0"/>
            <a:ext cx="9144000" cy="6858000"/>
          </a:xfrm>
          <a:prstGeom prst="rect">
            <a:avLst/>
          </a:prstGeom>
          <a:noFill/>
        </p:spPr>
      </p:pic>
      <p:pic>
        <p:nvPicPr>
          <p:cNvPr id="15" name="Picture 5"/>
          <p:cNvPicPr>
            <a:picLocks noChangeAspect="1" noChangeArrowheads="1"/>
          </p:cNvPicPr>
          <p:nvPr/>
        </p:nvPicPr>
        <p:blipFill>
          <a:blip r:embed="rId3" cstate="print"/>
          <a:srcRect l="25000" t="10896" r="25000"/>
          <a:stretch>
            <a:fillRect/>
          </a:stretch>
        </p:blipFill>
        <p:spPr bwMode="auto">
          <a:xfrm>
            <a:off x="6629400" y="1524000"/>
            <a:ext cx="2133600" cy="2457450"/>
          </a:xfrm>
          <a:prstGeom prst="rect">
            <a:avLst/>
          </a:prstGeom>
          <a:solidFill>
            <a:srgbClr val="FFFFFF">
              <a:shade val="85000"/>
            </a:srgbClr>
          </a:solidFill>
          <a:ln w="101600" cap="sq">
            <a:solidFill>
              <a:srgbClr val="FDFDFD"/>
            </a:solidFill>
            <a:miter lim="800000"/>
          </a:ln>
          <a:effectLst>
            <a:glow rad="228600">
              <a:schemeClr val="accent4">
                <a:satMod val="175000"/>
                <a:alpha val="40000"/>
              </a:schemeClr>
            </a:glow>
            <a:outerShdw blurRad="57150" dist="37500" dir="7560000" sy="98000" kx="110000" ky="200000" algn="tl" rotWithShape="0">
              <a:srgbClr val="000000">
                <a:alpha val="20000"/>
              </a:srgbClr>
            </a:outerShdw>
          </a:effectLst>
          <a:scene3d>
            <a:camera prst="perspectiveRelaxed">
              <a:rot lat="18960000" lon="0" rev="0"/>
            </a:camera>
            <a:lightRig rig="twoPt" dir="t">
              <a:rot lat="0" lon="0" rev="7200000"/>
            </a:lightRig>
          </a:scene3d>
          <a:sp3d prstMaterial="matte">
            <a:bevelT w="22860" h="12700"/>
            <a:contourClr>
              <a:srgbClr val="FFFFFF"/>
            </a:contourClr>
          </a:sp3d>
        </p:spPr>
      </p:pic>
      <p:sp>
        <p:nvSpPr>
          <p:cNvPr id="10" name="Slide Number Placeholder 3"/>
          <p:cNvSpPr>
            <a:spLocks noGrp="1"/>
          </p:cNvSpPr>
          <p:nvPr>
            <p:ph type="sldNum" sz="quarter" idx="10"/>
          </p:nvPr>
        </p:nvSpPr>
        <p:spPr/>
        <p:txBody>
          <a:bodyPr/>
          <a:lstStyle/>
          <a:p>
            <a:fld id="{674C3690-E639-40E1-8E9B-38746BDC2605}" type="slidenum">
              <a:rPr lang="en-US"/>
              <a:pPr/>
              <a:t>73</a:t>
            </a:fld>
            <a:endParaRPr lang="en-US"/>
          </a:p>
        </p:txBody>
      </p:sp>
      <p:sp>
        <p:nvSpPr>
          <p:cNvPr id="36908" name="Rectangle 44"/>
          <p:cNvSpPr>
            <a:spLocks noGrp="1" noChangeArrowheads="1"/>
          </p:cNvSpPr>
          <p:nvPr>
            <p:ph type="body" idx="1"/>
          </p:nvPr>
        </p:nvSpPr>
        <p:spPr bwMode="ltGray">
          <a:xfrm>
            <a:off x="152400" y="3276600"/>
            <a:ext cx="5334000" cy="1371600"/>
          </a:xfrm>
        </p:spPr>
        <p:txBody>
          <a:bodyPr/>
          <a:lstStyle/>
          <a:p>
            <a:pPr marL="231775" indent="-231775">
              <a:spcBef>
                <a:spcPts val="0"/>
              </a:spcBef>
              <a:spcAft>
                <a:spcPts val="600"/>
              </a:spcAft>
            </a:pPr>
            <a:r>
              <a:rPr lang="en-US" sz="2400" dirty="0" smtClean="0">
                <a:effectLst>
                  <a:glow rad="101600">
                    <a:schemeClr val="accent4">
                      <a:satMod val="175000"/>
                      <a:alpha val="40000"/>
                    </a:schemeClr>
                  </a:glow>
                  <a:outerShdw blurRad="60007" dist="310007" dir="7680000" sy="30000" kx="1300200" algn="ctr" rotWithShape="0">
                    <a:prstClr val="black">
                      <a:alpha val="65000"/>
                    </a:prstClr>
                  </a:outerShdw>
                </a:effectLst>
              </a:rPr>
              <a:t>Bond funding available</a:t>
            </a:r>
          </a:p>
          <a:p>
            <a:pPr marL="231775" indent="-231775">
              <a:spcBef>
                <a:spcPts val="0"/>
              </a:spcBef>
              <a:spcAft>
                <a:spcPts val="600"/>
              </a:spcAft>
            </a:pPr>
            <a:r>
              <a:rPr lang="en-US" sz="2400" dirty="0" smtClean="0">
                <a:effectLst>
                  <a:glow rad="101600">
                    <a:schemeClr val="accent4">
                      <a:satMod val="175000"/>
                      <a:alpha val="40000"/>
                    </a:schemeClr>
                  </a:glow>
                  <a:outerShdw blurRad="60007" dist="310007" dir="7680000" sy="30000" kx="1300200" algn="ctr" rotWithShape="0">
                    <a:prstClr val="black">
                      <a:alpha val="65000"/>
                    </a:prstClr>
                  </a:outerShdw>
                </a:effectLst>
              </a:rPr>
              <a:t>New demonstration fish screens</a:t>
            </a:r>
          </a:p>
        </p:txBody>
      </p:sp>
      <p:sp>
        <p:nvSpPr>
          <p:cNvPr id="11" name="Text Box 24"/>
          <p:cNvSpPr txBox="1">
            <a:spLocks noChangeArrowheads="1"/>
          </p:cNvSpPr>
          <p:nvPr/>
        </p:nvSpPr>
        <p:spPr bwMode="invGray">
          <a:xfrm>
            <a:off x="457200" y="195263"/>
            <a:ext cx="8534400" cy="1200329"/>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4000" dirty="0">
                <a:solidFill>
                  <a:srgbClr val="FFFF00"/>
                </a:solidFill>
                <a:effectLst>
                  <a:outerShdw blurRad="60007" dist="310007" dir="7680000" sy="30000" kx="1300200" algn="ctr" rotWithShape="0">
                    <a:prstClr val="black">
                      <a:alpha val="65000"/>
                    </a:prstClr>
                  </a:outerShdw>
                </a:effectLst>
              </a:rPr>
              <a:t>Near-Term </a:t>
            </a:r>
            <a:r>
              <a:rPr lang="en-US" sz="4000" dirty="0" smtClean="0">
                <a:solidFill>
                  <a:srgbClr val="FFFF00"/>
                </a:solidFill>
                <a:effectLst>
                  <a:outerShdw blurRad="60007" dist="310007" dir="7680000" sy="30000" kx="1300200" algn="ctr" rotWithShape="0">
                    <a:prstClr val="black">
                      <a:alpha val="65000"/>
                    </a:prstClr>
                  </a:outerShdw>
                </a:effectLst>
              </a:rPr>
              <a:t>Physical Actions</a:t>
            </a:r>
            <a:r>
              <a:rPr lang="en-US" sz="4000" dirty="0">
                <a:effectLst>
                  <a:outerShdw blurRad="60007" dist="310007" dir="7680000" sy="30000" kx="1300200" algn="ctr" rotWithShape="0">
                    <a:prstClr val="black">
                      <a:alpha val="65000"/>
                    </a:prstClr>
                  </a:outerShdw>
                </a:effectLst>
              </a:rPr>
              <a:t/>
            </a:r>
            <a:br>
              <a:rPr lang="en-US" sz="4000" dirty="0">
                <a:effectLst>
                  <a:outerShdw blurRad="60007" dist="310007" dir="7680000" sy="30000" kx="1300200" algn="ctr" rotWithShape="0">
                    <a:prstClr val="black">
                      <a:alpha val="65000"/>
                    </a:prstClr>
                  </a:outerShdw>
                </a:effectLst>
              </a:rPr>
            </a:br>
            <a:r>
              <a:rPr lang="en-US" sz="3200" dirty="0" smtClean="0">
                <a:solidFill>
                  <a:schemeClr val="bg1"/>
                </a:solidFill>
                <a:effectLst>
                  <a:outerShdw blurRad="60007" dist="310007" dir="7680000" sy="30000" kx="1300200" algn="ctr" rotWithShape="0">
                    <a:prstClr val="black">
                      <a:alpha val="65000"/>
                    </a:prstClr>
                  </a:outerShdw>
                </a:effectLst>
              </a:rPr>
              <a:t>SWP Fish Screen Improvements</a:t>
            </a:r>
            <a:endParaRPr lang="en-US" sz="3200" dirty="0">
              <a:solidFill>
                <a:schemeClr val="bg1"/>
              </a:solidFill>
              <a:effectLst>
                <a:outerShdw blurRad="60007" dist="310007" dir="7680000" sy="30000" kx="1300200" algn="ctr" rotWithShape="0">
                  <a:prstClr val="black">
                    <a:alpha val="65000"/>
                  </a:prstClr>
                </a:outerShdw>
              </a:effectLst>
            </a:endParaRPr>
          </a:p>
        </p:txBody>
      </p:sp>
      <p:sp>
        <p:nvSpPr>
          <p:cNvPr id="12" name="Rectangle 44"/>
          <p:cNvSpPr txBox="1">
            <a:spLocks noChangeArrowheads="1"/>
          </p:cNvSpPr>
          <p:nvPr/>
        </p:nvSpPr>
        <p:spPr bwMode="ltGray">
          <a:xfrm>
            <a:off x="3124200" y="5562600"/>
            <a:ext cx="5334000" cy="11430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223838" marR="0" lvl="0" indent="-276225" algn="l" defTabSz="914400" rtl="0" eaLnBrk="0" fontAlgn="base" latinLnBrk="0" hangingPunct="0">
              <a:lnSpc>
                <a:spcPct val="100000"/>
              </a:lnSpc>
              <a:spcBef>
                <a:spcPts val="0"/>
              </a:spcBef>
              <a:spcAft>
                <a:spcPts val="1800"/>
              </a:spcAft>
              <a:buClr>
                <a:srgbClr val="FFFF00"/>
              </a:buClr>
              <a:buSzPct val="85000"/>
              <a:buFont typeface="Wingdings" pitchFamily="2" charset="2"/>
              <a:buChar char="n"/>
              <a:tabLst/>
              <a:defRPr/>
            </a:pPr>
            <a:r>
              <a:rPr kumimoji="0" lang="en-US" sz="2400" b="1" i="0" u="none" strike="noStrike" kern="0" cap="none" spc="0" normalizeH="0" baseline="0" noProof="0" dirty="0" smtClean="0">
                <a:ln>
                  <a:noFill/>
                </a:ln>
                <a:solidFill>
                  <a:schemeClr val="bg1"/>
                </a:solidFill>
                <a:effectLst>
                  <a:glow rad="101600">
                    <a:schemeClr val="accent4">
                      <a:satMod val="175000"/>
                      <a:alpha val="40000"/>
                    </a:schemeClr>
                  </a:glow>
                  <a:outerShdw blurRad="50800" dist="38100" dir="2700000" algn="tl" rotWithShape="0">
                    <a:prstClr val="black">
                      <a:alpha val="40000"/>
                    </a:prstClr>
                  </a:outerShdw>
                </a:effectLst>
                <a:uLnTx/>
                <a:uFillTx/>
                <a:latin typeface="Arial" charset="0"/>
                <a:ea typeface="+mn-ea"/>
                <a:cs typeface="+mn-cs"/>
              </a:rPr>
              <a:t>Screens reduce number of fish diverted into </a:t>
            </a:r>
            <a:r>
              <a:rPr kumimoji="0" lang="en-US" sz="2400" b="1" i="0" u="none" strike="noStrike" kern="0" cap="none" spc="0" normalizeH="0" baseline="0" noProof="0" dirty="0" err="1" smtClean="0">
                <a:ln>
                  <a:noFill/>
                </a:ln>
                <a:solidFill>
                  <a:schemeClr val="bg1"/>
                </a:solidFill>
                <a:effectLst>
                  <a:glow rad="101600">
                    <a:schemeClr val="accent4">
                      <a:satMod val="175000"/>
                      <a:alpha val="40000"/>
                    </a:schemeClr>
                  </a:glow>
                  <a:outerShdw blurRad="50800" dist="38100" dir="2700000" algn="tl" rotWithShape="0">
                    <a:prstClr val="black">
                      <a:alpha val="40000"/>
                    </a:prstClr>
                  </a:outerShdw>
                </a:effectLst>
                <a:uLnTx/>
                <a:uFillTx/>
                <a:latin typeface="Arial" charset="0"/>
                <a:ea typeface="+mn-ea"/>
                <a:cs typeface="+mn-cs"/>
              </a:rPr>
              <a:t>forebay</a:t>
            </a:r>
            <a:r>
              <a:rPr kumimoji="0" lang="en-US" sz="2400" b="1" i="0" u="none" strike="noStrike" kern="0" cap="none" spc="0" normalizeH="0" baseline="0" noProof="0" dirty="0" smtClean="0">
                <a:ln>
                  <a:noFill/>
                </a:ln>
                <a:solidFill>
                  <a:schemeClr val="bg1"/>
                </a:solidFill>
                <a:effectLst>
                  <a:glow rad="101600">
                    <a:schemeClr val="accent4">
                      <a:satMod val="175000"/>
                      <a:alpha val="40000"/>
                    </a:schemeClr>
                  </a:glow>
                  <a:outerShdw blurRad="50800" dist="38100" dir="2700000" algn="tl" rotWithShape="0">
                    <a:prstClr val="black">
                      <a:alpha val="40000"/>
                    </a:prstClr>
                  </a:outerShdw>
                </a:effectLst>
                <a:uLnTx/>
                <a:uFillTx/>
                <a:latin typeface="Arial" charset="0"/>
                <a:ea typeface="+mn-ea"/>
                <a:cs typeface="+mn-cs"/>
              </a:rPr>
              <a:t>, so fish are not lost to predation or to pumps</a:t>
            </a:r>
            <a:endParaRPr kumimoji="0" lang="en-US" sz="2400" b="1" i="0" u="none" strike="noStrike" kern="0" cap="none" spc="0" normalizeH="0" baseline="0" noProof="0" dirty="0">
              <a:ln>
                <a:noFill/>
              </a:ln>
              <a:solidFill>
                <a:schemeClr val="bg1"/>
              </a:solidFill>
              <a:effectLst>
                <a:glow rad="101600">
                  <a:schemeClr val="accent4">
                    <a:satMod val="175000"/>
                    <a:alpha val="40000"/>
                  </a:schemeClr>
                </a:glow>
                <a:outerShdw blurRad="50800" dist="38100" dir="2700000" algn="tl" rotWithShape="0">
                  <a:prstClr val="black">
                    <a:alpha val="40000"/>
                  </a:prstClr>
                </a:outerShdw>
              </a:effectLst>
              <a:uLnTx/>
              <a:uFillTx/>
              <a:latin typeface="Arial" charset="0"/>
              <a:ea typeface="+mn-ea"/>
              <a:cs typeface="+mn-cs"/>
            </a:endParaRPr>
          </a:p>
        </p:txBody>
      </p:sp>
      <p:cxnSp>
        <p:nvCxnSpPr>
          <p:cNvPr id="16" name="Straight Connector 15"/>
          <p:cNvCxnSpPr/>
          <p:nvPr/>
        </p:nvCxnSpPr>
        <p:spPr bwMode="auto">
          <a:xfrm rot="16200000" flipH="1">
            <a:off x="5715000" y="3810000"/>
            <a:ext cx="1143000" cy="838200"/>
          </a:xfrm>
          <a:prstGeom prst="line">
            <a:avLst/>
          </a:prstGeom>
          <a:gradFill rotWithShape="0">
            <a:gsLst>
              <a:gs pos="0">
                <a:srgbClr val="003399">
                  <a:gamma/>
                  <a:shade val="15294"/>
                  <a:invGamma/>
                </a:srgbClr>
              </a:gs>
              <a:gs pos="100000">
                <a:srgbClr val="003399"/>
              </a:gs>
            </a:gsLst>
            <a:lin ang="5400000" scaled="1"/>
          </a:gradFill>
          <a:ln w="76200" cap="flat" cmpd="sng" algn="ctr">
            <a:solidFill>
              <a:srgbClr val="FF9900"/>
            </a:solidFill>
            <a:prstDash val="sysDot"/>
            <a:round/>
            <a:headEnd type="none" w="med" len="med"/>
            <a:tailEnd type="none" w="med" len="med"/>
          </a:ln>
          <a:effectLst>
            <a:glow rad="228600">
              <a:schemeClr val="accent4">
                <a:satMod val="175000"/>
                <a:alpha val="40000"/>
              </a:schemeClr>
            </a:glow>
          </a:effectLst>
        </p:spPr>
      </p:cxnSp>
      <p:cxnSp>
        <p:nvCxnSpPr>
          <p:cNvPr id="9" name="Straight Connector 8"/>
          <p:cNvCxnSpPr/>
          <p:nvPr/>
        </p:nvCxnSpPr>
        <p:spPr bwMode="auto">
          <a:xfrm rot="16200000" flipH="1">
            <a:off x="3581400" y="2667001"/>
            <a:ext cx="304800" cy="152400"/>
          </a:xfrm>
          <a:prstGeom prst="line">
            <a:avLst/>
          </a:prstGeom>
          <a:gradFill rotWithShape="0">
            <a:gsLst>
              <a:gs pos="0">
                <a:srgbClr val="003399">
                  <a:gamma/>
                  <a:shade val="15294"/>
                  <a:invGamma/>
                </a:srgbClr>
              </a:gs>
              <a:gs pos="100000">
                <a:srgbClr val="003399"/>
              </a:gs>
            </a:gsLst>
            <a:lin ang="5400000" scaled="1"/>
          </a:gradFill>
          <a:ln w="76200" cap="flat" cmpd="sng" algn="ctr">
            <a:solidFill>
              <a:srgbClr val="FF9900"/>
            </a:solidFill>
            <a:prstDash val="sysDot"/>
            <a:round/>
            <a:headEnd type="none" w="med" len="med"/>
            <a:tailEnd type="none" w="med" len="med"/>
          </a:ln>
          <a:effectLst>
            <a:glow rad="228600">
              <a:schemeClr val="accent4">
                <a:satMod val="175000"/>
                <a:alpha val="40000"/>
              </a:schemeClr>
            </a:glow>
          </a:effectLst>
        </p:spPr>
      </p:cxn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mph" presetSubtype="0" repeatCount="indefinite" fill="hold" nodeType="afterEffect">
                                  <p:stCondLst>
                                    <p:cond delay="0"/>
                                  </p:stCondLst>
                                  <p:endCondLst>
                                    <p:cond evt="onNext" delay="0">
                                      <p:tgtEl>
                                        <p:sldTgt/>
                                      </p:tgtEl>
                                    </p:cond>
                                  </p:endCondLst>
                                  <p:childTnLst>
                                    <p:animClr clrSpc="hsl">
                                      <p:cBhvr override="childStyle">
                                        <p:cTn id="6" dur="1000" fill="hold"/>
                                        <p:tgtEl>
                                          <p:spTgt spid="16"/>
                                        </p:tgtEl>
                                        <p:attrNameLst>
                                          <p:attrName>style.color</p:attrName>
                                        </p:attrNameLst>
                                      </p:cBhvr>
                                      <p:by>
                                        <p:hsl h="10842353" s="0" l="0"/>
                                      </p:by>
                                    </p:animClr>
                                    <p:animClr clrSpc="hsl">
                                      <p:cBhvr>
                                        <p:cTn id="7" dur="1000" fill="hold"/>
                                        <p:tgtEl>
                                          <p:spTgt spid="16"/>
                                        </p:tgtEl>
                                        <p:attrNameLst>
                                          <p:attrName>fillcolor</p:attrName>
                                        </p:attrNameLst>
                                      </p:cBhvr>
                                      <p:by>
                                        <p:hsl h="10842353" s="0" l="0"/>
                                      </p:by>
                                    </p:animClr>
                                    <p:animClr clrSpc="hsl">
                                      <p:cBhvr>
                                        <p:cTn id="8" dur="1000" fill="hold"/>
                                        <p:tgtEl>
                                          <p:spTgt spid="16"/>
                                        </p:tgtEl>
                                        <p:attrNameLst>
                                          <p:attrName>stroke.color</p:attrName>
                                        </p:attrNameLst>
                                      </p:cBhvr>
                                      <p:by>
                                        <p:hsl h="10842353" s="0" l="0"/>
                                      </p:by>
                                    </p:animClr>
                                    <p:set>
                                      <p:cBhvr>
                                        <p:cTn id="9" dur="1000" fill="hold"/>
                                        <p:tgtEl>
                                          <p:spTgt spid="16"/>
                                        </p:tgtEl>
                                        <p:attrNameLst>
                                          <p:attrName>fill.type</p:attrName>
                                        </p:attrNameLst>
                                      </p:cBhvr>
                                      <p:to>
                                        <p:strVal val="solid"/>
                                      </p:to>
                                    </p:set>
                                  </p:childTnLst>
                                </p:cTn>
                              </p:par>
                              <p:par>
                                <p:cTn id="10" presetID="23" presetClass="emph" presetSubtype="0" repeatCount="indefinite" fill="hold" nodeType="withEffect">
                                  <p:stCondLst>
                                    <p:cond delay="0"/>
                                  </p:stCondLst>
                                  <p:endCondLst>
                                    <p:cond evt="onNext" delay="0">
                                      <p:tgtEl>
                                        <p:sldTgt/>
                                      </p:tgtEl>
                                    </p:cond>
                                  </p:endCondLst>
                                  <p:childTnLst>
                                    <p:animClr clrSpc="hsl">
                                      <p:cBhvr override="childStyle">
                                        <p:cTn id="11" dur="1000" fill="hold"/>
                                        <p:tgtEl>
                                          <p:spTgt spid="9"/>
                                        </p:tgtEl>
                                        <p:attrNameLst>
                                          <p:attrName>style.color</p:attrName>
                                        </p:attrNameLst>
                                      </p:cBhvr>
                                      <p:by>
                                        <p:hsl h="10842353" s="0" l="0"/>
                                      </p:by>
                                    </p:animClr>
                                    <p:animClr clrSpc="hsl">
                                      <p:cBhvr>
                                        <p:cTn id="12" dur="1000" fill="hold"/>
                                        <p:tgtEl>
                                          <p:spTgt spid="9"/>
                                        </p:tgtEl>
                                        <p:attrNameLst>
                                          <p:attrName>fillcolor</p:attrName>
                                        </p:attrNameLst>
                                      </p:cBhvr>
                                      <p:by>
                                        <p:hsl h="10842353" s="0" l="0"/>
                                      </p:by>
                                    </p:animClr>
                                    <p:animClr clrSpc="hsl">
                                      <p:cBhvr>
                                        <p:cTn id="13" dur="1000" fill="hold"/>
                                        <p:tgtEl>
                                          <p:spTgt spid="9"/>
                                        </p:tgtEl>
                                        <p:attrNameLst>
                                          <p:attrName>stroke.color</p:attrName>
                                        </p:attrNameLst>
                                      </p:cBhvr>
                                      <p:by>
                                        <p:hsl h="10842353" s="0" l="0"/>
                                      </p:by>
                                    </p:animClr>
                                    <p:set>
                                      <p:cBhvr>
                                        <p:cTn id="14" dur="1000" fill="hold"/>
                                        <p:tgtEl>
                                          <p:spTgt spid="9"/>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F40D186B-4597-415A-B0DD-212070544B7A}" type="slidenum">
              <a:rPr lang="en-US" smtClean="0"/>
              <a:pPr>
                <a:defRPr/>
              </a:pPr>
              <a:t>74</a:t>
            </a:fld>
            <a:endParaRPr lang="en-US" dirty="0"/>
          </a:p>
        </p:txBody>
      </p:sp>
      <p:sp>
        <p:nvSpPr>
          <p:cNvPr id="2" name="Title 1"/>
          <p:cNvSpPr>
            <a:spLocks noGrp="1"/>
          </p:cNvSpPr>
          <p:nvPr>
            <p:ph type="title" idx="4294967295"/>
          </p:nvPr>
        </p:nvSpPr>
        <p:spPr>
          <a:xfrm>
            <a:off x="0" y="457200"/>
            <a:ext cx="9144000" cy="914400"/>
          </a:xfrm>
          <a:prstGeom prst="rect">
            <a:avLst/>
          </a:prstGeom>
        </p:spPr>
        <p:txBody>
          <a:bodyPr/>
          <a:lstStyle/>
          <a:p>
            <a:r>
              <a:rPr sz="3600" smtClean="0"/>
              <a:t>D</a:t>
            </a:r>
            <a:r>
              <a:rPr lang="en-US" sz="3600" dirty="0" smtClean="0"/>
              <a:t>e</a:t>
            </a:r>
            <a:r>
              <a:rPr sz="3600" smtClean="0"/>
              <a:t>monstration Fish Screens </a:t>
            </a:r>
            <a:br>
              <a:rPr sz="3600" smtClean="0"/>
            </a:br>
            <a:r>
              <a:rPr sz="3600" smtClean="0"/>
              <a:t>at Clifton Court Forebay</a:t>
            </a:r>
            <a:endParaRPr lang="en-US" sz="3600" dirty="0"/>
          </a:p>
        </p:txBody>
      </p:sp>
      <p:sp>
        <p:nvSpPr>
          <p:cNvPr id="3" name="Content Placeholder 2"/>
          <p:cNvSpPr>
            <a:spLocks noGrp="1"/>
          </p:cNvSpPr>
          <p:nvPr>
            <p:ph idx="4294967295"/>
          </p:nvPr>
        </p:nvSpPr>
        <p:spPr>
          <a:xfrm>
            <a:off x="914400" y="1905000"/>
            <a:ext cx="8229600" cy="4419600"/>
          </a:xfrm>
          <a:prstGeom prst="rect">
            <a:avLst/>
          </a:prstGeom>
        </p:spPr>
        <p:txBody>
          <a:bodyPr/>
          <a:lstStyle/>
          <a:p>
            <a:r>
              <a:rPr smtClean="0"/>
              <a:t>Benefits</a:t>
            </a:r>
          </a:p>
          <a:p>
            <a:pPr lvl="1"/>
            <a:r>
              <a:rPr smtClean="0"/>
              <a:t>Reduces entrainment &amp; predation losses</a:t>
            </a:r>
          </a:p>
          <a:p>
            <a:pPr lvl="1"/>
            <a:r>
              <a:rPr smtClean="0"/>
              <a:t>Includes monitoring of screen effectiveness</a:t>
            </a:r>
          </a:p>
          <a:p>
            <a:pPr lvl="1"/>
            <a:endParaRPr smtClean="0"/>
          </a:p>
          <a:p>
            <a:pPr lvl="1"/>
            <a:endParaRPr smtClean="0"/>
          </a:p>
        </p:txBody>
      </p:sp>
    </p:spTree>
  </p:cSld>
  <p:clrMapOvr>
    <a:masterClrMapping/>
  </p:clrMapOvr>
  <p:transition>
    <p:fade/>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2" descr="D:\Documents and Settings\u06454\My Documents\Copy\Delta Map 30m rgb Master Revised 8x11.jpg"/>
          <p:cNvPicPr>
            <a:picLocks noChangeAspect="1" noChangeArrowheads="1"/>
          </p:cNvPicPr>
          <p:nvPr/>
        </p:nvPicPr>
        <p:blipFill>
          <a:blip r:embed="rId3">
            <a:lum bright="-20000" contrast="8000"/>
          </a:blip>
          <a:srcRect/>
          <a:stretch>
            <a:fillRect/>
          </a:stretch>
        </p:blipFill>
        <p:spPr bwMode="auto">
          <a:xfrm>
            <a:off x="0" y="-1588"/>
            <a:ext cx="9144000" cy="6859588"/>
          </a:xfrm>
          <a:prstGeom prst="rect">
            <a:avLst/>
          </a:prstGeom>
          <a:noFill/>
          <a:ln w="9525">
            <a:noFill/>
            <a:miter lim="800000"/>
            <a:headEnd/>
            <a:tailEnd/>
          </a:ln>
        </p:spPr>
      </p:pic>
      <p:sp>
        <p:nvSpPr>
          <p:cNvPr id="6559747" name="Rectangle 3"/>
          <p:cNvSpPr>
            <a:spLocks noChangeArrowheads="1"/>
          </p:cNvSpPr>
          <p:nvPr/>
        </p:nvSpPr>
        <p:spPr bwMode="ltGray">
          <a:xfrm>
            <a:off x="331788" y="941388"/>
            <a:ext cx="2773362" cy="838200"/>
          </a:xfrm>
          <a:prstGeom prst="rect">
            <a:avLst/>
          </a:prstGeom>
          <a:noFill/>
          <a:ln w="9525">
            <a:noFill/>
            <a:miter lim="800000"/>
            <a:headEnd/>
            <a:tailEnd/>
          </a:ln>
          <a:effectLst>
            <a:outerShdw dist="35921" dir="2700000" algn="ctr" rotWithShape="0">
              <a:schemeClr val="tx1"/>
            </a:outerShdw>
          </a:effectLst>
        </p:spPr>
        <p:txBody>
          <a:bodyPr lIns="92075" tIns="46038" rIns="92075" bIns="46038" anchor="ctr"/>
          <a:lstStyle/>
          <a:p>
            <a:pPr algn="ctr" eaLnBrk="0" hangingPunct="0">
              <a:lnSpc>
                <a:spcPct val="90000"/>
              </a:lnSpc>
              <a:spcAft>
                <a:spcPct val="35000"/>
              </a:spcAft>
              <a:defRPr/>
            </a:pPr>
            <a:r>
              <a:rPr lang="en-US" sz="3200" dirty="0">
                <a:solidFill>
                  <a:srgbClr val="D2A374"/>
                </a:solidFill>
                <a:effectLst>
                  <a:glow rad="101600">
                    <a:schemeClr val="accent4">
                      <a:satMod val="175000"/>
                      <a:alpha val="40000"/>
                    </a:schemeClr>
                  </a:glow>
                  <a:outerShdw blurRad="60007" dist="310007" dir="7680000" sy="30000" kx="1300200" algn="ctr" rotWithShape="0">
                    <a:prstClr val="black">
                      <a:alpha val="32000"/>
                    </a:prstClr>
                  </a:outerShdw>
                </a:effectLst>
                <a:latin typeface="Arial Black" pitchFamily="34" charset="0"/>
                <a:cs typeface="+mn-cs"/>
              </a:rPr>
              <a:t>The Delta</a:t>
            </a:r>
            <a:endParaRPr lang="en-US" sz="2600" dirty="0">
              <a:solidFill>
                <a:srgbClr val="D2A374"/>
              </a:solidFill>
              <a:effectLst>
                <a:glow rad="101600">
                  <a:schemeClr val="accent4">
                    <a:satMod val="175000"/>
                    <a:alpha val="40000"/>
                  </a:schemeClr>
                </a:glow>
                <a:outerShdw blurRad="60007" dist="310007" dir="7680000" sy="30000" kx="1300200" algn="ctr" rotWithShape="0">
                  <a:prstClr val="black">
                    <a:alpha val="32000"/>
                  </a:prstClr>
                </a:outerShdw>
              </a:effectLst>
              <a:latin typeface="Arial Black" pitchFamily="34" charset="0"/>
              <a:cs typeface="+mn-cs"/>
            </a:endParaRPr>
          </a:p>
        </p:txBody>
      </p:sp>
      <p:sp>
        <p:nvSpPr>
          <p:cNvPr id="6559748" name="Rectangle 4"/>
          <p:cNvSpPr>
            <a:spLocks noChangeArrowheads="1"/>
          </p:cNvSpPr>
          <p:nvPr/>
        </p:nvSpPr>
        <p:spPr bwMode="ltGray">
          <a:xfrm>
            <a:off x="5643563" y="1966913"/>
            <a:ext cx="1562100" cy="381000"/>
          </a:xfrm>
          <a:prstGeom prst="rect">
            <a:avLst/>
          </a:prstGeom>
          <a:noFill/>
          <a:ln w="9525">
            <a:noFill/>
            <a:miter lim="800000"/>
            <a:headEnd/>
            <a:tailEnd/>
          </a:ln>
          <a:effectLst>
            <a:outerShdw dist="35921" dir="2700000" algn="ctr" rotWithShape="0">
              <a:schemeClr val="tx1"/>
            </a:outerShdw>
          </a:effectLst>
        </p:spPr>
        <p:txBody>
          <a:bodyPr lIns="92075" tIns="46038" rIns="92075" bIns="46038" anchor="ctr"/>
          <a:lstStyle/>
          <a:p>
            <a:pPr algn="ctr" eaLnBrk="0" hangingPunct="0">
              <a:lnSpc>
                <a:spcPct val="90000"/>
              </a:lnSpc>
              <a:spcAft>
                <a:spcPct val="35000"/>
              </a:spcAft>
              <a:defRPr/>
            </a:pPr>
            <a:r>
              <a:rPr lang="en-US" sz="1600">
                <a:solidFill>
                  <a:schemeClr val="bg1"/>
                </a:solidFill>
                <a:effectLst>
                  <a:outerShdw blurRad="38100" dist="38100" dir="2700000" algn="tl">
                    <a:srgbClr val="000000"/>
                  </a:outerShdw>
                </a:effectLst>
                <a:latin typeface="Arial Black" pitchFamily="34" charset="0"/>
                <a:cs typeface="+mn-cs"/>
              </a:rPr>
              <a:t>Sacramento</a:t>
            </a:r>
            <a:endParaRPr lang="en-US" sz="1400">
              <a:solidFill>
                <a:schemeClr val="bg1"/>
              </a:solidFill>
              <a:effectLst>
                <a:outerShdw blurRad="38100" dist="38100" dir="2700000" algn="tl">
                  <a:srgbClr val="000000"/>
                </a:outerShdw>
              </a:effectLst>
              <a:latin typeface="Arial Black" pitchFamily="34" charset="0"/>
              <a:cs typeface="+mn-cs"/>
            </a:endParaRPr>
          </a:p>
        </p:txBody>
      </p:sp>
      <p:sp>
        <p:nvSpPr>
          <p:cNvPr id="6559749" name="Rectangle 5"/>
          <p:cNvSpPr>
            <a:spLocks noChangeArrowheads="1"/>
          </p:cNvSpPr>
          <p:nvPr/>
        </p:nvSpPr>
        <p:spPr bwMode="ltGray">
          <a:xfrm>
            <a:off x="7010400" y="3810000"/>
            <a:ext cx="1246188" cy="381000"/>
          </a:xfrm>
          <a:prstGeom prst="rect">
            <a:avLst/>
          </a:prstGeom>
          <a:noFill/>
          <a:ln w="9525">
            <a:noFill/>
            <a:miter lim="800000"/>
            <a:headEnd/>
            <a:tailEnd/>
          </a:ln>
          <a:effectLst>
            <a:outerShdw dist="35921" dir="2700000" algn="ctr" rotWithShape="0">
              <a:schemeClr val="tx1"/>
            </a:outerShdw>
          </a:effectLst>
        </p:spPr>
        <p:txBody>
          <a:bodyPr lIns="92075" tIns="46038" rIns="92075" bIns="46038" anchor="ctr"/>
          <a:lstStyle/>
          <a:p>
            <a:pPr algn="ctr" eaLnBrk="0" hangingPunct="0">
              <a:lnSpc>
                <a:spcPct val="90000"/>
              </a:lnSpc>
              <a:spcAft>
                <a:spcPct val="35000"/>
              </a:spcAft>
              <a:defRPr/>
            </a:pPr>
            <a:r>
              <a:rPr lang="en-US" sz="1600">
                <a:solidFill>
                  <a:schemeClr val="bg1"/>
                </a:solidFill>
                <a:effectLst>
                  <a:outerShdw blurRad="38100" dist="38100" dir="2700000" algn="tl">
                    <a:srgbClr val="000000"/>
                  </a:outerShdw>
                </a:effectLst>
                <a:latin typeface="Arial Black" pitchFamily="34" charset="0"/>
                <a:cs typeface="+mn-cs"/>
              </a:rPr>
              <a:t>Stockton</a:t>
            </a:r>
            <a:endParaRPr lang="en-US" sz="1400">
              <a:solidFill>
                <a:schemeClr val="bg1"/>
              </a:solidFill>
              <a:effectLst>
                <a:outerShdw blurRad="38100" dist="38100" dir="2700000" algn="tl">
                  <a:srgbClr val="000000"/>
                </a:outerShdw>
              </a:effectLst>
              <a:latin typeface="Arial Black" pitchFamily="34" charset="0"/>
              <a:cs typeface="+mn-cs"/>
            </a:endParaRPr>
          </a:p>
        </p:txBody>
      </p:sp>
      <p:sp>
        <p:nvSpPr>
          <p:cNvPr id="6559750" name="Rectangle 6"/>
          <p:cNvSpPr>
            <a:spLocks noChangeArrowheads="1"/>
          </p:cNvSpPr>
          <p:nvPr/>
        </p:nvSpPr>
        <p:spPr bwMode="ltGray">
          <a:xfrm>
            <a:off x="457200" y="2590800"/>
            <a:ext cx="1562100" cy="381000"/>
          </a:xfrm>
          <a:prstGeom prst="rect">
            <a:avLst/>
          </a:prstGeom>
          <a:noFill/>
          <a:ln w="9525">
            <a:noFill/>
            <a:miter lim="800000"/>
            <a:headEnd/>
            <a:tailEnd/>
          </a:ln>
          <a:effectLst>
            <a:outerShdw dist="35921" dir="2700000" algn="ctr" rotWithShape="0">
              <a:schemeClr val="tx1"/>
            </a:outerShdw>
          </a:effectLst>
        </p:spPr>
        <p:txBody>
          <a:bodyPr lIns="92075" tIns="46038" rIns="92075" bIns="46038" anchor="ctr"/>
          <a:lstStyle/>
          <a:p>
            <a:pPr algn="ctr" eaLnBrk="0" hangingPunct="0">
              <a:lnSpc>
                <a:spcPct val="90000"/>
              </a:lnSpc>
              <a:spcAft>
                <a:spcPct val="35000"/>
              </a:spcAft>
              <a:defRPr/>
            </a:pPr>
            <a:r>
              <a:rPr lang="en-US" sz="1600">
                <a:solidFill>
                  <a:schemeClr val="bg1"/>
                </a:solidFill>
                <a:effectLst>
                  <a:outerShdw blurRad="38100" dist="38100" dir="2700000" algn="tl">
                    <a:srgbClr val="000000"/>
                  </a:outerShdw>
                </a:effectLst>
                <a:latin typeface="Arial Black" pitchFamily="34" charset="0"/>
                <a:cs typeface="+mn-cs"/>
              </a:rPr>
              <a:t>Suisun Bay</a:t>
            </a:r>
            <a:endParaRPr lang="en-US" sz="1400">
              <a:solidFill>
                <a:schemeClr val="bg1"/>
              </a:solidFill>
              <a:effectLst>
                <a:outerShdw blurRad="38100" dist="38100" dir="2700000" algn="tl">
                  <a:srgbClr val="000000"/>
                </a:outerShdw>
              </a:effectLst>
              <a:latin typeface="Arial Black" pitchFamily="34" charset="0"/>
              <a:cs typeface="+mn-cs"/>
            </a:endParaRPr>
          </a:p>
        </p:txBody>
      </p:sp>
      <p:sp>
        <p:nvSpPr>
          <p:cNvPr id="6559751" name="Rectangle 7"/>
          <p:cNvSpPr>
            <a:spLocks noChangeArrowheads="1"/>
          </p:cNvSpPr>
          <p:nvPr/>
        </p:nvSpPr>
        <p:spPr bwMode="ltGray">
          <a:xfrm>
            <a:off x="1066800" y="5486400"/>
            <a:ext cx="2500313" cy="381000"/>
          </a:xfrm>
          <a:prstGeom prst="rect">
            <a:avLst/>
          </a:prstGeom>
          <a:noFill/>
          <a:ln w="9525">
            <a:noFill/>
            <a:miter lim="800000"/>
            <a:headEnd/>
            <a:tailEnd/>
          </a:ln>
          <a:effectLst>
            <a:outerShdw dist="35921" dir="2700000" algn="ctr" rotWithShape="0">
              <a:schemeClr val="tx1"/>
            </a:outerShdw>
          </a:effectLst>
        </p:spPr>
        <p:txBody>
          <a:bodyPr lIns="92075" tIns="46038" rIns="92075" bIns="46038" anchor="ctr"/>
          <a:lstStyle/>
          <a:p>
            <a:pPr algn="ctr" eaLnBrk="0" hangingPunct="0">
              <a:lnSpc>
                <a:spcPct val="90000"/>
              </a:lnSpc>
              <a:spcAft>
                <a:spcPct val="35000"/>
              </a:spcAft>
              <a:defRPr/>
            </a:pPr>
            <a:r>
              <a:rPr lang="en-US" sz="1600">
                <a:solidFill>
                  <a:schemeClr val="bg1"/>
                </a:solidFill>
                <a:effectLst>
                  <a:outerShdw blurRad="38100" dist="38100" dir="2700000" algn="tl">
                    <a:srgbClr val="000000"/>
                  </a:outerShdw>
                </a:effectLst>
                <a:latin typeface="Arial Black" pitchFamily="34" charset="0"/>
                <a:cs typeface="+mn-cs"/>
              </a:rPr>
              <a:t>State &amp; Federal Pumping Plants</a:t>
            </a:r>
            <a:endParaRPr lang="en-US" sz="1400">
              <a:solidFill>
                <a:schemeClr val="bg1"/>
              </a:solidFill>
              <a:effectLst>
                <a:outerShdw blurRad="38100" dist="38100" dir="2700000" algn="tl">
                  <a:srgbClr val="000000"/>
                </a:outerShdw>
              </a:effectLst>
              <a:latin typeface="Arial Black" pitchFamily="34" charset="0"/>
              <a:cs typeface="+mn-cs"/>
            </a:endParaRPr>
          </a:p>
        </p:txBody>
      </p:sp>
      <p:sp>
        <p:nvSpPr>
          <p:cNvPr id="6559752" name="Oval 8"/>
          <p:cNvSpPr>
            <a:spLocks noChangeArrowheads="1"/>
          </p:cNvSpPr>
          <p:nvPr/>
        </p:nvSpPr>
        <p:spPr bwMode="auto">
          <a:xfrm>
            <a:off x="3657600" y="5638800"/>
            <a:ext cx="247650" cy="203200"/>
          </a:xfrm>
          <a:prstGeom prst="ellipse">
            <a:avLst/>
          </a:prstGeom>
          <a:solidFill>
            <a:srgbClr val="009900"/>
          </a:solidFill>
          <a:ln w="9525">
            <a:solidFill>
              <a:schemeClr val="tx1"/>
            </a:solidFill>
            <a:round/>
            <a:headEnd/>
            <a:tailEnd/>
          </a:ln>
          <a:effectLst>
            <a:outerShdw dist="35921" dir="2700000" algn="ctr" rotWithShape="0">
              <a:schemeClr val="tx1"/>
            </a:outerShdw>
          </a:effectLst>
        </p:spPr>
        <p:txBody>
          <a:bodyPr rot="10800000" vert="eaVert" anchor="ctr">
            <a:spAutoFit/>
          </a:bodyPr>
          <a:lstStyle/>
          <a:p>
            <a:pPr algn="r" eaLnBrk="0" hangingPunct="0">
              <a:defRPr/>
            </a:pPr>
            <a:endParaRPr lang="en-US">
              <a:cs typeface="+mn-cs"/>
            </a:endParaRPr>
          </a:p>
        </p:txBody>
      </p:sp>
      <p:sp>
        <p:nvSpPr>
          <p:cNvPr id="6559753" name="Oval 9"/>
          <p:cNvSpPr>
            <a:spLocks noChangeArrowheads="1"/>
          </p:cNvSpPr>
          <p:nvPr/>
        </p:nvSpPr>
        <p:spPr bwMode="auto">
          <a:xfrm>
            <a:off x="4095750" y="5867400"/>
            <a:ext cx="247650" cy="203200"/>
          </a:xfrm>
          <a:prstGeom prst="ellipse">
            <a:avLst/>
          </a:prstGeom>
          <a:solidFill>
            <a:srgbClr val="009900"/>
          </a:solidFill>
          <a:ln w="9525">
            <a:solidFill>
              <a:schemeClr val="tx1"/>
            </a:solidFill>
            <a:round/>
            <a:headEnd/>
            <a:tailEnd/>
          </a:ln>
          <a:effectLst>
            <a:outerShdw dist="35921" dir="2700000" algn="ctr" rotWithShape="0">
              <a:schemeClr val="tx1"/>
            </a:outerShdw>
          </a:effectLst>
        </p:spPr>
        <p:txBody>
          <a:bodyPr rot="10800000" vert="eaVert" anchor="ctr">
            <a:spAutoFit/>
          </a:bodyPr>
          <a:lstStyle/>
          <a:p>
            <a:pPr algn="r" eaLnBrk="0" hangingPunct="0">
              <a:defRPr/>
            </a:pPr>
            <a:endParaRPr lang="en-US">
              <a:cs typeface="+mn-cs"/>
            </a:endParaRPr>
          </a:p>
        </p:txBody>
      </p:sp>
    </p:spTree>
  </p:cSld>
  <p:clrMapOvr>
    <a:masterClrMapping/>
  </p:clrMapOvr>
  <p:transition>
    <p:fade/>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2"/>
          <p:cNvPicPr>
            <a:picLocks noChangeAspect="1" noChangeArrowheads="1"/>
          </p:cNvPicPr>
          <p:nvPr/>
        </p:nvPicPr>
        <p:blipFill>
          <a:blip r:embed="rId3"/>
          <a:srcRect l="1111" t="1779" r="955" b="1779"/>
          <a:stretch>
            <a:fillRect/>
          </a:stretch>
        </p:blipFill>
        <p:spPr bwMode="ltGray">
          <a:xfrm>
            <a:off x="0" y="0"/>
            <a:ext cx="9144000" cy="6858000"/>
          </a:xfrm>
          <a:prstGeom prst="rect">
            <a:avLst/>
          </a:prstGeom>
          <a:noFill/>
          <a:ln w="12699">
            <a:noFill/>
            <a:miter lim="800000"/>
            <a:headEnd type="none" w="sm" len="sm"/>
            <a:tailEnd type="none" w="sm" len="sm"/>
          </a:ln>
        </p:spPr>
      </p:pic>
      <p:pic>
        <p:nvPicPr>
          <p:cNvPr id="61444" name="Picture 21" descr="MWD Seal w-o backgrd.gif"/>
          <p:cNvPicPr>
            <a:picLocks noChangeAspect="1"/>
          </p:cNvPicPr>
          <p:nvPr/>
        </p:nvPicPr>
        <p:blipFill>
          <a:blip r:embed="rId4" cstate="screen"/>
          <a:srcRect/>
          <a:stretch>
            <a:fillRect/>
          </a:stretch>
        </p:blipFill>
        <p:spPr bwMode="auto">
          <a:xfrm>
            <a:off x="304800" y="381000"/>
            <a:ext cx="1600200" cy="1582738"/>
          </a:xfrm>
          <a:prstGeom prst="rect">
            <a:avLst/>
          </a:prstGeom>
          <a:noFill/>
          <a:ln w="9525">
            <a:noFill/>
            <a:miter lim="800000"/>
            <a:headEnd/>
            <a:tailEnd/>
          </a:ln>
          <a:effectLst>
            <a:glow rad="101600">
              <a:schemeClr val="accent4">
                <a:satMod val="175000"/>
                <a:alpha val="40000"/>
              </a:schemeClr>
            </a:glow>
          </a:effectLst>
        </p:spPr>
      </p:pic>
      <p:sp>
        <p:nvSpPr>
          <p:cNvPr id="8" name="Text Box 1039"/>
          <p:cNvSpPr txBox="1">
            <a:spLocks noChangeArrowheads="1"/>
          </p:cNvSpPr>
          <p:nvPr/>
        </p:nvSpPr>
        <p:spPr bwMode="invGray">
          <a:xfrm>
            <a:off x="0" y="5799138"/>
            <a:ext cx="8991600" cy="892175"/>
          </a:xfrm>
          <a:prstGeom prst="rect">
            <a:avLst/>
          </a:prstGeom>
          <a:noFill/>
          <a:ln w="9525">
            <a:noFill/>
            <a:miter lim="800000"/>
            <a:headEnd/>
            <a:tailEnd/>
          </a:ln>
          <a:effectLst/>
        </p:spPr>
        <p:txBody>
          <a:bodyPr>
            <a:spAutoFit/>
          </a:bodyPr>
          <a:lstStyle/>
          <a:p>
            <a:pPr algn="ctr" eaLnBrk="0" hangingPunct="0">
              <a:spcBef>
                <a:spcPts val="0"/>
              </a:spcBef>
              <a:defRPr/>
            </a:pPr>
            <a:r>
              <a:rPr lang="en-US" sz="2600" b="0" i="1" dirty="0">
                <a:solidFill>
                  <a:schemeClr val="bg1"/>
                </a:solidFill>
                <a:effectLst>
                  <a:glow rad="101600">
                    <a:schemeClr val="accent2">
                      <a:satMod val="175000"/>
                      <a:alpha val="40000"/>
                    </a:schemeClr>
                  </a:glow>
                  <a:outerShdw blurRad="38100" dist="38100" dir="2700000" algn="tl">
                    <a:srgbClr val="000000"/>
                  </a:outerShdw>
                </a:effectLst>
                <a:cs typeface="+mn-cs"/>
              </a:rPr>
              <a:t>An electronic copy of this presentation is located at:</a:t>
            </a:r>
          </a:p>
          <a:p>
            <a:pPr algn="ctr" eaLnBrk="0" hangingPunct="0">
              <a:spcBef>
                <a:spcPts val="0"/>
              </a:spcBef>
              <a:defRPr/>
            </a:pPr>
            <a:r>
              <a:rPr lang="en-US" sz="2600" b="0" i="1" dirty="0">
                <a:solidFill>
                  <a:schemeClr val="bg1"/>
                </a:solidFill>
                <a:effectLst>
                  <a:glow rad="101600">
                    <a:schemeClr val="accent2">
                      <a:satMod val="175000"/>
                      <a:alpha val="40000"/>
                    </a:schemeClr>
                  </a:glow>
                  <a:outerShdw blurRad="38100" dist="38100" dir="2700000" algn="tl">
                    <a:srgbClr val="000000"/>
                  </a:outerShdw>
                </a:effectLst>
                <a:cs typeface="+mn-cs"/>
              </a:rPr>
              <a:t>“ftp://blizzard.mwdh2o.com/baydelta/presentations”</a:t>
            </a:r>
          </a:p>
        </p:txBody>
      </p:sp>
    </p:spTree>
  </p:cSld>
  <p:clrMapOvr>
    <a:masterClrMapping/>
  </p:clrMapOvr>
  <p:transition>
    <p:fade/>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2461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cs typeface="+mn-cs"/>
              </a:endParaRPr>
            </a:p>
          </p:txBody>
        </p:sp>
      </p:grpSp>
      <p:grpSp>
        <p:nvGrpSpPr>
          <p:cNvPr id="3" name="Group 27"/>
          <p:cNvGrpSpPr>
            <a:grpSpLocks/>
          </p:cNvGrpSpPr>
          <p:nvPr/>
        </p:nvGrpSpPr>
        <p:grpSpPr bwMode="auto">
          <a:xfrm>
            <a:off x="1295400" y="5867400"/>
            <a:ext cx="2992438" cy="776288"/>
            <a:chOff x="1295400" y="5867400"/>
            <a:chExt cx="2992438" cy="776348"/>
          </a:xfrm>
        </p:grpSpPr>
        <p:sp>
          <p:nvSpPr>
            <p:cNvPr id="29"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a:solidFill>
                    <a:schemeClr val="bg1"/>
                  </a:solidFill>
                  <a:cs typeface="+mn-cs"/>
                </a:rPr>
                <a:t>SWP Pumps</a:t>
              </a:r>
            </a:p>
          </p:txBody>
        </p:sp>
        <p:sp>
          <p:nvSpPr>
            <p:cNvPr id="30"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cs typeface="+mn-cs"/>
                </a:rPr>
                <a:t>CVP Pumps</a:t>
              </a:r>
            </a:p>
          </p:txBody>
        </p:sp>
        <p:sp>
          <p:nvSpPr>
            <p:cNvPr id="24608"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24609"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grpSp>
      <p:grpSp>
        <p:nvGrpSpPr>
          <p:cNvPr id="4" name="Group 27"/>
          <p:cNvGrpSpPr>
            <a:grpSpLocks/>
          </p:cNvGrpSpPr>
          <p:nvPr/>
        </p:nvGrpSpPr>
        <p:grpSpPr bwMode="auto">
          <a:xfrm>
            <a:off x="4395788" y="4624388"/>
            <a:ext cx="557212" cy="252412"/>
            <a:chOff x="4395119" y="4623970"/>
            <a:chExt cx="557881" cy="252830"/>
          </a:xfrm>
        </p:grpSpPr>
        <p:sp>
          <p:nvSpPr>
            <p:cNvPr id="20" name="Rectangle 19"/>
            <p:cNvSpPr/>
            <p:nvPr/>
          </p:nvSpPr>
          <p:spPr bwMode="auto">
            <a:xfrm>
              <a:off x="4876930" y="4623970"/>
              <a:ext cx="76070" cy="252830"/>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24" name="Rectangle 23"/>
            <p:cNvSpPr/>
            <p:nvPr/>
          </p:nvSpPr>
          <p:spPr bwMode="auto">
            <a:xfrm rot="5400000">
              <a:off x="4483662" y="4712057"/>
              <a:ext cx="75995" cy="253081"/>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grpSp>
      <p:sp>
        <p:nvSpPr>
          <p:cNvPr id="39" name="Freeform 38"/>
          <p:cNvSpPr/>
          <p:nvPr/>
        </p:nvSpPr>
        <p:spPr bwMode="auto">
          <a:xfrm>
            <a:off x="2704783" y="4305617"/>
            <a:ext cx="1973897" cy="594434"/>
          </a:xfrm>
          <a:custGeom>
            <a:avLst/>
            <a:gdLst>
              <a:gd name="connsiteX0" fmla="*/ 0 w 2749603"/>
              <a:gd name="connsiteY0" fmla="*/ 350904 h 1398495"/>
              <a:gd name="connsiteX1" fmla="*/ 222837 w 2749603"/>
              <a:gd name="connsiteY1" fmla="*/ 343220 h 1398495"/>
              <a:gd name="connsiteX2" fmla="*/ 437990 w 2749603"/>
              <a:gd name="connsiteY2" fmla="*/ 373956 h 1398495"/>
              <a:gd name="connsiteX3" fmla="*/ 691563 w 2749603"/>
              <a:gd name="connsiteY3" fmla="*/ 466165 h 1398495"/>
              <a:gd name="connsiteX4" fmla="*/ 822191 w 2749603"/>
              <a:gd name="connsiteY4" fmla="*/ 496901 h 1398495"/>
              <a:gd name="connsiteX5" fmla="*/ 929768 w 2749603"/>
              <a:gd name="connsiteY5" fmla="*/ 543005 h 1398495"/>
              <a:gd name="connsiteX6" fmla="*/ 929768 w 2749603"/>
              <a:gd name="connsiteY6" fmla="*/ 550689 h 1398495"/>
              <a:gd name="connsiteX7" fmla="*/ 1114185 w 2749603"/>
              <a:gd name="connsiteY7" fmla="*/ 573741 h 1398495"/>
              <a:gd name="connsiteX8" fmla="*/ 1167973 w 2749603"/>
              <a:gd name="connsiteY8" fmla="*/ 635214 h 1398495"/>
              <a:gd name="connsiteX9" fmla="*/ 1214077 w 2749603"/>
              <a:gd name="connsiteY9" fmla="*/ 804262 h 1398495"/>
              <a:gd name="connsiteX10" fmla="*/ 1252497 w 2749603"/>
              <a:gd name="connsiteY10" fmla="*/ 927207 h 1398495"/>
              <a:gd name="connsiteX11" fmla="*/ 1375442 w 2749603"/>
              <a:gd name="connsiteY11" fmla="*/ 973311 h 1398495"/>
              <a:gd name="connsiteX12" fmla="*/ 1498386 w 2749603"/>
              <a:gd name="connsiteY12" fmla="*/ 957943 h 1398495"/>
              <a:gd name="connsiteX13" fmla="*/ 1621331 w 2749603"/>
              <a:gd name="connsiteY13" fmla="*/ 950259 h 1398495"/>
              <a:gd name="connsiteX14" fmla="*/ 1713539 w 2749603"/>
              <a:gd name="connsiteY14" fmla="*/ 988679 h 1398495"/>
              <a:gd name="connsiteX15" fmla="*/ 1705855 w 2749603"/>
              <a:gd name="connsiteY15" fmla="*/ 1088572 h 1398495"/>
              <a:gd name="connsiteX16" fmla="*/ 1590595 w 2749603"/>
              <a:gd name="connsiteY16" fmla="*/ 1211516 h 1398495"/>
              <a:gd name="connsiteX17" fmla="*/ 1582911 w 2749603"/>
              <a:gd name="connsiteY17" fmla="*/ 1272988 h 1398495"/>
              <a:gd name="connsiteX18" fmla="*/ 1621331 w 2749603"/>
              <a:gd name="connsiteY18" fmla="*/ 1311409 h 1398495"/>
              <a:gd name="connsiteX19" fmla="*/ 1751959 w 2749603"/>
              <a:gd name="connsiteY19" fmla="*/ 1372881 h 1398495"/>
              <a:gd name="connsiteX20" fmla="*/ 2627939 w 2749603"/>
              <a:gd name="connsiteY20" fmla="*/ 1157728 h 1398495"/>
              <a:gd name="connsiteX21" fmla="*/ 2481943 w 2749603"/>
              <a:gd name="connsiteY21" fmla="*/ 1111624 h 1398495"/>
              <a:gd name="connsiteX22" fmla="*/ 2328262 w 2749603"/>
              <a:gd name="connsiteY22" fmla="*/ 1111624 h 1398495"/>
              <a:gd name="connsiteX23" fmla="*/ 2236054 w 2749603"/>
              <a:gd name="connsiteY23" fmla="*/ 950259 h 1398495"/>
              <a:gd name="connsiteX24" fmla="*/ 2090057 w 2749603"/>
              <a:gd name="connsiteY24" fmla="*/ 842683 h 1398495"/>
              <a:gd name="connsiteX25" fmla="*/ 2120793 w 2749603"/>
              <a:gd name="connsiteY25" fmla="*/ 650582 h 1398495"/>
              <a:gd name="connsiteX26" fmla="*/ 2174581 w 2749603"/>
              <a:gd name="connsiteY26" fmla="*/ 496901 h 1398495"/>
              <a:gd name="connsiteX27" fmla="*/ 2197633 w 2749603"/>
              <a:gd name="connsiteY27" fmla="*/ 289432 h 1398495"/>
              <a:gd name="connsiteX28" fmla="*/ 2189949 w 2749603"/>
              <a:gd name="connsiteY28" fmla="*/ 166488 h 1398495"/>
              <a:gd name="connsiteX29" fmla="*/ 1990165 w 2749603"/>
              <a:gd name="connsiteY29" fmla="*/ 143435 h 1398495"/>
              <a:gd name="connsiteX30" fmla="*/ 1775012 w 2749603"/>
              <a:gd name="connsiteY30" fmla="*/ 43543 h 1398495"/>
              <a:gd name="connsiteX31" fmla="*/ 1636699 w 2749603"/>
              <a:gd name="connsiteY31" fmla="*/ 12807 h 1398495"/>
              <a:gd name="connsiteX32" fmla="*/ 1413862 w 2749603"/>
              <a:gd name="connsiteY32" fmla="*/ 20491 h 1398495"/>
              <a:gd name="connsiteX33" fmla="*/ 1183341 w 2749603"/>
              <a:gd name="connsiteY33" fmla="*/ 58911 h 1398495"/>
              <a:gd name="connsiteX34" fmla="*/ 929768 w 2749603"/>
              <a:gd name="connsiteY34" fmla="*/ 5123 h 1398495"/>
              <a:gd name="connsiteX35" fmla="*/ 799139 w 2749603"/>
              <a:gd name="connsiteY35" fmla="*/ 28175 h 1398495"/>
              <a:gd name="connsiteX36" fmla="*/ 783771 w 2749603"/>
              <a:gd name="connsiteY36" fmla="*/ 128067 h 1398495"/>
              <a:gd name="connsiteX37" fmla="*/ 437990 w 2749603"/>
              <a:gd name="connsiteY37" fmla="*/ 251012 h 1398495"/>
              <a:gd name="connsiteX38" fmla="*/ 153681 w 2749603"/>
              <a:gd name="connsiteY38" fmla="*/ 320168 h 1398495"/>
              <a:gd name="connsiteX39" fmla="*/ 53788 w 2749603"/>
              <a:gd name="connsiteY39" fmla="*/ 358588 h 1398495"/>
              <a:gd name="connsiteX0" fmla="*/ 0 w 2771374"/>
              <a:gd name="connsiteY0" fmla="*/ 350904 h 1330619"/>
              <a:gd name="connsiteX1" fmla="*/ 222837 w 2771374"/>
              <a:gd name="connsiteY1" fmla="*/ 343220 h 1330619"/>
              <a:gd name="connsiteX2" fmla="*/ 437990 w 2771374"/>
              <a:gd name="connsiteY2" fmla="*/ 373956 h 1330619"/>
              <a:gd name="connsiteX3" fmla="*/ 691563 w 2771374"/>
              <a:gd name="connsiteY3" fmla="*/ 466165 h 1330619"/>
              <a:gd name="connsiteX4" fmla="*/ 822191 w 2771374"/>
              <a:gd name="connsiteY4" fmla="*/ 496901 h 1330619"/>
              <a:gd name="connsiteX5" fmla="*/ 929768 w 2771374"/>
              <a:gd name="connsiteY5" fmla="*/ 543005 h 1330619"/>
              <a:gd name="connsiteX6" fmla="*/ 929768 w 2771374"/>
              <a:gd name="connsiteY6" fmla="*/ 550689 h 1330619"/>
              <a:gd name="connsiteX7" fmla="*/ 1114185 w 2771374"/>
              <a:gd name="connsiteY7" fmla="*/ 573741 h 1330619"/>
              <a:gd name="connsiteX8" fmla="*/ 1167973 w 2771374"/>
              <a:gd name="connsiteY8" fmla="*/ 635214 h 1330619"/>
              <a:gd name="connsiteX9" fmla="*/ 1214077 w 2771374"/>
              <a:gd name="connsiteY9" fmla="*/ 804262 h 1330619"/>
              <a:gd name="connsiteX10" fmla="*/ 1252497 w 2771374"/>
              <a:gd name="connsiteY10" fmla="*/ 927207 h 1330619"/>
              <a:gd name="connsiteX11" fmla="*/ 1375442 w 2771374"/>
              <a:gd name="connsiteY11" fmla="*/ 973311 h 1330619"/>
              <a:gd name="connsiteX12" fmla="*/ 1498386 w 2771374"/>
              <a:gd name="connsiteY12" fmla="*/ 957943 h 1330619"/>
              <a:gd name="connsiteX13" fmla="*/ 1621331 w 2771374"/>
              <a:gd name="connsiteY13" fmla="*/ 950259 h 1330619"/>
              <a:gd name="connsiteX14" fmla="*/ 1713539 w 2771374"/>
              <a:gd name="connsiteY14" fmla="*/ 988679 h 1330619"/>
              <a:gd name="connsiteX15" fmla="*/ 1705855 w 2771374"/>
              <a:gd name="connsiteY15" fmla="*/ 1088572 h 1330619"/>
              <a:gd name="connsiteX16" fmla="*/ 1590595 w 2771374"/>
              <a:gd name="connsiteY16" fmla="*/ 1211516 h 1330619"/>
              <a:gd name="connsiteX17" fmla="*/ 1582911 w 2771374"/>
              <a:gd name="connsiteY17" fmla="*/ 1272988 h 1330619"/>
              <a:gd name="connsiteX18" fmla="*/ 1621331 w 2771374"/>
              <a:gd name="connsiteY18" fmla="*/ 1311409 h 1330619"/>
              <a:gd name="connsiteX19" fmla="*/ 2627939 w 2771374"/>
              <a:gd name="connsiteY19" fmla="*/ 1157728 h 1330619"/>
              <a:gd name="connsiteX20" fmla="*/ 2481943 w 2771374"/>
              <a:gd name="connsiteY20" fmla="*/ 1111624 h 1330619"/>
              <a:gd name="connsiteX21" fmla="*/ 2328262 w 2771374"/>
              <a:gd name="connsiteY21" fmla="*/ 1111624 h 1330619"/>
              <a:gd name="connsiteX22" fmla="*/ 2236054 w 2771374"/>
              <a:gd name="connsiteY22" fmla="*/ 950259 h 1330619"/>
              <a:gd name="connsiteX23" fmla="*/ 2090057 w 2771374"/>
              <a:gd name="connsiteY23" fmla="*/ 842683 h 1330619"/>
              <a:gd name="connsiteX24" fmla="*/ 2120793 w 2771374"/>
              <a:gd name="connsiteY24" fmla="*/ 650582 h 1330619"/>
              <a:gd name="connsiteX25" fmla="*/ 2174581 w 2771374"/>
              <a:gd name="connsiteY25" fmla="*/ 496901 h 1330619"/>
              <a:gd name="connsiteX26" fmla="*/ 2197633 w 2771374"/>
              <a:gd name="connsiteY26" fmla="*/ 289432 h 1330619"/>
              <a:gd name="connsiteX27" fmla="*/ 2189949 w 2771374"/>
              <a:gd name="connsiteY27" fmla="*/ 166488 h 1330619"/>
              <a:gd name="connsiteX28" fmla="*/ 1990165 w 2771374"/>
              <a:gd name="connsiteY28" fmla="*/ 143435 h 1330619"/>
              <a:gd name="connsiteX29" fmla="*/ 1775012 w 2771374"/>
              <a:gd name="connsiteY29" fmla="*/ 43543 h 1330619"/>
              <a:gd name="connsiteX30" fmla="*/ 1636699 w 2771374"/>
              <a:gd name="connsiteY30" fmla="*/ 12807 h 1330619"/>
              <a:gd name="connsiteX31" fmla="*/ 1413862 w 2771374"/>
              <a:gd name="connsiteY31" fmla="*/ 20491 h 1330619"/>
              <a:gd name="connsiteX32" fmla="*/ 1183341 w 2771374"/>
              <a:gd name="connsiteY32" fmla="*/ 58911 h 1330619"/>
              <a:gd name="connsiteX33" fmla="*/ 929768 w 2771374"/>
              <a:gd name="connsiteY33" fmla="*/ 5123 h 1330619"/>
              <a:gd name="connsiteX34" fmla="*/ 799139 w 2771374"/>
              <a:gd name="connsiteY34" fmla="*/ 28175 h 1330619"/>
              <a:gd name="connsiteX35" fmla="*/ 783771 w 2771374"/>
              <a:gd name="connsiteY35" fmla="*/ 128067 h 1330619"/>
              <a:gd name="connsiteX36" fmla="*/ 437990 w 2771374"/>
              <a:gd name="connsiteY36" fmla="*/ 251012 h 1330619"/>
              <a:gd name="connsiteX37" fmla="*/ 153681 w 2771374"/>
              <a:gd name="connsiteY37" fmla="*/ 320168 h 1330619"/>
              <a:gd name="connsiteX38" fmla="*/ 53788 w 2771374"/>
              <a:gd name="connsiteY38" fmla="*/ 358588 h 1330619"/>
              <a:gd name="connsiteX0" fmla="*/ 0 w 2777778"/>
              <a:gd name="connsiteY0" fmla="*/ 350904 h 1281953"/>
              <a:gd name="connsiteX1" fmla="*/ 222837 w 2777778"/>
              <a:gd name="connsiteY1" fmla="*/ 343220 h 1281953"/>
              <a:gd name="connsiteX2" fmla="*/ 437990 w 2777778"/>
              <a:gd name="connsiteY2" fmla="*/ 373956 h 1281953"/>
              <a:gd name="connsiteX3" fmla="*/ 691563 w 2777778"/>
              <a:gd name="connsiteY3" fmla="*/ 466165 h 1281953"/>
              <a:gd name="connsiteX4" fmla="*/ 822191 w 2777778"/>
              <a:gd name="connsiteY4" fmla="*/ 496901 h 1281953"/>
              <a:gd name="connsiteX5" fmla="*/ 929768 w 2777778"/>
              <a:gd name="connsiteY5" fmla="*/ 543005 h 1281953"/>
              <a:gd name="connsiteX6" fmla="*/ 929768 w 2777778"/>
              <a:gd name="connsiteY6" fmla="*/ 550689 h 1281953"/>
              <a:gd name="connsiteX7" fmla="*/ 1114185 w 2777778"/>
              <a:gd name="connsiteY7" fmla="*/ 573741 h 1281953"/>
              <a:gd name="connsiteX8" fmla="*/ 1167973 w 2777778"/>
              <a:gd name="connsiteY8" fmla="*/ 635214 h 1281953"/>
              <a:gd name="connsiteX9" fmla="*/ 1214077 w 2777778"/>
              <a:gd name="connsiteY9" fmla="*/ 804262 h 1281953"/>
              <a:gd name="connsiteX10" fmla="*/ 1252497 w 2777778"/>
              <a:gd name="connsiteY10" fmla="*/ 927207 h 1281953"/>
              <a:gd name="connsiteX11" fmla="*/ 1375442 w 2777778"/>
              <a:gd name="connsiteY11" fmla="*/ 973311 h 1281953"/>
              <a:gd name="connsiteX12" fmla="*/ 1498386 w 2777778"/>
              <a:gd name="connsiteY12" fmla="*/ 957943 h 1281953"/>
              <a:gd name="connsiteX13" fmla="*/ 1621331 w 2777778"/>
              <a:gd name="connsiteY13" fmla="*/ 950259 h 1281953"/>
              <a:gd name="connsiteX14" fmla="*/ 1713539 w 2777778"/>
              <a:gd name="connsiteY14" fmla="*/ 988679 h 1281953"/>
              <a:gd name="connsiteX15" fmla="*/ 1705855 w 2777778"/>
              <a:gd name="connsiteY15" fmla="*/ 1088572 h 1281953"/>
              <a:gd name="connsiteX16" fmla="*/ 1590595 w 2777778"/>
              <a:gd name="connsiteY16" fmla="*/ 1211516 h 1281953"/>
              <a:gd name="connsiteX17" fmla="*/ 1582911 w 2777778"/>
              <a:gd name="connsiteY17" fmla="*/ 1272988 h 1281953"/>
              <a:gd name="connsiteX18" fmla="*/ 2627939 w 2777778"/>
              <a:gd name="connsiteY18" fmla="*/ 1157728 h 1281953"/>
              <a:gd name="connsiteX19" fmla="*/ 2481943 w 2777778"/>
              <a:gd name="connsiteY19" fmla="*/ 1111624 h 1281953"/>
              <a:gd name="connsiteX20" fmla="*/ 2328262 w 2777778"/>
              <a:gd name="connsiteY20" fmla="*/ 1111624 h 1281953"/>
              <a:gd name="connsiteX21" fmla="*/ 2236054 w 2777778"/>
              <a:gd name="connsiteY21" fmla="*/ 950259 h 1281953"/>
              <a:gd name="connsiteX22" fmla="*/ 2090057 w 2777778"/>
              <a:gd name="connsiteY22" fmla="*/ 842683 h 1281953"/>
              <a:gd name="connsiteX23" fmla="*/ 2120793 w 2777778"/>
              <a:gd name="connsiteY23" fmla="*/ 650582 h 1281953"/>
              <a:gd name="connsiteX24" fmla="*/ 2174581 w 2777778"/>
              <a:gd name="connsiteY24" fmla="*/ 496901 h 1281953"/>
              <a:gd name="connsiteX25" fmla="*/ 2197633 w 2777778"/>
              <a:gd name="connsiteY25" fmla="*/ 289432 h 1281953"/>
              <a:gd name="connsiteX26" fmla="*/ 2189949 w 2777778"/>
              <a:gd name="connsiteY26" fmla="*/ 166488 h 1281953"/>
              <a:gd name="connsiteX27" fmla="*/ 1990165 w 2777778"/>
              <a:gd name="connsiteY27" fmla="*/ 143435 h 1281953"/>
              <a:gd name="connsiteX28" fmla="*/ 1775012 w 2777778"/>
              <a:gd name="connsiteY28" fmla="*/ 43543 h 1281953"/>
              <a:gd name="connsiteX29" fmla="*/ 1636699 w 2777778"/>
              <a:gd name="connsiteY29" fmla="*/ 12807 h 1281953"/>
              <a:gd name="connsiteX30" fmla="*/ 1413862 w 2777778"/>
              <a:gd name="connsiteY30" fmla="*/ 20491 h 1281953"/>
              <a:gd name="connsiteX31" fmla="*/ 1183341 w 2777778"/>
              <a:gd name="connsiteY31" fmla="*/ 58911 h 1281953"/>
              <a:gd name="connsiteX32" fmla="*/ 929768 w 2777778"/>
              <a:gd name="connsiteY32" fmla="*/ 5123 h 1281953"/>
              <a:gd name="connsiteX33" fmla="*/ 799139 w 2777778"/>
              <a:gd name="connsiteY33" fmla="*/ 28175 h 1281953"/>
              <a:gd name="connsiteX34" fmla="*/ 783771 w 2777778"/>
              <a:gd name="connsiteY34" fmla="*/ 128067 h 1281953"/>
              <a:gd name="connsiteX35" fmla="*/ 437990 w 2777778"/>
              <a:gd name="connsiteY35" fmla="*/ 251012 h 1281953"/>
              <a:gd name="connsiteX36" fmla="*/ 153681 w 2777778"/>
              <a:gd name="connsiteY36" fmla="*/ 320168 h 1281953"/>
              <a:gd name="connsiteX37" fmla="*/ 53788 w 2777778"/>
              <a:gd name="connsiteY37" fmla="*/ 358588 h 1281953"/>
              <a:gd name="connsiteX0" fmla="*/ 0 w 2776497"/>
              <a:gd name="connsiteY0" fmla="*/ 350904 h 1223042"/>
              <a:gd name="connsiteX1" fmla="*/ 222837 w 2776497"/>
              <a:gd name="connsiteY1" fmla="*/ 343220 h 1223042"/>
              <a:gd name="connsiteX2" fmla="*/ 437990 w 2776497"/>
              <a:gd name="connsiteY2" fmla="*/ 373956 h 1223042"/>
              <a:gd name="connsiteX3" fmla="*/ 691563 w 2776497"/>
              <a:gd name="connsiteY3" fmla="*/ 466165 h 1223042"/>
              <a:gd name="connsiteX4" fmla="*/ 822191 w 2776497"/>
              <a:gd name="connsiteY4" fmla="*/ 496901 h 1223042"/>
              <a:gd name="connsiteX5" fmla="*/ 929768 w 2776497"/>
              <a:gd name="connsiteY5" fmla="*/ 543005 h 1223042"/>
              <a:gd name="connsiteX6" fmla="*/ 929768 w 2776497"/>
              <a:gd name="connsiteY6" fmla="*/ 550689 h 1223042"/>
              <a:gd name="connsiteX7" fmla="*/ 1114185 w 2776497"/>
              <a:gd name="connsiteY7" fmla="*/ 573741 h 1223042"/>
              <a:gd name="connsiteX8" fmla="*/ 1167973 w 2776497"/>
              <a:gd name="connsiteY8" fmla="*/ 635214 h 1223042"/>
              <a:gd name="connsiteX9" fmla="*/ 1214077 w 2776497"/>
              <a:gd name="connsiteY9" fmla="*/ 804262 h 1223042"/>
              <a:gd name="connsiteX10" fmla="*/ 1252497 w 2776497"/>
              <a:gd name="connsiteY10" fmla="*/ 927207 h 1223042"/>
              <a:gd name="connsiteX11" fmla="*/ 1375442 w 2776497"/>
              <a:gd name="connsiteY11" fmla="*/ 973311 h 1223042"/>
              <a:gd name="connsiteX12" fmla="*/ 1498386 w 2776497"/>
              <a:gd name="connsiteY12" fmla="*/ 957943 h 1223042"/>
              <a:gd name="connsiteX13" fmla="*/ 1621331 w 2776497"/>
              <a:gd name="connsiteY13" fmla="*/ 950259 h 1223042"/>
              <a:gd name="connsiteX14" fmla="*/ 1713539 w 2776497"/>
              <a:gd name="connsiteY14" fmla="*/ 988679 h 1223042"/>
              <a:gd name="connsiteX15" fmla="*/ 1705855 w 2776497"/>
              <a:gd name="connsiteY15" fmla="*/ 1088572 h 1223042"/>
              <a:gd name="connsiteX16" fmla="*/ 1590595 w 2776497"/>
              <a:gd name="connsiteY16" fmla="*/ 1211516 h 1223042"/>
              <a:gd name="connsiteX17" fmla="*/ 2627939 w 2776497"/>
              <a:gd name="connsiteY17" fmla="*/ 1157728 h 1223042"/>
              <a:gd name="connsiteX18" fmla="*/ 2481943 w 2776497"/>
              <a:gd name="connsiteY18" fmla="*/ 1111624 h 1223042"/>
              <a:gd name="connsiteX19" fmla="*/ 2328262 w 2776497"/>
              <a:gd name="connsiteY19" fmla="*/ 1111624 h 1223042"/>
              <a:gd name="connsiteX20" fmla="*/ 2236054 w 2776497"/>
              <a:gd name="connsiteY20" fmla="*/ 950259 h 1223042"/>
              <a:gd name="connsiteX21" fmla="*/ 2090057 w 2776497"/>
              <a:gd name="connsiteY21" fmla="*/ 842683 h 1223042"/>
              <a:gd name="connsiteX22" fmla="*/ 2120793 w 2776497"/>
              <a:gd name="connsiteY22" fmla="*/ 650582 h 1223042"/>
              <a:gd name="connsiteX23" fmla="*/ 2174581 w 2776497"/>
              <a:gd name="connsiteY23" fmla="*/ 496901 h 1223042"/>
              <a:gd name="connsiteX24" fmla="*/ 2197633 w 2776497"/>
              <a:gd name="connsiteY24" fmla="*/ 289432 h 1223042"/>
              <a:gd name="connsiteX25" fmla="*/ 2189949 w 2776497"/>
              <a:gd name="connsiteY25" fmla="*/ 166488 h 1223042"/>
              <a:gd name="connsiteX26" fmla="*/ 1990165 w 2776497"/>
              <a:gd name="connsiteY26" fmla="*/ 143435 h 1223042"/>
              <a:gd name="connsiteX27" fmla="*/ 1775012 w 2776497"/>
              <a:gd name="connsiteY27" fmla="*/ 43543 h 1223042"/>
              <a:gd name="connsiteX28" fmla="*/ 1636699 w 2776497"/>
              <a:gd name="connsiteY28" fmla="*/ 12807 h 1223042"/>
              <a:gd name="connsiteX29" fmla="*/ 1413862 w 2776497"/>
              <a:gd name="connsiteY29" fmla="*/ 20491 h 1223042"/>
              <a:gd name="connsiteX30" fmla="*/ 1183341 w 2776497"/>
              <a:gd name="connsiteY30" fmla="*/ 58911 h 1223042"/>
              <a:gd name="connsiteX31" fmla="*/ 929768 w 2776497"/>
              <a:gd name="connsiteY31" fmla="*/ 5123 h 1223042"/>
              <a:gd name="connsiteX32" fmla="*/ 799139 w 2776497"/>
              <a:gd name="connsiteY32" fmla="*/ 28175 h 1223042"/>
              <a:gd name="connsiteX33" fmla="*/ 783771 w 2776497"/>
              <a:gd name="connsiteY33" fmla="*/ 128067 h 1223042"/>
              <a:gd name="connsiteX34" fmla="*/ 437990 w 2776497"/>
              <a:gd name="connsiteY34" fmla="*/ 251012 h 1223042"/>
              <a:gd name="connsiteX35" fmla="*/ 153681 w 2776497"/>
              <a:gd name="connsiteY35" fmla="*/ 320168 h 1223042"/>
              <a:gd name="connsiteX36" fmla="*/ 53788 w 2776497"/>
              <a:gd name="connsiteY36" fmla="*/ 358588 h 1223042"/>
              <a:gd name="connsiteX0" fmla="*/ 0 w 2757287"/>
              <a:gd name="connsiteY0" fmla="*/ 350904 h 1161570"/>
              <a:gd name="connsiteX1" fmla="*/ 222837 w 2757287"/>
              <a:gd name="connsiteY1" fmla="*/ 343220 h 1161570"/>
              <a:gd name="connsiteX2" fmla="*/ 437990 w 2757287"/>
              <a:gd name="connsiteY2" fmla="*/ 373956 h 1161570"/>
              <a:gd name="connsiteX3" fmla="*/ 691563 w 2757287"/>
              <a:gd name="connsiteY3" fmla="*/ 466165 h 1161570"/>
              <a:gd name="connsiteX4" fmla="*/ 822191 w 2757287"/>
              <a:gd name="connsiteY4" fmla="*/ 496901 h 1161570"/>
              <a:gd name="connsiteX5" fmla="*/ 929768 w 2757287"/>
              <a:gd name="connsiteY5" fmla="*/ 543005 h 1161570"/>
              <a:gd name="connsiteX6" fmla="*/ 929768 w 2757287"/>
              <a:gd name="connsiteY6" fmla="*/ 550689 h 1161570"/>
              <a:gd name="connsiteX7" fmla="*/ 1114185 w 2757287"/>
              <a:gd name="connsiteY7" fmla="*/ 573741 h 1161570"/>
              <a:gd name="connsiteX8" fmla="*/ 1167973 w 2757287"/>
              <a:gd name="connsiteY8" fmla="*/ 635214 h 1161570"/>
              <a:gd name="connsiteX9" fmla="*/ 1214077 w 2757287"/>
              <a:gd name="connsiteY9" fmla="*/ 804262 h 1161570"/>
              <a:gd name="connsiteX10" fmla="*/ 1252497 w 2757287"/>
              <a:gd name="connsiteY10" fmla="*/ 927207 h 1161570"/>
              <a:gd name="connsiteX11" fmla="*/ 1375442 w 2757287"/>
              <a:gd name="connsiteY11" fmla="*/ 973311 h 1161570"/>
              <a:gd name="connsiteX12" fmla="*/ 1498386 w 2757287"/>
              <a:gd name="connsiteY12" fmla="*/ 957943 h 1161570"/>
              <a:gd name="connsiteX13" fmla="*/ 1621331 w 2757287"/>
              <a:gd name="connsiteY13" fmla="*/ 950259 h 1161570"/>
              <a:gd name="connsiteX14" fmla="*/ 1713539 w 2757287"/>
              <a:gd name="connsiteY14" fmla="*/ 988679 h 1161570"/>
              <a:gd name="connsiteX15" fmla="*/ 1705855 w 2757287"/>
              <a:gd name="connsiteY15" fmla="*/ 1088572 h 1161570"/>
              <a:gd name="connsiteX16" fmla="*/ 2627939 w 2757287"/>
              <a:gd name="connsiteY16" fmla="*/ 1157728 h 1161570"/>
              <a:gd name="connsiteX17" fmla="*/ 2481943 w 2757287"/>
              <a:gd name="connsiteY17" fmla="*/ 1111624 h 1161570"/>
              <a:gd name="connsiteX18" fmla="*/ 2328262 w 2757287"/>
              <a:gd name="connsiteY18" fmla="*/ 1111624 h 1161570"/>
              <a:gd name="connsiteX19" fmla="*/ 2236054 w 2757287"/>
              <a:gd name="connsiteY19" fmla="*/ 950259 h 1161570"/>
              <a:gd name="connsiteX20" fmla="*/ 2090057 w 2757287"/>
              <a:gd name="connsiteY20" fmla="*/ 842683 h 1161570"/>
              <a:gd name="connsiteX21" fmla="*/ 2120793 w 2757287"/>
              <a:gd name="connsiteY21" fmla="*/ 650582 h 1161570"/>
              <a:gd name="connsiteX22" fmla="*/ 2174581 w 2757287"/>
              <a:gd name="connsiteY22" fmla="*/ 496901 h 1161570"/>
              <a:gd name="connsiteX23" fmla="*/ 2197633 w 2757287"/>
              <a:gd name="connsiteY23" fmla="*/ 289432 h 1161570"/>
              <a:gd name="connsiteX24" fmla="*/ 2189949 w 2757287"/>
              <a:gd name="connsiteY24" fmla="*/ 166488 h 1161570"/>
              <a:gd name="connsiteX25" fmla="*/ 1990165 w 2757287"/>
              <a:gd name="connsiteY25" fmla="*/ 143435 h 1161570"/>
              <a:gd name="connsiteX26" fmla="*/ 1775012 w 2757287"/>
              <a:gd name="connsiteY26" fmla="*/ 43543 h 1161570"/>
              <a:gd name="connsiteX27" fmla="*/ 1636699 w 2757287"/>
              <a:gd name="connsiteY27" fmla="*/ 12807 h 1161570"/>
              <a:gd name="connsiteX28" fmla="*/ 1413862 w 2757287"/>
              <a:gd name="connsiteY28" fmla="*/ 20491 h 1161570"/>
              <a:gd name="connsiteX29" fmla="*/ 1183341 w 2757287"/>
              <a:gd name="connsiteY29" fmla="*/ 58911 h 1161570"/>
              <a:gd name="connsiteX30" fmla="*/ 929768 w 2757287"/>
              <a:gd name="connsiteY30" fmla="*/ 5123 h 1161570"/>
              <a:gd name="connsiteX31" fmla="*/ 799139 w 2757287"/>
              <a:gd name="connsiteY31" fmla="*/ 28175 h 1161570"/>
              <a:gd name="connsiteX32" fmla="*/ 783771 w 2757287"/>
              <a:gd name="connsiteY32" fmla="*/ 128067 h 1161570"/>
              <a:gd name="connsiteX33" fmla="*/ 437990 w 2757287"/>
              <a:gd name="connsiteY33" fmla="*/ 251012 h 1161570"/>
              <a:gd name="connsiteX34" fmla="*/ 153681 w 2757287"/>
              <a:gd name="connsiteY34" fmla="*/ 320168 h 1161570"/>
              <a:gd name="connsiteX35" fmla="*/ 53788 w 2757287"/>
              <a:gd name="connsiteY35" fmla="*/ 358588 h 1161570"/>
              <a:gd name="connsiteX0" fmla="*/ 0 w 2756006"/>
              <a:gd name="connsiteY0" fmla="*/ 350904 h 1178219"/>
              <a:gd name="connsiteX1" fmla="*/ 222837 w 2756006"/>
              <a:gd name="connsiteY1" fmla="*/ 343220 h 1178219"/>
              <a:gd name="connsiteX2" fmla="*/ 437990 w 2756006"/>
              <a:gd name="connsiteY2" fmla="*/ 373956 h 1178219"/>
              <a:gd name="connsiteX3" fmla="*/ 691563 w 2756006"/>
              <a:gd name="connsiteY3" fmla="*/ 466165 h 1178219"/>
              <a:gd name="connsiteX4" fmla="*/ 822191 w 2756006"/>
              <a:gd name="connsiteY4" fmla="*/ 496901 h 1178219"/>
              <a:gd name="connsiteX5" fmla="*/ 929768 w 2756006"/>
              <a:gd name="connsiteY5" fmla="*/ 543005 h 1178219"/>
              <a:gd name="connsiteX6" fmla="*/ 929768 w 2756006"/>
              <a:gd name="connsiteY6" fmla="*/ 550689 h 1178219"/>
              <a:gd name="connsiteX7" fmla="*/ 1114185 w 2756006"/>
              <a:gd name="connsiteY7" fmla="*/ 573741 h 1178219"/>
              <a:gd name="connsiteX8" fmla="*/ 1167973 w 2756006"/>
              <a:gd name="connsiteY8" fmla="*/ 635214 h 1178219"/>
              <a:gd name="connsiteX9" fmla="*/ 1214077 w 2756006"/>
              <a:gd name="connsiteY9" fmla="*/ 804262 h 1178219"/>
              <a:gd name="connsiteX10" fmla="*/ 1252497 w 2756006"/>
              <a:gd name="connsiteY10" fmla="*/ 927207 h 1178219"/>
              <a:gd name="connsiteX11" fmla="*/ 1375442 w 2756006"/>
              <a:gd name="connsiteY11" fmla="*/ 973311 h 1178219"/>
              <a:gd name="connsiteX12" fmla="*/ 1498386 w 2756006"/>
              <a:gd name="connsiteY12" fmla="*/ 957943 h 1178219"/>
              <a:gd name="connsiteX13" fmla="*/ 1621331 w 2756006"/>
              <a:gd name="connsiteY13" fmla="*/ 950259 h 1178219"/>
              <a:gd name="connsiteX14" fmla="*/ 1713539 w 2756006"/>
              <a:gd name="connsiteY14" fmla="*/ 988679 h 1178219"/>
              <a:gd name="connsiteX15" fmla="*/ 2627939 w 2756006"/>
              <a:gd name="connsiteY15" fmla="*/ 1157728 h 1178219"/>
              <a:gd name="connsiteX16" fmla="*/ 2481943 w 2756006"/>
              <a:gd name="connsiteY16" fmla="*/ 1111624 h 1178219"/>
              <a:gd name="connsiteX17" fmla="*/ 2328262 w 2756006"/>
              <a:gd name="connsiteY17" fmla="*/ 1111624 h 1178219"/>
              <a:gd name="connsiteX18" fmla="*/ 2236054 w 2756006"/>
              <a:gd name="connsiteY18" fmla="*/ 950259 h 1178219"/>
              <a:gd name="connsiteX19" fmla="*/ 2090057 w 2756006"/>
              <a:gd name="connsiteY19" fmla="*/ 842683 h 1178219"/>
              <a:gd name="connsiteX20" fmla="*/ 2120793 w 2756006"/>
              <a:gd name="connsiteY20" fmla="*/ 650582 h 1178219"/>
              <a:gd name="connsiteX21" fmla="*/ 2174581 w 2756006"/>
              <a:gd name="connsiteY21" fmla="*/ 496901 h 1178219"/>
              <a:gd name="connsiteX22" fmla="*/ 2197633 w 2756006"/>
              <a:gd name="connsiteY22" fmla="*/ 289432 h 1178219"/>
              <a:gd name="connsiteX23" fmla="*/ 2189949 w 2756006"/>
              <a:gd name="connsiteY23" fmla="*/ 166488 h 1178219"/>
              <a:gd name="connsiteX24" fmla="*/ 1990165 w 2756006"/>
              <a:gd name="connsiteY24" fmla="*/ 143435 h 1178219"/>
              <a:gd name="connsiteX25" fmla="*/ 1775012 w 2756006"/>
              <a:gd name="connsiteY25" fmla="*/ 43543 h 1178219"/>
              <a:gd name="connsiteX26" fmla="*/ 1636699 w 2756006"/>
              <a:gd name="connsiteY26" fmla="*/ 12807 h 1178219"/>
              <a:gd name="connsiteX27" fmla="*/ 1413862 w 2756006"/>
              <a:gd name="connsiteY27" fmla="*/ 20491 h 1178219"/>
              <a:gd name="connsiteX28" fmla="*/ 1183341 w 2756006"/>
              <a:gd name="connsiteY28" fmla="*/ 58911 h 1178219"/>
              <a:gd name="connsiteX29" fmla="*/ 929768 w 2756006"/>
              <a:gd name="connsiteY29" fmla="*/ 5123 h 1178219"/>
              <a:gd name="connsiteX30" fmla="*/ 799139 w 2756006"/>
              <a:gd name="connsiteY30" fmla="*/ 28175 h 1178219"/>
              <a:gd name="connsiteX31" fmla="*/ 783771 w 2756006"/>
              <a:gd name="connsiteY31" fmla="*/ 128067 h 1178219"/>
              <a:gd name="connsiteX32" fmla="*/ 437990 w 2756006"/>
              <a:gd name="connsiteY32" fmla="*/ 251012 h 1178219"/>
              <a:gd name="connsiteX33" fmla="*/ 153681 w 2756006"/>
              <a:gd name="connsiteY33" fmla="*/ 320168 h 1178219"/>
              <a:gd name="connsiteX34" fmla="*/ 53788 w 2756006"/>
              <a:gd name="connsiteY34" fmla="*/ 358588 h 1178219"/>
              <a:gd name="connsiteX0" fmla="*/ 0 w 2771374"/>
              <a:gd name="connsiteY0" fmla="*/ 350904 h 1184622"/>
              <a:gd name="connsiteX1" fmla="*/ 222837 w 2771374"/>
              <a:gd name="connsiteY1" fmla="*/ 343220 h 1184622"/>
              <a:gd name="connsiteX2" fmla="*/ 437990 w 2771374"/>
              <a:gd name="connsiteY2" fmla="*/ 373956 h 1184622"/>
              <a:gd name="connsiteX3" fmla="*/ 691563 w 2771374"/>
              <a:gd name="connsiteY3" fmla="*/ 466165 h 1184622"/>
              <a:gd name="connsiteX4" fmla="*/ 822191 w 2771374"/>
              <a:gd name="connsiteY4" fmla="*/ 496901 h 1184622"/>
              <a:gd name="connsiteX5" fmla="*/ 929768 w 2771374"/>
              <a:gd name="connsiteY5" fmla="*/ 543005 h 1184622"/>
              <a:gd name="connsiteX6" fmla="*/ 929768 w 2771374"/>
              <a:gd name="connsiteY6" fmla="*/ 550689 h 1184622"/>
              <a:gd name="connsiteX7" fmla="*/ 1114185 w 2771374"/>
              <a:gd name="connsiteY7" fmla="*/ 573741 h 1184622"/>
              <a:gd name="connsiteX8" fmla="*/ 1167973 w 2771374"/>
              <a:gd name="connsiteY8" fmla="*/ 635214 h 1184622"/>
              <a:gd name="connsiteX9" fmla="*/ 1214077 w 2771374"/>
              <a:gd name="connsiteY9" fmla="*/ 804262 h 1184622"/>
              <a:gd name="connsiteX10" fmla="*/ 1252497 w 2771374"/>
              <a:gd name="connsiteY10" fmla="*/ 927207 h 1184622"/>
              <a:gd name="connsiteX11" fmla="*/ 1375442 w 2771374"/>
              <a:gd name="connsiteY11" fmla="*/ 973311 h 1184622"/>
              <a:gd name="connsiteX12" fmla="*/ 1498386 w 2771374"/>
              <a:gd name="connsiteY12" fmla="*/ 957943 h 1184622"/>
              <a:gd name="connsiteX13" fmla="*/ 1621331 w 2771374"/>
              <a:gd name="connsiteY13" fmla="*/ 950259 h 1184622"/>
              <a:gd name="connsiteX14" fmla="*/ 2627939 w 2771374"/>
              <a:gd name="connsiteY14" fmla="*/ 1157728 h 1184622"/>
              <a:gd name="connsiteX15" fmla="*/ 2481943 w 2771374"/>
              <a:gd name="connsiteY15" fmla="*/ 1111624 h 1184622"/>
              <a:gd name="connsiteX16" fmla="*/ 2328262 w 2771374"/>
              <a:gd name="connsiteY16" fmla="*/ 1111624 h 1184622"/>
              <a:gd name="connsiteX17" fmla="*/ 2236054 w 2771374"/>
              <a:gd name="connsiteY17" fmla="*/ 950259 h 1184622"/>
              <a:gd name="connsiteX18" fmla="*/ 2090057 w 2771374"/>
              <a:gd name="connsiteY18" fmla="*/ 842683 h 1184622"/>
              <a:gd name="connsiteX19" fmla="*/ 2120793 w 2771374"/>
              <a:gd name="connsiteY19" fmla="*/ 650582 h 1184622"/>
              <a:gd name="connsiteX20" fmla="*/ 2174581 w 2771374"/>
              <a:gd name="connsiteY20" fmla="*/ 496901 h 1184622"/>
              <a:gd name="connsiteX21" fmla="*/ 2197633 w 2771374"/>
              <a:gd name="connsiteY21" fmla="*/ 289432 h 1184622"/>
              <a:gd name="connsiteX22" fmla="*/ 2189949 w 2771374"/>
              <a:gd name="connsiteY22" fmla="*/ 166488 h 1184622"/>
              <a:gd name="connsiteX23" fmla="*/ 1990165 w 2771374"/>
              <a:gd name="connsiteY23" fmla="*/ 143435 h 1184622"/>
              <a:gd name="connsiteX24" fmla="*/ 1775012 w 2771374"/>
              <a:gd name="connsiteY24" fmla="*/ 43543 h 1184622"/>
              <a:gd name="connsiteX25" fmla="*/ 1636699 w 2771374"/>
              <a:gd name="connsiteY25" fmla="*/ 12807 h 1184622"/>
              <a:gd name="connsiteX26" fmla="*/ 1413862 w 2771374"/>
              <a:gd name="connsiteY26" fmla="*/ 20491 h 1184622"/>
              <a:gd name="connsiteX27" fmla="*/ 1183341 w 2771374"/>
              <a:gd name="connsiteY27" fmla="*/ 58911 h 1184622"/>
              <a:gd name="connsiteX28" fmla="*/ 929768 w 2771374"/>
              <a:gd name="connsiteY28" fmla="*/ 5123 h 1184622"/>
              <a:gd name="connsiteX29" fmla="*/ 799139 w 2771374"/>
              <a:gd name="connsiteY29" fmla="*/ 28175 h 1184622"/>
              <a:gd name="connsiteX30" fmla="*/ 783771 w 2771374"/>
              <a:gd name="connsiteY30" fmla="*/ 128067 h 1184622"/>
              <a:gd name="connsiteX31" fmla="*/ 437990 w 2771374"/>
              <a:gd name="connsiteY31" fmla="*/ 251012 h 1184622"/>
              <a:gd name="connsiteX32" fmla="*/ 153681 w 2771374"/>
              <a:gd name="connsiteY32" fmla="*/ 320168 h 1184622"/>
              <a:gd name="connsiteX33" fmla="*/ 53788 w 2771374"/>
              <a:gd name="connsiteY33" fmla="*/ 358588 h 1184622"/>
              <a:gd name="connsiteX0" fmla="*/ 0 w 2791865"/>
              <a:gd name="connsiteY0" fmla="*/ 350904 h 1183341"/>
              <a:gd name="connsiteX1" fmla="*/ 222837 w 2791865"/>
              <a:gd name="connsiteY1" fmla="*/ 343220 h 1183341"/>
              <a:gd name="connsiteX2" fmla="*/ 437990 w 2791865"/>
              <a:gd name="connsiteY2" fmla="*/ 373956 h 1183341"/>
              <a:gd name="connsiteX3" fmla="*/ 691563 w 2791865"/>
              <a:gd name="connsiteY3" fmla="*/ 466165 h 1183341"/>
              <a:gd name="connsiteX4" fmla="*/ 822191 w 2791865"/>
              <a:gd name="connsiteY4" fmla="*/ 496901 h 1183341"/>
              <a:gd name="connsiteX5" fmla="*/ 929768 w 2791865"/>
              <a:gd name="connsiteY5" fmla="*/ 543005 h 1183341"/>
              <a:gd name="connsiteX6" fmla="*/ 929768 w 2791865"/>
              <a:gd name="connsiteY6" fmla="*/ 550689 h 1183341"/>
              <a:gd name="connsiteX7" fmla="*/ 1114185 w 2791865"/>
              <a:gd name="connsiteY7" fmla="*/ 573741 h 1183341"/>
              <a:gd name="connsiteX8" fmla="*/ 1167973 w 2791865"/>
              <a:gd name="connsiteY8" fmla="*/ 635214 h 1183341"/>
              <a:gd name="connsiteX9" fmla="*/ 1214077 w 2791865"/>
              <a:gd name="connsiteY9" fmla="*/ 804262 h 1183341"/>
              <a:gd name="connsiteX10" fmla="*/ 1252497 w 2791865"/>
              <a:gd name="connsiteY10" fmla="*/ 927207 h 1183341"/>
              <a:gd name="connsiteX11" fmla="*/ 1375442 w 2791865"/>
              <a:gd name="connsiteY11" fmla="*/ 973311 h 1183341"/>
              <a:gd name="connsiteX12" fmla="*/ 1498386 w 2791865"/>
              <a:gd name="connsiteY12" fmla="*/ 957943 h 1183341"/>
              <a:gd name="connsiteX13" fmla="*/ 2627939 w 2791865"/>
              <a:gd name="connsiteY13" fmla="*/ 1157728 h 1183341"/>
              <a:gd name="connsiteX14" fmla="*/ 2481943 w 2791865"/>
              <a:gd name="connsiteY14" fmla="*/ 1111624 h 1183341"/>
              <a:gd name="connsiteX15" fmla="*/ 2328262 w 2791865"/>
              <a:gd name="connsiteY15" fmla="*/ 1111624 h 1183341"/>
              <a:gd name="connsiteX16" fmla="*/ 2236054 w 2791865"/>
              <a:gd name="connsiteY16" fmla="*/ 950259 h 1183341"/>
              <a:gd name="connsiteX17" fmla="*/ 2090057 w 2791865"/>
              <a:gd name="connsiteY17" fmla="*/ 842683 h 1183341"/>
              <a:gd name="connsiteX18" fmla="*/ 2120793 w 2791865"/>
              <a:gd name="connsiteY18" fmla="*/ 650582 h 1183341"/>
              <a:gd name="connsiteX19" fmla="*/ 2174581 w 2791865"/>
              <a:gd name="connsiteY19" fmla="*/ 496901 h 1183341"/>
              <a:gd name="connsiteX20" fmla="*/ 2197633 w 2791865"/>
              <a:gd name="connsiteY20" fmla="*/ 289432 h 1183341"/>
              <a:gd name="connsiteX21" fmla="*/ 2189949 w 2791865"/>
              <a:gd name="connsiteY21" fmla="*/ 166488 h 1183341"/>
              <a:gd name="connsiteX22" fmla="*/ 1990165 w 2791865"/>
              <a:gd name="connsiteY22" fmla="*/ 143435 h 1183341"/>
              <a:gd name="connsiteX23" fmla="*/ 1775012 w 2791865"/>
              <a:gd name="connsiteY23" fmla="*/ 43543 h 1183341"/>
              <a:gd name="connsiteX24" fmla="*/ 1636699 w 2791865"/>
              <a:gd name="connsiteY24" fmla="*/ 12807 h 1183341"/>
              <a:gd name="connsiteX25" fmla="*/ 1413862 w 2791865"/>
              <a:gd name="connsiteY25" fmla="*/ 20491 h 1183341"/>
              <a:gd name="connsiteX26" fmla="*/ 1183341 w 2791865"/>
              <a:gd name="connsiteY26" fmla="*/ 58911 h 1183341"/>
              <a:gd name="connsiteX27" fmla="*/ 929768 w 2791865"/>
              <a:gd name="connsiteY27" fmla="*/ 5123 h 1183341"/>
              <a:gd name="connsiteX28" fmla="*/ 799139 w 2791865"/>
              <a:gd name="connsiteY28" fmla="*/ 28175 h 1183341"/>
              <a:gd name="connsiteX29" fmla="*/ 783771 w 2791865"/>
              <a:gd name="connsiteY29" fmla="*/ 128067 h 1183341"/>
              <a:gd name="connsiteX30" fmla="*/ 437990 w 2791865"/>
              <a:gd name="connsiteY30" fmla="*/ 251012 h 1183341"/>
              <a:gd name="connsiteX31" fmla="*/ 153681 w 2791865"/>
              <a:gd name="connsiteY31" fmla="*/ 320168 h 1183341"/>
              <a:gd name="connsiteX32" fmla="*/ 53788 w 2791865"/>
              <a:gd name="connsiteY32" fmla="*/ 358588 h 1183341"/>
              <a:gd name="connsiteX0" fmla="*/ 0 w 2812356"/>
              <a:gd name="connsiteY0" fmla="*/ 350904 h 1180780"/>
              <a:gd name="connsiteX1" fmla="*/ 222837 w 2812356"/>
              <a:gd name="connsiteY1" fmla="*/ 343220 h 1180780"/>
              <a:gd name="connsiteX2" fmla="*/ 437990 w 2812356"/>
              <a:gd name="connsiteY2" fmla="*/ 373956 h 1180780"/>
              <a:gd name="connsiteX3" fmla="*/ 691563 w 2812356"/>
              <a:gd name="connsiteY3" fmla="*/ 466165 h 1180780"/>
              <a:gd name="connsiteX4" fmla="*/ 822191 w 2812356"/>
              <a:gd name="connsiteY4" fmla="*/ 496901 h 1180780"/>
              <a:gd name="connsiteX5" fmla="*/ 929768 w 2812356"/>
              <a:gd name="connsiteY5" fmla="*/ 543005 h 1180780"/>
              <a:gd name="connsiteX6" fmla="*/ 929768 w 2812356"/>
              <a:gd name="connsiteY6" fmla="*/ 550689 h 1180780"/>
              <a:gd name="connsiteX7" fmla="*/ 1114185 w 2812356"/>
              <a:gd name="connsiteY7" fmla="*/ 573741 h 1180780"/>
              <a:gd name="connsiteX8" fmla="*/ 1167973 w 2812356"/>
              <a:gd name="connsiteY8" fmla="*/ 635214 h 1180780"/>
              <a:gd name="connsiteX9" fmla="*/ 1214077 w 2812356"/>
              <a:gd name="connsiteY9" fmla="*/ 804262 h 1180780"/>
              <a:gd name="connsiteX10" fmla="*/ 1252497 w 2812356"/>
              <a:gd name="connsiteY10" fmla="*/ 927207 h 1180780"/>
              <a:gd name="connsiteX11" fmla="*/ 1375442 w 2812356"/>
              <a:gd name="connsiteY11" fmla="*/ 973311 h 1180780"/>
              <a:gd name="connsiteX12" fmla="*/ 2627939 w 2812356"/>
              <a:gd name="connsiteY12" fmla="*/ 1157728 h 1180780"/>
              <a:gd name="connsiteX13" fmla="*/ 2481943 w 2812356"/>
              <a:gd name="connsiteY13" fmla="*/ 1111624 h 1180780"/>
              <a:gd name="connsiteX14" fmla="*/ 2328262 w 2812356"/>
              <a:gd name="connsiteY14" fmla="*/ 1111624 h 1180780"/>
              <a:gd name="connsiteX15" fmla="*/ 2236054 w 2812356"/>
              <a:gd name="connsiteY15" fmla="*/ 950259 h 1180780"/>
              <a:gd name="connsiteX16" fmla="*/ 2090057 w 2812356"/>
              <a:gd name="connsiteY16" fmla="*/ 842683 h 1180780"/>
              <a:gd name="connsiteX17" fmla="*/ 2120793 w 2812356"/>
              <a:gd name="connsiteY17" fmla="*/ 650582 h 1180780"/>
              <a:gd name="connsiteX18" fmla="*/ 2174581 w 2812356"/>
              <a:gd name="connsiteY18" fmla="*/ 496901 h 1180780"/>
              <a:gd name="connsiteX19" fmla="*/ 2197633 w 2812356"/>
              <a:gd name="connsiteY19" fmla="*/ 289432 h 1180780"/>
              <a:gd name="connsiteX20" fmla="*/ 2189949 w 2812356"/>
              <a:gd name="connsiteY20" fmla="*/ 166488 h 1180780"/>
              <a:gd name="connsiteX21" fmla="*/ 1990165 w 2812356"/>
              <a:gd name="connsiteY21" fmla="*/ 143435 h 1180780"/>
              <a:gd name="connsiteX22" fmla="*/ 1775012 w 2812356"/>
              <a:gd name="connsiteY22" fmla="*/ 43543 h 1180780"/>
              <a:gd name="connsiteX23" fmla="*/ 1636699 w 2812356"/>
              <a:gd name="connsiteY23" fmla="*/ 12807 h 1180780"/>
              <a:gd name="connsiteX24" fmla="*/ 1413862 w 2812356"/>
              <a:gd name="connsiteY24" fmla="*/ 20491 h 1180780"/>
              <a:gd name="connsiteX25" fmla="*/ 1183341 w 2812356"/>
              <a:gd name="connsiteY25" fmla="*/ 58911 h 1180780"/>
              <a:gd name="connsiteX26" fmla="*/ 929768 w 2812356"/>
              <a:gd name="connsiteY26" fmla="*/ 5123 h 1180780"/>
              <a:gd name="connsiteX27" fmla="*/ 799139 w 2812356"/>
              <a:gd name="connsiteY27" fmla="*/ 28175 h 1180780"/>
              <a:gd name="connsiteX28" fmla="*/ 783771 w 2812356"/>
              <a:gd name="connsiteY28" fmla="*/ 128067 h 1180780"/>
              <a:gd name="connsiteX29" fmla="*/ 437990 w 2812356"/>
              <a:gd name="connsiteY29" fmla="*/ 251012 h 1180780"/>
              <a:gd name="connsiteX30" fmla="*/ 153681 w 2812356"/>
              <a:gd name="connsiteY30" fmla="*/ 320168 h 1180780"/>
              <a:gd name="connsiteX31" fmla="*/ 53788 w 2812356"/>
              <a:gd name="connsiteY31" fmla="*/ 358588 h 1180780"/>
              <a:gd name="connsiteX0" fmla="*/ 0 w 2786742"/>
              <a:gd name="connsiteY0" fmla="*/ 350904 h 1180780"/>
              <a:gd name="connsiteX1" fmla="*/ 222837 w 2786742"/>
              <a:gd name="connsiteY1" fmla="*/ 343220 h 1180780"/>
              <a:gd name="connsiteX2" fmla="*/ 437990 w 2786742"/>
              <a:gd name="connsiteY2" fmla="*/ 373956 h 1180780"/>
              <a:gd name="connsiteX3" fmla="*/ 691563 w 2786742"/>
              <a:gd name="connsiteY3" fmla="*/ 466165 h 1180780"/>
              <a:gd name="connsiteX4" fmla="*/ 822191 w 2786742"/>
              <a:gd name="connsiteY4" fmla="*/ 496901 h 1180780"/>
              <a:gd name="connsiteX5" fmla="*/ 929768 w 2786742"/>
              <a:gd name="connsiteY5" fmla="*/ 543005 h 1180780"/>
              <a:gd name="connsiteX6" fmla="*/ 929768 w 2786742"/>
              <a:gd name="connsiteY6" fmla="*/ 550689 h 1180780"/>
              <a:gd name="connsiteX7" fmla="*/ 1114185 w 2786742"/>
              <a:gd name="connsiteY7" fmla="*/ 573741 h 1180780"/>
              <a:gd name="connsiteX8" fmla="*/ 1167973 w 2786742"/>
              <a:gd name="connsiteY8" fmla="*/ 635214 h 1180780"/>
              <a:gd name="connsiteX9" fmla="*/ 1214077 w 2786742"/>
              <a:gd name="connsiteY9" fmla="*/ 804262 h 1180780"/>
              <a:gd name="connsiteX10" fmla="*/ 1252497 w 2786742"/>
              <a:gd name="connsiteY10" fmla="*/ 927207 h 1180780"/>
              <a:gd name="connsiteX11" fmla="*/ 1375442 w 2786742"/>
              <a:gd name="connsiteY11" fmla="*/ 973311 h 1180780"/>
              <a:gd name="connsiteX12" fmla="*/ 2627939 w 2786742"/>
              <a:gd name="connsiteY12" fmla="*/ 1157728 h 1180780"/>
              <a:gd name="connsiteX13" fmla="*/ 2328262 w 2786742"/>
              <a:gd name="connsiteY13" fmla="*/ 1111624 h 1180780"/>
              <a:gd name="connsiteX14" fmla="*/ 2236054 w 2786742"/>
              <a:gd name="connsiteY14" fmla="*/ 950259 h 1180780"/>
              <a:gd name="connsiteX15" fmla="*/ 2090057 w 2786742"/>
              <a:gd name="connsiteY15" fmla="*/ 842683 h 1180780"/>
              <a:gd name="connsiteX16" fmla="*/ 2120793 w 2786742"/>
              <a:gd name="connsiteY16" fmla="*/ 650582 h 1180780"/>
              <a:gd name="connsiteX17" fmla="*/ 2174581 w 2786742"/>
              <a:gd name="connsiteY17" fmla="*/ 496901 h 1180780"/>
              <a:gd name="connsiteX18" fmla="*/ 2197633 w 2786742"/>
              <a:gd name="connsiteY18" fmla="*/ 289432 h 1180780"/>
              <a:gd name="connsiteX19" fmla="*/ 2189949 w 2786742"/>
              <a:gd name="connsiteY19" fmla="*/ 166488 h 1180780"/>
              <a:gd name="connsiteX20" fmla="*/ 1990165 w 2786742"/>
              <a:gd name="connsiteY20" fmla="*/ 143435 h 1180780"/>
              <a:gd name="connsiteX21" fmla="*/ 1775012 w 2786742"/>
              <a:gd name="connsiteY21" fmla="*/ 43543 h 1180780"/>
              <a:gd name="connsiteX22" fmla="*/ 1636699 w 2786742"/>
              <a:gd name="connsiteY22" fmla="*/ 12807 h 1180780"/>
              <a:gd name="connsiteX23" fmla="*/ 1413862 w 2786742"/>
              <a:gd name="connsiteY23" fmla="*/ 20491 h 1180780"/>
              <a:gd name="connsiteX24" fmla="*/ 1183341 w 2786742"/>
              <a:gd name="connsiteY24" fmla="*/ 58911 h 1180780"/>
              <a:gd name="connsiteX25" fmla="*/ 929768 w 2786742"/>
              <a:gd name="connsiteY25" fmla="*/ 5123 h 1180780"/>
              <a:gd name="connsiteX26" fmla="*/ 799139 w 2786742"/>
              <a:gd name="connsiteY26" fmla="*/ 28175 h 1180780"/>
              <a:gd name="connsiteX27" fmla="*/ 783771 w 2786742"/>
              <a:gd name="connsiteY27" fmla="*/ 128067 h 1180780"/>
              <a:gd name="connsiteX28" fmla="*/ 437990 w 2786742"/>
              <a:gd name="connsiteY28" fmla="*/ 251012 h 1180780"/>
              <a:gd name="connsiteX29" fmla="*/ 153681 w 2786742"/>
              <a:gd name="connsiteY29" fmla="*/ 320168 h 1180780"/>
              <a:gd name="connsiteX30" fmla="*/ 53788 w 2786742"/>
              <a:gd name="connsiteY30" fmla="*/ 358588 h 1180780"/>
              <a:gd name="connsiteX0" fmla="*/ 0 w 2771374"/>
              <a:gd name="connsiteY0" fmla="*/ 350904 h 1161570"/>
              <a:gd name="connsiteX1" fmla="*/ 222837 w 2771374"/>
              <a:gd name="connsiteY1" fmla="*/ 343220 h 1161570"/>
              <a:gd name="connsiteX2" fmla="*/ 437990 w 2771374"/>
              <a:gd name="connsiteY2" fmla="*/ 373956 h 1161570"/>
              <a:gd name="connsiteX3" fmla="*/ 691563 w 2771374"/>
              <a:gd name="connsiteY3" fmla="*/ 466165 h 1161570"/>
              <a:gd name="connsiteX4" fmla="*/ 822191 w 2771374"/>
              <a:gd name="connsiteY4" fmla="*/ 496901 h 1161570"/>
              <a:gd name="connsiteX5" fmla="*/ 929768 w 2771374"/>
              <a:gd name="connsiteY5" fmla="*/ 543005 h 1161570"/>
              <a:gd name="connsiteX6" fmla="*/ 929768 w 2771374"/>
              <a:gd name="connsiteY6" fmla="*/ 550689 h 1161570"/>
              <a:gd name="connsiteX7" fmla="*/ 1114185 w 2771374"/>
              <a:gd name="connsiteY7" fmla="*/ 573741 h 1161570"/>
              <a:gd name="connsiteX8" fmla="*/ 1167973 w 2771374"/>
              <a:gd name="connsiteY8" fmla="*/ 635214 h 1161570"/>
              <a:gd name="connsiteX9" fmla="*/ 1214077 w 2771374"/>
              <a:gd name="connsiteY9" fmla="*/ 804262 h 1161570"/>
              <a:gd name="connsiteX10" fmla="*/ 1252497 w 2771374"/>
              <a:gd name="connsiteY10" fmla="*/ 927207 h 1161570"/>
              <a:gd name="connsiteX11" fmla="*/ 1375442 w 2771374"/>
              <a:gd name="connsiteY11" fmla="*/ 973311 h 1161570"/>
              <a:gd name="connsiteX12" fmla="*/ 2627939 w 2771374"/>
              <a:gd name="connsiteY12" fmla="*/ 1157728 h 1161570"/>
              <a:gd name="connsiteX13" fmla="*/ 2236054 w 2771374"/>
              <a:gd name="connsiteY13" fmla="*/ 950259 h 1161570"/>
              <a:gd name="connsiteX14" fmla="*/ 2090057 w 2771374"/>
              <a:gd name="connsiteY14" fmla="*/ 842683 h 1161570"/>
              <a:gd name="connsiteX15" fmla="*/ 2120793 w 2771374"/>
              <a:gd name="connsiteY15" fmla="*/ 650582 h 1161570"/>
              <a:gd name="connsiteX16" fmla="*/ 2174581 w 2771374"/>
              <a:gd name="connsiteY16" fmla="*/ 496901 h 1161570"/>
              <a:gd name="connsiteX17" fmla="*/ 2197633 w 2771374"/>
              <a:gd name="connsiteY17" fmla="*/ 289432 h 1161570"/>
              <a:gd name="connsiteX18" fmla="*/ 2189949 w 2771374"/>
              <a:gd name="connsiteY18" fmla="*/ 166488 h 1161570"/>
              <a:gd name="connsiteX19" fmla="*/ 1990165 w 2771374"/>
              <a:gd name="connsiteY19" fmla="*/ 143435 h 1161570"/>
              <a:gd name="connsiteX20" fmla="*/ 1775012 w 2771374"/>
              <a:gd name="connsiteY20" fmla="*/ 43543 h 1161570"/>
              <a:gd name="connsiteX21" fmla="*/ 1636699 w 2771374"/>
              <a:gd name="connsiteY21" fmla="*/ 12807 h 1161570"/>
              <a:gd name="connsiteX22" fmla="*/ 1413862 w 2771374"/>
              <a:gd name="connsiteY22" fmla="*/ 20491 h 1161570"/>
              <a:gd name="connsiteX23" fmla="*/ 1183341 w 2771374"/>
              <a:gd name="connsiteY23" fmla="*/ 58911 h 1161570"/>
              <a:gd name="connsiteX24" fmla="*/ 929768 w 2771374"/>
              <a:gd name="connsiteY24" fmla="*/ 5123 h 1161570"/>
              <a:gd name="connsiteX25" fmla="*/ 799139 w 2771374"/>
              <a:gd name="connsiteY25" fmla="*/ 28175 h 1161570"/>
              <a:gd name="connsiteX26" fmla="*/ 783771 w 2771374"/>
              <a:gd name="connsiteY26" fmla="*/ 128067 h 1161570"/>
              <a:gd name="connsiteX27" fmla="*/ 437990 w 2771374"/>
              <a:gd name="connsiteY27" fmla="*/ 251012 h 1161570"/>
              <a:gd name="connsiteX28" fmla="*/ 153681 w 2771374"/>
              <a:gd name="connsiteY28" fmla="*/ 320168 h 1161570"/>
              <a:gd name="connsiteX29" fmla="*/ 53788 w 2771374"/>
              <a:gd name="connsiteY29" fmla="*/ 358588 h 1161570"/>
              <a:gd name="connsiteX0" fmla="*/ 0 w 2355156"/>
              <a:gd name="connsiteY0" fmla="*/ 350904 h 977153"/>
              <a:gd name="connsiteX1" fmla="*/ 222837 w 2355156"/>
              <a:gd name="connsiteY1" fmla="*/ 343220 h 977153"/>
              <a:gd name="connsiteX2" fmla="*/ 437990 w 2355156"/>
              <a:gd name="connsiteY2" fmla="*/ 373956 h 977153"/>
              <a:gd name="connsiteX3" fmla="*/ 691563 w 2355156"/>
              <a:gd name="connsiteY3" fmla="*/ 466165 h 977153"/>
              <a:gd name="connsiteX4" fmla="*/ 822191 w 2355156"/>
              <a:gd name="connsiteY4" fmla="*/ 496901 h 977153"/>
              <a:gd name="connsiteX5" fmla="*/ 929768 w 2355156"/>
              <a:gd name="connsiteY5" fmla="*/ 543005 h 977153"/>
              <a:gd name="connsiteX6" fmla="*/ 929768 w 2355156"/>
              <a:gd name="connsiteY6" fmla="*/ 550689 h 977153"/>
              <a:gd name="connsiteX7" fmla="*/ 1114185 w 2355156"/>
              <a:gd name="connsiteY7" fmla="*/ 573741 h 977153"/>
              <a:gd name="connsiteX8" fmla="*/ 1167973 w 2355156"/>
              <a:gd name="connsiteY8" fmla="*/ 635214 h 977153"/>
              <a:gd name="connsiteX9" fmla="*/ 1214077 w 2355156"/>
              <a:gd name="connsiteY9" fmla="*/ 804262 h 977153"/>
              <a:gd name="connsiteX10" fmla="*/ 1252497 w 2355156"/>
              <a:gd name="connsiteY10" fmla="*/ 927207 h 977153"/>
              <a:gd name="connsiteX11" fmla="*/ 1375442 w 2355156"/>
              <a:gd name="connsiteY11" fmla="*/ 973311 h 977153"/>
              <a:gd name="connsiteX12" fmla="*/ 2236054 w 2355156"/>
              <a:gd name="connsiteY12" fmla="*/ 950259 h 977153"/>
              <a:gd name="connsiteX13" fmla="*/ 2090057 w 2355156"/>
              <a:gd name="connsiteY13" fmla="*/ 842683 h 977153"/>
              <a:gd name="connsiteX14" fmla="*/ 2120793 w 2355156"/>
              <a:gd name="connsiteY14" fmla="*/ 650582 h 977153"/>
              <a:gd name="connsiteX15" fmla="*/ 2174581 w 2355156"/>
              <a:gd name="connsiteY15" fmla="*/ 496901 h 977153"/>
              <a:gd name="connsiteX16" fmla="*/ 2197633 w 2355156"/>
              <a:gd name="connsiteY16" fmla="*/ 289432 h 977153"/>
              <a:gd name="connsiteX17" fmla="*/ 2189949 w 2355156"/>
              <a:gd name="connsiteY17" fmla="*/ 166488 h 977153"/>
              <a:gd name="connsiteX18" fmla="*/ 1990165 w 2355156"/>
              <a:gd name="connsiteY18" fmla="*/ 143435 h 977153"/>
              <a:gd name="connsiteX19" fmla="*/ 1775012 w 2355156"/>
              <a:gd name="connsiteY19" fmla="*/ 43543 h 977153"/>
              <a:gd name="connsiteX20" fmla="*/ 1636699 w 2355156"/>
              <a:gd name="connsiteY20" fmla="*/ 12807 h 977153"/>
              <a:gd name="connsiteX21" fmla="*/ 1413862 w 2355156"/>
              <a:gd name="connsiteY21" fmla="*/ 20491 h 977153"/>
              <a:gd name="connsiteX22" fmla="*/ 1183341 w 2355156"/>
              <a:gd name="connsiteY22" fmla="*/ 58911 h 977153"/>
              <a:gd name="connsiteX23" fmla="*/ 929768 w 2355156"/>
              <a:gd name="connsiteY23" fmla="*/ 5123 h 977153"/>
              <a:gd name="connsiteX24" fmla="*/ 799139 w 2355156"/>
              <a:gd name="connsiteY24" fmla="*/ 28175 h 977153"/>
              <a:gd name="connsiteX25" fmla="*/ 783771 w 2355156"/>
              <a:gd name="connsiteY25" fmla="*/ 128067 h 977153"/>
              <a:gd name="connsiteX26" fmla="*/ 437990 w 2355156"/>
              <a:gd name="connsiteY26" fmla="*/ 251012 h 977153"/>
              <a:gd name="connsiteX27" fmla="*/ 153681 w 2355156"/>
              <a:gd name="connsiteY27" fmla="*/ 320168 h 977153"/>
              <a:gd name="connsiteX28" fmla="*/ 53788 w 2355156"/>
              <a:gd name="connsiteY28" fmla="*/ 358588 h 977153"/>
              <a:gd name="connsiteX0" fmla="*/ 0 w 2224527"/>
              <a:gd name="connsiteY0" fmla="*/ 350904 h 987398"/>
              <a:gd name="connsiteX1" fmla="*/ 222837 w 2224527"/>
              <a:gd name="connsiteY1" fmla="*/ 343220 h 987398"/>
              <a:gd name="connsiteX2" fmla="*/ 437990 w 2224527"/>
              <a:gd name="connsiteY2" fmla="*/ 373956 h 987398"/>
              <a:gd name="connsiteX3" fmla="*/ 691563 w 2224527"/>
              <a:gd name="connsiteY3" fmla="*/ 466165 h 987398"/>
              <a:gd name="connsiteX4" fmla="*/ 822191 w 2224527"/>
              <a:gd name="connsiteY4" fmla="*/ 496901 h 987398"/>
              <a:gd name="connsiteX5" fmla="*/ 929768 w 2224527"/>
              <a:gd name="connsiteY5" fmla="*/ 543005 h 987398"/>
              <a:gd name="connsiteX6" fmla="*/ 929768 w 2224527"/>
              <a:gd name="connsiteY6" fmla="*/ 550689 h 987398"/>
              <a:gd name="connsiteX7" fmla="*/ 1114185 w 2224527"/>
              <a:gd name="connsiteY7" fmla="*/ 573741 h 987398"/>
              <a:gd name="connsiteX8" fmla="*/ 1167973 w 2224527"/>
              <a:gd name="connsiteY8" fmla="*/ 635214 h 987398"/>
              <a:gd name="connsiteX9" fmla="*/ 1214077 w 2224527"/>
              <a:gd name="connsiteY9" fmla="*/ 804262 h 987398"/>
              <a:gd name="connsiteX10" fmla="*/ 1252497 w 2224527"/>
              <a:gd name="connsiteY10" fmla="*/ 927207 h 987398"/>
              <a:gd name="connsiteX11" fmla="*/ 1375442 w 2224527"/>
              <a:gd name="connsiteY11" fmla="*/ 973311 h 987398"/>
              <a:gd name="connsiteX12" fmla="*/ 2090057 w 2224527"/>
              <a:gd name="connsiteY12" fmla="*/ 842683 h 987398"/>
              <a:gd name="connsiteX13" fmla="*/ 2120793 w 2224527"/>
              <a:gd name="connsiteY13" fmla="*/ 650582 h 987398"/>
              <a:gd name="connsiteX14" fmla="*/ 2174581 w 2224527"/>
              <a:gd name="connsiteY14" fmla="*/ 496901 h 987398"/>
              <a:gd name="connsiteX15" fmla="*/ 2197633 w 2224527"/>
              <a:gd name="connsiteY15" fmla="*/ 289432 h 987398"/>
              <a:gd name="connsiteX16" fmla="*/ 2189949 w 2224527"/>
              <a:gd name="connsiteY16" fmla="*/ 166488 h 987398"/>
              <a:gd name="connsiteX17" fmla="*/ 1990165 w 2224527"/>
              <a:gd name="connsiteY17" fmla="*/ 143435 h 987398"/>
              <a:gd name="connsiteX18" fmla="*/ 1775012 w 2224527"/>
              <a:gd name="connsiteY18" fmla="*/ 43543 h 987398"/>
              <a:gd name="connsiteX19" fmla="*/ 1636699 w 2224527"/>
              <a:gd name="connsiteY19" fmla="*/ 12807 h 987398"/>
              <a:gd name="connsiteX20" fmla="*/ 1413862 w 2224527"/>
              <a:gd name="connsiteY20" fmla="*/ 20491 h 987398"/>
              <a:gd name="connsiteX21" fmla="*/ 1183341 w 2224527"/>
              <a:gd name="connsiteY21" fmla="*/ 58911 h 987398"/>
              <a:gd name="connsiteX22" fmla="*/ 929768 w 2224527"/>
              <a:gd name="connsiteY22" fmla="*/ 5123 h 987398"/>
              <a:gd name="connsiteX23" fmla="*/ 799139 w 2224527"/>
              <a:gd name="connsiteY23" fmla="*/ 28175 h 987398"/>
              <a:gd name="connsiteX24" fmla="*/ 783771 w 2224527"/>
              <a:gd name="connsiteY24" fmla="*/ 128067 h 987398"/>
              <a:gd name="connsiteX25" fmla="*/ 437990 w 2224527"/>
              <a:gd name="connsiteY25" fmla="*/ 251012 h 987398"/>
              <a:gd name="connsiteX26" fmla="*/ 153681 w 2224527"/>
              <a:gd name="connsiteY26" fmla="*/ 320168 h 987398"/>
              <a:gd name="connsiteX27" fmla="*/ 53788 w 2224527"/>
              <a:gd name="connsiteY27" fmla="*/ 358588 h 987398"/>
              <a:gd name="connsiteX0" fmla="*/ 0 w 2253983"/>
              <a:gd name="connsiteY0" fmla="*/ 350904 h 1019415"/>
              <a:gd name="connsiteX1" fmla="*/ 222837 w 2253983"/>
              <a:gd name="connsiteY1" fmla="*/ 343220 h 1019415"/>
              <a:gd name="connsiteX2" fmla="*/ 437990 w 2253983"/>
              <a:gd name="connsiteY2" fmla="*/ 373956 h 1019415"/>
              <a:gd name="connsiteX3" fmla="*/ 691563 w 2253983"/>
              <a:gd name="connsiteY3" fmla="*/ 466165 h 1019415"/>
              <a:gd name="connsiteX4" fmla="*/ 822191 w 2253983"/>
              <a:gd name="connsiteY4" fmla="*/ 496901 h 1019415"/>
              <a:gd name="connsiteX5" fmla="*/ 929768 w 2253983"/>
              <a:gd name="connsiteY5" fmla="*/ 543005 h 1019415"/>
              <a:gd name="connsiteX6" fmla="*/ 929768 w 2253983"/>
              <a:gd name="connsiteY6" fmla="*/ 550689 h 1019415"/>
              <a:gd name="connsiteX7" fmla="*/ 1114185 w 2253983"/>
              <a:gd name="connsiteY7" fmla="*/ 573741 h 1019415"/>
              <a:gd name="connsiteX8" fmla="*/ 1167973 w 2253983"/>
              <a:gd name="connsiteY8" fmla="*/ 635214 h 1019415"/>
              <a:gd name="connsiteX9" fmla="*/ 1214077 w 2253983"/>
              <a:gd name="connsiteY9" fmla="*/ 804262 h 1019415"/>
              <a:gd name="connsiteX10" fmla="*/ 1252497 w 2253983"/>
              <a:gd name="connsiteY10" fmla="*/ 927207 h 1019415"/>
              <a:gd name="connsiteX11" fmla="*/ 1375442 w 2253983"/>
              <a:gd name="connsiteY11" fmla="*/ 973311 h 1019415"/>
              <a:gd name="connsiteX12" fmla="*/ 2120793 w 2253983"/>
              <a:gd name="connsiteY12" fmla="*/ 650582 h 1019415"/>
              <a:gd name="connsiteX13" fmla="*/ 2174581 w 2253983"/>
              <a:gd name="connsiteY13" fmla="*/ 496901 h 1019415"/>
              <a:gd name="connsiteX14" fmla="*/ 2197633 w 2253983"/>
              <a:gd name="connsiteY14" fmla="*/ 289432 h 1019415"/>
              <a:gd name="connsiteX15" fmla="*/ 2189949 w 2253983"/>
              <a:gd name="connsiteY15" fmla="*/ 166488 h 1019415"/>
              <a:gd name="connsiteX16" fmla="*/ 1990165 w 2253983"/>
              <a:gd name="connsiteY16" fmla="*/ 143435 h 1019415"/>
              <a:gd name="connsiteX17" fmla="*/ 1775012 w 2253983"/>
              <a:gd name="connsiteY17" fmla="*/ 43543 h 1019415"/>
              <a:gd name="connsiteX18" fmla="*/ 1636699 w 2253983"/>
              <a:gd name="connsiteY18" fmla="*/ 12807 h 1019415"/>
              <a:gd name="connsiteX19" fmla="*/ 1413862 w 2253983"/>
              <a:gd name="connsiteY19" fmla="*/ 20491 h 1019415"/>
              <a:gd name="connsiteX20" fmla="*/ 1183341 w 2253983"/>
              <a:gd name="connsiteY20" fmla="*/ 58911 h 1019415"/>
              <a:gd name="connsiteX21" fmla="*/ 929768 w 2253983"/>
              <a:gd name="connsiteY21" fmla="*/ 5123 h 1019415"/>
              <a:gd name="connsiteX22" fmla="*/ 799139 w 2253983"/>
              <a:gd name="connsiteY22" fmla="*/ 28175 h 1019415"/>
              <a:gd name="connsiteX23" fmla="*/ 783771 w 2253983"/>
              <a:gd name="connsiteY23" fmla="*/ 128067 h 1019415"/>
              <a:gd name="connsiteX24" fmla="*/ 437990 w 2253983"/>
              <a:gd name="connsiteY24" fmla="*/ 251012 h 1019415"/>
              <a:gd name="connsiteX25" fmla="*/ 153681 w 2253983"/>
              <a:gd name="connsiteY25" fmla="*/ 320168 h 1019415"/>
              <a:gd name="connsiteX26" fmla="*/ 53788 w 2253983"/>
              <a:gd name="connsiteY26" fmla="*/ 358588 h 1019415"/>
              <a:gd name="connsiteX0" fmla="*/ 0 w 2274474"/>
              <a:gd name="connsiteY0" fmla="*/ 350904 h 952820"/>
              <a:gd name="connsiteX1" fmla="*/ 222837 w 2274474"/>
              <a:gd name="connsiteY1" fmla="*/ 343220 h 952820"/>
              <a:gd name="connsiteX2" fmla="*/ 437990 w 2274474"/>
              <a:gd name="connsiteY2" fmla="*/ 373956 h 952820"/>
              <a:gd name="connsiteX3" fmla="*/ 691563 w 2274474"/>
              <a:gd name="connsiteY3" fmla="*/ 466165 h 952820"/>
              <a:gd name="connsiteX4" fmla="*/ 822191 w 2274474"/>
              <a:gd name="connsiteY4" fmla="*/ 496901 h 952820"/>
              <a:gd name="connsiteX5" fmla="*/ 929768 w 2274474"/>
              <a:gd name="connsiteY5" fmla="*/ 543005 h 952820"/>
              <a:gd name="connsiteX6" fmla="*/ 929768 w 2274474"/>
              <a:gd name="connsiteY6" fmla="*/ 550689 h 952820"/>
              <a:gd name="connsiteX7" fmla="*/ 1114185 w 2274474"/>
              <a:gd name="connsiteY7" fmla="*/ 573741 h 952820"/>
              <a:gd name="connsiteX8" fmla="*/ 1167973 w 2274474"/>
              <a:gd name="connsiteY8" fmla="*/ 635214 h 952820"/>
              <a:gd name="connsiteX9" fmla="*/ 1214077 w 2274474"/>
              <a:gd name="connsiteY9" fmla="*/ 804262 h 952820"/>
              <a:gd name="connsiteX10" fmla="*/ 1252497 w 2274474"/>
              <a:gd name="connsiteY10" fmla="*/ 927207 h 952820"/>
              <a:gd name="connsiteX11" fmla="*/ 2120793 w 2274474"/>
              <a:gd name="connsiteY11" fmla="*/ 650582 h 952820"/>
              <a:gd name="connsiteX12" fmla="*/ 2174581 w 2274474"/>
              <a:gd name="connsiteY12" fmla="*/ 496901 h 952820"/>
              <a:gd name="connsiteX13" fmla="*/ 2197633 w 2274474"/>
              <a:gd name="connsiteY13" fmla="*/ 289432 h 952820"/>
              <a:gd name="connsiteX14" fmla="*/ 2189949 w 2274474"/>
              <a:gd name="connsiteY14" fmla="*/ 166488 h 952820"/>
              <a:gd name="connsiteX15" fmla="*/ 1990165 w 2274474"/>
              <a:gd name="connsiteY15" fmla="*/ 143435 h 952820"/>
              <a:gd name="connsiteX16" fmla="*/ 1775012 w 2274474"/>
              <a:gd name="connsiteY16" fmla="*/ 43543 h 952820"/>
              <a:gd name="connsiteX17" fmla="*/ 1636699 w 2274474"/>
              <a:gd name="connsiteY17" fmla="*/ 12807 h 952820"/>
              <a:gd name="connsiteX18" fmla="*/ 1413862 w 2274474"/>
              <a:gd name="connsiteY18" fmla="*/ 20491 h 952820"/>
              <a:gd name="connsiteX19" fmla="*/ 1183341 w 2274474"/>
              <a:gd name="connsiteY19" fmla="*/ 58911 h 952820"/>
              <a:gd name="connsiteX20" fmla="*/ 929768 w 2274474"/>
              <a:gd name="connsiteY20" fmla="*/ 5123 h 952820"/>
              <a:gd name="connsiteX21" fmla="*/ 799139 w 2274474"/>
              <a:gd name="connsiteY21" fmla="*/ 28175 h 952820"/>
              <a:gd name="connsiteX22" fmla="*/ 783771 w 2274474"/>
              <a:gd name="connsiteY22" fmla="*/ 128067 h 952820"/>
              <a:gd name="connsiteX23" fmla="*/ 437990 w 2274474"/>
              <a:gd name="connsiteY23" fmla="*/ 251012 h 952820"/>
              <a:gd name="connsiteX24" fmla="*/ 153681 w 2274474"/>
              <a:gd name="connsiteY24" fmla="*/ 320168 h 952820"/>
              <a:gd name="connsiteX25" fmla="*/ 53788 w 2274474"/>
              <a:gd name="connsiteY25" fmla="*/ 358588 h 952820"/>
              <a:gd name="connsiteX0" fmla="*/ 0 w 2280877"/>
              <a:gd name="connsiteY0" fmla="*/ 350904 h 806823"/>
              <a:gd name="connsiteX1" fmla="*/ 222837 w 2280877"/>
              <a:gd name="connsiteY1" fmla="*/ 343220 h 806823"/>
              <a:gd name="connsiteX2" fmla="*/ 437990 w 2280877"/>
              <a:gd name="connsiteY2" fmla="*/ 373956 h 806823"/>
              <a:gd name="connsiteX3" fmla="*/ 691563 w 2280877"/>
              <a:gd name="connsiteY3" fmla="*/ 466165 h 806823"/>
              <a:gd name="connsiteX4" fmla="*/ 822191 w 2280877"/>
              <a:gd name="connsiteY4" fmla="*/ 496901 h 806823"/>
              <a:gd name="connsiteX5" fmla="*/ 929768 w 2280877"/>
              <a:gd name="connsiteY5" fmla="*/ 543005 h 806823"/>
              <a:gd name="connsiteX6" fmla="*/ 929768 w 2280877"/>
              <a:gd name="connsiteY6" fmla="*/ 550689 h 806823"/>
              <a:gd name="connsiteX7" fmla="*/ 1114185 w 2280877"/>
              <a:gd name="connsiteY7" fmla="*/ 573741 h 806823"/>
              <a:gd name="connsiteX8" fmla="*/ 1167973 w 2280877"/>
              <a:gd name="connsiteY8" fmla="*/ 635214 h 806823"/>
              <a:gd name="connsiteX9" fmla="*/ 1214077 w 2280877"/>
              <a:gd name="connsiteY9" fmla="*/ 804262 h 806823"/>
              <a:gd name="connsiteX10" fmla="*/ 2120793 w 2280877"/>
              <a:gd name="connsiteY10" fmla="*/ 650582 h 806823"/>
              <a:gd name="connsiteX11" fmla="*/ 2174581 w 2280877"/>
              <a:gd name="connsiteY11" fmla="*/ 496901 h 806823"/>
              <a:gd name="connsiteX12" fmla="*/ 2197633 w 2280877"/>
              <a:gd name="connsiteY12" fmla="*/ 289432 h 806823"/>
              <a:gd name="connsiteX13" fmla="*/ 2189949 w 2280877"/>
              <a:gd name="connsiteY13" fmla="*/ 166488 h 806823"/>
              <a:gd name="connsiteX14" fmla="*/ 1990165 w 2280877"/>
              <a:gd name="connsiteY14" fmla="*/ 143435 h 806823"/>
              <a:gd name="connsiteX15" fmla="*/ 1775012 w 2280877"/>
              <a:gd name="connsiteY15" fmla="*/ 43543 h 806823"/>
              <a:gd name="connsiteX16" fmla="*/ 1636699 w 2280877"/>
              <a:gd name="connsiteY16" fmla="*/ 12807 h 806823"/>
              <a:gd name="connsiteX17" fmla="*/ 1413862 w 2280877"/>
              <a:gd name="connsiteY17" fmla="*/ 20491 h 806823"/>
              <a:gd name="connsiteX18" fmla="*/ 1183341 w 2280877"/>
              <a:gd name="connsiteY18" fmla="*/ 58911 h 806823"/>
              <a:gd name="connsiteX19" fmla="*/ 929768 w 2280877"/>
              <a:gd name="connsiteY19" fmla="*/ 5123 h 806823"/>
              <a:gd name="connsiteX20" fmla="*/ 799139 w 2280877"/>
              <a:gd name="connsiteY20" fmla="*/ 28175 h 806823"/>
              <a:gd name="connsiteX21" fmla="*/ 783771 w 2280877"/>
              <a:gd name="connsiteY21" fmla="*/ 128067 h 806823"/>
              <a:gd name="connsiteX22" fmla="*/ 437990 w 2280877"/>
              <a:gd name="connsiteY22" fmla="*/ 251012 h 806823"/>
              <a:gd name="connsiteX23" fmla="*/ 153681 w 2280877"/>
              <a:gd name="connsiteY23" fmla="*/ 320168 h 806823"/>
              <a:gd name="connsiteX24" fmla="*/ 53788 w 2280877"/>
              <a:gd name="connsiteY24" fmla="*/ 358588 h 806823"/>
              <a:gd name="connsiteX0" fmla="*/ 0 w 2288561"/>
              <a:gd name="connsiteY0" fmla="*/ 350904 h 673634"/>
              <a:gd name="connsiteX1" fmla="*/ 222837 w 2288561"/>
              <a:gd name="connsiteY1" fmla="*/ 343220 h 673634"/>
              <a:gd name="connsiteX2" fmla="*/ 437990 w 2288561"/>
              <a:gd name="connsiteY2" fmla="*/ 373956 h 673634"/>
              <a:gd name="connsiteX3" fmla="*/ 691563 w 2288561"/>
              <a:gd name="connsiteY3" fmla="*/ 466165 h 673634"/>
              <a:gd name="connsiteX4" fmla="*/ 822191 w 2288561"/>
              <a:gd name="connsiteY4" fmla="*/ 496901 h 673634"/>
              <a:gd name="connsiteX5" fmla="*/ 929768 w 2288561"/>
              <a:gd name="connsiteY5" fmla="*/ 543005 h 673634"/>
              <a:gd name="connsiteX6" fmla="*/ 929768 w 2288561"/>
              <a:gd name="connsiteY6" fmla="*/ 550689 h 673634"/>
              <a:gd name="connsiteX7" fmla="*/ 1114185 w 2288561"/>
              <a:gd name="connsiteY7" fmla="*/ 573741 h 673634"/>
              <a:gd name="connsiteX8" fmla="*/ 1167973 w 2288561"/>
              <a:gd name="connsiteY8" fmla="*/ 635214 h 673634"/>
              <a:gd name="connsiteX9" fmla="*/ 2120793 w 2288561"/>
              <a:gd name="connsiteY9" fmla="*/ 650582 h 673634"/>
              <a:gd name="connsiteX10" fmla="*/ 2174581 w 2288561"/>
              <a:gd name="connsiteY10" fmla="*/ 496901 h 673634"/>
              <a:gd name="connsiteX11" fmla="*/ 2197633 w 2288561"/>
              <a:gd name="connsiteY11" fmla="*/ 289432 h 673634"/>
              <a:gd name="connsiteX12" fmla="*/ 2189949 w 2288561"/>
              <a:gd name="connsiteY12" fmla="*/ 166488 h 673634"/>
              <a:gd name="connsiteX13" fmla="*/ 1990165 w 2288561"/>
              <a:gd name="connsiteY13" fmla="*/ 143435 h 673634"/>
              <a:gd name="connsiteX14" fmla="*/ 1775012 w 2288561"/>
              <a:gd name="connsiteY14" fmla="*/ 43543 h 673634"/>
              <a:gd name="connsiteX15" fmla="*/ 1636699 w 2288561"/>
              <a:gd name="connsiteY15" fmla="*/ 12807 h 673634"/>
              <a:gd name="connsiteX16" fmla="*/ 1413862 w 2288561"/>
              <a:gd name="connsiteY16" fmla="*/ 20491 h 673634"/>
              <a:gd name="connsiteX17" fmla="*/ 1183341 w 2288561"/>
              <a:gd name="connsiteY17" fmla="*/ 58911 h 673634"/>
              <a:gd name="connsiteX18" fmla="*/ 929768 w 2288561"/>
              <a:gd name="connsiteY18" fmla="*/ 5123 h 673634"/>
              <a:gd name="connsiteX19" fmla="*/ 799139 w 2288561"/>
              <a:gd name="connsiteY19" fmla="*/ 28175 h 673634"/>
              <a:gd name="connsiteX20" fmla="*/ 783771 w 2288561"/>
              <a:gd name="connsiteY20" fmla="*/ 128067 h 673634"/>
              <a:gd name="connsiteX21" fmla="*/ 437990 w 2288561"/>
              <a:gd name="connsiteY21" fmla="*/ 251012 h 673634"/>
              <a:gd name="connsiteX22" fmla="*/ 153681 w 2288561"/>
              <a:gd name="connsiteY22" fmla="*/ 320168 h 673634"/>
              <a:gd name="connsiteX23" fmla="*/ 53788 w 2288561"/>
              <a:gd name="connsiteY23" fmla="*/ 358588 h 673634"/>
              <a:gd name="connsiteX0" fmla="*/ 0 w 2297526"/>
              <a:gd name="connsiteY0" fmla="*/ 350904 h 663389"/>
              <a:gd name="connsiteX1" fmla="*/ 222837 w 2297526"/>
              <a:gd name="connsiteY1" fmla="*/ 343220 h 663389"/>
              <a:gd name="connsiteX2" fmla="*/ 437990 w 2297526"/>
              <a:gd name="connsiteY2" fmla="*/ 373956 h 663389"/>
              <a:gd name="connsiteX3" fmla="*/ 691563 w 2297526"/>
              <a:gd name="connsiteY3" fmla="*/ 466165 h 663389"/>
              <a:gd name="connsiteX4" fmla="*/ 822191 w 2297526"/>
              <a:gd name="connsiteY4" fmla="*/ 496901 h 663389"/>
              <a:gd name="connsiteX5" fmla="*/ 929768 w 2297526"/>
              <a:gd name="connsiteY5" fmla="*/ 543005 h 663389"/>
              <a:gd name="connsiteX6" fmla="*/ 929768 w 2297526"/>
              <a:gd name="connsiteY6" fmla="*/ 550689 h 663389"/>
              <a:gd name="connsiteX7" fmla="*/ 1114185 w 2297526"/>
              <a:gd name="connsiteY7" fmla="*/ 573741 h 663389"/>
              <a:gd name="connsiteX8" fmla="*/ 2120793 w 2297526"/>
              <a:gd name="connsiteY8" fmla="*/ 650582 h 663389"/>
              <a:gd name="connsiteX9" fmla="*/ 2174581 w 2297526"/>
              <a:gd name="connsiteY9" fmla="*/ 496901 h 663389"/>
              <a:gd name="connsiteX10" fmla="*/ 2197633 w 2297526"/>
              <a:gd name="connsiteY10" fmla="*/ 289432 h 663389"/>
              <a:gd name="connsiteX11" fmla="*/ 2189949 w 2297526"/>
              <a:gd name="connsiteY11" fmla="*/ 166488 h 663389"/>
              <a:gd name="connsiteX12" fmla="*/ 1990165 w 2297526"/>
              <a:gd name="connsiteY12" fmla="*/ 143435 h 663389"/>
              <a:gd name="connsiteX13" fmla="*/ 1775012 w 2297526"/>
              <a:gd name="connsiteY13" fmla="*/ 43543 h 663389"/>
              <a:gd name="connsiteX14" fmla="*/ 1636699 w 2297526"/>
              <a:gd name="connsiteY14" fmla="*/ 12807 h 663389"/>
              <a:gd name="connsiteX15" fmla="*/ 1413862 w 2297526"/>
              <a:gd name="connsiteY15" fmla="*/ 20491 h 663389"/>
              <a:gd name="connsiteX16" fmla="*/ 1183341 w 2297526"/>
              <a:gd name="connsiteY16" fmla="*/ 58911 h 663389"/>
              <a:gd name="connsiteX17" fmla="*/ 929768 w 2297526"/>
              <a:gd name="connsiteY17" fmla="*/ 5123 h 663389"/>
              <a:gd name="connsiteX18" fmla="*/ 799139 w 2297526"/>
              <a:gd name="connsiteY18" fmla="*/ 28175 h 663389"/>
              <a:gd name="connsiteX19" fmla="*/ 783771 w 2297526"/>
              <a:gd name="connsiteY19" fmla="*/ 128067 h 663389"/>
              <a:gd name="connsiteX20" fmla="*/ 437990 w 2297526"/>
              <a:gd name="connsiteY20" fmla="*/ 251012 h 663389"/>
              <a:gd name="connsiteX21" fmla="*/ 153681 w 2297526"/>
              <a:gd name="connsiteY21" fmla="*/ 320168 h 663389"/>
              <a:gd name="connsiteX22" fmla="*/ 53788 w 2297526"/>
              <a:gd name="connsiteY22" fmla="*/ 358588 h 663389"/>
              <a:gd name="connsiteX0" fmla="*/ 0 w 2355156"/>
              <a:gd name="connsiteY0" fmla="*/ 350904 h 582706"/>
              <a:gd name="connsiteX1" fmla="*/ 222837 w 2355156"/>
              <a:gd name="connsiteY1" fmla="*/ 343220 h 582706"/>
              <a:gd name="connsiteX2" fmla="*/ 437990 w 2355156"/>
              <a:gd name="connsiteY2" fmla="*/ 373956 h 582706"/>
              <a:gd name="connsiteX3" fmla="*/ 691563 w 2355156"/>
              <a:gd name="connsiteY3" fmla="*/ 466165 h 582706"/>
              <a:gd name="connsiteX4" fmla="*/ 822191 w 2355156"/>
              <a:gd name="connsiteY4" fmla="*/ 496901 h 582706"/>
              <a:gd name="connsiteX5" fmla="*/ 929768 w 2355156"/>
              <a:gd name="connsiteY5" fmla="*/ 543005 h 582706"/>
              <a:gd name="connsiteX6" fmla="*/ 929768 w 2355156"/>
              <a:gd name="connsiteY6" fmla="*/ 550689 h 582706"/>
              <a:gd name="connsiteX7" fmla="*/ 1114185 w 2355156"/>
              <a:gd name="connsiteY7" fmla="*/ 573741 h 582706"/>
              <a:gd name="connsiteX8" fmla="*/ 2174581 w 2355156"/>
              <a:gd name="connsiteY8" fmla="*/ 496901 h 582706"/>
              <a:gd name="connsiteX9" fmla="*/ 2197633 w 2355156"/>
              <a:gd name="connsiteY9" fmla="*/ 289432 h 582706"/>
              <a:gd name="connsiteX10" fmla="*/ 2189949 w 2355156"/>
              <a:gd name="connsiteY10" fmla="*/ 166488 h 582706"/>
              <a:gd name="connsiteX11" fmla="*/ 1990165 w 2355156"/>
              <a:gd name="connsiteY11" fmla="*/ 143435 h 582706"/>
              <a:gd name="connsiteX12" fmla="*/ 1775012 w 2355156"/>
              <a:gd name="connsiteY12" fmla="*/ 43543 h 582706"/>
              <a:gd name="connsiteX13" fmla="*/ 1636699 w 2355156"/>
              <a:gd name="connsiteY13" fmla="*/ 12807 h 582706"/>
              <a:gd name="connsiteX14" fmla="*/ 1413862 w 2355156"/>
              <a:gd name="connsiteY14" fmla="*/ 20491 h 582706"/>
              <a:gd name="connsiteX15" fmla="*/ 1183341 w 2355156"/>
              <a:gd name="connsiteY15" fmla="*/ 58911 h 582706"/>
              <a:gd name="connsiteX16" fmla="*/ 929768 w 2355156"/>
              <a:gd name="connsiteY16" fmla="*/ 5123 h 582706"/>
              <a:gd name="connsiteX17" fmla="*/ 799139 w 2355156"/>
              <a:gd name="connsiteY17" fmla="*/ 28175 h 582706"/>
              <a:gd name="connsiteX18" fmla="*/ 783771 w 2355156"/>
              <a:gd name="connsiteY18" fmla="*/ 128067 h 582706"/>
              <a:gd name="connsiteX19" fmla="*/ 437990 w 2355156"/>
              <a:gd name="connsiteY19" fmla="*/ 251012 h 582706"/>
              <a:gd name="connsiteX20" fmla="*/ 153681 w 2355156"/>
              <a:gd name="connsiteY20" fmla="*/ 320168 h 582706"/>
              <a:gd name="connsiteX21" fmla="*/ 53788 w 2355156"/>
              <a:gd name="connsiteY21" fmla="*/ 358588 h 582706"/>
              <a:gd name="connsiteX0" fmla="*/ 0 w 2376927"/>
              <a:gd name="connsiteY0" fmla="*/ 350904 h 617284"/>
              <a:gd name="connsiteX1" fmla="*/ 222837 w 2376927"/>
              <a:gd name="connsiteY1" fmla="*/ 343220 h 617284"/>
              <a:gd name="connsiteX2" fmla="*/ 437990 w 2376927"/>
              <a:gd name="connsiteY2" fmla="*/ 373956 h 617284"/>
              <a:gd name="connsiteX3" fmla="*/ 691563 w 2376927"/>
              <a:gd name="connsiteY3" fmla="*/ 466165 h 617284"/>
              <a:gd name="connsiteX4" fmla="*/ 822191 w 2376927"/>
              <a:gd name="connsiteY4" fmla="*/ 496901 h 617284"/>
              <a:gd name="connsiteX5" fmla="*/ 929768 w 2376927"/>
              <a:gd name="connsiteY5" fmla="*/ 543005 h 617284"/>
              <a:gd name="connsiteX6" fmla="*/ 929768 w 2376927"/>
              <a:gd name="connsiteY6" fmla="*/ 550689 h 617284"/>
              <a:gd name="connsiteX7" fmla="*/ 1114185 w 2376927"/>
              <a:gd name="connsiteY7" fmla="*/ 573741 h 617284"/>
              <a:gd name="connsiteX8" fmla="*/ 2197633 w 2376927"/>
              <a:gd name="connsiteY8" fmla="*/ 289432 h 617284"/>
              <a:gd name="connsiteX9" fmla="*/ 2189949 w 2376927"/>
              <a:gd name="connsiteY9" fmla="*/ 166488 h 617284"/>
              <a:gd name="connsiteX10" fmla="*/ 1990165 w 2376927"/>
              <a:gd name="connsiteY10" fmla="*/ 143435 h 617284"/>
              <a:gd name="connsiteX11" fmla="*/ 1775012 w 2376927"/>
              <a:gd name="connsiteY11" fmla="*/ 43543 h 617284"/>
              <a:gd name="connsiteX12" fmla="*/ 1636699 w 2376927"/>
              <a:gd name="connsiteY12" fmla="*/ 12807 h 617284"/>
              <a:gd name="connsiteX13" fmla="*/ 1413862 w 2376927"/>
              <a:gd name="connsiteY13" fmla="*/ 20491 h 617284"/>
              <a:gd name="connsiteX14" fmla="*/ 1183341 w 2376927"/>
              <a:gd name="connsiteY14" fmla="*/ 58911 h 617284"/>
              <a:gd name="connsiteX15" fmla="*/ 929768 w 2376927"/>
              <a:gd name="connsiteY15" fmla="*/ 5123 h 617284"/>
              <a:gd name="connsiteX16" fmla="*/ 799139 w 2376927"/>
              <a:gd name="connsiteY16" fmla="*/ 28175 h 617284"/>
              <a:gd name="connsiteX17" fmla="*/ 783771 w 2376927"/>
              <a:gd name="connsiteY17" fmla="*/ 128067 h 617284"/>
              <a:gd name="connsiteX18" fmla="*/ 437990 w 2376927"/>
              <a:gd name="connsiteY18" fmla="*/ 251012 h 617284"/>
              <a:gd name="connsiteX19" fmla="*/ 153681 w 2376927"/>
              <a:gd name="connsiteY19" fmla="*/ 320168 h 617284"/>
              <a:gd name="connsiteX20" fmla="*/ 53788 w 2376927"/>
              <a:gd name="connsiteY20" fmla="*/ 358588 h 617284"/>
              <a:gd name="connsiteX0" fmla="*/ 0 w 2233214"/>
              <a:gd name="connsiteY0" fmla="*/ 350904 h 600461"/>
              <a:gd name="connsiteX1" fmla="*/ 222837 w 2233214"/>
              <a:gd name="connsiteY1" fmla="*/ 343220 h 600461"/>
              <a:gd name="connsiteX2" fmla="*/ 437990 w 2233214"/>
              <a:gd name="connsiteY2" fmla="*/ 373956 h 600461"/>
              <a:gd name="connsiteX3" fmla="*/ 691563 w 2233214"/>
              <a:gd name="connsiteY3" fmla="*/ 466165 h 600461"/>
              <a:gd name="connsiteX4" fmla="*/ 822191 w 2233214"/>
              <a:gd name="connsiteY4" fmla="*/ 496901 h 600461"/>
              <a:gd name="connsiteX5" fmla="*/ 929768 w 2233214"/>
              <a:gd name="connsiteY5" fmla="*/ 543005 h 600461"/>
              <a:gd name="connsiteX6" fmla="*/ 929768 w 2233214"/>
              <a:gd name="connsiteY6" fmla="*/ 550689 h 600461"/>
              <a:gd name="connsiteX7" fmla="*/ 1114185 w 2233214"/>
              <a:gd name="connsiteY7" fmla="*/ 573741 h 600461"/>
              <a:gd name="connsiteX8" fmla="*/ 1976466 w 2233214"/>
              <a:gd name="connsiteY8" fmla="*/ 390368 h 600461"/>
              <a:gd name="connsiteX9" fmla="*/ 2197633 w 2233214"/>
              <a:gd name="connsiteY9" fmla="*/ 289432 h 600461"/>
              <a:gd name="connsiteX10" fmla="*/ 2189949 w 2233214"/>
              <a:gd name="connsiteY10" fmla="*/ 166488 h 600461"/>
              <a:gd name="connsiteX11" fmla="*/ 1990165 w 2233214"/>
              <a:gd name="connsiteY11" fmla="*/ 143435 h 600461"/>
              <a:gd name="connsiteX12" fmla="*/ 1775012 w 2233214"/>
              <a:gd name="connsiteY12" fmla="*/ 43543 h 600461"/>
              <a:gd name="connsiteX13" fmla="*/ 1636699 w 2233214"/>
              <a:gd name="connsiteY13" fmla="*/ 12807 h 600461"/>
              <a:gd name="connsiteX14" fmla="*/ 1413862 w 2233214"/>
              <a:gd name="connsiteY14" fmla="*/ 20491 h 600461"/>
              <a:gd name="connsiteX15" fmla="*/ 1183341 w 2233214"/>
              <a:gd name="connsiteY15" fmla="*/ 58911 h 600461"/>
              <a:gd name="connsiteX16" fmla="*/ 929768 w 2233214"/>
              <a:gd name="connsiteY16" fmla="*/ 5123 h 600461"/>
              <a:gd name="connsiteX17" fmla="*/ 799139 w 2233214"/>
              <a:gd name="connsiteY17" fmla="*/ 28175 h 600461"/>
              <a:gd name="connsiteX18" fmla="*/ 783771 w 2233214"/>
              <a:gd name="connsiteY18" fmla="*/ 128067 h 600461"/>
              <a:gd name="connsiteX19" fmla="*/ 437990 w 2233214"/>
              <a:gd name="connsiteY19" fmla="*/ 251012 h 600461"/>
              <a:gd name="connsiteX20" fmla="*/ 153681 w 2233214"/>
              <a:gd name="connsiteY20" fmla="*/ 320168 h 600461"/>
              <a:gd name="connsiteX21" fmla="*/ 53788 w 2233214"/>
              <a:gd name="connsiteY21" fmla="*/ 358588 h 600461"/>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271239"/>
              <a:gd name="connsiteY0" fmla="*/ 350904 h 581519"/>
              <a:gd name="connsiteX1" fmla="*/ 222837 w 2271239"/>
              <a:gd name="connsiteY1" fmla="*/ 343220 h 581519"/>
              <a:gd name="connsiteX2" fmla="*/ 437990 w 2271239"/>
              <a:gd name="connsiteY2" fmla="*/ 373956 h 581519"/>
              <a:gd name="connsiteX3" fmla="*/ 691563 w 2271239"/>
              <a:gd name="connsiteY3" fmla="*/ 466165 h 581519"/>
              <a:gd name="connsiteX4" fmla="*/ 822191 w 2271239"/>
              <a:gd name="connsiteY4" fmla="*/ 496901 h 581519"/>
              <a:gd name="connsiteX5" fmla="*/ 929768 w 2271239"/>
              <a:gd name="connsiteY5" fmla="*/ 543005 h 581519"/>
              <a:gd name="connsiteX6" fmla="*/ 929768 w 2271239"/>
              <a:gd name="connsiteY6" fmla="*/ 550689 h 581519"/>
              <a:gd name="connsiteX7" fmla="*/ 1114185 w 2271239"/>
              <a:gd name="connsiteY7" fmla="*/ 573741 h 581519"/>
              <a:gd name="connsiteX8" fmla="*/ 2090664 w 2271239"/>
              <a:gd name="connsiteY8" fmla="*/ 504023 h 581519"/>
              <a:gd name="connsiteX9" fmla="*/ 2197633 w 2271239"/>
              <a:gd name="connsiteY9" fmla="*/ 289432 h 581519"/>
              <a:gd name="connsiteX10" fmla="*/ 2189949 w 2271239"/>
              <a:gd name="connsiteY10" fmla="*/ 166488 h 581519"/>
              <a:gd name="connsiteX11" fmla="*/ 1990165 w 2271239"/>
              <a:gd name="connsiteY11" fmla="*/ 143435 h 581519"/>
              <a:gd name="connsiteX12" fmla="*/ 1775012 w 2271239"/>
              <a:gd name="connsiteY12" fmla="*/ 43543 h 581519"/>
              <a:gd name="connsiteX13" fmla="*/ 1636699 w 2271239"/>
              <a:gd name="connsiteY13" fmla="*/ 12807 h 581519"/>
              <a:gd name="connsiteX14" fmla="*/ 1413862 w 2271239"/>
              <a:gd name="connsiteY14" fmla="*/ 20491 h 581519"/>
              <a:gd name="connsiteX15" fmla="*/ 1183341 w 2271239"/>
              <a:gd name="connsiteY15" fmla="*/ 58911 h 581519"/>
              <a:gd name="connsiteX16" fmla="*/ 929768 w 2271239"/>
              <a:gd name="connsiteY16" fmla="*/ 5123 h 581519"/>
              <a:gd name="connsiteX17" fmla="*/ 799139 w 2271239"/>
              <a:gd name="connsiteY17" fmla="*/ 28175 h 581519"/>
              <a:gd name="connsiteX18" fmla="*/ 783771 w 2271239"/>
              <a:gd name="connsiteY18" fmla="*/ 128067 h 581519"/>
              <a:gd name="connsiteX19" fmla="*/ 437990 w 2271239"/>
              <a:gd name="connsiteY19" fmla="*/ 251012 h 581519"/>
              <a:gd name="connsiteX20" fmla="*/ 153681 w 2271239"/>
              <a:gd name="connsiteY20" fmla="*/ 320168 h 581519"/>
              <a:gd name="connsiteX21" fmla="*/ 53788 w 2271239"/>
              <a:gd name="connsiteY21" fmla="*/ 358588 h 581519"/>
              <a:gd name="connsiteX0" fmla="*/ 0 w 2229932"/>
              <a:gd name="connsiteY0" fmla="*/ 350904 h 584102"/>
              <a:gd name="connsiteX1" fmla="*/ 222837 w 2229932"/>
              <a:gd name="connsiteY1" fmla="*/ 343220 h 584102"/>
              <a:gd name="connsiteX2" fmla="*/ 437990 w 2229932"/>
              <a:gd name="connsiteY2" fmla="*/ 373956 h 584102"/>
              <a:gd name="connsiteX3" fmla="*/ 691563 w 2229932"/>
              <a:gd name="connsiteY3" fmla="*/ 466165 h 584102"/>
              <a:gd name="connsiteX4" fmla="*/ 822191 w 2229932"/>
              <a:gd name="connsiteY4" fmla="*/ 496901 h 584102"/>
              <a:gd name="connsiteX5" fmla="*/ 929768 w 2229932"/>
              <a:gd name="connsiteY5" fmla="*/ 543005 h 584102"/>
              <a:gd name="connsiteX6" fmla="*/ 929768 w 2229932"/>
              <a:gd name="connsiteY6" fmla="*/ 550689 h 584102"/>
              <a:gd name="connsiteX7" fmla="*/ 1114185 w 2229932"/>
              <a:gd name="connsiteY7" fmla="*/ 573741 h 584102"/>
              <a:gd name="connsiteX8" fmla="*/ 1996156 w 2229932"/>
              <a:gd name="connsiteY8" fmla="*/ 488525 h 584102"/>
              <a:gd name="connsiteX9" fmla="*/ 2197633 w 2229932"/>
              <a:gd name="connsiteY9" fmla="*/ 289432 h 584102"/>
              <a:gd name="connsiteX10" fmla="*/ 2189949 w 2229932"/>
              <a:gd name="connsiteY10" fmla="*/ 166488 h 584102"/>
              <a:gd name="connsiteX11" fmla="*/ 1990165 w 2229932"/>
              <a:gd name="connsiteY11" fmla="*/ 143435 h 584102"/>
              <a:gd name="connsiteX12" fmla="*/ 1775012 w 2229932"/>
              <a:gd name="connsiteY12" fmla="*/ 43543 h 584102"/>
              <a:gd name="connsiteX13" fmla="*/ 1636699 w 2229932"/>
              <a:gd name="connsiteY13" fmla="*/ 12807 h 584102"/>
              <a:gd name="connsiteX14" fmla="*/ 1413862 w 2229932"/>
              <a:gd name="connsiteY14" fmla="*/ 20491 h 584102"/>
              <a:gd name="connsiteX15" fmla="*/ 1183341 w 2229932"/>
              <a:gd name="connsiteY15" fmla="*/ 58911 h 584102"/>
              <a:gd name="connsiteX16" fmla="*/ 929768 w 2229932"/>
              <a:gd name="connsiteY16" fmla="*/ 5123 h 584102"/>
              <a:gd name="connsiteX17" fmla="*/ 799139 w 2229932"/>
              <a:gd name="connsiteY17" fmla="*/ 28175 h 584102"/>
              <a:gd name="connsiteX18" fmla="*/ 783771 w 2229932"/>
              <a:gd name="connsiteY18" fmla="*/ 128067 h 584102"/>
              <a:gd name="connsiteX19" fmla="*/ 437990 w 2229932"/>
              <a:gd name="connsiteY19" fmla="*/ 251012 h 584102"/>
              <a:gd name="connsiteX20" fmla="*/ 153681 w 2229932"/>
              <a:gd name="connsiteY20" fmla="*/ 320168 h 584102"/>
              <a:gd name="connsiteX21" fmla="*/ 53788 w 2229932"/>
              <a:gd name="connsiteY21" fmla="*/ 358588 h 584102"/>
              <a:gd name="connsiteX0" fmla="*/ 0 w 2235182"/>
              <a:gd name="connsiteY0" fmla="*/ 350904 h 594434"/>
              <a:gd name="connsiteX1" fmla="*/ 222837 w 2235182"/>
              <a:gd name="connsiteY1" fmla="*/ 343220 h 594434"/>
              <a:gd name="connsiteX2" fmla="*/ 437990 w 2235182"/>
              <a:gd name="connsiteY2" fmla="*/ 373956 h 594434"/>
              <a:gd name="connsiteX3" fmla="*/ 691563 w 2235182"/>
              <a:gd name="connsiteY3" fmla="*/ 466165 h 594434"/>
              <a:gd name="connsiteX4" fmla="*/ 822191 w 2235182"/>
              <a:gd name="connsiteY4" fmla="*/ 496901 h 594434"/>
              <a:gd name="connsiteX5" fmla="*/ 929768 w 2235182"/>
              <a:gd name="connsiteY5" fmla="*/ 543005 h 594434"/>
              <a:gd name="connsiteX6" fmla="*/ 929768 w 2235182"/>
              <a:gd name="connsiteY6" fmla="*/ 550689 h 594434"/>
              <a:gd name="connsiteX7" fmla="*/ 1114185 w 2235182"/>
              <a:gd name="connsiteY7" fmla="*/ 573741 h 594434"/>
              <a:gd name="connsiteX8" fmla="*/ 1964653 w 2235182"/>
              <a:gd name="connsiteY8" fmla="*/ 426532 h 594434"/>
              <a:gd name="connsiteX9" fmla="*/ 2197633 w 2235182"/>
              <a:gd name="connsiteY9" fmla="*/ 289432 h 594434"/>
              <a:gd name="connsiteX10" fmla="*/ 2189949 w 2235182"/>
              <a:gd name="connsiteY10" fmla="*/ 166488 h 594434"/>
              <a:gd name="connsiteX11" fmla="*/ 1990165 w 2235182"/>
              <a:gd name="connsiteY11" fmla="*/ 143435 h 594434"/>
              <a:gd name="connsiteX12" fmla="*/ 1775012 w 2235182"/>
              <a:gd name="connsiteY12" fmla="*/ 43543 h 594434"/>
              <a:gd name="connsiteX13" fmla="*/ 1636699 w 2235182"/>
              <a:gd name="connsiteY13" fmla="*/ 12807 h 594434"/>
              <a:gd name="connsiteX14" fmla="*/ 1413862 w 2235182"/>
              <a:gd name="connsiteY14" fmla="*/ 20491 h 594434"/>
              <a:gd name="connsiteX15" fmla="*/ 1183341 w 2235182"/>
              <a:gd name="connsiteY15" fmla="*/ 58911 h 594434"/>
              <a:gd name="connsiteX16" fmla="*/ 929768 w 2235182"/>
              <a:gd name="connsiteY16" fmla="*/ 5123 h 594434"/>
              <a:gd name="connsiteX17" fmla="*/ 799139 w 2235182"/>
              <a:gd name="connsiteY17" fmla="*/ 28175 h 594434"/>
              <a:gd name="connsiteX18" fmla="*/ 783771 w 2235182"/>
              <a:gd name="connsiteY18" fmla="*/ 128067 h 594434"/>
              <a:gd name="connsiteX19" fmla="*/ 437990 w 2235182"/>
              <a:gd name="connsiteY19" fmla="*/ 251012 h 594434"/>
              <a:gd name="connsiteX20" fmla="*/ 153681 w 2235182"/>
              <a:gd name="connsiteY20" fmla="*/ 320168 h 594434"/>
              <a:gd name="connsiteX21" fmla="*/ 53788 w 2235182"/>
              <a:gd name="connsiteY21" fmla="*/ 358588 h 5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5182" h="594434">
                <a:moveTo>
                  <a:pt x="0" y="350904"/>
                </a:moveTo>
                <a:cubicBezTo>
                  <a:pt x="74919" y="345141"/>
                  <a:pt x="149839" y="339378"/>
                  <a:pt x="222837" y="343220"/>
                </a:cubicBezTo>
                <a:cubicBezTo>
                  <a:pt x="295835" y="347062"/>
                  <a:pt x="359869" y="353465"/>
                  <a:pt x="437990" y="373956"/>
                </a:cubicBezTo>
                <a:cubicBezTo>
                  <a:pt x="516111" y="394447"/>
                  <a:pt x="627530" y="445674"/>
                  <a:pt x="691563" y="466165"/>
                </a:cubicBezTo>
                <a:cubicBezTo>
                  <a:pt x="755596" y="486656"/>
                  <a:pt x="782490" y="484094"/>
                  <a:pt x="822191" y="496901"/>
                </a:cubicBezTo>
                <a:cubicBezTo>
                  <a:pt x="861892" y="509708"/>
                  <a:pt x="911839" y="534040"/>
                  <a:pt x="929768" y="543005"/>
                </a:cubicBezTo>
                <a:cubicBezTo>
                  <a:pt x="947697" y="551970"/>
                  <a:pt x="899032" y="545566"/>
                  <a:pt x="929768" y="550689"/>
                </a:cubicBezTo>
                <a:cubicBezTo>
                  <a:pt x="960504" y="555812"/>
                  <a:pt x="941704" y="594434"/>
                  <a:pt x="1114185" y="573741"/>
                </a:cubicBezTo>
                <a:cubicBezTo>
                  <a:pt x="1286666" y="553048"/>
                  <a:pt x="1612125" y="400300"/>
                  <a:pt x="1964653" y="426532"/>
                </a:cubicBezTo>
                <a:cubicBezTo>
                  <a:pt x="2145228" y="379147"/>
                  <a:pt x="2160084" y="332773"/>
                  <a:pt x="2197633" y="289432"/>
                </a:cubicBezTo>
                <a:cubicBezTo>
                  <a:pt x="2235182" y="246091"/>
                  <a:pt x="2224527" y="190821"/>
                  <a:pt x="2189949" y="166488"/>
                </a:cubicBezTo>
                <a:cubicBezTo>
                  <a:pt x="2155371" y="142155"/>
                  <a:pt x="2059321" y="163926"/>
                  <a:pt x="1990165" y="143435"/>
                </a:cubicBezTo>
                <a:cubicBezTo>
                  <a:pt x="1921009" y="122944"/>
                  <a:pt x="1833923" y="65314"/>
                  <a:pt x="1775012" y="43543"/>
                </a:cubicBezTo>
                <a:cubicBezTo>
                  <a:pt x="1716101" y="21772"/>
                  <a:pt x="1696891" y="16649"/>
                  <a:pt x="1636699" y="12807"/>
                </a:cubicBezTo>
                <a:cubicBezTo>
                  <a:pt x="1576507" y="8965"/>
                  <a:pt x="1489422" y="12807"/>
                  <a:pt x="1413862" y="20491"/>
                </a:cubicBezTo>
                <a:cubicBezTo>
                  <a:pt x="1338302" y="28175"/>
                  <a:pt x="1264023" y="61472"/>
                  <a:pt x="1183341" y="58911"/>
                </a:cubicBezTo>
                <a:cubicBezTo>
                  <a:pt x="1102659" y="56350"/>
                  <a:pt x="993802" y="10246"/>
                  <a:pt x="929768" y="5123"/>
                </a:cubicBezTo>
                <a:cubicBezTo>
                  <a:pt x="865734" y="0"/>
                  <a:pt x="823472" y="7684"/>
                  <a:pt x="799139" y="28175"/>
                </a:cubicBezTo>
                <a:cubicBezTo>
                  <a:pt x="774806" y="48666"/>
                  <a:pt x="843963" y="90928"/>
                  <a:pt x="783771" y="128067"/>
                </a:cubicBezTo>
                <a:cubicBezTo>
                  <a:pt x="723580" y="165207"/>
                  <a:pt x="543005" y="218995"/>
                  <a:pt x="437990" y="251012"/>
                </a:cubicBezTo>
                <a:cubicBezTo>
                  <a:pt x="332975" y="283029"/>
                  <a:pt x="217715" y="302239"/>
                  <a:pt x="153681" y="320168"/>
                </a:cubicBezTo>
                <a:cubicBezTo>
                  <a:pt x="89647" y="338097"/>
                  <a:pt x="71717" y="348342"/>
                  <a:pt x="53788" y="358588"/>
                </a:cubicBezTo>
              </a:path>
            </a:pathLst>
          </a:custGeom>
          <a:noFill/>
          <a:ln w="57150" cap="flat" cmpd="sng" algn="ctr">
            <a:solidFill>
              <a:srgbClr val="00FF00"/>
            </a:solidFill>
            <a:prstDash val="solid"/>
            <a:round/>
            <a:headEnd type="none" w="med" len="med"/>
            <a:tailEnd type="none" w="med" len="med"/>
          </a:ln>
          <a:effectLst>
            <a:glow rad="139700">
              <a:schemeClr val="accent1">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Delta  Smelt Habitat</a:t>
            </a:r>
          </a:p>
        </p:txBody>
      </p:sp>
      <p:sp>
        <p:nvSpPr>
          <p:cNvPr id="43"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Sac River</a:t>
            </a:r>
          </a:p>
        </p:txBody>
      </p:sp>
      <p:grpSp>
        <p:nvGrpSpPr>
          <p:cNvPr id="5" name="Group 49"/>
          <p:cNvGrpSpPr>
            <a:grpSpLocks/>
          </p:cNvGrpSpPr>
          <p:nvPr/>
        </p:nvGrpSpPr>
        <p:grpSpPr bwMode="auto">
          <a:xfrm>
            <a:off x="2590800" y="1739900"/>
            <a:ext cx="2795588" cy="2616200"/>
            <a:chOff x="1632" y="1096"/>
            <a:chExt cx="1761" cy="1648"/>
          </a:xfrm>
        </p:grpSpPr>
        <p:sp>
          <p:nvSpPr>
            <p:cNvPr id="45"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6"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sp>
        <p:nvSpPr>
          <p:cNvPr id="3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defRPr/>
            </a:pPr>
            <a:r>
              <a:rPr lang="en-US" sz="3600" dirty="0" smtClean="0">
                <a:solidFill>
                  <a:srgbClr val="FFFF00"/>
                </a:solidFill>
                <a:effectLst>
                  <a:outerShdw blurRad="38100" dist="38100" dir="2700000" algn="tl">
                    <a:srgbClr val="000000"/>
                  </a:outerShdw>
                </a:effectLst>
              </a:rPr>
              <a:t>Key Near-Term Measures </a:t>
            </a:r>
            <a:r>
              <a:rPr lang="en-US" sz="3600" dirty="0">
                <a:effectLst>
                  <a:outerShdw blurRad="38100" dist="38100" dir="2700000" algn="tl">
                    <a:srgbClr val="000000"/>
                  </a:outerShdw>
                </a:effectLst>
                <a:cs typeface="+mn-cs"/>
              </a:rPr>
              <a:t/>
            </a:r>
            <a:br>
              <a:rPr lang="en-US" sz="3600" dirty="0">
                <a:effectLst>
                  <a:outerShdw blurRad="38100" dist="38100" dir="2700000" algn="tl">
                    <a:srgbClr val="000000"/>
                  </a:outerShdw>
                </a:effectLst>
                <a:cs typeface="+mn-cs"/>
              </a:rPr>
            </a:br>
            <a:r>
              <a:rPr lang="en-US" dirty="0">
                <a:solidFill>
                  <a:schemeClr val="bg1"/>
                </a:solidFill>
                <a:effectLst>
                  <a:outerShdw blurRad="38100" dist="38100" dir="2700000" algn="tl">
                    <a:srgbClr val="000000"/>
                  </a:outerShdw>
                </a:effectLst>
                <a:cs typeface="+mn-cs"/>
              </a:rPr>
              <a:t>Middle River Corridor – 2 Gate Option </a:t>
            </a:r>
          </a:p>
        </p:txBody>
      </p:sp>
      <p:sp>
        <p:nvSpPr>
          <p:cNvPr id="36"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FB4FDFA2-C558-43AA-A38F-272140DD224B}" type="slidenum">
              <a:rPr lang="en-US" smtClean="0"/>
              <a:pPr>
                <a:defRPr/>
              </a:pPr>
              <a:t>77</a:t>
            </a:fld>
            <a:endParaRPr lang="en-US" smtClean="0"/>
          </a:p>
        </p:txBody>
      </p:sp>
      <p:grpSp>
        <p:nvGrpSpPr>
          <p:cNvPr id="6" name="Group 53"/>
          <p:cNvGrpSpPr>
            <a:grpSpLocks/>
          </p:cNvGrpSpPr>
          <p:nvPr/>
        </p:nvGrpSpPr>
        <p:grpSpPr bwMode="auto">
          <a:xfrm>
            <a:off x="4281488" y="3759200"/>
            <a:ext cx="1362075" cy="2257425"/>
            <a:chOff x="4282176" y="3759199"/>
            <a:chExt cx="1361387" cy="2257426"/>
          </a:xfrm>
        </p:grpSpPr>
        <p:sp>
          <p:nvSpPr>
            <p:cNvPr id="38" name="Freeform 42"/>
            <p:cNvSpPr>
              <a:spLocks/>
            </p:cNvSpPr>
            <p:nvPr/>
          </p:nvSpPr>
          <p:spPr bwMode="invGray">
            <a:xfrm>
              <a:off x="4494794" y="3759199"/>
              <a:ext cx="936152"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nvGrpSpPr>
            <p:cNvPr id="7" name="Group 51"/>
            <p:cNvGrpSpPr>
              <a:grpSpLocks/>
            </p:cNvGrpSpPr>
            <p:nvPr/>
          </p:nvGrpSpPr>
          <p:grpSpPr bwMode="auto">
            <a:xfrm>
              <a:off x="4282176" y="3803650"/>
              <a:ext cx="1361387" cy="2212975"/>
              <a:chOff x="4282176" y="3803650"/>
              <a:chExt cx="1361387" cy="2212975"/>
            </a:xfrm>
          </p:grpSpPr>
          <p:sp>
            <p:nvSpPr>
              <p:cNvPr id="37" name="Freeform 43"/>
              <p:cNvSpPr>
                <a:spLocks/>
              </p:cNvSpPr>
              <p:nvPr/>
            </p:nvSpPr>
            <p:spPr bwMode="invGray">
              <a:xfrm>
                <a:off x="4467819" y="3803649"/>
                <a:ext cx="1175744" cy="2212976"/>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8" name="Freeform 47"/>
              <p:cNvSpPr/>
              <p:nvPr/>
            </p:nvSpPr>
            <p:spPr bwMode="auto">
              <a:xfrm>
                <a:off x="4539221" y="5132388"/>
                <a:ext cx="466489" cy="184150"/>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50" name="Freeform 49"/>
              <p:cNvSpPr/>
              <p:nvPr/>
            </p:nvSpPr>
            <p:spPr bwMode="auto">
              <a:xfrm>
                <a:off x="4282176" y="5332413"/>
                <a:ext cx="344313" cy="646112"/>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51" name="Freeform 50"/>
              <p:cNvSpPr/>
              <p:nvPr/>
            </p:nvSpPr>
            <p:spPr bwMode="auto">
              <a:xfrm>
                <a:off x="4582061" y="5307013"/>
                <a:ext cx="648960" cy="9525"/>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grpSp>
      <p:sp>
        <p:nvSpPr>
          <p:cNvPr id="5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Stockton</a:t>
            </a:r>
          </a:p>
        </p:txBody>
      </p:sp>
      <p:sp>
        <p:nvSpPr>
          <p:cNvPr id="5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cs typeface="+mn-cs"/>
              </a:rPr>
              <a:t>Sacramento</a:t>
            </a:r>
          </a:p>
        </p:txBody>
      </p:sp>
      <p:grpSp>
        <p:nvGrpSpPr>
          <p:cNvPr id="8" name="Group 9"/>
          <p:cNvGrpSpPr/>
          <p:nvPr/>
        </p:nvGrpSpPr>
        <p:grpSpPr>
          <a:xfrm>
            <a:off x="593828" y="110362"/>
            <a:ext cx="1188720" cy="1188720"/>
            <a:chOff x="1019510" y="3352814"/>
            <a:chExt cx="1920240" cy="1920240"/>
          </a:xfrm>
        </p:grpSpPr>
        <p:sp>
          <p:nvSpPr>
            <p:cNvPr id="32" name="Oval 31"/>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666699"/>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33" name="Text Box 5"/>
            <p:cNvSpPr txBox="1">
              <a:spLocks noChangeArrowheads="1"/>
            </p:cNvSpPr>
            <p:nvPr/>
          </p:nvSpPr>
          <p:spPr bwMode="gray">
            <a:xfrm>
              <a:off x="1127844" y="3691988"/>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666699"/>
                  </a:solidFill>
                  <a:effectLst>
                    <a:glow rad="139700">
                      <a:schemeClr val="accent4">
                        <a:satMod val="175000"/>
                        <a:alpha val="40000"/>
                      </a:schemeClr>
                    </a:glow>
                  </a:effectLst>
                  <a:latin typeface="Arial" charset="0"/>
                </a:rPr>
                <a:t>Delta</a:t>
              </a:r>
              <a:br>
                <a:rPr lang="en-US" sz="1400" dirty="0">
                  <a:solidFill>
                    <a:srgbClr val="666699"/>
                  </a:solidFill>
                  <a:effectLst>
                    <a:glow rad="139700">
                      <a:schemeClr val="accent4">
                        <a:satMod val="175000"/>
                        <a:alpha val="40000"/>
                      </a:schemeClr>
                    </a:glow>
                  </a:effectLst>
                  <a:latin typeface="Arial" charset="0"/>
                </a:rPr>
              </a:br>
              <a:r>
                <a:rPr lang="en-US" sz="1400" dirty="0">
                  <a:solidFill>
                    <a:srgbClr val="666699"/>
                  </a:solidFill>
                  <a:effectLst>
                    <a:glow rad="139700">
                      <a:schemeClr val="accent4">
                        <a:satMod val="175000"/>
                        <a:alpha val="40000"/>
                      </a:schemeClr>
                    </a:glow>
                  </a:effectLst>
                  <a:latin typeface="Arial" charset="0"/>
                </a:rPr>
                <a:t>Vision Process</a:t>
              </a:r>
            </a:p>
          </p:txBody>
        </p:sp>
      </p:grpSp>
      <p:grpSp>
        <p:nvGrpSpPr>
          <p:cNvPr id="9" name="Group 12"/>
          <p:cNvGrpSpPr/>
          <p:nvPr/>
        </p:nvGrpSpPr>
        <p:grpSpPr>
          <a:xfrm>
            <a:off x="1087796" y="951165"/>
            <a:ext cx="1188720" cy="1188720"/>
            <a:chOff x="1828798" y="4713895"/>
            <a:chExt cx="1920240" cy="1920240"/>
          </a:xfrm>
        </p:grpSpPr>
        <p:sp>
          <p:nvSpPr>
            <p:cNvPr id="41" name="Oval 40"/>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44" name="Text Box 5"/>
            <p:cNvSpPr txBox="1">
              <a:spLocks noChangeArrowheads="1"/>
            </p:cNvSpPr>
            <p:nvPr/>
          </p:nvSpPr>
          <p:spPr bwMode="gray">
            <a:xfrm>
              <a:off x="1864879" y="5113993"/>
              <a:ext cx="1819689"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FFFF00"/>
                  </a:solidFill>
                  <a:effectLst>
                    <a:glow rad="139700">
                      <a:schemeClr val="accent4">
                        <a:satMod val="175000"/>
                        <a:alpha val="40000"/>
                      </a:schemeClr>
                    </a:glow>
                  </a:effectLst>
                  <a:latin typeface="Arial Narrow" pitchFamily="34" charset="0"/>
                </a:rPr>
                <a:t>Operating Permits</a:t>
              </a:r>
              <a:br>
                <a:rPr lang="en-US" sz="1400" dirty="0">
                  <a:solidFill>
                    <a:srgbClr val="FFFF00"/>
                  </a:solidFill>
                  <a:effectLst>
                    <a:glow rad="139700">
                      <a:schemeClr val="accent4">
                        <a:satMod val="175000"/>
                        <a:alpha val="40000"/>
                      </a:schemeClr>
                    </a:glow>
                  </a:effectLst>
                  <a:latin typeface="Arial Narrow" pitchFamily="34" charset="0"/>
                </a:rPr>
              </a:br>
              <a:r>
                <a:rPr lang="en-US" sz="1400" dirty="0">
                  <a:solidFill>
                    <a:srgbClr val="FFFF00"/>
                  </a:solidFill>
                  <a:effectLst>
                    <a:glow rad="139700">
                      <a:schemeClr val="accent4">
                        <a:satMod val="175000"/>
                        <a:alpha val="40000"/>
                      </a:schemeClr>
                    </a:glow>
                  </a:effectLst>
                  <a:latin typeface="Arial Narrow" pitchFamily="34" charset="0"/>
                </a:rPr>
                <a:t>(OCAP)</a:t>
              </a:r>
            </a:p>
          </p:txBody>
        </p:sp>
      </p:grpSp>
      <p:grpSp>
        <p:nvGrpSpPr>
          <p:cNvPr id="10" name="Group 15"/>
          <p:cNvGrpSpPr/>
          <p:nvPr/>
        </p:nvGrpSpPr>
        <p:grpSpPr>
          <a:xfrm>
            <a:off x="94596" y="951165"/>
            <a:ext cx="1188720" cy="1188720"/>
            <a:chOff x="204958" y="4729660"/>
            <a:chExt cx="1920240" cy="1920240"/>
          </a:xfrm>
        </p:grpSpPr>
        <p:sp>
          <p:nvSpPr>
            <p:cNvPr id="49" name="Oval 48"/>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00FFFF"/>
                </a:solidFill>
                <a:effectLst>
                  <a:outerShdw blurRad="38100" dist="38100" dir="2700000" algn="tl">
                    <a:srgbClr val="000000">
                      <a:alpha val="43137"/>
                    </a:srgbClr>
                  </a:outerShdw>
                </a:effectLst>
                <a:latin typeface="Arial Narrow" pitchFamily="34" charset="0"/>
              </a:endParaRPr>
            </a:p>
          </p:txBody>
        </p:sp>
        <p:sp>
          <p:nvSpPr>
            <p:cNvPr id="52" name="Text Box 5"/>
            <p:cNvSpPr txBox="1">
              <a:spLocks noChangeArrowheads="1"/>
            </p:cNvSpPr>
            <p:nvPr/>
          </p:nvSpPr>
          <p:spPr bwMode="gray">
            <a:xfrm>
              <a:off x="248688" y="5160661"/>
              <a:ext cx="1809192"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Bay-Delta Conservation Plan</a:t>
              </a: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strVal val="4*#ppt_w"/>
                                          </p:val>
                                        </p:tav>
                                        <p:tav tm="100000">
                                          <p:val>
                                            <p:strVal val="#ppt_w"/>
                                          </p:val>
                                        </p:tav>
                                      </p:tavLst>
                                    </p:anim>
                                    <p:anim calcmode="lin" valueType="num">
                                      <p:cBhvr>
                                        <p:cTn id="8" dur="500" fill="hold"/>
                                        <p:tgtEl>
                                          <p:spTgt spid="4"/>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36916"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grpSp>
        <p:nvGrpSpPr>
          <p:cNvPr id="3" name="Group 27"/>
          <p:cNvGrpSpPr>
            <a:grpSpLocks/>
          </p:cNvGrpSpPr>
          <p:nvPr/>
        </p:nvGrpSpPr>
        <p:grpSpPr bwMode="auto">
          <a:xfrm>
            <a:off x="1295400" y="5867400"/>
            <a:ext cx="2992438" cy="776288"/>
            <a:chOff x="1295400" y="5867400"/>
            <a:chExt cx="2992438" cy="776348"/>
          </a:xfrm>
        </p:grpSpPr>
        <p:sp>
          <p:nvSpPr>
            <p:cNvPr id="29"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a:spcBef>
                  <a:spcPct val="50000"/>
                </a:spcBef>
                <a:defRPr/>
              </a:pPr>
              <a:r>
                <a:rPr lang="en-US" sz="2000">
                  <a:solidFill>
                    <a:schemeClr val="bg1"/>
                  </a:solidFill>
                </a:rPr>
                <a:t>SWP Pumps</a:t>
              </a:r>
            </a:p>
          </p:txBody>
        </p:sp>
        <p:sp>
          <p:nvSpPr>
            <p:cNvPr id="30"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spcBef>
                  <a:spcPct val="50000"/>
                </a:spcBef>
                <a:defRPr/>
              </a:pPr>
              <a:r>
                <a:rPr lang="en-US" sz="2000">
                  <a:solidFill>
                    <a:schemeClr val="bg1"/>
                  </a:solidFill>
                </a:rPr>
                <a:t>CVP Pumps</a:t>
              </a:r>
            </a:p>
          </p:txBody>
        </p:sp>
        <p:sp>
          <p:nvSpPr>
            <p:cNvPr id="36914"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sp>
          <p:nvSpPr>
            <p:cNvPr id="36915"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endParaRPr lang="en-US" sz="2400"/>
            </a:p>
          </p:txBody>
        </p:sp>
      </p:grpSp>
      <p:grpSp>
        <p:nvGrpSpPr>
          <p:cNvPr id="4" name="Group 27"/>
          <p:cNvGrpSpPr>
            <a:grpSpLocks/>
          </p:cNvGrpSpPr>
          <p:nvPr/>
        </p:nvGrpSpPr>
        <p:grpSpPr bwMode="auto">
          <a:xfrm>
            <a:off x="4395788" y="4624388"/>
            <a:ext cx="557212" cy="252412"/>
            <a:chOff x="4395119" y="4623970"/>
            <a:chExt cx="557881" cy="252830"/>
          </a:xfrm>
        </p:grpSpPr>
        <p:sp>
          <p:nvSpPr>
            <p:cNvPr id="20" name="Rectangle 19"/>
            <p:cNvSpPr/>
            <p:nvPr/>
          </p:nvSpPr>
          <p:spPr bwMode="auto">
            <a:xfrm>
              <a:off x="4876930" y="4623970"/>
              <a:ext cx="76070" cy="252830"/>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24" name="Rectangle 23"/>
            <p:cNvSpPr/>
            <p:nvPr/>
          </p:nvSpPr>
          <p:spPr bwMode="auto">
            <a:xfrm rot="5400000">
              <a:off x="4483662" y="4712057"/>
              <a:ext cx="75995" cy="253081"/>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grpSp>
      <p:sp>
        <p:nvSpPr>
          <p:cNvPr id="39" name="Freeform 38"/>
          <p:cNvSpPr/>
          <p:nvPr/>
        </p:nvSpPr>
        <p:spPr bwMode="auto">
          <a:xfrm>
            <a:off x="2704783" y="4305617"/>
            <a:ext cx="1973897" cy="594434"/>
          </a:xfrm>
          <a:custGeom>
            <a:avLst/>
            <a:gdLst>
              <a:gd name="connsiteX0" fmla="*/ 0 w 2749603"/>
              <a:gd name="connsiteY0" fmla="*/ 350904 h 1398495"/>
              <a:gd name="connsiteX1" fmla="*/ 222837 w 2749603"/>
              <a:gd name="connsiteY1" fmla="*/ 343220 h 1398495"/>
              <a:gd name="connsiteX2" fmla="*/ 437990 w 2749603"/>
              <a:gd name="connsiteY2" fmla="*/ 373956 h 1398495"/>
              <a:gd name="connsiteX3" fmla="*/ 691563 w 2749603"/>
              <a:gd name="connsiteY3" fmla="*/ 466165 h 1398495"/>
              <a:gd name="connsiteX4" fmla="*/ 822191 w 2749603"/>
              <a:gd name="connsiteY4" fmla="*/ 496901 h 1398495"/>
              <a:gd name="connsiteX5" fmla="*/ 929768 w 2749603"/>
              <a:gd name="connsiteY5" fmla="*/ 543005 h 1398495"/>
              <a:gd name="connsiteX6" fmla="*/ 929768 w 2749603"/>
              <a:gd name="connsiteY6" fmla="*/ 550689 h 1398495"/>
              <a:gd name="connsiteX7" fmla="*/ 1114185 w 2749603"/>
              <a:gd name="connsiteY7" fmla="*/ 573741 h 1398495"/>
              <a:gd name="connsiteX8" fmla="*/ 1167973 w 2749603"/>
              <a:gd name="connsiteY8" fmla="*/ 635214 h 1398495"/>
              <a:gd name="connsiteX9" fmla="*/ 1214077 w 2749603"/>
              <a:gd name="connsiteY9" fmla="*/ 804262 h 1398495"/>
              <a:gd name="connsiteX10" fmla="*/ 1252497 w 2749603"/>
              <a:gd name="connsiteY10" fmla="*/ 927207 h 1398495"/>
              <a:gd name="connsiteX11" fmla="*/ 1375442 w 2749603"/>
              <a:gd name="connsiteY11" fmla="*/ 973311 h 1398495"/>
              <a:gd name="connsiteX12" fmla="*/ 1498386 w 2749603"/>
              <a:gd name="connsiteY12" fmla="*/ 957943 h 1398495"/>
              <a:gd name="connsiteX13" fmla="*/ 1621331 w 2749603"/>
              <a:gd name="connsiteY13" fmla="*/ 950259 h 1398495"/>
              <a:gd name="connsiteX14" fmla="*/ 1713539 w 2749603"/>
              <a:gd name="connsiteY14" fmla="*/ 988679 h 1398495"/>
              <a:gd name="connsiteX15" fmla="*/ 1705855 w 2749603"/>
              <a:gd name="connsiteY15" fmla="*/ 1088572 h 1398495"/>
              <a:gd name="connsiteX16" fmla="*/ 1590595 w 2749603"/>
              <a:gd name="connsiteY16" fmla="*/ 1211516 h 1398495"/>
              <a:gd name="connsiteX17" fmla="*/ 1582911 w 2749603"/>
              <a:gd name="connsiteY17" fmla="*/ 1272988 h 1398495"/>
              <a:gd name="connsiteX18" fmla="*/ 1621331 w 2749603"/>
              <a:gd name="connsiteY18" fmla="*/ 1311409 h 1398495"/>
              <a:gd name="connsiteX19" fmla="*/ 1751959 w 2749603"/>
              <a:gd name="connsiteY19" fmla="*/ 1372881 h 1398495"/>
              <a:gd name="connsiteX20" fmla="*/ 2627939 w 2749603"/>
              <a:gd name="connsiteY20" fmla="*/ 1157728 h 1398495"/>
              <a:gd name="connsiteX21" fmla="*/ 2481943 w 2749603"/>
              <a:gd name="connsiteY21" fmla="*/ 1111624 h 1398495"/>
              <a:gd name="connsiteX22" fmla="*/ 2328262 w 2749603"/>
              <a:gd name="connsiteY22" fmla="*/ 1111624 h 1398495"/>
              <a:gd name="connsiteX23" fmla="*/ 2236054 w 2749603"/>
              <a:gd name="connsiteY23" fmla="*/ 950259 h 1398495"/>
              <a:gd name="connsiteX24" fmla="*/ 2090057 w 2749603"/>
              <a:gd name="connsiteY24" fmla="*/ 842683 h 1398495"/>
              <a:gd name="connsiteX25" fmla="*/ 2120793 w 2749603"/>
              <a:gd name="connsiteY25" fmla="*/ 650582 h 1398495"/>
              <a:gd name="connsiteX26" fmla="*/ 2174581 w 2749603"/>
              <a:gd name="connsiteY26" fmla="*/ 496901 h 1398495"/>
              <a:gd name="connsiteX27" fmla="*/ 2197633 w 2749603"/>
              <a:gd name="connsiteY27" fmla="*/ 289432 h 1398495"/>
              <a:gd name="connsiteX28" fmla="*/ 2189949 w 2749603"/>
              <a:gd name="connsiteY28" fmla="*/ 166488 h 1398495"/>
              <a:gd name="connsiteX29" fmla="*/ 1990165 w 2749603"/>
              <a:gd name="connsiteY29" fmla="*/ 143435 h 1398495"/>
              <a:gd name="connsiteX30" fmla="*/ 1775012 w 2749603"/>
              <a:gd name="connsiteY30" fmla="*/ 43543 h 1398495"/>
              <a:gd name="connsiteX31" fmla="*/ 1636699 w 2749603"/>
              <a:gd name="connsiteY31" fmla="*/ 12807 h 1398495"/>
              <a:gd name="connsiteX32" fmla="*/ 1413862 w 2749603"/>
              <a:gd name="connsiteY32" fmla="*/ 20491 h 1398495"/>
              <a:gd name="connsiteX33" fmla="*/ 1183341 w 2749603"/>
              <a:gd name="connsiteY33" fmla="*/ 58911 h 1398495"/>
              <a:gd name="connsiteX34" fmla="*/ 929768 w 2749603"/>
              <a:gd name="connsiteY34" fmla="*/ 5123 h 1398495"/>
              <a:gd name="connsiteX35" fmla="*/ 799139 w 2749603"/>
              <a:gd name="connsiteY35" fmla="*/ 28175 h 1398495"/>
              <a:gd name="connsiteX36" fmla="*/ 783771 w 2749603"/>
              <a:gd name="connsiteY36" fmla="*/ 128067 h 1398495"/>
              <a:gd name="connsiteX37" fmla="*/ 437990 w 2749603"/>
              <a:gd name="connsiteY37" fmla="*/ 251012 h 1398495"/>
              <a:gd name="connsiteX38" fmla="*/ 153681 w 2749603"/>
              <a:gd name="connsiteY38" fmla="*/ 320168 h 1398495"/>
              <a:gd name="connsiteX39" fmla="*/ 53788 w 2749603"/>
              <a:gd name="connsiteY39" fmla="*/ 358588 h 1398495"/>
              <a:gd name="connsiteX0" fmla="*/ 0 w 2771374"/>
              <a:gd name="connsiteY0" fmla="*/ 350904 h 1330619"/>
              <a:gd name="connsiteX1" fmla="*/ 222837 w 2771374"/>
              <a:gd name="connsiteY1" fmla="*/ 343220 h 1330619"/>
              <a:gd name="connsiteX2" fmla="*/ 437990 w 2771374"/>
              <a:gd name="connsiteY2" fmla="*/ 373956 h 1330619"/>
              <a:gd name="connsiteX3" fmla="*/ 691563 w 2771374"/>
              <a:gd name="connsiteY3" fmla="*/ 466165 h 1330619"/>
              <a:gd name="connsiteX4" fmla="*/ 822191 w 2771374"/>
              <a:gd name="connsiteY4" fmla="*/ 496901 h 1330619"/>
              <a:gd name="connsiteX5" fmla="*/ 929768 w 2771374"/>
              <a:gd name="connsiteY5" fmla="*/ 543005 h 1330619"/>
              <a:gd name="connsiteX6" fmla="*/ 929768 w 2771374"/>
              <a:gd name="connsiteY6" fmla="*/ 550689 h 1330619"/>
              <a:gd name="connsiteX7" fmla="*/ 1114185 w 2771374"/>
              <a:gd name="connsiteY7" fmla="*/ 573741 h 1330619"/>
              <a:gd name="connsiteX8" fmla="*/ 1167973 w 2771374"/>
              <a:gd name="connsiteY8" fmla="*/ 635214 h 1330619"/>
              <a:gd name="connsiteX9" fmla="*/ 1214077 w 2771374"/>
              <a:gd name="connsiteY9" fmla="*/ 804262 h 1330619"/>
              <a:gd name="connsiteX10" fmla="*/ 1252497 w 2771374"/>
              <a:gd name="connsiteY10" fmla="*/ 927207 h 1330619"/>
              <a:gd name="connsiteX11" fmla="*/ 1375442 w 2771374"/>
              <a:gd name="connsiteY11" fmla="*/ 973311 h 1330619"/>
              <a:gd name="connsiteX12" fmla="*/ 1498386 w 2771374"/>
              <a:gd name="connsiteY12" fmla="*/ 957943 h 1330619"/>
              <a:gd name="connsiteX13" fmla="*/ 1621331 w 2771374"/>
              <a:gd name="connsiteY13" fmla="*/ 950259 h 1330619"/>
              <a:gd name="connsiteX14" fmla="*/ 1713539 w 2771374"/>
              <a:gd name="connsiteY14" fmla="*/ 988679 h 1330619"/>
              <a:gd name="connsiteX15" fmla="*/ 1705855 w 2771374"/>
              <a:gd name="connsiteY15" fmla="*/ 1088572 h 1330619"/>
              <a:gd name="connsiteX16" fmla="*/ 1590595 w 2771374"/>
              <a:gd name="connsiteY16" fmla="*/ 1211516 h 1330619"/>
              <a:gd name="connsiteX17" fmla="*/ 1582911 w 2771374"/>
              <a:gd name="connsiteY17" fmla="*/ 1272988 h 1330619"/>
              <a:gd name="connsiteX18" fmla="*/ 1621331 w 2771374"/>
              <a:gd name="connsiteY18" fmla="*/ 1311409 h 1330619"/>
              <a:gd name="connsiteX19" fmla="*/ 2627939 w 2771374"/>
              <a:gd name="connsiteY19" fmla="*/ 1157728 h 1330619"/>
              <a:gd name="connsiteX20" fmla="*/ 2481943 w 2771374"/>
              <a:gd name="connsiteY20" fmla="*/ 1111624 h 1330619"/>
              <a:gd name="connsiteX21" fmla="*/ 2328262 w 2771374"/>
              <a:gd name="connsiteY21" fmla="*/ 1111624 h 1330619"/>
              <a:gd name="connsiteX22" fmla="*/ 2236054 w 2771374"/>
              <a:gd name="connsiteY22" fmla="*/ 950259 h 1330619"/>
              <a:gd name="connsiteX23" fmla="*/ 2090057 w 2771374"/>
              <a:gd name="connsiteY23" fmla="*/ 842683 h 1330619"/>
              <a:gd name="connsiteX24" fmla="*/ 2120793 w 2771374"/>
              <a:gd name="connsiteY24" fmla="*/ 650582 h 1330619"/>
              <a:gd name="connsiteX25" fmla="*/ 2174581 w 2771374"/>
              <a:gd name="connsiteY25" fmla="*/ 496901 h 1330619"/>
              <a:gd name="connsiteX26" fmla="*/ 2197633 w 2771374"/>
              <a:gd name="connsiteY26" fmla="*/ 289432 h 1330619"/>
              <a:gd name="connsiteX27" fmla="*/ 2189949 w 2771374"/>
              <a:gd name="connsiteY27" fmla="*/ 166488 h 1330619"/>
              <a:gd name="connsiteX28" fmla="*/ 1990165 w 2771374"/>
              <a:gd name="connsiteY28" fmla="*/ 143435 h 1330619"/>
              <a:gd name="connsiteX29" fmla="*/ 1775012 w 2771374"/>
              <a:gd name="connsiteY29" fmla="*/ 43543 h 1330619"/>
              <a:gd name="connsiteX30" fmla="*/ 1636699 w 2771374"/>
              <a:gd name="connsiteY30" fmla="*/ 12807 h 1330619"/>
              <a:gd name="connsiteX31" fmla="*/ 1413862 w 2771374"/>
              <a:gd name="connsiteY31" fmla="*/ 20491 h 1330619"/>
              <a:gd name="connsiteX32" fmla="*/ 1183341 w 2771374"/>
              <a:gd name="connsiteY32" fmla="*/ 58911 h 1330619"/>
              <a:gd name="connsiteX33" fmla="*/ 929768 w 2771374"/>
              <a:gd name="connsiteY33" fmla="*/ 5123 h 1330619"/>
              <a:gd name="connsiteX34" fmla="*/ 799139 w 2771374"/>
              <a:gd name="connsiteY34" fmla="*/ 28175 h 1330619"/>
              <a:gd name="connsiteX35" fmla="*/ 783771 w 2771374"/>
              <a:gd name="connsiteY35" fmla="*/ 128067 h 1330619"/>
              <a:gd name="connsiteX36" fmla="*/ 437990 w 2771374"/>
              <a:gd name="connsiteY36" fmla="*/ 251012 h 1330619"/>
              <a:gd name="connsiteX37" fmla="*/ 153681 w 2771374"/>
              <a:gd name="connsiteY37" fmla="*/ 320168 h 1330619"/>
              <a:gd name="connsiteX38" fmla="*/ 53788 w 2771374"/>
              <a:gd name="connsiteY38" fmla="*/ 358588 h 1330619"/>
              <a:gd name="connsiteX0" fmla="*/ 0 w 2777778"/>
              <a:gd name="connsiteY0" fmla="*/ 350904 h 1281953"/>
              <a:gd name="connsiteX1" fmla="*/ 222837 w 2777778"/>
              <a:gd name="connsiteY1" fmla="*/ 343220 h 1281953"/>
              <a:gd name="connsiteX2" fmla="*/ 437990 w 2777778"/>
              <a:gd name="connsiteY2" fmla="*/ 373956 h 1281953"/>
              <a:gd name="connsiteX3" fmla="*/ 691563 w 2777778"/>
              <a:gd name="connsiteY3" fmla="*/ 466165 h 1281953"/>
              <a:gd name="connsiteX4" fmla="*/ 822191 w 2777778"/>
              <a:gd name="connsiteY4" fmla="*/ 496901 h 1281953"/>
              <a:gd name="connsiteX5" fmla="*/ 929768 w 2777778"/>
              <a:gd name="connsiteY5" fmla="*/ 543005 h 1281953"/>
              <a:gd name="connsiteX6" fmla="*/ 929768 w 2777778"/>
              <a:gd name="connsiteY6" fmla="*/ 550689 h 1281953"/>
              <a:gd name="connsiteX7" fmla="*/ 1114185 w 2777778"/>
              <a:gd name="connsiteY7" fmla="*/ 573741 h 1281953"/>
              <a:gd name="connsiteX8" fmla="*/ 1167973 w 2777778"/>
              <a:gd name="connsiteY8" fmla="*/ 635214 h 1281953"/>
              <a:gd name="connsiteX9" fmla="*/ 1214077 w 2777778"/>
              <a:gd name="connsiteY9" fmla="*/ 804262 h 1281953"/>
              <a:gd name="connsiteX10" fmla="*/ 1252497 w 2777778"/>
              <a:gd name="connsiteY10" fmla="*/ 927207 h 1281953"/>
              <a:gd name="connsiteX11" fmla="*/ 1375442 w 2777778"/>
              <a:gd name="connsiteY11" fmla="*/ 973311 h 1281953"/>
              <a:gd name="connsiteX12" fmla="*/ 1498386 w 2777778"/>
              <a:gd name="connsiteY12" fmla="*/ 957943 h 1281953"/>
              <a:gd name="connsiteX13" fmla="*/ 1621331 w 2777778"/>
              <a:gd name="connsiteY13" fmla="*/ 950259 h 1281953"/>
              <a:gd name="connsiteX14" fmla="*/ 1713539 w 2777778"/>
              <a:gd name="connsiteY14" fmla="*/ 988679 h 1281953"/>
              <a:gd name="connsiteX15" fmla="*/ 1705855 w 2777778"/>
              <a:gd name="connsiteY15" fmla="*/ 1088572 h 1281953"/>
              <a:gd name="connsiteX16" fmla="*/ 1590595 w 2777778"/>
              <a:gd name="connsiteY16" fmla="*/ 1211516 h 1281953"/>
              <a:gd name="connsiteX17" fmla="*/ 1582911 w 2777778"/>
              <a:gd name="connsiteY17" fmla="*/ 1272988 h 1281953"/>
              <a:gd name="connsiteX18" fmla="*/ 2627939 w 2777778"/>
              <a:gd name="connsiteY18" fmla="*/ 1157728 h 1281953"/>
              <a:gd name="connsiteX19" fmla="*/ 2481943 w 2777778"/>
              <a:gd name="connsiteY19" fmla="*/ 1111624 h 1281953"/>
              <a:gd name="connsiteX20" fmla="*/ 2328262 w 2777778"/>
              <a:gd name="connsiteY20" fmla="*/ 1111624 h 1281953"/>
              <a:gd name="connsiteX21" fmla="*/ 2236054 w 2777778"/>
              <a:gd name="connsiteY21" fmla="*/ 950259 h 1281953"/>
              <a:gd name="connsiteX22" fmla="*/ 2090057 w 2777778"/>
              <a:gd name="connsiteY22" fmla="*/ 842683 h 1281953"/>
              <a:gd name="connsiteX23" fmla="*/ 2120793 w 2777778"/>
              <a:gd name="connsiteY23" fmla="*/ 650582 h 1281953"/>
              <a:gd name="connsiteX24" fmla="*/ 2174581 w 2777778"/>
              <a:gd name="connsiteY24" fmla="*/ 496901 h 1281953"/>
              <a:gd name="connsiteX25" fmla="*/ 2197633 w 2777778"/>
              <a:gd name="connsiteY25" fmla="*/ 289432 h 1281953"/>
              <a:gd name="connsiteX26" fmla="*/ 2189949 w 2777778"/>
              <a:gd name="connsiteY26" fmla="*/ 166488 h 1281953"/>
              <a:gd name="connsiteX27" fmla="*/ 1990165 w 2777778"/>
              <a:gd name="connsiteY27" fmla="*/ 143435 h 1281953"/>
              <a:gd name="connsiteX28" fmla="*/ 1775012 w 2777778"/>
              <a:gd name="connsiteY28" fmla="*/ 43543 h 1281953"/>
              <a:gd name="connsiteX29" fmla="*/ 1636699 w 2777778"/>
              <a:gd name="connsiteY29" fmla="*/ 12807 h 1281953"/>
              <a:gd name="connsiteX30" fmla="*/ 1413862 w 2777778"/>
              <a:gd name="connsiteY30" fmla="*/ 20491 h 1281953"/>
              <a:gd name="connsiteX31" fmla="*/ 1183341 w 2777778"/>
              <a:gd name="connsiteY31" fmla="*/ 58911 h 1281953"/>
              <a:gd name="connsiteX32" fmla="*/ 929768 w 2777778"/>
              <a:gd name="connsiteY32" fmla="*/ 5123 h 1281953"/>
              <a:gd name="connsiteX33" fmla="*/ 799139 w 2777778"/>
              <a:gd name="connsiteY33" fmla="*/ 28175 h 1281953"/>
              <a:gd name="connsiteX34" fmla="*/ 783771 w 2777778"/>
              <a:gd name="connsiteY34" fmla="*/ 128067 h 1281953"/>
              <a:gd name="connsiteX35" fmla="*/ 437990 w 2777778"/>
              <a:gd name="connsiteY35" fmla="*/ 251012 h 1281953"/>
              <a:gd name="connsiteX36" fmla="*/ 153681 w 2777778"/>
              <a:gd name="connsiteY36" fmla="*/ 320168 h 1281953"/>
              <a:gd name="connsiteX37" fmla="*/ 53788 w 2777778"/>
              <a:gd name="connsiteY37" fmla="*/ 358588 h 1281953"/>
              <a:gd name="connsiteX0" fmla="*/ 0 w 2776497"/>
              <a:gd name="connsiteY0" fmla="*/ 350904 h 1223042"/>
              <a:gd name="connsiteX1" fmla="*/ 222837 w 2776497"/>
              <a:gd name="connsiteY1" fmla="*/ 343220 h 1223042"/>
              <a:gd name="connsiteX2" fmla="*/ 437990 w 2776497"/>
              <a:gd name="connsiteY2" fmla="*/ 373956 h 1223042"/>
              <a:gd name="connsiteX3" fmla="*/ 691563 w 2776497"/>
              <a:gd name="connsiteY3" fmla="*/ 466165 h 1223042"/>
              <a:gd name="connsiteX4" fmla="*/ 822191 w 2776497"/>
              <a:gd name="connsiteY4" fmla="*/ 496901 h 1223042"/>
              <a:gd name="connsiteX5" fmla="*/ 929768 w 2776497"/>
              <a:gd name="connsiteY5" fmla="*/ 543005 h 1223042"/>
              <a:gd name="connsiteX6" fmla="*/ 929768 w 2776497"/>
              <a:gd name="connsiteY6" fmla="*/ 550689 h 1223042"/>
              <a:gd name="connsiteX7" fmla="*/ 1114185 w 2776497"/>
              <a:gd name="connsiteY7" fmla="*/ 573741 h 1223042"/>
              <a:gd name="connsiteX8" fmla="*/ 1167973 w 2776497"/>
              <a:gd name="connsiteY8" fmla="*/ 635214 h 1223042"/>
              <a:gd name="connsiteX9" fmla="*/ 1214077 w 2776497"/>
              <a:gd name="connsiteY9" fmla="*/ 804262 h 1223042"/>
              <a:gd name="connsiteX10" fmla="*/ 1252497 w 2776497"/>
              <a:gd name="connsiteY10" fmla="*/ 927207 h 1223042"/>
              <a:gd name="connsiteX11" fmla="*/ 1375442 w 2776497"/>
              <a:gd name="connsiteY11" fmla="*/ 973311 h 1223042"/>
              <a:gd name="connsiteX12" fmla="*/ 1498386 w 2776497"/>
              <a:gd name="connsiteY12" fmla="*/ 957943 h 1223042"/>
              <a:gd name="connsiteX13" fmla="*/ 1621331 w 2776497"/>
              <a:gd name="connsiteY13" fmla="*/ 950259 h 1223042"/>
              <a:gd name="connsiteX14" fmla="*/ 1713539 w 2776497"/>
              <a:gd name="connsiteY14" fmla="*/ 988679 h 1223042"/>
              <a:gd name="connsiteX15" fmla="*/ 1705855 w 2776497"/>
              <a:gd name="connsiteY15" fmla="*/ 1088572 h 1223042"/>
              <a:gd name="connsiteX16" fmla="*/ 1590595 w 2776497"/>
              <a:gd name="connsiteY16" fmla="*/ 1211516 h 1223042"/>
              <a:gd name="connsiteX17" fmla="*/ 2627939 w 2776497"/>
              <a:gd name="connsiteY17" fmla="*/ 1157728 h 1223042"/>
              <a:gd name="connsiteX18" fmla="*/ 2481943 w 2776497"/>
              <a:gd name="connsiteY18" fmla="*/ 1111624 h 1223042"/>
              <a:gd name="connsiteX19" fmla="*/ 2328262 w 2776497"/>
              <a:gd name="connsiteY19" fmla="*/ 1111624 h 1223042"/>
              <a:gd name="connsiteX20" fmla="*/ 2236054 w 2776497"/>
              <a:gd name="connsiteY20" fmla="*/ 950259 h 1223042"/>
              <a:gd name="connsiteX21" fmla="*/ 2090057 w 2776497"/>
              <a:gd name="connsiteY21" fmla="*/ 842683 h 1223042"/>
              <a:gd name="connsiteX22" fmla="*/ 2120793 w 2776497"/>
              <a:gd name="connsiteY22" fmla="*/ 650582 h 1223042"/>
              <a:gd name="connsiteX23" fmla="*/ 2174581 w 2776497"/>
              <a:gd name="connsiteY23" fmla="*/ 496901 h 1223042"/>
              <a:gd name="connsiteX24" fmla="*/ 2197633 w 2776497"/>
              <a:gd name="connsiteY24" fmla="*/ 289432 h 1223042"/>
              <a:gd name="connsiteX25" fmla="*/ 2189949 w 2776497"/>
              <a:gd name="connsiteY25" fmla="*/ 166488 h 1223042"/>
              <a:gd name="connsiteX26" fmla="*/ 1990165 w 2776497"/>
              <a:gd name="connsiteY26" fmla="*/ 143435 h 1223042"/>
              <a:gd name="connsiteX27" fmla="*/ 1775012 w 2776497"/>
              <a:gd name="connsiteY27" fmla="*/ 43543 h 1223042"/>
              <a:gd name="connsiteX28" fmla="*/ 1636699 w 2776497"/>
              <a:gd name="connsiteY28" fmla="*/ 12807 h 1223042"/>
              <a:gd name="connsiteX29" fmla="*/ 1413862 w 2776497"/>
              <a:gd name="connsiteY29" fmla="*/ 20491 h 1223042"/>
              <a:gd name="connsiteX30" fmla="*/ 1183341 w 2776497"/>
              <a:gd name="connsiteY30" fmla="*/ 58911 h 1223042"/>
              <a:gd name="connsiteX31" fmla="*/ 929768 w 2776497"/>
              <a:gd name="connsiteY31" fmla="*/ 5123 h 1223042"/>
              <a:gd name="connsiteX32" fmla="*/ 799139 w 2776497"/>
              <a:gd name="connsiteY32" fmla="*/ 28175 h 1223042"/>
              <a:gd name="connsiteX33" fmla="*/ 783771 w 2776497"/>
              <a:gd name="connsiteY33" fmla="*/ 128067 h 1223042"/>
              <a:gd name="connsiteX34" fmla="*/ 437990 w 2776497"/>
              <a:gd name="connsiteY34" fmla="*/ 251012 h 1223042"/>
              <a:gd name="connsiteX35" fmla="*/ 153681 w 2776497"/>
              <a:gd name="connsiteY35" fmla="*/ 320168 h 1223042"/>
              <a:gd name="connsiteX36" fmla="*/ 53788 w 2776497"/>
              <a:gd name="connsiteY36" fmla="*/ 358588 h 1223042"/>
              <a:gd name="connsiteX0" fmla="*/ 0 w 2757287"/>
              <a:gd name="connsiteY0" fmla="*/ 350904 h 1161570"/>
              <a:gd name="connsiteX1" fmla="*/ 222837 w 2757287"/>
              <a:gd name="connsiteY1" fmla="*/ 343220 h 1161570"/>
              <a:gd name="connsiteX2" fmla="*/ 437990 w 2757287"/>
              <a:gd name="connsiteY2" fmla="*/ 373956 h 1161570"/>
              <a:gd name="connsiteX3" fmla="*/ 691563 w 2757287"/>
              <a:gd name="connsiteY3" fmla="*/ 466165 h 1161570"/>
              <a:gd name="connsiteX4" fmla="*/ 822191 w 2757287"/>
              <a:gd name="connsiteY4" fmla="*/ 496901 h 1161570"/>
              <a:gd name="connsiteX5" fmla="*/ 929768 w 2757287"/>
              <a:gd name="connsiteY5" fmla="*/ 543005 h 1161570"/>
              <a:gd name="connsiteX6" fmla="*/ 929768 w 2757287"/>
              <a:gd name="connsiteY6" fmla="*/ 550689 h 1161570"/>
              <a:gd name="connsiteX7" fmla="*/ 1114185 w 2757287"/>
              <a:gd name="connsiteY7" fmla="*/ 573741 h 1161570"/>
              <a:gd name="connsiteX8" fmla="*/ 1167973 w 2757287"/>
              <a:gd name="connsiteY8" fmla="*/ 635214 h 1161570"/>
              <a:gd name="connsiteX9" fmla="*/ 1214077 w 2757287"/>
              <a:gd name="connsiteY9" fmla="*/ 804262 h 1161570"/>
              <a:gd name="connsiteX10" fmla="*/ 1252497 w 2757287"/>
              <a:gd name="connsiteY10" fmla="*/ 927207 h 1161570"/>
              <a:gd name="connsiteX11" fmla="*/ 1375442 w 2757287"/>
              <a:gd name="connsiteY11" fmla="*/ 973311 h 1161570"/>
              <a:gd name="connsiteX12" fmla="*/ 1498386 w 2757287"/>
              <a:gd name="connsiteY12" fmla="*/ 957943 h 1161570"/>
              <a:gd name="connsiteX13" fmla="*/ 1621331 w 2757287"/>
              <a:gd name="connsiteY13" fmla="*/ 950259 h 1161570"/>
              <a:gd name="connsiteX14" fmla="*/ 1713539 w 2757287"/>
              <a:gd name="connsiteY14" fmla="*/ 988679 h 1161570"/>
              <a:gd name="connsiteX15" fmla="*/ 1705855 w 2757287"/>
              <a:gd name="connsiteY15" fmla="*/ 1088572 h 1161570"/>
              <a:gd name="connsiteX16" fmla="*/ 2627939 w 2757287"/>
              <a:gd name="connsiteY16" fmla="*/ 1157728 h 1161570"/>
              <a:gd name="connsiteX17" fmla="*/ 2481943 w 2757287"/>
              <a:gd name="connsiteY17" fmla="*/ 1111624 h 1161570"/>
              <a:gd name="connsiteX18" fmla="*/ 2328262 w 2757287"/>
              <a:gd name="connsiteY18" fmla="*/ 1111624 h 1161570"/>
              <a:gd name="connsiteX19" fmla="*/ 2236054 w 2757287"/>
              <a:gd name="connsiteY19" fmla="*/ 950259 h 1161570"/>
              <a:gd name="connsiteX20" fmla="*/ 2090057 w 2757287"/>
              <a:gd name="connsiteY20" fmla="*/ 842683 h 1161570"/>
              <a:gd name="connsiteX21" fmla="*/ 2120793 w 2757287"/>
              <a:gd name="connsiteY21" fmla="*/ 650582 h 1161570"/>
              <a:gd name="connsiteX22" fmla="*/ 2174581 w 2757287"/>
              <a:gd name="connsiteY22" fmla="*/ 496901 h 1161570"/>
              <a:gd name="connsiteX23" fmla="*/ 2197633 w 2757287"/>
              <a:gd name="connsiteY23" fmla="*/ 289432 h 1161570"/>
              <a:gd name="connsiteX24" fmla="*/ 2189949 w 2757287"/>
              <a:gd name="connsiteY24" fmla="*/ 166488 h 1161570"/>
              <a:gd name="connsiteX25" fmla="*/ 1990165 w 2757287"/>
              <a:gd name="connsiteY25" fmla="*/ 143435 h 1161570"/>
              <a:gd name="connsiteX26" fmla="*/ 1775012 w 2757287"/>
              <a:gd name="connsiteY26" fmla="*/ 43543 h 1161570"/>
              <a:gd name="connsiteX27" fmla="*/ 1636699 w 2757287"/>
              <a:gd name="connsiteY27" fmla="*/ 12807 h 1161570"/>
              <a:gd name="connsiteX28" fmla="*/ 1413862 w 2757287"/>
              <a:gd name="connsiteY28" fmla="*/ 20491 h 1161570"/>
              <a:gd name="connsiteX29" fmla="*/ 1183341 w 2757287"/>
              <a:gd name="connsiteY29" fmla="*/ 58911 h 1161570"/>
              <a:gd name="connsiteX30" fmla="*/ 929768 w 2757287"/>
              <a:gd name="connsiteY30" fmla="*/ 5123 h 1161570"/>
              <a:gd name="connsiteX31" fmla="*/ 799139 w 2757287"/>
              <a:gd name="connsiteY31" fmla="*/ 28175 h 1161570"/>
              <a:gd name="connsiteX32" fmla="*/ 783771 w 2757287"/>
              <a:gd name="connsiteY32" fmla="*/ 128067 h 1161570"/>
              <a:gd name="connsiteX33" fmla="*/ 437990 w 2757287"/>
              <a:gd name="connsiteY33" fmla="*/ 251012 h 1161570"/>
              <a:gd name="connsiteX34" fmla="*/ 153681 w 2757287"/>
              <a:gd name="connsiteY34" fmla="*/ 320168 h 1161570"/>
              <a:gd name="connsiteX35" fmla="*/ 53788 w 2757287"/>
              <a:gd name="connsiteY35" fmla="*/ 358588 h 1161570"/>
              <a:gd name="connsiteX0" fmla="*/ 0 w 2756006"/>
              <a:gd name="connsiteY0" fmla="*/ 350904 h 1178219"/>
              <a:gd name="connsiteX1" fmla="*/ 222837 w 2756006"/>
              <a:gd name="connsiteY1" fmla="*/ 343220 h 1178219"/>
              <a:gd name="connsiteX2" fmla="*/ 437990 w 2756006"/>
              <a:gd name="connsiteY2" fmla="*/ 373956 h 1178219"/>
              <a:gd name="connsiteX3" fmla="*/ 691563 w 2756006"/>
              <a:gd name="connsiteY3" fmla="*/ 466165 h 1178219"/>
              <a:gd name="connsiteX4" fmla="*/ 822191 w 2756006"/>
              <a:gd name="connsiteY4" fmla="*/ 496901 h 1178219"/>
              <a:gd name="connsiteX5" fmla="*/ 929768 w 2756006"/>
              <a:gd name="connsiteY5" fmla="*/ 543005 h 1178219"/>
              <a:gd name="connsiteX6" fmla="*/ 929768 w 2756006"/>
              <a:gd name="connsiteY6" fmla="*/ 550689 h 1178219"/>
              <a:gd name="connsiteX7" fmla="*/ 1114185 w 2756006"/>
              <a:gd name="connsiteY7" fmla="*/ 573741 h 1178219"/>
              <a:gd name="connsiteX8" fmla="*/ 1167973 w 2756006"/>
              <a:gd name="connsiteY8" fmla="*/ 635214 h 1178219"/>
              <a:gd name="connsiteX9" fmla="*/ 1214077 w 2756006"/>
              <a:gd name="connsiteY9" fmla="*/ 804262 h 1178219"/>
              <a:gd name="connsiteX10" fmla="*/ 1252497 w 2756006"/>
              <a:gd name="connsiteY10" fmla="*/ 927207 h 1178219"/>
              <a:gd name="connsiteX11" fmla="*/ 1375442 w 2756006"/>
              <a:gd name="connsiteY11" fmla="*/ 973311 h 1178219"/>
              <a:gd name="connsiteX12" fmla="*/ 1498386 w 2756006"/>
              <a:gd name="connsiteY12" fmla="*/ 957943 h 1178219"/>
              <a:gd name="connsiteX13" fmla="*/ 1621331 w 2756006"/>
              <a:gd name="connsiteY13" fmla="*/ 950259 h 1178219"/>
              <a:gd name="connsiteX14" fmla="*/ 1713539 w 2756006"/>
              <a:gd name="connsiteY14" fmla="*/ 988679 h 1178219"/>
              <a:gd name="connsiteX15" fmla="*/ 2627939 w 2756006"/>
              <a:gd name="connsiteY15" fmla="*/ 1157728 h 1178219"/>
              <a:gd name="connsiteX16" fmla="*/ 2481943 w 2756006"/>
              <a:gd name="connsiteY16" fmla="*/ 1111624 h 1178219"/>
              <a:gd name="connsiteX17" fmla="*/ 2328262 w 2756006"/>
              <a:gd name="connsiteY17" fmla="*/ 1111624 h 1178219"/>
              <a:gd name="connsiteX18" fmla="*/ 2236054 w 2756006"/>
              <a:gd name="connsiteY18" fmla="*/ 950259 h 1178219"/>
              <a:gd name="connsiteX19" fmla="*/ 2090057 w 2756006"/>
              <a:gd name="connsiteY19" fmla="*/ 842683 h 1178219"/>
              <a:gd name="connsiteX20" fmla="*/ 2120793 w 2756006"/>
              <a:gd name="connsiteY20" fmla="*/ 650582 h 1178219"/>
              <a:gd name="connsiteX21" fmla="*/ 2174581 w 2756006"/>
              <a:gd name="connsiteY21" fmla="*/ 496901 h 1178219"/>
              <a:gd name="connsiteX22" fmla="*/ 2197633 w 2756006"/>
              <a:gd name="connsiteY22" fmla="*/ 289432 h 1178219"/>
              <a:gd name="connsiteX23" fmla="*/ 2189949 w 2756006"/>
              <a:gd name="connsiteY23" fmla="*/ 166488 h 1178219"/>
              <a:gd name="connsiteX24" fmla="*/ 1990165 w 2756006"/>
              <a:gd name="connsiteY24" fmla="*/ 143435 h 1178219"/>
              <a:gd name="connsiteX25" fmla="*/ 1775012 w 2756006"/>
              <a:gd name="connsiteY25" fmla="*/ 43543 h 1178219"/>
              <a:gd name="connsiteX26" fmla="*/ 1636699 w 2756006"/>
              <a:gd name="connsiteY26" fmla="*/ 12807 h 1178219"/>
              <a:gd name="connsiteX27" fmla="*/ 1413862 w 2756006"/>
              <a:gd name="connsiteY27" fmla="*/ 20491 h 1178219"/>
              <a:gd name="connsiteX28" fmla="*/ 1183341 w 2756006"/>
              <a:gd name="connsiteY28" fmla="*/ 58911 h 1178219"/>
              <a:gd name="connsiteX29" fmla="*/ 929768 w 2756006"/>
              <a:gd name="connsiteY29" fmla="*/ 5123 h 1178219"/>
              <a:gd name="connsiteX30" fmla="*/ 799139 w 2756006"/>
              <a:gd name="connsiteY30" fmla="*/ 28175 h 1178219"/>
              <a:gd name="connsiteX31" fmla="*/ 783771 w 2756006"/>
              <a:gd name="connsiteY31" fmla="*/ 128067 h 1178219"/>
              <a:gd name="connsiteX32" fmla="*/ 437990 w 2756006"/>
              <a:gd name="connsiteY32" fmla="*/ 251012 h 1178219"/>
              <a:gd name="connsiteX33" fmla="*/ 153681 w 2756006"/>
              <a:gd name="connsiteY33" fmla="*/ 320168 h 1178219"/>
              <a:gd name="connsiteX34" fmla="*/ 53788 w 2756006"/>
              <a:gd name="connsiteY34" fmla="*/ 358588 h 1178219"/>
              <a:gd name="connsiteX0" fmla="*/ 0 w 2771374"/>
              <a:gd name="connsiteY0" fmla="*/ 350904 h 1184622"/>
              <a:gd name="connsiteX1" fmla="*/ 222837 w 2771374"/>
              <a:gd name="connsiteY1" fmla="*/ 343220 h 1184622"/>
              <a:gd name="connsiteX2" fmla="*/ 437990 w 2771374"/>
              <a:gd name="connsiteY2" fmla="*/ 373956 h 1184622"/>
              <a:gd name="connsiteX3" fmla="*/ 691563 w 2771374"/>
              <a:gd name="connsiteY3" fmla="*/ 466165 h 1184622"/>
              <a:gd name="connsiteX4" fmla="*/ 822191 w 2771374"/>
              <a:gd name="connsiteY4" fmla="*/ 496901 h 1184622"/>
              <a:gd name="connsiteX5" fmla="*/ 929768 w 2771374"/>
              <a:gd name="connsiteY5" fmla="*/ 543005 h 1184622"/>
              <a:gd name="connsiteX6" fmla="*/ 929768 w 2771374"/>
              <a:gd name="connsiteY6" fmla="*/ 550689 h 1184622"/>
              <a:gd name="connsiteX7" fmla="*/ 1114185 w 2771374"/>
              <a:gd name="connsiteY7" fmla="*/ 573741 h 1184622"/>
              <a:gd name="connsiteX8" fmla="*/ 1167973 w 2771374"/>
              <a:gd name="connsiteY8" fmla="*/ 635214 h 1184622"/>
              <a:gd name="connsiteX9" fmla="*/ 1214077 w 2771374"/>
              <a:gd name="connsiteY9" fmla="*/ 804262 h 1184622"/>
              <a:gd name="connsiteX10" fmla="*/ 1252497 w 2771374"/>
              <a:gd name="connsiteY10" fmla="*/ 927207 h 1184622"/>
              <a:gd name="connsiteX11" fmla="*/ 1375442 w 2771374"/>
              <a:gd name="connsiteY11" fmla="*/ 973311 h 1184622"/>
              <a:gd name="connsiteX12" fmla="*/ 1498386 w 2771374"/>
              <a:gd name="connsiteY12" fmla="*/ 957943 h 1184622"/>
              <a:gd name="connsiteX13" fmla="*/ 1621331 w 2771374"/>
              <a:gd name="connsiteY13" fmla="*/ 950259 h 1184622"/>
              <a:gd name="connsiteX14" fmla="*/ 2627939 w 2771374"/>
              <a:gd name="connsiteY14" fmla="*/ 1157728 h 1184622"/>
              <a:gd name="connsiteX15" fmla="*/ 2481943 w 2771374"/>
              <a:gd name="connsiteY15" fmla="*/ 1111624 h 1184622"/>
              <a:gd name="connsiteX16" fmla="*/ 2328262 w 2771374"/>
              <a:gd name="connsiteY16" fmla="*/ 1111624 h 1184622"/>
              <a:gd name="connsiteX17" fmla="*/ 2236054 w 2771374"/>
              <a:gd name="connsiteY17" fmla="*/ 950259 h 1184622"/>
              <a:gd name="connsiteX18" fmla="*/ 2090057 w 2771374"/>
              <a:gd name="connsiteY18" fmla="*/ 842683 h 1184622"/>
              <a:gd name="connsiteX19" fmla="*/ 2120793 w 2771374"/>
              <a:gd name="connsiteY19" fmla="*/ 650582 h 1184622"/>
              <a:gd name="connsiteX20" fmla="*/ 2174581 w 2771374"/>
              <a:gd name="connsiteY20" fmla="*/ 496901 h 1184622"/>
              <a:gd name="connsiteX21" fmla="*/ 2197633 w 2771374"/>
              <a:gd name="connsiteY21" fmla="*/ 289432 h 1184622"/>
              <a:gd name="connsiteX22" fmla="*/ 2189949 w 2771374"/>
              <a:gd name="connsiteY22" fmla="*/ 166488 h 1184622"/>
              <a:gd name="connsiteX23" fmla="*/ 1990165 w 2771374"/>
              <a:gd name="connsiteY23" fmla="*/ 143435 h 1184622"/>
              <a:gd name="connsiteX24" fmla="*/ 1775012 w 2771374"/>
              <a:gd name="connsiteY24" fmla="*/ 43543 h 1184622"/>
              <a:gd name="connsiteX25" fmla="*/ 1636699 w 2771374"/>
              <a:gd name="connsiteY25" fmla="*/ 12807 h 1184622"/>
              <a:gd name="connsiteX26" fmla="*/ 1413862 w 2771374"/>
              <a:gd name="connsiteY26" fmla="*/ 20491 h 1184622"/>
              <a:gd name="connsiteX27" fmla="*/ 1183341 w 2771374"/>
              <a:gd name="connsiteY27" fmla="*/ 58911 h 1184622"/>
              <a:gd name="connsiteX28" fmla="*/ 929768 w 2771374"/>
              <a:gd name="connsiteY28" fmla="*/ 5123 h 1184622"/>
              <a:gd name="connsiteX29" fmla="*/ 799139 w 2771374"/>
              <a:gd name="connsiteY29" fmla="*/ 28175 h 1184622"/>
              <a:gd name="connsiteX30" fmla="*/ 783771 w 2771374"/>
              <a:gd name="connsiteY30" fmla="*/ 128067 h 1184622"/>
              <a:gd name="connsiteX31" fmla="*/ 437990 w 2771374"/>
              <a:gd name="connsiteY31" fmla="*/ 251012 h 1184622"/>
              <a:gd name="connsiteX32" fmla="*/ 153681 w 2771374"/>
              <a:gd name="connsiteY32" fmla="*/ 320168 h 1184622"/>
              <a:gd name="connsiteX33" fmla="*/ 53788 w 2771374"/>
              <a:gd name="connsiteY33" fmla="*/ 358588 h 1184622"/>
              <a:gd name="connsiteX0" fmla="*/ 0 w 2791865"/>
              <a:gd name="connsiteY0" fmla="*/ 350904 h 1183341"/>
              <a:gd name="connsiteX1" fmla="*/ 222837 w 2791865"/>
              <a:gd name="connsiteY1" fmla="*/ 343220 h 1183341"/>
              <a:gd name="connsiteX2" fmla="*/ 437990 w 2791865"/>
              <a:gd name="connsiteY2" fmla="*/ 373956 h 1183341"/>
              <a:gd name="connsiteX3" fmla="*/ 691563 w 2791865"/>
              <a:gd name="connsiteY3" fmla="*/ 466165 h 1183341"/>
              <a:gd name="connsiteX4" fmla="*/ 822191 w 2791865"/>
              <a:gd name="connsiteY4" fmla="*/ 496901 h 1183341"/>
              <a:gd name="connsiteX5" fmla="*/ 929768 w 2791865"/>
              <a:gd name="connsiteY5" fmla="*/ 543005 h 1183341"/>
              <a:gd name="connsiteX6" fmla="*/ 929768 w 2791865"/>
              <a:gd name="connsiteY6" fmla="*/ 550689 h 1183341"/>
              <a:gd name="connsiteX7" fmla="*/ 1114185 w 2791865"/>
              <a:gd name="connsiteY7" fmla="*/ 573741 h 1183341"/>
              <a:gd name="connsiteX8" fmla="*/ 1167973 w 2791865"/>
              <a:gd name="connsiteY8" fmla="*/ 635214 h 1183341"/>
              <a:gd name="connsiteX9" fmla="*/ 1214077 w 2791865"/>
              <a:gd name="connsiteY9" fmla="*/ 804262 h 1183341"/>
              <a:gd name="connsiteX10" fmla="*/ 1252497 w 2791865"/>
              <a:gd name="connsiteY10" fmla="*/ 927207 h 1183341"/>
              <a:gd name="connsiteX11" fmla="*/ 1375442 w 2791865"/>
              <a:gd name="connsiteY11" fmla="*/ 973311 h 1183341"/>
              <a:gd name="connsiteX12" fmla="*/ 1498386 w 2791865"/>
              <a:gd name="connsiteY12" fmla="*/ 957943 h 1183341"/>
              <a:gd name="connsiteX13" fmla="*/ 2627939 w 2791865"/>
              <a:gd name="connsiteY13" fmla="*/ 1157728 h 1183341"/>
              <a:gd name="connsiteX14" fmla="*/ 2481943 w 2791865"/>
              <a:gd name="connsiteY14" fmla="*/ 1111624 h 1183341"/>
              <a:gd name="connsiteX15" fmla="*/ 2328262 w 2791865"/>
              <a:gd name="connsiteY15" fmla="*/ 1111624 h 1183341"/>
              <a:gd name="connsiteX16" fmla="*/ 2236054 w 2791865"/>
              <a:gd name="connsiteY16" fmla="*/ 950259 h 1183341"/>
              <a:gd name="connsiteX17" fmla="*/ 2090057 w 2791865"/>
              <a:gd name="connsiteY17" fmla="*/ 842683 h 1183341"/>
              <a:gd name="connsiteX18" fmla="*/ 2120793 w 2791865"/>
              <a:gd name="connsiteY18" fmla="*/ 650582 h 1183341"/>
              <a:gd name="connsiteX19" fmla="*/ 2174581 w 2791865"/>
              <a:gd name="connsiteY19" fmla="*/ 496901 h 1183341"/>
              <a:gd name="connsiteX20" fmla="*/ 2197633 w 2791865"/>
              <a:gd name="connsiteY20" fmla="*/ 289432 h 1183341"/>
              <a:gd name="connsiteX21" fmla="*/ 2189949 w 2791865"/>
              <a:gd name="connsiteY21" fmla="*/ 166488 h 1183341"/>
              <a:gd name="connsiteX22" fmla="*/ 1990165 w 2791865"/>
              <a:gd name="connsiteY22" fmla="*/ 143435 h 1183341"/>
              <a:gd name="connsiteX23" fmla="*/ 1775012 w 2791865"/>
              <a:gd name="connsiteY23" fmla="*/ 43543 h 1183341"/>
              <a:gd name="connsiteX24" fmla="*/ 1636699 w 2791865"/>
              <a:gd name="connsiteY24" fmla="*/ 12807 h 1183341"/>
              <a:gd name="connsiteX25" fmla="*/ 1413862 w 2791865"/>
              <a:gd name="connsiteY25" fmla="*/ 20491 h 1183341"/>
              <a:gd name="connsiteX26" fmla="*/ 1183341 w 2791865"/>
              <a:gd name="connsiteY26" fmla="*/ 58911 h 1183341"/>
              <a:gd name="connsiteX27" fmla="*/ 929768 w 2791865"/>
              <a:gd name="connsiteY27" fmla="*/ 5123 h 1183341"/>
              <a:gd name="connsiteX28" fmla="*/ 799139 w 2791865"/>
              <a:gd name="connsiteY28" fmla="*/ 28175 h 1183341"/>
              <a:gd name="connsiteX29" fmla="*/ 783771 w 2791865"/>
              <a:gd name="connsiteY29" fmla="*/ 128067 h 1183341"/>
              <a:gd name="connsiteX30" fmla="*/ 437990 w 2791865"/>
              <a:gd name="connsiteY30" fmla="*/ 251012 h 1183341"/>
              <a:gd name="connsiteX31" fmla="*/ 153681 w 2791865"/>
              <a:gd name="connsiteY31" fmla="*/ 320168 h 1183341"/>
              <a:gd name="connsiteX32" fmla="*/ 53788 w 2791865"/>
              <a:gd name="connsiteY32" fmla="*/ 358588 h 1183341"/>
              <a:gd name="connsiteX0" fmla="*/ 0 w 2812356"/>
              <a:gd name="connsiteY0" fmla="*/ 350904 h 1180780"/>
              <a:gd name="connsiteX1" fmla="*/ 222837 w 2812356"/>
              <a:gd name="connsiteY1" fmla="*/ 343220 h 1180780"/>
              <a:gd name="connsiteX2" fmla="*/ 437990 w 2812356"/>
              <a:gd name="connsiteY2" fmla="*/ 373956 h 1180780"/>
              <a:gd name="connsiteX3" fmla="*/ 691563 w 2812356"/>
              <a:gd name="connsiteY3" fmla="*/ 466165 h 1180780"/>
              <a:gd name="connsiteX4" fmla="*/ 822191 w 2812356"/>
              <a:gd name="connsiteY4" fmla="*/ 496901 h 1180780"/>
              <a:gd name="connsiteX5" fmla="*/ 929768 w 2812356"/>
              <a:gd name="connsiteY5" fmla="*/ 543005 h 1180780"/>
              <a:gd name="connsiteX6" fmla="*/ 929768 w 2812356"/>
              <a:gd name="connsiteY6" fmla="*/ 550689 h 1180780"/>
              <a:gd name="connsiteX7" fmla="*/ 1114185 w 2812356"/>
              <a:gd name="connsiteY7" fmla="*/ 573741 h 1180780"/>
              <a:gd name="connsiteX8" fmla="*/ 1167973 w 2812356"/>
              <a:gd name="connsiteY8" fmla="*/ 635214 h 1180780"/>
              <a:gd name="connsiteX9" fmla="*/ 1214077 w 2812356"/>
              <a:gd name="connsiteY9" fmla="*/ 804262 h 1180780"/>
              <a:gd name="connsiteX10" fmla="*/ 1252497 w 2812356"/>
              <a:gd name="connsiteY10" fmla="*/ 927207 h 1180780"/>
              <a:gd name="connsiteX11" fmla="*/ 1375442 w 2812356"/>
              <a:gd name="connsiteY11" fmla="*/ 973311 h 1180780"/>
              <a:gd name="connsiteX12" fmla="*/ 2627939 w 2812356"/>
              <a:gd name="connsiteY12" fmla="*/ 1157728 h 1180780"/>
              <a:gd name="connsiteX13" fmla="*/ 2481943 w 2812356"/>
              <a:gd name="connsiteY13" fmla="*/ 1111624 h 1180780"/>
              <a:gd name="connsiteX14" fmla="*/ 2328262 w 2812356"/>
              <a:gd name="connsiteY14" fmla="*/ 1111624 h 1180780"/>
              <a:gd name="connsiteX15" fmla="*/ 2236054 w 2812356"/>
              <a:gd name="connsiteY15" fmla="*/ 950259 h 1180780"/>
              <a:gd name="connsiteX16" fmla="*/ 2090057 w 2812356"/>
              <a:gd name="connsiteY16" fmla="*/ 842683 h 1180780"/>
              <a:gd name="connsiteX17" fmla="*/ 2120793 w 2812356"/>
              <a:gd name="connsiteY17" fmla="*/ 650582 h 1180780"/>
              <a:gd name="connsiteX18" fmla="*/ 2174581 w 2812356"/>
              <a:gd name="connsiteY18" fmla="*/ 496901 h 1180780"/>
              <a:gd name="connsiteX19" fmla="*/ 2197633 w 2812356"/>
              <a:gd name="connsiteY19" fmla="*/ 289432 h 1180780"/>
              <a:gd name="connsiteX20" fmla="*/ 2189949 w 2812356"/>
              <a:gd name="connsiteY20" fmla="*/ 166488 h 1180780"/>
              <a:gd name="connsiteX21" fmla="*/ 1990165 w 2812356"/>
              <a:gd name="connsiteY21" fmla="*/ 143435 h 1180780"/>
              <a:gd name="connsiteX22" fmla="*/ 1775012 w 2812356"/>
              <a:gd name="connsiteY22" fmla="*/ 43543 h 1180780"/>
              <a:gd name="connsiteX23" fmla="*/ 1636699 w 2812356"/>
              <a:gd name="connsiteY23" fmla="*/ 12807 h 1180780"/>
              <a:gd name="connsiteX24" fmla="*/ 1413862 w 2812356"/>
              <a:gd name="connsiteY24" fmla="*/ 20491 h 1180780"/>
              <a:gd name="connsiteX25" fmla="*/ 1183341 w 2812356"/>
              <a:gd name="connsiteY25" fmla="*/ 58911 h 1180780"/>
              <a:gd name="connsiteX26" fmla="*/ 929768 w 2812356"/>
              <a:gd name="connsiteY26" fmla="*/ 5123 h 1180780"/>
              <a:gd name="connsiteX27" fmla="*/ 799139 w 2812356"/>
              <a:gd name="connsiteY27" fmla="*/ 28175 h 1180780"/>
              <a:gd name="connsiteX28" fmla="*/ 783771 w 2812356"/>
              <a:gd name="connsiteY28" fmla="*/ 128067 h 1180780"/>
              <a:gd name="connsiteX29" fmla="*/ 437990 w 2812356"/>
              <a:gd name="connsiteY29" fmla="*/ 251012 h 1180780"/>
              <a:gd name="connsiteX30" fmla="*/ 153681 w 2812356"/>
              <a:gd name="connsiteY30" fmla="*/ 320168 h 1180780"/>
              <a:gd name="connsiteX31" fmla="*/ 53788 w 2812356"/>
              <a:gd name="connsiteY31" fmla="*/ 358588 h 1180780"/>
              <a:gd name="connsiteX0" fmla="*/ 0 w 2786742"/>
              <a:gd name="connsiteY0" fmla="*/ 350904 h 1180780"/>
              <a:gd name="connsiteX1" fmla="*/ 222837 w 2786742"/>
              <a:gd name="connsiteY1" fmla="*/ 343220 h 1180780"/>
              <a:gd name="connsiteX2" fmla="*/ 437990 w 2786742"/>
              <a:gd name="connsiteY2" fmla="*/ 373956 h 1180780"/>
              <a:gd name="connsiteX3" fmla="*/ 691563 w 2786742"/>
              <a:gd name="connsiteY3" fmla="*/ 466165 h 1180780"/>
              <a:gd name="connsiteX4" fmla="*/ 822191 w 2786742"/>
              <a:gd name="connsiteY4" fmla="*/ 496901 h 1180780"/>
              <a:gd name="connsiteX5" fmla="*/ 929768 w 2786742"/>
              <a:gd name="connsiteY5" fmla="*/ 543005 h 1180780"/>
              <a:gd name="connsiteX6" fmla="*/ 929768 w 2786742"/>
              <a:gd name="connsiteY6" fmla="*/ 550689 h 1180780"/>
              <a:gd name="connsiteX7" fmla="*/ 1114185 w 2786742"/>
              <a:gd name="connsiteY7" fmla="*/ 573741 h 1180780"/>
              <a:gd name="connsiteX8" fmla="*/ 1167973 w 2786742"/>
              <a:gd name="connsiteY8" fmla="*/ 635214 h 1180780"/>
              <a:gd name="connsiteX9" fmla="*/ 1214077 w 2786742"/>
              <a:gd name="connsiteY9" fmla="*/ 804262 h 1180780"/>
              <a:gd name="connsiteX10" fmla="*/ 1252497 w 2786742"/>
              <a:gd name="connsiteY10" fmla="*/ 927207 h 1180780"/>
              <a:gd name="connsiteX11" fmla="*/ 1375442 w 2786742"/>
              <a:gd name="connsiteY11" fmla="*/ 973311 h 1180780"/>
              <a:gd name="connsiteX12" fmla="*/ 2627939 w 2786742"/>
              <a:gd name="connsiteY12" fmla="*/ 1157728 h 1180780"/>
              <a:gd name="connsiteX13" fmla="*/ 2328262 w 2786742"/>
              <a:gd name="connsiteY13" fmla="*/ 1111624 h 1180780"/>
              <a:gd name="connsiteX14" fmla="*/ 2236054 w 2786742"/>
              <a:gd name="connsiteY14" fmla="*/ 950259 h 1180780"/>
              <a:gd name="connsiteX15" fmla="*/ 2090057 w 2786742"/>
              <a:gd name="connsiteY15" fmla="*/ 842683 h 1180780"/>
              <a:gd name="connsiteX16" fmla="*/ 2120793 w 2786742"/>
              <a:gd name="connsiteY16" fmla="*/ 650582 h 1180780"/>
              <a:gd name="connsiteX17" fmla="*/ 2174581 w 2786742"/>
              <a:gd name="connsiteY17" fmla="*/ 496901 h 1180780"/>
              <a:gd name="connsiteX18" fmla="*/ 2197633 w 2786742"/>
              <a:gd name="connsiteY18" fmla="*/ 289432 h 1180780"/>
              <a:gd name="connsiteX19" fmla="*/ 2189949 w 2786742"/>
              <a:gd name="connsiteY19" fmla="*/ 166488 h 1180780"/>
              <a:gd name="connsiteX20" fmla="*/ 1990165 w 2786742"/>
              <a:gd name="connsiteY20" fmla="*/ 143435 h 1180780"/>
              <a:gd name="connsiteX21" fmla="*/ 1775012 w 2786742"/>
              <a:gd name="connsiteY21" fmla="*/ 43543 h 1180780"/>
              <a:gd name="connsiteX22" fmla="*/ 1636699 w 2786742"/>
              <a:gd name="connsiteY22" fmla="*/ 12807 h 1180780"/>
              <a:gd name="connsiteX23" fmla="*/ 1413862 w 2786742"/>
              <a:gd name="connsiteY23" fmla="*/ 20491 h 1180780"/>
              <a:gd name="connsiteX24" fmla="*/ 1183341 w 2786742"/>
              <a:gd name="connsiteY24" fmla="*/ 58911 h 1180780"/>
              <a:gd name="connsiteX25" fmla="*/ 929768 w 2786742"/>
              <a:gd name="connsiteY25" fmla="*/ 5123 h 1180780"/>
              <a:gd name="connsiteX26" fmla="*/ 799139 w 2786742"/>
              <a:gd name="connsiteY26" fmla="*/ 28175 h 1180780"/>
              <a:gd name="connsiteX27" fmla="*/ 783771 w 2786742"/>
              <a:gd name="connsiteY27" fmla="*/ 128067 h 1180780"/>
              <a:gd name="connsiteX28" fmla="*/ 437990 w 2786742"/>
              <a:gd name="connsiteY28" fmla="*/ 251012 h 1180780"/>
              <a:gd name="connsiteX29" fmla="*/ 153681 w 2786742"/>
              <a:gd name="connsiteY29" fmla="*/ 320168 h 1180780"/>
              <a:gd name="connsiteX30" fmla="*/ 53788 w 2786742"/>
              <a:gd name="connsiteY30" fmla="*/ 358588 h 1180780"/>
              <a:gd name="connsiteX0" fmla="*/ 0 w 2771374"/>
              <a:gd name="connsiteY0" fmla="*/ 350904 h 1161570"/>
              <a:gd name="connsiteX1" fmla="*/ 222837 w 2771374"/>
              <a:gd name="connsiteY1" fmla="*/ 343220 h 1161570"/>
              <a:gd name="connsiteX2" fmla="*/ 437990 w 2771374"/>
              <a:gd name="connsiteY2" fmla="*/ 373956 h 1161570"/>
              <a:gd name="connsiteX3" fmla="*/ 691563 w 2771374"/>
              <a:gd name="connsiteY3" fmla="*/ 466165 h 1161570"/>
              <a:gd name="connsiteX4" fmla="*/ 822191 w 2771374"/>
              <a:gd name="connsiteY4" fmla="*/ 496901 h 1161570"/>
              <a:gd name="connsiteX5" fmla="*/ 929768 w 2771374"/>
              <a:gd name="connsiteY5" fmla="*/ 543005 h 1161570"/>
              <a:gd name="connsiteX6" fmla="*/ 929768 w 2771374"/>
              <a:gd name="connsiteY6" fmla="*/ 550689 h 1161570"/>
              <a:gd name="connsiteX7" fmla="*/ 1114185 w 2771374"/>
              <a:gd name="connsiteY7" fmla="*/ 573741 h 1161570"/>
              <a:gd name="connsiteX8" fmla="*/ 1167973 w 2771374"/>
              <a:gd name="connsiteY8" fmla="*/ 635214 h 1161570"/>
              <a:gd name="connsiteX9" fmla="*/ 1214077 w 2771374"/>
              <a:gd name="connsiteY9" fmla="*/ 804262 h 1161570"/>
              <a:gd name="connsiteX10" fmla="*/ 1252497 w 2771374"/>
              <a:gd name="connsiteY10" fmla="*/ 927207 h 1161570"/>
              <a:gd name="connsiteX11" fmla="*/ 1375442 w 2771374"/>
              <a:gd name="connsiteY11" fmla="*/ 973311 h 1161570"/>
              <a:gd name="connsiteX12" fmla="*/ 2627939 w 2771374"/>
              <a:gd name="connsiteY12" fmla="*/ 1157728 h 1161570"/>
              <a:gd name="connsiteX13" fmla="*/ 2236054 w 2771374"/>
              <a:gd name="connsiteY13" fmla="*/ 950259 h 1161570"/>
              <a:gd name="connsiteX14" fmla="*/ 2090057 w 2771374"/>
              <a:gd name="connsiteY14" fmla="*/ 842683 h 1161570"/>
              <a:gd name="connsiteX15" fmla="*/ 2120793 w 2771374"/>
              <a:gd name="connsiteY15" fmla="*/ 650582 h 1161570"/>
              <a:gd name="connsiteX16" fmla="*/ 2174581 w 2771374"/>
              <a:gd name="connsiteY16" fmla="*/ 496901 h 1161570"/>
              <a:gd name="connsiteX17" fmla="*/ 2197633 w 2771374"/>
              <a:gd name="connsiteY17" fmla="*/ 289432 h 1161570"/>
              <a:gd name="connsiteX18" fmla="*/ 2189949 w 2771374"/>
              <a:gd name="connsiteY18" fmla="*/ 166488 h 1161570"/>
              <a:gd name="connsiteX19" fmla="*/ 1990165 w 2771374"/>
              <a:gd name="connsiteY19" fmla="*/ 143435 h 1161570"/>
              <a:gd name="connsiteX20" fmla="*/ 1775012 w 2771374"/>
              <a:gd name="connsiteY20" fmla="*/ 43543 h 1161570"/>
              <a:gd name="connsiteX21" fmla="*/ 1636699 w 2771374"/>
              <a:gd name="connsiteY21" fmla="*/ 12807 h 1161570"/>
              <a:gd name="connsiteX22" fmla="*/ 1413862 w 2771374"/>
              <a:gd name="connsiteY22" fmla="*/ 20491 h 1161570"/>
              <a:gd name="connsiteX23" fmla="*/ 1183341 w 2771374"/>
              <a:gd name="connsiteY23" fmla="*/ 58911 h 1161570"/>
              <a:gd name="connsiteX24" fmla="*/ 929768 w 2771374"/>
              <a:gd name="connsiteY24" fmla="*/ 5123 h 1161570"/>
              <a:gd name="connsiteX25" fmla="*/ 799139 w 2771374"/>
              <a:gd name="connsiteY25" fmla="*/ 28175 h 1161570"/>
              <a:gd name="connsiteX26" fmla="*/ 783771 w 2771374"/>
              <a:gd name="connsiteY26" fmla="*/ 128067 h 1161570"/>
              <a:gd name="connsiteX27" fmla="*/ 437990 w 2771374"/>
              <a:gd name="connsiteY27" fmla="*/ 251012 h 1161570"/>
              <a:gd name="connsiteX28" fmla="*/ 153681 w 2771374"/>
              <a:gd name="connsiteY28" fmla="*/ 320168 h 1161570"/>
              <a:gd name="connsiteX29" fmla="*/ 53788 w 2771374"/>
              <a:gd name="connsiteY29" fmla="*/ 358588 h 1161570"/>
              <a:gd name="connsiteX0" fmla="*/ 0 w 2355156"/>
              <a:gd name="connsiteY0" fmla="*/ 350904 h 977153"/>
              <a:gd name="connsiteX1" fmla="*/ 222837 w 2355156"/>
              <a:gd name="connsiteY1" fmla="*/ 343220 h 977153"/>
              <a:gd name="connsiteX2" fmla="*/ 437990 w 2355156"/>
              <a:gd name="connsiteY2" fmla="*/ 373956 h 977153"/>
              <a:gd name="connsiteX3" fmla="*/ 691563 w 2355156"/>
              <a:gd name="connsiteY3" fmla="*/ 466165 h 977153"/>
              <a:gd name="connsiteX4" fmla="*/ 822191 w 2355156"/>
              <a:gd name="connsiteY4" fmla="*/ 496901 h 977153"/>
              <a:gd name="connsiteX5" fmla="*/ 929768 w 2355156"/>
              <a:gd name="connsiteY5" fmla="*/ 543005 h 977153"/>
              <a:gd name="connsiteX6" fmla="*/ 929768 w 2355156"/>
              <a:gd name="connsiteY6" fmla="*/ 550689 h 977153"/>
              <a:gd name="connsiteX7" fmla="*/ 1114185 w 2355156"/>
              <a:gd name="connsiteY7" fmla="*/ 573741 h 977153"/>
              <a:gd name="connsiteX8" fmla="*/ 1167973 w 2355156"/>
              <a:gd name="connsiteY8" fmla="*/ 635214 h 977153"/>
              <a:gd name="connsiteX9" fmla="*/ 1214077 w 2355156"/>
              <a:gd name="connsiteY9" fmla="*/ 804262 h 977153"/>
              <a:gd name="connsiteX10" fmla="*/ 1252497 w 2355156"/>
              <a:gd name="connsiteY10" fmla="*/ 927207 h 977153"/>
              <a:gd name="connsiteX11" fmla="*/ 1375442 w 2355156"/>
              <a:gd name="connsiteY11" fmla="*/ 973311 h 977153"/>
              <a:gd name="connsiteX12" fmla="*/ 2236054 w 2355156"/>
              <a:gd name="connsiteY12" fmla="*/ 950259 h 977153"/>
              <a:gd name="connsiteX13" fmla="*/ 2090057 w 2355156"/>
              <a:gd name="connsiteY13" fmla="*/ 842683 h 977153"/>
              <a:gd name="connsiteX14" fmla="*/ 2120793 w 2355156"/>
              <a:gd name="connsiteY14" fmla="*/ 650582 h 977153"/>
              <a:gd name="connsiteX15" fmla="*/ 2174581 w 2355156"/>
              <a:gd name="connsiteY15" fmla="*/ 496901 h 977153"/>
              <a:gd name="connsiteX16" fmla="*/ 2197633 w 2355156"/>
              <a:gd name="connsiteY16" fmla="*/ 289432 h 977153"/>
              <a:gd name="connsiteX17" fmla="*/ 2189949 w 2355156"/>
              <a:gd name="connsiteY17" fmla="*/ 166488 h 977153"/>
              <a:gd name="connsiteX18" fmla="*/ 1990165 w 2355156"/>
              <a:gd name="connsiteY18" fmla="*/ 143435 h 977153"/>
              <a:gd name="connsiteX19" fmla="*/ 1775012 w 2355156"/>
              <a:gd name="connsiteY19" fmla="*/ 43543 h 977153"/>
              <a:gd name="connsiteX20" fmla="*/ 1636699 w 2355156"/>
              <a:gd name="connsiteY20" fmla="*/ 12807 h 977153"/>
              <a:gd name="connsiteX21" fmla="*/ 1413862 w 2355156"/>
              <a:gd name="connsiteY21" fmla="*/ 20491 h 977153"/>
              <a:gd name="connsiteX22" fmla="*/ 1183341 w 2355156"/>
              <a:gd name="connsiteY22" fmla="*/ 58911 h 977153"/>
              <a:gd name="connsiteX23" fmla="*/ 929768 w 2355156"/>
              <a:gd name="connsiteY23" fmla="*/ 5123 h 977153"/>
              <a:gd name="connsiteX24" fmla="*/ 799139 w 2355156"/>
              <a:gd name="connsiteY24" fmla="*/ 28175 h 977153"/>
              <a:gd name="connsiteX25" fmla="*/ 783771 w 2355156"/>
              <a:gd name="connsiteY25" fmla="*/ 128067 h 977153"/>
              <a:gd name="connsiteX26" fmla="*/ 437990 w 2355156"/>
              <a:gd name="connsiteY26" fmla="*/ 251012 h 977153"/>
              <a:gd name="connsiteX27" fmla="*/ 153681 w 2355156"/>
              <a:gd name="connsiteY27" fmla="*/ 320168 h 977153"/>
              <a:gd name="connsiteX28" fmla="*/ 53788 w 2355156"/>
              <a:gd name="connsiteY28" fmla="*/ 358588 h 977153"/>
              <a:gd name="connsiteX0" fmla="*/ 0 w 2224527"/>
              <a:gd name="connsiteY0" fmla="*/ 350904 h 987398"/>
              <a:gd name="connsiteX1" fmla="*/ 222837 w 2224527"/>
              <a:gd name="connsiteY1" fmla="*/ 343220 h 987398"/>
              <a:gd name="connsiteX2" fmla="*/ 437990 w 2224527"/>
              <a:gd name="connsiteY2" fmla="*/ 373956 h 987398"/>
              <a:gd name="connsiteX3" fmla="*/ 691563 w 2224527"/>
              <a:gd name="connsiteY3" fmla="*/ 466165 h 987398"/>
              <a:gd name="connsiteX4" fmla="*/ 822191 w 2224527"/>
              <a:gd name="connsiteY4" fmla="*/ 496901 h 987398"/>
              <a:gd name="connsiteX5" fmla="*/ 929768 w 2224527"/>
              <a:gd name="connsiteY5" fmla="*/ 543005 h 987398"/>
              <a:gd name="connsiteX6" fmla="*/ 929768 w 2224527"/>
              <a:gd name="connsiteY6" fmla="*/ 550689 h 987398"/>
              <a:gd name="connsiteX7" fmla="*/ 1114185 w 2224527"/>
              <a:gd name="connsiteY7" fmla="*/ 573741 h 987398"/>
              <a:gd name="connsiteX8" fmla="*/ 1167973 w 2224527"/>
              <a:gd name="connsiteY8" fmla="*/ 635214 h 987398"/>
              <a:gd name="connsiteX9" fmla="*/ 1214077 w 2224527"/>
              <a:gd name="connsiteY9" fmla="*/ 804262 h 987398"/>
              <a:gd name="connsiteX10" fmla="*/ 1252497 w 2224527"/>
              <a:gd name="connsiteY10" fmla="*/ 927207 h 987398"/>
              <a:gd name="connsiteX11" fmla="*/ 1375442 w 2224527"/>
              <a:gd name="connsiteY11" fmla="*/ 973311 h 987398"/>
              <a:gd name="connsiteX12" fmla="*/ 2090057 w 2224527"/>
              <a:gd name="connsiteY12" fmla="*/ 842683 h 987398"/>
              <a:gd name="connsiteX13" fmla="*/ 2120793 w 2224527"/>
              <a:gd name="connsiteY13" fmla="*/ 650582 h 987398"/>
              <a:gd name="connsiteX14" fmla="*/ 2174581 w 2224527"/>
              <a:gd name="connsiteY14" fmla="*/ 496901 h 987398"/>
              <a:gd name="connsiteX15" fmla="*/ 2197633 w 2224527"/>
              <a:gd name="connsiteY15" fmla="*/ 289432 h 987398"/>
              <a:gd name="connsiteX16" fmla="*/ 2189949 w 2224527"/>
              <a:gd name="connsiteY16" fmla="*/ 166488 h 987398"/>
              <a:gd name="connsiteX17" fmla="*/ 1990165 w 2224527"/>
              <a:gd name="connsiteY17" fmla="*/ 143435 h 987398"/>
              <a:gd name="connsiteX18" fmla="*/ 1775012 w 2224527"/>
              <a:gd name="connsiteY18" fmla="*/ 43543 h 987398"/>
              <a:gd name="connsiteX19" fmla="*/ 1636699 w 2224527"/>
              <a:gd name="connsiteY19" fmla="*/ 12807 h 987398"/>
              <a:gd name="connsiteX20" fmla="*/ 1413862 w 2224527"/>
              <a:gd name="connsiteY20" fmla="*/ 20491 h 987398"/>
              <a:gd name="connsiteX21" fmla="*/ 1183341 w 2224527"/>
              <a:gd name="connsiteY21" fmla="*/ 58911 h 987398"/>
              <a:gd name="connsiteX22" fmla="*/ 929768 w 2224527"/>
              <a:gd name="connsiteY22" fmla="*/ 5123 h 987398"/>
              <a:gd name="connsiteX23" fmla="*/ 799139 w 2224527"/>
              <a:gd name="connsiteY23" fmla="*/ 28175 h 987398"/>
              <a:gd name="connsiteX24" fmla="*/ 783771 w 2224527"/>
              <a:gd name="connsiteY24" fmla="*/ 128067 h 987398"/>
              <a:gd name="connsiteX25" fmla="*/ 437990 w 2224527"/>
              <a:gd name="connsiteY25" fmla="*/ 251012 h 987398"/>
              <a:gd name="connsiteX26" fmla="*/ 153681 w 2224527"/>
              <a:gd name="connsiteY26" fmla="*/ 320168 h 987398"/>
              <a:gd name="connsiteX27" fmla="*/ 53788 w 2224527"/>
              <a:gd name="connsiteY27" fmla="*/ 358588 h 987398"/>
              <a:gd name="connsiteX0" fmla="*/ 0 w 2253983"/>
              <a:gd name="connsiteY0" fmla="*/ 350904 h 1019415"/>
              <a:gd name="connsiteX1" fmla="*/ 222837 w 2253983"/>
              <a:gd name="connsiteY1" fmla="*/ 343220 h 1019415"/>
              <a:gd name="connsiteX2" fmla="*/ 437990 w 2253983"/>
              <a:gd name="connsiteY2" fmla="*/ 373956 h 1019415"/>
              <a:gd name="connsiteX3" fmla="*/ 691563 w 2253983"/>
              <a:gd name="connsiteY3" fmla="*/ 466165 h 1019415"/>
              <a:gd name="connsiteX4" fmla="*/ 822191 w 2253983"/>
              <a:gd name="connsiteY4" fmla="*/ 496901 h 1019415"/>
              <a:gd name="connsiteX5" fmla="*/ 929768 w 2253983"/>
              <a:gd name="connsiteY5" fmla="*/ 543005 h 1019415"/>
              <a:gd name="connsiteX6" fmla="*/ 929768 w 2253983"/>
              <a:gd name="connsiteY6" fmla="*/ 550689 h 1019415"/>
              <a:gd name="connsiteX7" fmla="*/ 1114185 w 2253983"/>
              <a:gd name="connsiteY7" fmla="*/ 573741 h 1019415"/>
              <a:gd name="connsiteX8" fmla="*/ 1167973 w 2253983"/>
              <a:gd name="connsiteY8" fmla="*/ 635214 h 1019415"/>
              <a:gd name="connsiteX9" fmla="*/ 1214077 w 2253983"/>
              <a:gd name="connsiteY9" fmla="*/ 804262 h 1019415"/>
              <a:gd name="connsiteX10" fmla="*/ 1252497 w 2253983"/>
              <a:gd name="connsiteY10" fmla="*/ 927207 h 1019415"/>
              <a:gd name="connsiteX11" fmla="*/ 1375442 w 2253983"/>
              <a:gd name="connsiteY11" fmla="*/ 973311 h 1019415"/>
              <a:gd name="connsiteX12" fmla="*/ 2120793 w 2253983"/>
              <a:gd name="connsiteY12" fmla="*/ 650582 h 1019415"/>
              <a:gd name="connsiteX13" fmla="*/ 2174581 w 2253983"/>
              <a:gd name="connsiteY13" fmla="*/ 496901 h 1019415"/>
              <a:gd name="connsiteX14" fmla="*/ 2197633 w 2253983"/>
              <a:gd name="connsiteY14" fmla="*/ 289432 h 1019415"/>
              <a:gd name="connsiteX15" fmla="*/ 2189949 w 2253983"/>
              <a:gd name="connsiteY15" fmla="*/ 166488 h 1019415"/>
              <a:gd name="connsiteX16" fmla="*/ 1990165 w 2253983"/>
              <a:gd name="connsiteY16" fmla="*/ 143435 h 1019415"/>
              <a:gd name="connsiteX17" fmla="*/ 1775012 w 2253983"/>
              <a:gd name="connsiteY17" fmla="*/ 43543 h 1019415"/>
              <a:gd name="connsiteX18" fmla="*/ 1636699 w 2253983"/>
              <a:gd name="connsiteY18" fmla="*/ 12807 h 1019415"/>
              <a:gd name="connsiteX19" fmla="*/ 1413862 w 2253983"/>
              <a:gd name="connsiteY19" fmla="*/ 20491 h 1019415"/>
              <a:gd name="connsiteX20" fmla="*/ 1183341 w 2253983"/>
              <a:gd name="connsiteY20" fmla="*/ 58911 h 1019415"/>
              <a:gd name="connsiteX21" fmla="*/ 929768 w 2253983"/>
              <a:gd name="connsiteY21" fmla="*/ 5123 h 1019415"/>
              <a:gd name="connsiteX22" fmla="*/ 799139 w 2253983"/>
              <a:gd name="connsiteY22" fmla="*/ 28175 h 1019415"/>
              <a:gd name="connsiteX23" fmla="*/ 783771 w 2253983"/>
              <a:gd name="connsiteY23" fmla="*/ 128067 h 1019415"/>
              <a:gd name="connsiteX24" fmla="*/ 437990 w 2253983"/>
              <a:gd name="connsiteY24" fmla="*/ 251012 h 1019415"/>
              <a:gd name="connsiteX25" fmla="*/ 153681 w 2253983"/>
              <a:gd name="connsiteY25" fmla="*/ 320168 h 1019415"/>
              <a:gd name="connsiteX26" fmla="*/ 53788 w 2253983"/>
              <a:gd name="connsiteY26" fmla="*/ 358588 h 1019415"/>
              <a:gd name="connsiteX0" fmla="*/ 0 w 2274474"/>
              <a:gd name="connsiteY0" fmla="*/ 350904 h 952820"/>
              <a:gd name="connsiteX1" fmla="*/ 222837 w 2274474"/>
              <a:gd name="connsiteY1" fmla="*/ 343220 h 952820"/>
              <a:gd name="connsiteX2" fmla="*/ 437990 w 2274474"/>
              <a:gd name="connsiteY2" fmla="*/ 373956 h 952820"/>
              <a:gd name="connsiteX3" fmla="*/ 691563 w 2274474"/>
              <a:gd name="connsiteY3" fmla="*/ 466165 h 952820"/>
              <a:gd name="connsiteX4" fmla="*/ 822191 w 2274474"/>
              <a:gd name="connsiteY4" fmla="*/ 496901 h 952820"/>
              <a:gd name="connsiteX5" fmla="*/ 929768 w 2274474"/>
              <a:gd name="connsiteY5" fmla="*/ 543005 h 952820"/>
              <a:gd name="connsiteX6" fmla="*/ 929768 w 2274474"/>
              <a:gd name="connsiteY6" fmla="*/ 550689 h 952820"/>
              <a:gd name="connsiteX7" fmla="*/ 1114185 w 2274474"/>
              <a:gd name="connsiteY7" fmla="*/ 573741 h 952820"/>
              <a:gd name="connsiteX8" fmla="*/ 1167973 w 2274474"/>
              <a:gd name="connsiteY8" fmla="*/ 635214 h 952820"/>
              <a:gd name="connsiteX9" fmla="*/ 1214077 w 2274474"/>
              <a:gd name="connsiteY9" fmla="*/ 804262 h 952820"/>
              <a:gd name="connsiteX10" fmla="*/ 1252497 w 2274474"/>
              <a:gd name="connsiteY10" fmla="*/ 927207 h 952820"/>
              <a:gd name="connsiteX11" fmla="*/ 2120793 w 2274474"/>
              <a:gd name="connsiteY11" fmla="*/ 650582 h 952820"/>
              <a:gd name="connsiteX12" fmla="*/ 2174581 w 2274474"/>
              <a:gd name="connsiteY12" fmla="*/ 496901 h 952820"/>
              <a:gd name="connsiteX13" fmla="*/ 2197633 w 2274474"/>
              <a:gd name="connsiteY13" fmla="*/ 289432 h 952820"/>
              <a:gd name="connsiteX14" fmla="*/ 2189949 w 2274474"/>
              <a:gd name="connsiteY14" fmla="*/ 166488 h 952820"/>
              <a:gd name="connsiteX15" fmla="*/ 1990165 w 2274474"/>
              <a:gd name="connsiteY15" fmla="*/ 143435 h 952820"/>
              <a:gd name="connsiteX16" fmla="*/ 1775012 w 2274474"/>
              <a:gd name="connsiteY16" fmla="*/ 43543 h 952820"/>
              <a:gd name="connsiteX17" fmla="*/ 1636699 w 2274474"/>
              <a:gd name="connsiteY17" fmla="*/ 12807 h 952820"/>
              <a:gd name="connsiteX18" fmla="*/ 1413862 w 2274474"/>
              <a:gd name="connsiteY18" fmla="*/ 20491 h 952820"/>
              <a:gd name="connsiteX19" fmla="*/ 1183341 w 2274474"/>
              <a:gd name="connsiteY19" fmla="*/ 58911 h 952820"/>
              <a:gd name="connsiteX20" fmla="*/ 929768 w 2274474"/>
              <a:gd name="connsiteY20" fmla="*/ 5123 h 952820"/>
              <a:gd name="connsiteX21" fmla="*/ 799139 w 2274474"/>
              <a:gd name="connsiteY21" fmla="*/ 28175 h 952820"/>
              <a:gd name="connsiteX22" fmla="*/ 783771 w 2274474"/>
              <a:gd name="connsiteY22" fmla="*/ 128067 h 952820"/>
              <a:gd name="connsiteX23" fmla="*/ 437990 w 2274474"/>
              <a:gd name="connsiteY23" fmla="*/ 251012 h 952820"/>
              <a:gd name="connsiteX24" fmla="*/ 153681 w 2274474"/>
              <a:gd name="connsiteY24" fmla="*/ 320168 h 952820"/>
              <a:gd name="connsiteX25" fmla="*/ 53788 w 2274474"/>
              <a:gd name="connsiteY25" fmla="*/ 358588 h 952820"/>
              <a:gd name="connsiteX0" fmla="*/ 0 w 2280877"/>
              <a:gd name="connsiteY0" fmla="*/ 350904 h 806823"/>
              <a:gd name="connsiteX1" fmla="*/ 222837 w 2280877"/>
              <a:gd name="connsiteY1" fmla="*/ 343220 h 806823"/>
              <a:gd name="connsiteX2" fmla="*/ 437990 w 2280877"/>
              <a:gd name="connsiteY2" fmla="*/ 373956 h 806823"/>
              <a:gd name="connsiteX3" fmla="*/ 691563 w 2280877"/>
              <a:gd name="connsiteY3" fmla="*/ 466165 h 806823"/>
              <a:gd name="connsiteX4" fmla="*/ 822191 w 2280877"/>
              <a:gd name="connsiteY4" fmla="*/ 496901 h 806823"/>
              <a:gd name="connsiteX5" fmla="*/ 929768 w 2280877"/>
              <a:gd name="connsiteY5" fmla="*/ 543005 h 806823"/>
              <a:gd name="connsiteX6" fmla="*/ 929768 w 2280877"/>
              <a:gd name="connsiteY6" fmla="*/ 550689 h 806823"/>
              <a:gd name="connsiteX7" fmla="*/ 1114185 w 2280877"/>
              <a:gd name="connsiteY7" fmla="*/ 573741 h 806823"/>
              <a:gd name="connsiteX8" fmla="*/ 1167973 w 2280877"/>
              <a:gd name="connsiteY8" fmla="*/ 635214 h 806823"/>
              <a:gd name="connsiteX9" fmla="*/ 1214077 w 2280877"/>
              <a:gd name="connsiteY9" fmla="*/ 804262 h 806823"/>
              <a:gd name="connsiteX10" fmla="*/ 2120793 w 2280877"/>
              <a:gd name="connsiteY10" fmla="*/ 650582 h 806823"/>
              <a:gd name="connsiteX11" fmla="*/ 2174581 w 2280877"/>
              <a:gd name="connsiteY11" fmla="*/ 496901 h 806823"/>
              <a:gd name="connsiteX12" fmla="*/ 2197633 w 2280877"/>
              <a:gd name="connsiteY12" fmla="*/ 289432 h 806823"/>
              <a:gd name="connsiteX13" fmla="*/ 2189949 w 2280877"/>
              <a:gd name="connsiteY13" fmla="*/ 166488 h 806823"/>
              <a:gd name="connsiteX14" fmla="*/ 1990165 w 2280877"/>
              <a:gd name="connsiteY14" fmla="*/ 143435 h 806823"/>
              <a:gd name="connsiteX15" fmla="*/ 1775012 w 2280877"/>
              <a:gd name="connsiteY15" fmla="*/ 43543 h 806823"/>
              <a:gd name="connsiteX16" fmla="*/ 1636699 w 2280877"/>
              <a:gd name="connsiteY16" fmla="*/ 12807 h 806823"/>
              <a:gd name="connsiteX17" fmla="*/ 1413862 w 2280877"/>
              <a:gd name="connsiteY17" fmla="*/ 20491 h 806823"/>
              <a:gd name="connsiteX18" fmla="*/ 1183341 w 2280877"/>
              <a:gd name="connsiteY18" fmla="*/ 58911 h 806823"/>
              <a:gd name="connsiteX19" fmla="*/ 929768 w 2280877"/>
              <a:gd name="connsiteY19" fmla="*/ 5123 h 806823"/>
              <a:gd name="connsiteX20" fmla="*/ 799139 w 2280877"/>
              <a:gd name="connsiteY20" fmla="*/ 28175 h 806823"/>
              <a:gd name="connsiteX21" fmla="*/ 783771 w 2280877"/>
              <a:gd name="connsiteY21" fmla="*/ 128067 h 806823"/>
              <a:gd name="connsiteX22" fmla="*/ 437990 w 2280877"/>
              <a:gd name="connsiteY22" fmla="*/ 251012 h 806823"/>
              <a:gd name="connsiteX23" fmla="*/ 153681 w 2280877"/>
              <a:gd name="connsiteY23" fmla="*/ 320168 h 806823"/>
              <a:gd name="connsiteX24" fmla="*/ 53788 w 2280877"/>
              <a:gd name="connsiteY24" fmla="*/ 358588 h 806823"/>
              <a:gd name="connsiteX0" fmla="*/ 0 w 2288561"/>
              <a:gd name="connsiteY0" fmla="*/ 350904 h 673634"/>
              <a:gd name="connsiteX1" fmla="*/ 222837 w 2288561"/>
              <a:gd name="connsiteY1" fmla="*/ 343220 h 673634"/>
              <a:gd name="connsiteX2" fmla="*/ 437990 w 2288561"/>
              <a:gd name="connsiteY2" fmla="*/ 373956 h 673634"/>
              <a:gd name="connsiteX3" fmla="*/ 691563 w 2288561"/>
              <a:gd name="connsiteY3" fmla="*/ 466165 h 673634"/>
              <a:gd name="connsiteX4" fmla="*/ 822191 w 2288561"/>
              <a:gd name="connsiteY4" fmla="*/ 496901 h 673634"/>
              <a:gd name="connsiteX5" fmla="*/ 929768 w 2288561"/>
              <a:gd name="connsiteY5" fmla="*/ 543005 h 673634"/>
              <a:gd name="connsiteX6" fmla="*/ 929768 w 2288561"/>
              <a:gd name="connsiteY6" fmla="*/ 550689 h 673634"/>
              <a:gd name="connsiteX7" fmla="*/ 1114185 w 2288561"/>
              <a:gd name="connsiteY7" fmla="*/ 573741 h 673634"/>
              <a:gd name="connsiteX8" fmla="*/ 1167973 w 2288561"/>
              <a:gd name="connsiteY8" fmla="*/ 635214 h 673634"/>
              <a:gd name="connsiteX9" fmla="*/ 2120793 w 2288561"/>
              <a:gd name="connsiteY9" fmla="*/ 650582 h 673634"/>
              <a:gd name="connsiteX10" fmla="*/ 2174581 w 2288561"/>
              <a:gd name="connsiteY10" fmla="*/ 496901 h 673634"/>
              <a:gd name="connsiteX11" fmla="*/ 2197633 w 2288561"/>
              <a:gd name="connsiteY11" fmla="*/ 289432 h 673634"/>
              <a:gd name="connsiteX12" fmla="*/ 2189949 w 2288561"/>
              <a:gd name="connsiteY12" fmla="*/ 166488 h 673634"/>
              <a:gd name="connsiteX13" fmla="*/ 1990165 w 2288561"/>
              <a:gd name="connsiteY13" fmla="*/ 143435 h 673634"/>
              <a:gd name="connsiteX14" fmla="*/ 1775012 w 2288561"/>
              <a:gd name="connsiteY14" fmla="*/ 43543 h 673634"/>
              <a:gd name="connsiteX15" fmla="*/ 1636699 w 2288561"/>
              <a:gd name="connsiteY15" fmla="*/ 12807 h 673634"/>
              <a:gd name="connsiteX16" fmla="*/ 1413862 w 2288561"/>
              <a:gd name="connsiteY16" fmla="*/ 20491 h 673634"/>
              <a:gd name="connsiteX17" fmla="*/ 1183341 w 2288561"/>
              <a:gd name="connsiteY17" fmla="*/ 58911 h 673634"/>
              <a:gd name="connsiteX18" fmla="*/ 929768 w 2288561"/>
              <a:gd name="connsiteY18" fmla="*/ 5123 h 673634"/>
              <a:gd name="connsiteX19" fmla="*/ 799139 w 2288561"/>
              <a:gd name="connsiteY19" fmla="*/ 28175 h 673634"/>
              <a:gd name="connsiteX20" fmla="*/ 783771 w 2288561"/>
              <a:gd name="connsiteY20" fmla="*/ 128067 h 673634"/>
              <a:gd name="connsiteX21" fmla="*/ 437990 w 2288561"/>
              <a:gd name="connsiteY21" fmla="*/ 251012 h 673634"/>
              <a:gd name="connsiteX22" fmla="*/ 153681 w 2288561"/>
              <a:gd name="connsiteY22" fmla="*/ 320168 h 673634"/>
              <a:gd name="connsiteX23" fmla="*/ 53788 w 2288561"/>
              <a:gd name="connsiteY23" fmla="*/ 358588 h 673634"/>
              <a:gd name="connsiteX0" fmla="*/ 0 w 2297526"/>
              <a:gd name="connsiteY0" fmla="*/ 350904 h 663389"/>
              <a:gd name="connsiteX1" fmla="*/ 222837 w 2297526"/>
              <a:gd name="connsiteY1" fmla="*/ 343220 h 663389"/>
              <a:gd name="connsiteX2" fmla="*/ 437990 w 2297526"/>
              <a:gd name="connsiteY2" fmla="*/ 373956 h 663389"/>
              <a:gd name="connsiteX3" fmla="*/ 691563 w 2297526"/>
              <a:gd name="connsiteY3" fmla="*/ 466165 h 663389"/>
              <a:gd name="connsiteX4" fmla="*/ 822191 w 2297526"/>
              <a:gd name="connsiteY4" fmla="*/ 496901 h 663389"/>
              <a:gd name="connsiteX5" fmla="*/ 929768 w 2297526"/>
              <a:gd name="connsiteY5" fmla="*/ 543005 h 663389"/>
              <a:gd name="connsiteX6" fmla="*/ 929768 w 2297526"/>
              <a:gd name="connsiteY6" fmla="*/ 550689 h 663389"/>
              <a:gd name="connsiteX7" fmla="*/ 1114185 w 2297526"/>
              <a:gd name="connsiteY7" fmla="*/ 573741 h 663389"/>
              <a:gd name="connsiteX8" fmla="*/ 2120793 w 2297526"/>
              <a:gd name="connsiteY8" fmla="*/ 650582 h 663389"/>
              <a:gd name="connsiteX9" fmla="*/ 2174581 w 2297526"/>
              <a:gd name="connsiteY9" fmla="*/ 496901 h 663389"/>
              <a:gd name="connsiteX10" fmla="*/ 2197633 w 2297526"/>
              <a:gd name="connsiteY10" fmla="*/ 289432 h 663389"/>
              <a:gd name="connsiteX11" fmla="*/ 2189949 w 2297526"/>
              <a:gd name="connsiteY11" fmla="*/ 166488 h 663389"/>
              <a:gd name="connsiteX12" fmla="*/ 1990165 w 2297526"/>
              <a:gd name="connsiteY12" fmla="*/ 143435 h 663389"/>
              <a:gd name="connsiteX13" fmla="*/ 1775012 w 2297526"/>
              <a:gd name="connsiteY13" fmla="*/ 43543 h 663389"/>
              <a:gd name="connsiteX14" fmla="*/ 1636699 w 2297526"/>
              <a:gd name="connsiteY14" fmla="*/ 12807 h 663389"/>
              <a:gd name="connsiteX15" fmla="*/ 1413862 w 2297526"/>
              <a:gd name="connsiteY15" fmla="*/ 20491 h 663389"/>
              <a:gd name="connsiteX16" fmla="*/ 1183341 w 2297526"/>
              <a:gd name="connsiteY16" fmla="*/ 58911 h 663389"/>
              <a:gd name="connsiteX17" fmla="*/ 929768 w 2297526"/>
              <a:gd name="connsiteY17" fmla="*/ 5123 h 663389"/>
              <a:gd name="connsiteX18" fmla="*/ 799139 w 2297526"/>
              <a:gd name="connsiteY18" fmla="*/ 28175 h 663389"/>
              <a:gd name="connsiteX19" fmla="*/ 783771 w 2297526"/>
              <a:gd name="connsiteY19" fmla="*/ 128067 h 663389"/>
              <a:gd name="connsiteX20" fmla="*/ 437990 w 2297526"/>
              <a:gd name="connsiteY20" fmla="*/ 251012 h 663389"/>
              <a:gd name="connsiteX21" fmla="*/ 153681 w 2297526"/>
              <a:gd name="connsiteY21" fmla="*/ 320168 h 663389"/>
              <a:gd name="connsiteX22" fmla="*/ 53788 w 2297526"/>
              <a:gd name="connsiteY22" fmla="*/ 358588 h 663389"/>
              <a:gd name="connsiteX0" fmla="*/ 0 w 2355156"/>
              <a:gd name="connsiteY0" fmla="*/ 350904 h 582706"/>
              <a:gd name="connsiteX1" fmla="*/ 222837 w 2355156"/>
              <a:gd name="connsiteY1" fmla="*/ 343220 h 582706"/>
              <a:gd name="connsiteX2" fmla="*/ 437990 w 2355156"/>
              <a:gd name="connsiteY2" fmla="*/ 373956 h 582706"/>
              <a:gd name="connsiteX3" fmla="*/ 691563 w 2355156"/>
              <a:gd name="connsiteY3" fmla="*/ 466165 h 582706"/>
              <a:gd name="connsiteX4" fmla="*/ 822191 w 2355156"/>
              <a:gd name="connsiteY4" fmla="*/ 496901 h 582706"/>
              <a:gd name="connsiteX5" fmla="*/ 929768 w 2355156"/>
              <a:gd name="connsiteY5" fmla="*/ 543005 h 582706"/>
              <a:gd name="connsiteX6" fmla="*/ 929768 w 2355156"/>
              <a:gd name="connsiteY6" fmla="*/ 550689 h 582706"/>
              <a:gd name="connsiteX7" fmla="*/ 1114185 w 2355156"/>
              <a:gd name="connsiteY7" fmla="*/ 573741 h 582706"/>
              <a:gd name="connsiteX8" fmla="*/ 2174581 w 2355156"/>
              <a:gd name="connsiteY8" fmla="*/ 496901 h 582706"/>
              <a:gd name="connsiteX9" fmla="*/ 2197633 w 2355156"/>
              <a:gd name="connsiteY9" fmla="*/ 289432 h 582706"/>
              <a:gd name="connsiteX10" fmla="*/ 2189949 w 2355156"/>
              <a:gd name="connsiteY10" fmla="*/ 166488 h 582706"/>
              <a:gd name="connsiteX11" fmla="*/ 1990165 w 2355156"/>
              <a:gd name="connsiteY11" fmla="*/ 143435 h 582706"/>
              <a:gd name="connsiteX12" fmla="*/ 1775012 w 2355156"/>
              <a:gd name="connsiteY12" fmla="*/ 43543 h 582706"/>
              <a:gd name="connsiteX13" fmla="*/ 1636699 w 2355156"/>
              <a:gd name="connsiteY13" fmla="*/ 12807 h 582706"/>
              <a:gd name="connsiteX14" fmla="*/ 1413862 w 2355156"/>
              <a:gd name="connsiteY14" fmla="*/ 20491 h 582706"/>
              <a:gd name="connsiteX15" fmla="*/ 1183341 w 2355156"/>
              <a:gd name="connsiteY15" fmla="*/ 58911 h 582706"/>
              <a:gd name="connsiteX16" fmla="*/ 929768 w 2355156"/>
              <a:gd name="connsiteY16" fmla="*/ 5123 h 582706"/>
              <a:gd name="connsiteX17" fmla="*/ 799139 w 2355156"/>
              <a:gd name="connsiteY17" fmla="*/ 28175 h 582706"/>
              <a:gd name="connsiteX18" fmla="*/ 783771 w 2355156"/>
              <a:gd name="connsiteY18" fmla="*/ 128067 h 582706"/>
              <a:gd name="connsiteX19" fmla="*/ 437990 w 2355156"/>
              <a:gd name="connsiteY19" fmla="*/ 251012 h 582706"/>
              <a:gd name="connsiteX20" fmla="*/ 153681 w 2355156"/>
              <a:gd name="connsiteY20" fmla="*/ 320168 h 582706"/>
              <a:gd name="connsiteX21" fmla="*/ 53788 w 2355156"/>
              <a:gd name="connsiteY21" fmla="*/ 358588 h 582706"/>
              <a:gd name="connsiteX0" fmla="*/ 0 w 2376927"/>
              <a:gd name="connsiteY0" fmla="*/ 350904 h 617284"/>
              <a:gd name="connsiteX1" fmla="*/ 222837 w 2376927"/>
              <a:gd name="connsiteY1" fmla="*/ 343220 h 617284"/>
              <a:gd name="connsiteX2" fmla="*/ 437990 w 2376927"/>
              <a:gd name="connsiteY2" fmla="*/ 373956 h 617284"/>
              <a:gd name="connsiteX3" fmla="*/ 691563 w 2376927"/>
              <a:gd name="connsiteY3" fmla="*/ 466165 h 617284"/>
              <a:gd name="connsiteX4" fmla="*/ 822191 w 2376927"/>
              <a:gd name="connsiteY4" fmla="*/ 496901 h 617284"/>
              <a:gd name="connsiteX5" fmla="*/ 929768 w 2376927"/>
              <a:gd name="connsiteY5" fmla="*/ 543005 h 617284"/>
              <a:gd name="connsiteX6" fmla="*/ 929768 w 2376927"/>
              <a:gd name="connsiteY6" fmla="*/ 550689 h 617284"/>
              <a:gd name="connsiteX7" fmla="*/ 1114185 w 2376927"/>
              <a:gd name="connsiteY7" fmla="*/ 573741 h 617284"/>
              <a:gd name="connsiteX8" fmla="*/ 2197633 w 2376927"/>
              <a:gd name="connsiteY8" fmla="*/ 289432 h 617284"/>
              <a:gd name="connsiteX9" fmla="*/ 2189949 w 2376927"/>
              <a:gd name="connsiteY9" fmla="*/ 166488 h 617284"/>
              <a:gd name="connsiteX10" fmla="*/ 1990165 w 2376927"/>
              <a:gd name="connsiteY10" fmla="*/ 143435 h 617284"/>
              <a:gd name="connsiteX11" fmla="*/ 1775012 w 2376927"/>
              <a:gd name="connsiteY11" fmla="*/ 43543 h 617284"/>
              <a:gd name="connsiteX12" fmla="*/ 1636699 w 2376927"/>
              <a:gd name="connsiteY12" fmla="*/ 12807 h 617284"/>
              <a:gd name="connsiteX13" fmla="*/ 1413862 w 2376927"/>
              <a:gd name="connsiteY13" fmla="*/ 20491 h 617284"/>
              <a:gd name="connsiteX14" fmla="*/ 1183341 w 2376927"/>
              <a:gd name="connsiteY14" fmla="*/ 58911 h 617284"/>
              <a:gd name="connsiteX15" fmla="*/ 929768 w 2376927"/>
              <a:gd name="connsiteY15" fmla="*/ 5123 h 617284"/>
              <a:gd name="connsiteX16" fmla="*/ 799139 w 2376927"/>
              <a:gd name="connsiteY16" fmla="*/ 28175 h 617284"/>
              <a:gd name="connsiteX17" fmla="*/ 783771 w 2376927"/>
              <a:gd name="connsiteY17" fmla="*/ 128067 h 617284"/>
              <a:gd name="connsiteX18" fmla="*/ 437990 w 2376927"/>
              <a:gd name="connsiteY18" fmla="*/ 251012 h 617284"/>
              <a:gd name="connsiteX19" fmla="*/ 153681 w 2376927"/>
              <a:gd name="connsiteY19" fmla="*/ 320168 h 617284"/>
              <a:gd name="connsiteX20" fmla="*/ 53788 w 2376927"/>
              <a:gd name="connsiteY20" fmla="*/ 358588 h 617284"/>
              <a:gd name="connsiteX0" fmla="*/ 0 w 2233214"/>
              <a:gd name="connsiteY0" fmla="*/ 350904 h 600461"/>
              <a:gd name="connsiteX1" fmla="*/ 222837 w 2233214"/>
              <a:gd name="connsiteY1" fmla="*/ 343220 h 600461"/>
              <a:gd name="connsiteX2" fmla="*/ 437990 w 2233214"/>
              <a:gd name="connsiteY2" fmla="*/ 373956 h 600461"/>
              <a:gd name="connsiteX3" fmla="*/ 691563 w 2233214"/>
              <a:gd name="connsiteY3" fmla="*/ 466165 h 600461"/>
              <a:gd name="connsiteX4" fmla="*/ 822191 w 2233214"/>
              <a:gd name="connsiteY4" fmla="*/ 496901 h 600461"/>
              <a:gd name="connsiteX5" fmla="*/ 929768 w 2233214"/>
              <a:gd name="connsiteY5" fmla="*/ 543005 h 600461"/>
              <a:gd name="connsiteX6" fmla="*/ 929768 w 2233214"/>
              <a:gd name="connsiteY6" fmla="*/ 550689 h 600461"/>
              <a:gd name="connsiteX7" fmla="*/ 1114185 w 2233214"/>
              <a:gd name="connsiteY7" fmla="*/ 573741 h 600461"/>
              <a:gd name="connsiteX8" fmla="*/ 1976466 w 2233214"/>
              <a:gd name="connsiteY8" fmla="*/ 390368 h 600461"/>
              <a:gd name="connsiteX9" fmla="*/ 2197633 w 2233214"/>
              <a:gd name="connsiteY9" fmla="*/ 289432 h 600461"/>
              <a:gd name="connsiteX10" fmla="*/ 2189949 w 2233214"/>
              <a:gd name="connsiteY10" fmla="*/ 166488 h 600461"/>
              <a:gd name="connsiteX11" fmla="*/ 1990165 w 2233214"/>
              <a:gd name="connsiteY11" fmla="*/ 143435 h 600461"/>
              <a:gd name="connsiteX12" fmla="*/ 1775012 w 2233214"/>
              <a:gd name="connsiteY12" fmla="*/ 43543 h 600461"/>
              <a:gd name="connsiteX13" fmla="*/ 1636699 w 2233214"/>
              <a:gd name="connsiteY13" fmla="*/ 12807 h 600461"/>
              <a:gd name="connsiteX14" fmla="*/ 1413862 w 2233214"/>
              <a:gd name="connsiteY14" fmla="*/ 20491 h 600461"/>
              <a:gd name="connsiteX15" fmla="*/ 1183341 w 2233214"/>
              <a:gd name="connsiteY15" fmla="*/ 58911 h 600461"/>
              <a:gd name="connsiteX16" fmla="*/ 929768 w 2233214"/>
              <a:gd name="connsiteY16" fmla="*/ 5123 h 600461"/>
              <a:gd name="connsiteX17" fmla="*/ 799139 w 2233214"/>
              <a:gd name="connsiteY17" fmla="*/ 28175 h 600461"/>
              <a:gd name="connsiteX18" fmla="*/ 783771 w 2233214"/>
              <a:gd name="connsiteY18" fmla="*/ 128067 h 600461"/>
              <a:gd name="connsiteX19" fmla="*/ 437990 w 2233214"/>
              <a:gd name="connsiteY19" fmla="*/ 251012 h 600461"/>
              <a:gd name="connsiteX20" fmla="*/ 153681 w 2233214"/>
              <a:gd name="connsiteY20" fmla="*/ 320168 h 600461"/>
              <a:gd name="connsiteX21" fmla="*/ 53788 w 2233214"/>
              <a:gd name="connsiteY21" fmla="*/ 358588 h 600461"/>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271239"/>
              <a:gd name="connsiteY0" fmla="*/ 350904 h 581519"/>
              <a:gd name="connsiteX1" fmla="*/ 222837 w 2271239"/>
              <a:gd name="connsiteY1" fmla="*/ 343220 h 581519"/>
              <a:gd name="connsiteX2" fmla="*/ 437990 w 2271239"/>
              <a:gd name="connsiteY2" fmla="*/ 373956 h 581519"/>
              <a:gd name="connsiteX3" fmla="*/ 691563 w 2271239"/>
              <a:gd name="connsiteY3" fmla="*/ 466165 h 581519"/>
              <a:gd name="connsiteX4" fmla="*/ 822191 w 2271239"/>
              <a:gd name="connsiteY4" fmla="*/ 496901 h 581519"/>
              <a:gd name="connsiteX5" fmla="*/ 929768 w 2271239"/>
              <a:gd name="connsiteY5" fmla="*/ 543005 h 581519"/>
              <a:gd name="connsiteX6" fmla="*/ 929768 w 2271239"/>
              <a:gd name="connsiteY6" fmla="*/ 550689 h 581519"/>
              <a:gd name="connsiteX7" fmla="*/ 1114185 w 2271239"/>
              <a:gd name="connsiteY7" fmla="*/ 573741 h 581519"/>
              <a:gd name="connsiteX8" fmla="*/ 2090664 w 2271239"/>
              <a:gd name="connsiteY8" fmla="*/ 504023 h 581519"/>
              <a:gd name="connsiteX9" fmla="*/ 2197633 w 2271239"/>
              <a:gd name="connsiteY9" fmla="*/ 289432 h 581519"/>
              <a:gd name="connsiteX10" fmla="*/ 2189949 w 2271239"/>
              <a:gd name="connsiteY10" fmla="*/ 166488 h 581519"/>
              <a:gd name="connsiteX11" fmla="*/ 1990165 w 2271239"/>
              <a:gd name="connsiteY11" fmla="*/ 143435 h 581519"/>
              <a:gd name="connsiteX12" fmla="*/ 1775012 w 2271239"/>
              <a:gd name="connsiteY12" fmla="*/ 43543 h 581519"/>
              <a:gd name="connsiteX13" fmla="*/ 1636699 w 2271239"/>
              <a:gd name="connsiteY13" fmla="*/ 12807 h 581519"/>
              <a:gd name="connsiteX14" fmla="*/ 1413862 w 2271239"/>
              <a:gd name="connsiteY14" fmla="*/ 20491 h 581519"/>
              <a:gd name="connsiteX15" fmla="*/ 1183341 w 2271239"/>
              <a:gd name="connsiteY15" fmla="*/ 58911 h 581519"/>
              <a:gd name="connsiteX16" fmla="*/ 929768 w 2271239"/>
              <a:gd name="connsiteY16" fmla="*/ 5123 h 581519"/>
              <a:gd name="connsiteX17" fmla="*/ 799139 w 2271239"/>
              <a:gd name="connsiteY17" fmla="*/ 28175 h 581519"/>
              <a:gd name="connsiteX18" fmla="*/ 783771 w 2271239"/>
              <a:gd name="connsiteY18" fmla="*/ 128067 h 581519"/>
              <a:gd name="connsiteX19" fmla="*/ 437990 w 2271239"/>
              <a:gd name="connsiteY19" fmla="*/ 251012 h 581519"/>
              <a:gd name="connsiteX20" fmla="*/ 153681 w 2271239"/>
              <a:gd name="connsiteY20" fmla="*/ 320168 h 581519"/>
              <a:gd name="connsiteX21" fmla="*/ 53788 w 2271239"/>
              <a:gd name="connsiteY21" fmla="*/ 358588 h 581519"/>
              <a:gd name="connsiteX0" fmla="*/ 0 w 2229932"/>
              <a:gd name="connsiteY0" fmla="*/ 350904 h 584102"/>
              <a:gd name="connsiteX1" fmla="*/ 222837 w 2229932"/>
              <a:gd name="connsiteY1" fmla="*/ 343220 h 584102"/>
              <a:gd name="connsiteX2" fmla="*/ 437990 w 2229932"/>
              <a:gd name="connsiteY2" fmla="*/ 373956 h 584102"/>
              <a:gd name="connsiteX3" fmla="*/ 691563 w 2229932"/>
              <a:gd name="connsiteY3" fmla="*/ 466165 h 584102"/>
              <a:gd name="connsiteX4" fmla="*/ 822191 w 2229932"/>
              <a:gd name="connsiteY4" fmla="*/ 496901 h 584102"/>
              <a:gd name="connsiteX5" fmla="*/ 929768 w 2229932"/>
              <a:gd name="connsiteY5" fmla="*/ 543005 h 584102"/>
              <a:gd name="connsiteX6" fmla="*/ 929768 w 2229932"/>
              <a:gd name="connsiteY6" fmla="*/ 550689 h 584102"/>
              <a:gd name="connsiteX7" fmla="*/ 1114185 w 2229932"/>
              <a:gd name="connsiteY7" fmla="*/ 573741 h 584102"/>
              <a:gd name="connsiteX8" fmla="*/ 1996156 w 2229932"/>
              <a:gd name="connsiteY8" fmla="*/ 488525 h 584102"/>
              <a:gd name="connsiteX9" fmla="*/ 2197633 w 2229932"/>
              <a:gd name="connsiteY9" fmla="*/ 289432 h 584102"/>
              <a:gd name="connsiteX10" fmla="*/ 2189949 w 2229932"/>
              <a:gd name="connsiteY10" fmla="*/ 166488 h 584102"/>
              <a:gd name="connsiteX11" fmla="*/ 1990165 w 2229932"/>
              <a:gd name="connsiteY11" fmla="*/ 143435 h 584102"/>
              <a:gd name="connsiteX12" fmla="*/ 1775012 w 2229932"/>
              <a:gd name="connsiteY12" fmla="*/ 43543 h 584102"/>
              <a:gd name="connsiteX13" fmla="*/ 1636699 w 2229932"/>
              <a:gd name="connsiteY13" fmla="*/ 12807 h 584102"/>
              <a:gd name="connsiteX14" fmla="*/ 1413862 w 2229932"/>
              <a:gd name="connsiteY14" fmla="*/ 20491 h 584102"/>
              <a:gd name="connsiteX15" fmla="*/ 1183341 w 2229932"/>
              <a:gd name="connsiteY15" fmla="*/ 58911 h 584102"/>
              <a:gd name="connsiteX16" fmla="*/ 929768 w 2229932"/>
              <a:gd name="connsiteY16" fmla="*/ 5123 h 584102"/>
              <a:gd name="connsiteX17" fmla="*/ 799139 w 2229932"/>
              <a:gd name="connsiteY17" fmla="*/ 28175 h 584102"/>
              <a:gd name="connsiteX18" fmla="*/ 783771 w 2229932"/>
              <a:gd name="connsiteY18" fmla="*/ 128067 h 584102"/>
              <a:gd name="connsiteX19" fmla="*/ 437990 w 2229932"/>
              <a:gd name="connsiteY19" fmla="*/ 251012 h 584102"/>
              <a:gd name="connsiteX20" fmla="*/ 153681 w 2229932"/>
              <a:gd name="connsiteY20" fmla="*/ 320168 h 584102"/>
              <a:gd name="connsiteX21" fmla="*/ 53788 w 2229932"/>
              <a:gd name="connsiteY21" fmla="*/ 358588 h 584102"/>
              <a:gd name="connsiteX0" fmla="*/ 0 w 2235182"/>
              <a:gd name="connsiteY0" fmla="*/ 350904 h 594434"/>
              <a:gd name="connsiteX1" fmla="*/ 222837 w 2235182"/>
              <a:gd name="connsiteY1" fmla="*/ 343220 h 594434"/>
              <a:gd name="connsiteX2" fmla="*/ 437990 w 2235182"/>
              <a:gd name="connsiteY2" fmla="*/ 373956 h 594434"/>
              <a:gd name="connsiteX3" fmla="*/ 691563 w 2235182"/>
              <a:gd name="connsiteY3" fmla="*/ 466165 h 594434"/>
              <a:gd name="connsiteX4" fmla="*/ 822191 w 2235182"/>
              <a:gd name="connsiteY4" fmla="*/ 496901 h 594434"/>
              <a:gd name="connsiteX5" fmla="*/ 929768 w 2235182"/>
              <a:gd name="connsiteY5" fmla="*/ 543005 h 594434"/>
              <a:gd name="connsiteX6" fmla="*/ 929768 w 2235182"/>
              <a:gd name="connsiteY6" fmla="*/ 550689 h 594434"/>
              <a:gd name="connsiteX7" fmla="*/ 1114185 w 2235182"/>
              <a:gd name="connsiteY7" fmla="*/ 573741 h 594434"/>
              <a:gd name="connsiteX8" fmla="*/ 1964653 w 2235182"/>
              <a:gd name="connsiteY8" fmla="*/ 426532 h 594434"/>
              <a:gd name="connsiteX9" fmla="*/ 2197633 w 2235182"/>
              <a:gd name="connsiteY9" fmla="*/ 289432 h 594434"/>
              <a:gd name="connsiteX10" fmla="*/ 2189949 w 2235182"/>
              <a:gd name="connsiteY10" fmla="*/ 166488 h 594434"/>
              <a:gd name="connsiteX11" fmla="*/ 1990165 w 2235182"/>
              <a:gd name="connsiteY11" fmla="*/ 143435 h 594434"/>
              <a:gd name="connsiteX12" fmla="*/ 1775012 w 2235182"/>
              <a:gd name="connsiteY12" fmla="*/ 43543 h 594434"/>
              <a:gd name="connsiteX13" fmla="*/ 1636699 w 2235182"/>
              <a:gd name="connsiteY13" fmla="*/ 12807 h 594434"/>
              <a:gd name="connsiteX14" fmla="*/ 1413862 w 2235182"/>
              <a:gd name="connsiteY14" fmla="*/ 20491 h 594434"/>
              <a:gd name="connsiteX15" fmla="*/ 1183341 w 2235182"/>
              <a:gd name="connsiteY15" fmla="*/ 58911 h 594434"/>
              <a:gd name="connsiteX16" fmla="*/ 929768 w 2235182"/>
              <a:gd name="connsiteY16" fmla="*/ 5123 h 594434"/>
              <a:gd name="connsiteX17" fmla="*/ 799139 w 2235182"/>
              <a:gd name="connsiteY17" fmla="*/ 28175 h 594434"/>
              <a:gd name="connsiteX18" fmla="*/ 783771 w 2235182"/>
              <a:gd name="connsiteY18" fmla="*/ 128067 h 594434"/>
              <a:gd name="connsiteX19" fmla="*/ 437990 w 2235182"/>
              <a:gd name="connsiteY19" fmla="*/ 251012 h 594434"/>
              <a:gd name="connsiteX20" fmla="*/ 153681 w 2235182"/>
              <a:gd name="connsiteY20" fmla="*/ 320168 h 594434"/>
              <a:gd name="connsiteX21" fmla="*/ 53788 w 2235182"/>
              <a:gd name="connsiteY21" fmla="*/ 358588 h 5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5182" h="594434">
                <a:moveTo>
                  <a:pt x="0" y="350904"/>
                </a:moveTo>
                <a:cubicBezTo>
                  <a:pt x="74919" y="345141"/>
                  <a:pt x="149839" y="339378"/>
                  <a:pt x="222837" y="343220"/>
                </a:cubicBezTo>
                <a:cubicBezTo>
                  <a:pt x="295835" y="347062"/>
                  <a:pt x="359869" y="353465"/>
                  <a:pt x="437990" y="373956"/>
                </a:cubicBezTo>
                <a:cubicBezTo>
                  <a:pt x="516111" y="394447"/>
                  <a:pt x="627530" y="445674"/>
                  <a:pt x="691563" y="466165"/>
                </a:cubicBezTo>
                <a:cubicBezTo>
                  <a:pt x="755596" y="486656"/>
                  <a:pt x="782490" y="484094"/>
                  <a:pt x="822191" y="496901"/>
                </a:cubicBezTo>
                <a:cubicBezTo>
                  <a:pt x="861892" y="509708"/>
                  <a:pt x="911839" y="534040"/>
                  <a:pt x="929768" y="543005"/>
                </a:cubicBezTo>
                <a:cubicBezTo>
                  <a:pt x="947697" y="551970"/>
                  <a:pt x="899032" y="545566"/>
                  <a:pt x="929768" y="550689"/>
                </a:cubicBezTo>
                <a:cubicBezTo>
                  <a:pt x="960504" y="555812"/>
                  <a:pt x="941704" y="594434"/>
                  <a:pt x="1114185" y="573741"/>
                </a:cubicBezTo>
                <a:cubicBezTo>
                  <a:pt x="1286666" y="553048"/>
                  <a:pt x="1612125" y="400300"/>
                  <a:pt x="1964653" y="426532"/>
                </a:cubicBezTo>
                <a:cubicBezTo>
                  <a:pt x="2145228" y="379147"/>
                  <a:pt x="2160084" y="332773"/>
                  <a:pt x="2197633" y="289432"/>
                </a:cubicBezTo>
                <a:cubicBezTo>
                  <a:pt x="2235182" y="246091"/>
                  <a:pt x="2224527" y="190821"/>
                  <a:pt x="2189949" y="166488"/>
                </a:cubicBezTo>
                <a:cubicBezTo>
                  <a:pt x="2155371" y="142155"/>
                  <a:pt x="2059321" y="163926"/>
                  <a:pt x="1990165" y="143435"/>
                </a:cubicBezTo>
                <a:cubicBezTo>
                  <a:pt x="1921009" y="122944"/>
                  <a:pt x="1833923" y="65314"/>
                  <a:pt x="1775012" y="43543"/>
                </a:cubicBezTo>
                <a:cubicBezTo>
                  <a:pt x="1716101" y="21772"/>
                  <a:pt x="1696891" y="16649"/>
                  <a:pt x="1636699" y="12807"/>
                </a:cubicBezTo>
                <a:cubicBezTo>
                  <a:pt x="1576507" y="8965"/>
                  <a:pt x="1489422" y="12807"/>
                  <a:pt x="1413862" y="20491"/>
                </a:cubicBezTo>
                <a:cubicBezTo>
                  <a:pt x="1338302" y="28175"/>
                  <a:pt x="1264023" y="61472"/>
                  <a:pt x="1183341" y="58911"/>
                </a:cubicBezTo>
                <a:cubicBezTo>
                  <a:pt x="1102659" y="56350"/>
                  <a:pt x="993802" y="10246"/>
                  <a:pt x="929768" y="5123"/>
                </a:cubicBezTo>
                <a:cubicBezTo>
                  <a:pt x="865734" y="0"/>
                  <a:pt x="823472" y="7684"/>
                  <a:pt x="799139" y="28175"/>
                </a:cubicBezTo>
                <a:cubicBezTo>
                  <a:pt x="774806" y="48666"/>
                  <a:pt x="843963" y="90928"/>
                  <a:pt x="783771" y="128067"/>
                </a:cubicBezTo>
                <a:cubicBezTo>
                  <a:pt x="723580" y="165207"/>
                  <a:pt x="543005" y="218995"/>
                  <a:pt x="437990" y="251012"/>
                </a:cubicBezTo>
                <a:cubicBezTo>
                  <a:pt x="332975" y="283029"/>
                  <a:pt x="217715" y="302239"/>
                  <a:pt x="153681" y="320168"/>
                </a:cubicBezTo>
                <a:cubicBezTo>
                  <a:pt x="89647" y="338097"/>
                  <a:pt x="71717" y="348342"/>
                  <a:pt x="53788" y="358588"/>
                </a:cubicBezTo>
              </a:path>
            </a:pathLst>
          </a:custGeom>
          <a:noFill/>
          <a:ln w="57150" cap="flat" cmpd="sng" algn="ctr">
            <a:solidFill>
              <a:srgbClr val="00FF00"/>
            </a:solidFill>
            <a:prstDash val="solid"/>
            <a:round/>
            <a:headEnd type="none" w="med" len="med"/>
            <a:tailEnd type="none" w="med" len="med"/>
          </a:ln>
          <a:effectLst>
            <a:glow rad="139700">
              <a:schemeClr val="accent1">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Delta  Smelt Habitat</a:t>
            </a:r>
          </a:p>
        </p:txBody>
      </p:sp>
      <p:sp>
        <p:nvSpPr>
          <p:cNvPr id="43"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 River</a:t>
            </a:r>
          </a:p>
        </p:txBody>
      </p:sp>
      <p:grpSp>
        <p:nvGrpSpPr>
          <p:cNvPr id="5" name="Group 49"/>
          <p:cNvGrpSpPr>
            <a:grpSpLocks/>
          </p:cNvGrpSpPr>
          <p:nvPr/>
        </p:nvGrpSpPr>
        <p:grpSpPr bwMode="auto">
          <a:xfrm>
            <a:off x="2590800" y="1739900"/>
            <a:ext cx="2795588" cy="2616200"/>
            <a:chOff x="1632" y="1096"/>
            <a:chExt cx="1761" cy="1648"/>
          </a:xfrm>
        </p:grpSpPr>
        <p:sp>
          <p:nvSpPr>
            <p:cNvPr id="45"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46"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3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3600" dirty="0" smtClean="0">
                <a:solidFill>
                  <a:srgbClr val="FFFF00"/>
                </a:solidFill>
                <a:effectLst>
                  <a:outerShdw blurRad="38100" dist="38100" dir="2700000" algn="tl">
                    <a:srgbClr val="000000"/>
                  </a:outerShdw>
                </a:effectLst>
              </a:rPr>
              <a:t>Key Near-Term Measures </a:t>
            </a:r>
            <a:r>
              <a:rPr lang="en-US" sz="3600" dirty="0">
                <a:effectLst>
                  <a:outerShdw blurRad="38100" dist="38100" dir="2700000" algn="tl">
                    <a:srgbClr val="000000"/>
                  </a:outerShdw>
                </a:effectLst>
              </a:rPr>
              <a:t/>
            </a:r>
            <a:br>
              <a:rPr lang="en-US" sz="3600" dirty="0">
                <a:effectLst>
                  <a:outerShdw blurRad="38100" dist="38100" dir="2700000" algn="tl">
                    <a:srgbClr val="000000"/>
                  </a:outerShdw>
                </a:effectLst>
              </a:rPr>
            </a:br>
            <a:r>
              <a:rPr lang="en-US" dirty="0">
                <a:solidFill>
                  <a:schemeClr val="bg1"/>
                </a:solidFill>
                <a:effectLst>
                  <a:outerShdw blurRad="38100" dist="38100" dir="2700000" algn="tl">
                    <a:srgbClr val="000000"/>
                  </a:outerShdw>
                </a:effectLst>
              </a:rPr>
              <a:t>Middle River Corridor – 2 Gate Option </a:t>
            </a:r>
          </a:p>
        </p:txBody>
      </p:sp>
      <p:sp>
        <p:nvSpPr>
          <p:cNvPr id="36"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242DD790-82D5-48BA-8D43-B38A4B6F2DB2}" type="slidenum">
              <a:rPr lang="en-US" smtClean="0"/>
              <a:pPr>
                <a:defRPr/>
              </a:pPr>
              <a:t>78</a:t>
            </a:fld>
            <a:endParaRPr lang="en-US" smtClean="0"/>
          </a:p>
        </p:txBody>
      </p:sp>
      <p:grpSp>
        <p:nvGrpSpPr>
          <p:cNvPr id="6" name="Group 53"/>
          <p:cNvGrpSpPr/>
          <p:nvPr/>
        </p:nvGrpSpPr>
        <p:grpSpPr>
          <a:xfrm>
            <a:off x="4282176" y="3759199"/>
            <a:ext cx="1361387" cy="2257426"/>
            <a:chOff x="4282176" y="3759199"/>
            <a:chExt cx="1361387" cy="2257426"/>
          </a:xfrm>
        </p:grpSpPr>
        <p:sp>
          <p:nvSpPr>
            <p:cNvPr id="38" name="Freeform 42"/>
            <p:cNvSpPr>
              <a:spLocks/>
            </p:cNvSpPr>
            <p:nvPr/>
          </p:nvSpPr>
          <p:spPr bwMode="invGray">
            <a:xfrm>
              <a:off x="4494212" y="3759199"/>
              <a:ext cx="936625"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nvGrpSpPr>
            <p:cNvPr id="7" name="Group 51"/>
            <p:cNvGrpSpPr/>
            <p:nvPr/>
          </p:nvGrpSpPr>
          <p:grpSpPr>
            <a:xfrm>
              <a:off x="4282176" y="3803650"/>
              <a:ext cx="1361387" cy="2212975"/>
              <a:chOff x="4282176" y="3803650"/>
              <a:chExt cx="1361387" cy="2212975"/>
            </a:xfrm>
          </p:grpSpPr>
          <p:sp>
            <p:nvSpPr>
              <p:cNvPr id="37" name="Freeform 43"/>
              <p:cNvSpPr>
                <a:spLocks/>
              </p:cNvSpPr>
              <p:nvPr/>
            </p:nvSpPr>
            <p:spPr bwMode="invGray">
              <a:xfrm>
                <a:off x="4467225" y="3803650"/>
                <a:ext cx="1176338" cy="2212975"/>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8" name="Freeform 47"/>
              <p:cNvSpPr/>
              <p:nvPr/>
            </p:nvSpPr>
            <p:spPr bwMode="auto">
              <a:xfrm>
                <a:off x="4538525" y="5132268"/>
                <a:ext cx="466890" cy="184994"/>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0" name="Freeform 49"/>
              <p:cNvSpPr/>
              <p:nvPr/>
            </p:nvSpPr>
            <p:spPr bwMode="auto">
              <a:xfrm>
                <a:off x="4282176" y="5333119"/>
                <a:ext cx="343560" cy="644837"/>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1" name="Freeform 50"/>
              <p:cNvSpPr/>
              <p:nvPr/>
            </p:nvSpPr>
            <p:spPr bwMode="auto">
              <a:xfrm>
                <a:off x="4581592" y="5307357"/>
                <a:ext cx="649032" cy="9591"/>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defRPr/>
                </a:pPr>
                <a:endParaRPr lang="en-US" smtClean="0"/>
              </a:p>
            </p:txBody>
          </p:sp>
        </p:grpSp>
      </p:grpSp>
      <p:sp>
        <p:nvSpPr>
          <p:cNvPr id="5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sp>
        <p:nvSpPr>
          <p:cNvPr id="5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pic>
        <p:nvPicPr>
          <p:cNvPr id="31" name="Picture 4" descr="http://baydeltaoffice.water.ca.gov/sdb/tbp/web_pg/tempbar/ORT_sm.jpg"/>
          <p:cNvPicPr>
            <a:picLocks noChangeArrowheads="1"/>
          </p:cNvPicPr>
          <p:nvPr/>
        </p:nvPicPr>
        <p:blipFill>
          <a:blip r:embed="rId4"/>
          <a:srcRect t="28444" r="17438" b="36000"/>
          <a:stretch>
            <a:fillRect/>
          </a:stretch>
        </p:blipFill>
        <p:spPr bwMode="auto">
          <a:xfrm>
            <a:off x="428580" y="2640674"/>
            <a:ext cx="8394192" cy="2895600"/>
          </a:xfrm>
          <a:prstGeom prst="rect">
            <a:avLst/>
          </a:prstGeom>
          <a:ln w="88900" cap="sq" cmpd="thickThin">
            <a:noFill/>
            <a:prstDash val="solid"/>
            <a:miter lim="800000"/>
          </a:ln>
          <a:effectLst>
            <a:innerShdw blurRad="76200">
              <a:srgbClr val="000000"/>
            </a:innerShdw>
          </a:effectLst>
        </p:spPr>
      </p:pic>
      <p:pic>
        <p:nvPicPr>
          <p:cNvPr id="47" name="Picture 46" descr="Near-Term No-Gates.gif"/>
          <p:cNvPicPr>
            <a:picLocks noChangeAspect="1"/>
          </p:cNvPicPr>
          <p:nvPr/>
        </p:nvPicPr>
        <p:blipFill>
          <a:blip r:embed="rId5"/>
          <a:stretch>
            <a:fillRect/>
          </a:stretch>
        </p:blipFill>
        <p:spPr>
          <a:xfrm>
            <a:off x="428580" y="2640674"/>
            <a:ext cx="8391525" cy="2895600"/>
          </a:xfrm>
          <a:prstGeom prst="rect">
            <a:avLst/>
          </a:prstGeom>
          <a:effectLst>
            <a:glow rad="228600">
              <a:schemeClr val="accent4">
                <a:satMod val="175000"/>
                <a:alpha val="40000"/>
              </a:schemeClr>
            </a:glow>
          </a:effectLst>
        </p:spPr>
      </p:pic>
      <p:pic>
        <p:nvPicPr>
          <p:cNvPr id="57" name="Picture 56" descr="Obermeyer Gate scewed3.gif"/>
          <p:cNvPicPr>
            <a:picLocks/>
          </p:cNvPicPr>
          <p:nvPr/>
        </p:nvPicPr>
        <p:blipFill>
          <a:blip r:embed="rId6"/>
          <a:stretch>
            <a:fillRect/>
          </a:stretch>
        </p:blipFill>
        <p:spPr>
          <a:xfrm>
            <a:off x="1357412" y="3990391"/>
            <a:ext cx="7095744" cy="1024128"/>
          </a:xfrm>
          <a:prstGeom prst="rect">
            <a:avLst/>
          </a:prstGeom>
        </p:spPr>
      </p:pic>
      <p:grpSp>
        <p:nvGrpSpPr>
          <p:cNvPr id="8" name="Group 9"/>
          <p:cNvGrpSpPr/>
          <p:nvPr/>
        </p:nvGrpSpPr>
        <p:grpSpPr>
          <a:xfrm>
            <a:off x="593828" y="110362"/>
            <a:ext cx="1188720" cy="1188720"/>
            <a:chOff x="1019510" y="3352814"/>
            <a:chExt cx="1920240" cy="1920240"/>
          </a:xfrm>
        </p:grpSpPr>
        <p:sp>
          <p:nvSpPr>
            <p:cNvPr id="34" name="Oval 33"/>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666699"/>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41" name="Text Box 5"/>
            <p:cNvSpPr txBox="1">
              <a:spLocks noChangeArrowheads="1"/>
            </p:cNvSpPr>
            <p:nvPr/>
          </p:nvSpPr>
          <p:spPr bwMode="gray">
            <a:xfrm>
              <a:off x="1127844" y="3691988"/>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666699"/>
                  </a:solidFill>
                  <a:effectLst>
                    <a:glow rad="139700">
                      <a:schemeClr val="accent4">
                        <a:satMod val="175000"/>
                        <a:alpha val="40000"/>
                      </a:schemeClr>
                    </a:glow>
                  </a:effectLst>
                  <a:latin typeface="Arial" charset="0"/>
                </a:rPr>
                <a:t>Delta</a:t>
              </a:r>
              <a:br>
                <a:rPr lang="en-US" sz="1400" dirty="0">
                  <a:solidFill>
                    <a:srgbClr val="666699"/>
                  </a:solidFill>
                  <a:effectLst>
                    <a:glow rad="139700">
                      <a:schemeClr val="accent4">
                        <a:satMod val="175000"/>
                        <a:alpha val="40000"/>
                      </a:schemeClr>
                    </a:glow>
                  </a:effectLst>
                  <a:latin typeface="Arial" charset="0"/>
                </a:rPr>
              </a:br>
              <a:r>
                <a:rPr lang="en-US" sz="1400" dirty="0">
                  <a:solidFill>
                    <a:srgbClr val="666699"/>
                  </a:solidFill>
                  <a:effectLst>
                    <a:glow rad="139700">
                      <a:schemeClr val="accent4">
                        <a:satMod val="175000"/>
                        <a:alpha val="40000"/>
                      </a:schemeClr>
                    </a:glow>
                  </a:effectLst>
                  <a:latin typeface="Arial" charset="0"/>
                </a:rPr>
                <a:t>Vision Process</a:t>
              </a:r>
            </a:p>
          </p:txBody>
        </p:sp>
      </p:grpSp>
      <p:grpSp>
        <p:nvGrpSpPr>
          <p:cNvPr id="9" name="Group 12"/>
          <p:cNvGrpSpPr/>
          <p:nvPr/>
        </p:nvGrpSpPr>
        <p:grpSpPr>
          <a:xfrm>
            <a:off x="1087796" y="951165"/>
            <a:ext cx="1188720" cy="1188720"/>
            <a:chOff x="1828798" y="4713895"/>
            <a:chExt cx="1920240" cy="1920240"/>
          </a:xfrm>
        </p:grpSpPr>
        <p:sp>
          <p:nvSpPr>
            <p:cNvPr id="49" name="Oval 48"/>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52" name="Text Box 5"/>
            <p:cNvSpPr txBox="1">
              <a:spLocks noChangeArrowheads="1"/>
            </p:cNvSpPr>
            <p:nvPr/>
          </p:nvSpPr>
          <p:spPr bwMode="gray">
            <a:xfrm>
              <a:off x="1864879" y="5113993"/>
              <a:ext cx="1819689"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FFFF00"/>
                  </a:solidFill>
                  <a:effectLst>
                    <a:glow rad="139700">
                      <a:schemeClr val="accent4">
                        <a:satMod val="175000"/>
                        <a:alpha val="40000"/>
                      </a:schemeClr>
                    </a:glow>
                  </a:effectLst>
                  <a:latin typeface="Arial Narrow" pitchFamily="34" charset="0"/>
                </a:rPr>
                <a:t>Operating Permits</a:t>
              </a:r>
              <a:br>
                <a:rPr lang="en-US" sz="1400" dirty="0">
                  <a:solidFill>
                    <a:srgbClr val="FFFF00"/>
                  </a:solidFill>
                  <a:effectLst>
                    <a:glow rad="139700">
                      <a:schemeClr val="accent4">
                        <a:satMod val="175000"/>
                        <a:alpha val="40000"/>
                      </a:schemeClr>
                    </a:glow>
                  </a:effectLst>
                  <a:latin typeface="Arial Narrow" pitchFamily="34" charset="0"/>
                </a:rPr>
              </a:br>
              <a:r>
                <a:rPr lang="en-US" sz="1400" dirty="0">
                  <a:solidFill>
                    <a:srgbClr val="FFFF00"/>
                  </a:solidFill>
                  <a:effectLst>
                    <a:glow rad="139700">
                      <a:schemeClr val="accent4">
                        <a:satMod val="175000"/>
                        <a:alpha val="40000"/>
                      </a:schemeClr>
                    </a:glow>
                  </a:effectLst>
                  <a:latin typeface="Arial Narrow" pitchFamily="34" charset="0"/>
                </a:rPr>
                <a:t>(OCAP)</a:t>
              </a:r>
            </a:p>
          </p:txBody>
        </p:sp>
      </p:grpSp>
      <p:grpSp>
        <p:nvGrpSpPr>
          <p:cNvPr id="10" name="Group 15"/>
          <p:cNvGrpSpPr/>
          <p:nvPr/>
        </p:nvGrpSpPr>
        <p:grpSpPr>
          <a:xfrm>
            <a:off x="94596" y="951165"/>
            <a:ext cx="1188720" cy="1188720"/>
            <a:chOff x="204958" y="4729660"/>
            <a:chExt cx="1920240" cy="1920240"/>
          </a:xfrm>
        </p:grpSpPr>
        <p:sp>
          <p:nvSpPr>
            <p:cNvPr id="54" name="Oval 53"/>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00FFFF"/>
                </a:solidFill>
                <a:effectLst>
                  <a:outerShdw blurRad="38100" dist="38100" dir="2700000" algn="tl">
                    <a:srgbClr val="000000">
                      <a:alpha val="43137"/>
                    </a:srgbClr>
                  </a:outerShdw>
                </a:effectLst>
                <a:latin typeface="Arial Narrow" pitchFamily="34" charset="0"/>
              </a:endParaRPr>
            </a:p>
          </p:txBody>
        </p:sp>
        <p:sp>
          <p:nvSpPr>
            <p:cNvPr id="58" name="Text Box 5"/>
            <p:cNvSpPr txBox="1">
              <a:spLocks noChangeArrowheads="1"/>
            </p:cNvSpPr>
            <p:nvPr/>
          </p:nvSpPr>
          <p:spPr bwMode="gray">
            <a:xfrm>
              <a:off x="248688" y="5160661"/>
              <a:ext cx="1809192"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Bay-Delta Conservation Plan</a:t>
              </a: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36916"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pitchFamily="34" charset="0"/>
              </a:endParaRPr>
            </a:p>
          </p:txBody>
        </p:sp>
      </p:grpSp>
      <p:grpSp>
        <p:nvGrpSpPr>
          <p:cNvPr id="3" name="Group 27"/>
          <p:cNvGrpSpPr>
            <a:grpSpLocks/>
          </p:cNvGrpSpPr>
          <p:nvPr/>
        </p:nvGrpSpPr>
        <p:grpSpPr bwMode="auto">
          <a:xfrm>
            <a:off x="4395788" y="4624388"/>
            <a:ext cx="557212" cy="252412"/>
            <a:chOff x="4395119" y="4623970"/>
            <a:chExt cx="557881" cy="252830"/>
          </a:xfrm>
        </p:grpSpPr>
        <p:sp>
          <p:nvSpPr>
            <p:cNvPr id="20" name="Rectangle 19"/>
            <p:cNvSpPr/>
            <p:nvPr/>
          </p:nvSpPr>
          <p:spPr bwMode="auto">
            <a:xfrm>
              <a:off x="4876930" y="4623970"/>
              <a:ext cx="76070" cy="252830"/>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24" name="Rectangle 23"/>
            <p:cNvSpPr/>
            <p:nvPr/>
          </p:nvSpPr>
          <p:spPr bwMode="auto">
            <a:xfrm rot="5400000">
              <a:off x="4483662" y="4712057"/>
              <a:ext cx="75995" cy="253081"/>
            </a:xfrm>
            <a:prstGeom prst="rect">
              <a:avLst/>
            </a:prstGeom>
            <a:solidFill>
              <a:srgbClr val="FFC000"/>
            </a:solidFill>
            <a:ln w="19050" cap="flat" cmpd="sng" algn="ctr">
              <a:solidFill>
                <a:schemeClr val="tx1"/>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grpSp>
      <p:sp>
        <p:nvSpPr>
          <p:cNvPr id="39" name="Freeform 38"/>
          <p:cNvSpPr/>
          <p:nvPr/>
        </p:nvSpPr>
        <p:spPr bwMode="auto">
          <a:xfrm>
            <a:off x="2704783" y="4305617"/>
            <a:ext cx="1973897" cy="594434"/>
          </a:xfrm>
          <a:custGeom>
            <a:avLst/>
            <a:gdLst>
              <a:gd name="connsiteX0" fmla="*/ 0 w 2749603"/>
              <a:gd name="connsiteY0" fmla="*/ 350904 h 1398495"/>
              <a:gd name="connsiteX1" fmla="*/ 222837 w 2749603"/>
              <a:gd name="connsiteY1" fmla="*/ 343220 h 1398495"/>
              <a:gd name="connsiteX2" fmla="*/ 437990 w 2749603"/>
              <a:gd name="connsiteY2" fmla="*/ 373956 h 1398495"/>
              <a:gd name="connsiteX3" fmla="*/ 691563 w 2749603"/>
              <a:gd name="connsiteY3" fmla="*/ 466165 h 1398495"/>
              <a:gd name="connsiteX4" fmla="*/ 822191 w 2749603"/>
              <a:gd name="connsiteY4" fmla="*/ 496901 h 1398495"/>
              <a:gd name="connsiteX5" fmla="*/ 929768 w 2749603"/>
              <a:gd name="connsiteY5" fmla="*/ 543005 h 1398495"/>
              <a:gd name="connsiteX6" fmla="*/ 929768 w 2749603"/>
              <a:gd name="connsiteY6" fmla="*/ 550689 h 1398495"/>
              <a:gd name="connsiteX7" fmla="*/ 1114185 w 2749603"/>
              <a:gd name="connsiteY7" fmla="*/ 573741 h 1398495"/>
              <a:gd name="connsiteX8" fmla="*/ 1167973 w 2749603"/>
              <a:gd name="connsiteY8" fmla="*/ 635214 h 1398495"/>
              <a:gd name="connsiteX9" fmla="*/ 1214077 w 2749603"/>
              <a:gd name="connsiteY9" fmla="*/ 804262 h 1398495"/>
              <a:gd name="connsiteX10" fmla="*/ 1252497 w 2749603"/>
              <a:gd name="connsiteY10" fmla="*/ 927207 h 1398495"/>
              <a:gd name="connsiteX11" fmla="*/ 1375442 w 2749603"/>
              <a:gd name="connsiteY11" fmla="*/ 973311 h 1398495"/>
              <a:gd name="connsiteX12" fmla="*/ 1498386 w 2749603"/>
              <a:gd name="connsiteY12" fmla="*/ 957943 h 1398495"/>
              <a:gd name="connsiteX13" fmla="*/ 1621331 w 2749603"/>
              <a:gd name="connsiteY13" fmla="*/ 950259 h 1398495"/>
              <a:gd name="connsiteX14" fmla="*/ 1713539 w 2749603"/>
              <a:gd name="connsiteY14" fmla="*/ 988679 h 1398495"/>
              <a:gd name="connsiteX15" fmla="*/ 1705855 w 2749603"/>
              <a:gd name="connsiteY15" fmla="*/ 1088572 h 1398495"/>
              <a:gd name="connsiteX16" fmla="*/ 1590595 w 2749603"/>
              <a:gd name="connsiteY16" fmla="*/ 1211516 h 1398495"/>
              <a:gd name="connsiteX17" fmla="*/ 1582911 w 2749603"/>
              <a:gd name="connsiteY17" fmla="*/ 1272988 h 1398495"/>
              <a:gd name="connsiteX18" fmla="*/ 1621331 w 2749603"/>
              <a:gd name="connsiteY18" fmla="*/ 1311409 h 1398495"/>
              <a:gd name="connsiteX19" fmla="*/ 1751959 w 2749603"/>
              <a:gd name="connsiteY19" fmla="*/ 1372881 h 1398495"/>
              <a:gd name="connsiteX20" fmla="*/ 2627939 w 2749603"/>
              <a:gd name="connsiteY20" fmla="*/ 1157728 h 1398495"/>
              <a:gd name="connsiteX21" fmla="*/ 2481943 w 2749603"/>
              <a:gd name="connsiteY21" fmla="*/ 1111624 h 1398495"/>
              <a:gd name="connsiteX22" fmla="*/ 2328262 w 2749603"/>
              <a:gd name="connsiteY22" fmla="*/ 1111624 h 1398495"/>
              <a:gd name="connsiteX23" fmla="*/ 2236054 w 2749603"/>
              <a:gd name="connsiteY23" fmla="*/ 950259 h 1398495"/>
              <a:gd name="connsiteX24" fmla="*/ 2090057 w 2749603"/>
              <a:gd name="connsiteY24" fmla="*/ 842683 h 1398495"/>
              <a:gd name="connsiteX25" fmla="*/ 2120793 w 2749603"/>
              <a:gd name="connsiteY25" fmla="*/ 650582 h 1398495"/>
              <a:gd name="connsiteX26" fmla="*/ 2174581 w 2749603"/>
              <a:gd name="connsiteY26" fmla="*/ 496901 h 1398495"/>
              <a:gd name="connsiteX27" fmla="*/ 2197633 w 2749603"/>
              <a:gd name="connsiteY27" fmla="*/ 289432 h 1398495"/>
              <a:gd name="connsiteX28" fmla="*/ 2189949 w 2749603"/>
              <a:gd name="connsiteY28" fmla="*/ 166488 h 1398495"/>
              <a:gd name="connsiteX29" fmla="*/ 1990165 w 2749603"/>
              <a:gd name="connsiteY29" fmla="*/ 143435 h 1398495"/>
              <a:gd name="connsiteX30" fmla="*/ 1775012 w 2749603"/>
              <a:gd name="connsiteY30" fmla="*/ 43543 h 1398495"/>
              <a:gd name="connsiteX31" fmla="*/ 1636699 w 2749603"/>
              <a:gd name="connsiteY31" fmla="*/ 12807 h 1398495"/>
              <a:gd name="connsiteX32" fmla="*/ 1413862 w 2749603"/>
              <a:gd name="connsiteY32" fmla="*/ 20491 h 1398495"/>
              <a:gd name="connsiteX33" fmla="*/ 1183341 w 2749603"/>
              <a:gd name="connsiteY33" fmla="*/ 58911 h 1398495"/>
              <a:gd name="connsiteX34" fmla="*/ 929768 w 2749603"/>
              <a:gd name="connsiteY34" fmla="*/ 5123 h 1398495"/>
              <a:gd name="connsiteX35" fmla="*/ 799139 w 2749603"/>
              <a:gd name="connsiteY35" fmla="*/ 28175 h 1398495"/>
              <a:gd name="connsiteX36" fmla="*/ 783771 w 2749603"/>
              <a:gd name="connsiteY36" fmla="*/ 128067 h 1398495"/>
              <a:gd name="connsiteX37" fmla="*/ 437990 w 2749603"/>
              <a:gd name="connsiteY37" fmla="*/ 251012 h 1398495"/>
              <a:gd name="connsiteX38" fmla="*/ 153681 w 2749603"/>
              <a:gd name="connsiteY38" fmla="*/ 320168 h 1398495"/>
              <a:gd name="connsiteX39" fmla="*/ 53788 w 2749603"/>
              <a:gd name="connsiteY39" fmla="*/ 358588 h 1398495"/>
              <a:gd name="connsiteX0" fmla="*/ 0 w 2771374"/>
              <a:gd name="connsiteY0" fmla="*/ 350904 h 1330619"/>
              <a:gd name="connsiteX1" fmla="*/ 222837 w 2771374"/>
              <a:gd name="connsiteY1" fmla="*/ 343220 h 1330619"/>
              <a:gd name="connsiteX2" fmla="*/ 437990 w 2771374"/>
              <a:gd name="connsiteY2" fmla="*/ 373956 h 1330619"/>
              <a:gd name="connsiteX3" fmla="*/ 691563 w 2771374"/>
              <a:gd name="connsiteY3" fmla="*/ 466165 h 1330619"/>
              <a:gd name="connsiteX4" fmla="*/ 822191 w 2771374"/>
              <a:gd name="connsiteY4" fmla="*/ 496901 h 1330619"/>
              <a:gd name="connsiteX5" fmla="*/ 929768 w 2771374"/>
              <a:gd name="connsiteY5" fmla="*/ 543005 h 1330619"/>
              <a:gd name="connsiteX6" fmla="*/ 929768 w 2771374"/>
              <a:gd name="connsiteY6" fmla="*/ 550689 h 1330619"/>
              <a:gd name="connsiteX7" fmla="*/ 1114185 w 2771374"/>
              <a:gd name="connsiteY7" fmla="*/ 573741 h 1330619"/>
              <a:gd name="connsiteX8" fmla="*/ 1167973 w 2771374"/>
              <a:gd name="connsiteY8" fmla="*/ 635214 h 1330619"/>
              <a:gd name="connsiteX9" fmla="*/ 1214077 w 2771374"/>
              <a:gd name="connsiteY9" fmla="*/ 804262 h 1330619"/>
              <a:gd name="connsiteX10" fmla="*/ 1252497 w 2771374"/>
              <a:gd name="connsiteY10" fmla="*/ 927207 h 1330619"/>
              <a:gd name="connsiteX11" fmla="*/ 1375442 w 2771374"/>
              <a:gd name="connsiteY11" fmla="*/ 973311 h 1330619"/>
              <a:gd name="connsiteX12" fmla="*/ 1498386 w 2771374"/>
              <a:gd name="connsiteY12" fmla="*/ 957943 h 1330619"/>
              <a:gd name="connsiteX13" fmla="*/ 1621331 w 2771374"/>
              <a:gd name="connsiteY13" fmla="*/ 950259 h 1330619"/>
              <a:gd name="connsiteX14" fmla="*/ 1713539 w 2771374"/>
              <a:gd name="connsiteY14" fmla="*/ 988679 h 1330619"/>
              <a:gd name="connsiteX15" fmla="*/ 1705855 w 2771374"/>
              <a:gd name="connsiteY15" fmla="*/ 1088572 h 1330619"/>
              <a:gd name="connsiteX16" fmla="*/ 1590595 w 2771374"/>
              <a:gd name="connsiteY16" fmla="*/ 1211516 h 1330619"/>
              <a:gd name="connsiteX17" fmla="*/ 1582911 w 2771374"/>
              <a:gd name="connsiteY17" fmla="*/ 1272988 h 1330619"/>
              <a:gd name="connsiteX18" fmla="*/ 1621331 w 2771374"/>
              <a:gd name="connsiteY18" fmla="*/ 1311409 h 1330619"/>
              <a:gd name="connsiteX19" fmla="*/ 2627939 w 2771374"/>
              <a:gd name="connsiteY19" fmla="*/ 1157728 h 1330619"/>
              <a:gd name="connsiteX20" fmla="*/ 2481943 w 2771374"/>
              <a:gd name="connsiteY20" fmla="*/ 1111624 h 1330619"/>
              <a:gd name="connsiteX21" fmla="*/ 2328262 w 2771374"/>
              <a:gd name="connsiteY21" fmla="*/ 1111624 h 1330619"/>
              <a:gd name="connsiteX22" fmla="*/ 2236054 w 2771374"/>
              <a:gd name="connsiteY22" fmla="*/ 950259 h 1330619"/>
              <a:gd name="connsiteX23" fmla="*/ 2090057 w 2771374"/>
              <a:gd name="connsiteY23" fmla="*/ 842683 h 1330619"/>
              <a:gd name="connsiteX24" fmla="*/ 2120793 w 2771374"/>
              <a:gd name="connsiteY24" fmla="*/ 650582 h 1330619"/>
              <a:gd name="connsiteX25" fmla="*/ 2174581 w 2771374"/>
              <a:gd name="connsiteY25" fmla="*/ 496901 h 1330619"/>
              <a:gd name="connsiteX26" fmla="*/ 2197633 w 2771374"/>
              <a:gd name="connsiteY26" fmla="*/ 289432 h 1330619"/>
              <a:gd name="connsiteX27" fmla="*/ 2189949 w 2771374"/>
              <a:gd name="connsiteY27" fmla="*/ 166488 h 1330619"/>
              <a:gd name="connsiteX28" fmla="*/ 1990165 w 2771374"/>
              <a:gd name="connsiteY28" fmla="*/ 143435 h 1330619"/>
              <a:gd name="connsiteX29" fmla="*/ 1775012 w 2771374"/>
              <a:gd name="connsiteY29" fmla="*/ 43543 h 1330619"/>
              <a:gd name="connsiteX30" fmla="*/ 1636699 w 2771374"/>
              <a:gd name="connsiteY30" fmla="*/ 12807 h 1330619"/>
              <a:gd name="connsiteX31" fmla="*/ 1413862 w 2771374"/>
              <a:gd name="connsiteY31" fmla="*/ 20491 h 1330619"/>
              <a:gd name="connsiteX32" fmla="*/ 1183341 w 2771374"/>
              <a:gd name="connsiteY32" fmla="*/ 58911 h 1330619"/>
              <a:gd name="connsiteX33" fmla="*/ 929768 w 2771374"/>
              <a:gd name="connsiteY33" fmla="*/ 5123 h 1330619"/>
              <a:gd name="connsiteX34" fmla="*/ 799139 w 2771374"/>
              <a:gd name="connsiteY34" fmla="*/ 28175 h 1330619"/>
              <a:gd name="connsiteX35" fmla="*/ 783771 w 2771374"/>
              <a:gd name="connsiteY35" fmla="*/ 128067 h 1330619"/>
              <a:gd name="connsiteX36" fmla="*/ 437990 w 2771374"/>
              <a:gd name="connsiteY36" fmla="*/ 251012 h 1330619"/>
              <a:gd name="connsiteX37" fmla="*/ 153681 w 2771374"/>
              <a:gd name="connsiteY37" fmla="*/ 320168 h 1330619"/>
              <a:gd name="connsiteX38" fmla="*/ 53788 w 2771374"/>
              <a:gd name="connsiteY38" fmla="*/ 358588 h 1330619"/>
              <a:gd name="connsiteX0" fmla="*/ 0 w 2777778"/>
              <a:gd name="connsiteY0" fmla="*/ 350904 h 1281953"/>
              <a:gd name="connsiteX1" fmla="*/ 222837 w 2777778"/>
              <a:gd name="connsiteY1" fmla="*/ 343220 h 1281953"/>
              <a:gd name="connsiteX2" fmla="*/ 437990 w 2777778"/>
              <a:gd name="connsiteY2" fmla="*/ 373956 h 1281953"/>
              <a:gd name="connsiteX3" fmla="*/ 691563 w 2777778"/>
              <a:gd name="connsiteY3" fmla="*/ 466165 h 1281953"/>
              <a:gd name="connsiteX4" fmla="*/ 822191 w 2777778"/>
              <a:gd name="connsiteY4" fmla="*/ 496901 h 1281953"/>
              <a:gd name="connsiteX5" fmla="*/ 929768 w 2777778"/>
              <a:gd name="connsiteY5" fmla="*/ 543005 h 1281953"/>
              <a:gd name="connsiteX6" fmla="*/ 929768 w 2777778"/>
              <a:gd name="connsiteY6" fmla="*/ 550689 h 1281953"/>
              <a:gd name="connsiteX7" fmla="*/ 1114185 w 2777778"/>
              <a:gd name="connsiteY7" fmla="*/ 573741 h 1281953"/>
              <a:gd name="connsiteX8" fmla="*/ 1167973 w 2777778"/>
              <a:gd name="connsiteY8" fmla="*/ 635214 h 1281953"/>
              <a:gd name="connsiteX9" fmla="*/ 1214077 w 2777778"/>
              <a:gd name="connsiteY9" fmla="*/ 804262 h 1281953"/>
              <a:gd name="connsiteX10" fmla="*/ 1252497 w 2777778"/>
              <a:gd name="connsiteY10" fmla="*/ 927207 h 1281953"/>
              <a:gd name="connsiteX11" fmla="*/ 1375442 w 2777778"/>
              <a:gd name="connsiteY11" fmla="*/ 973311 h 1281953"/>
              <a:gd name="connsiteX12" fmla="*/ 1498386 w 2777778"/>
              <a:gd name="connsiteY12" fmla="*/ 957943 h 1281953"/>
              <a:gd name="connsiteX13" fmla="*/ 1621331 w 2777778"/>
              <a:gd name="connsiteY13" fmla="*/ 950259 h 1281953"/>
              <a:gd name="connsiteX14" fmla="*/ 1713539 w 2777778"/>
              <a:gd name="connsiteY14" fmla="*/ 988679 h 1281953"/>
              <a:gd name="connsiteX15" fmla="*/ 1705855 w 2777778"/>
              <a:gd name="connsiteY15" fmla="*/ 1088572 h 1281953"/>
              <a:gd name="connsiteX16" fmla="*/ 1590595 w 2777778"/>
              <a:gd name="connsiteY16" fmla="*/ 1211516 h 1281953"/>
              <a:gd name="connsiteX17" fmla="*/ 1582911 w 2777778"/>
              <a:gd name="connsiteY17" fmla="*/ 1272988 h 1281953"/>
              <a:gd name="connsiteX18" fmla="*/ 2627939 w 2777778"/>
              <a:gd name="connsiteY18" fmla="*/ 1157728 h 1281953"/>
              <a:gd name="connsiteX19" fmla="*/ 2481943 w 2777778"/>
              <a:gd name="connsiteY19" fmla="*/ 1111624 h 1281953"/>
              <a:gd name="connsiteX20" fmla="*/ 2328262 w 2777778"/>
              <a:gd name="connsiteY20" fmla="*/ 1111624 h 1281953"/>
              <a:gd name="connsiteX21" fmla="*/ 2236054 w 2777778"/>
              <a:gd name="connsiteY21" fmla="*/ 950259 h 1281953"/>
              <a:gd name="connsiteX22" fmla="*/ 2090057 w 2777778"/>
              <a:gd name="connsiteY22" fmla="*/ 842683 h 1281953"/>
              <a:gd name="connsiteX23" fmla="*/ 2120793 w 2777778"/>
              <a:gd name="connsiteY23" fmla="*/ 650582 h 1281953"/>
              <a:gd name="connsiteX24" fmla="*/ 2174581 w 2777778"/>
              <a:gd name="connsiteY24" fmla="*/ 496901 h 1281953"/>
              <a:gd name="connsiteX25" fmla="*/ 2197633 w 2777778"/>
              <a:gd name="connsiteY25" fmla="*/ 289432 h 1281953"/>
              <a:gd name="connsiteX26" fmla="*/ 2189949 w 2777778"/>
              <a:gd name="connsiteY26" fmla="*/ 166488 h 1281953"/>
              <a:gd name="connsiteX27" fmla="*/ 1990165 w 2777778"/>
              <a:gd name="connsiteY27" fmla="*/ 143435 h 1281953"/>
              <a:gd name="connsiteX28" fmla="*/ 1775012 w 2777778"/>
              <a:gd name="connsiteY28" fmla="*/ 43543 h 1281953"/>
              <a:gd name="connsiteX29" fmla="*/ 1636699 w 2777778"/>
              <a:gd name="connsiteY29" fmla="*/ 12807 h 1281953"/>
              <a:gd name="connsiteX30" fmla="*/ 1413862 w 2777778"/>
              <a:gd name="connsiteY30" fmla="*/ 20491 h 1281953"/>
              <a:gd name="connsiteX31" fmla="*/ 1183341 w 2777778"/>
              <a:gd name="connsiteY31" fmla="*/ 58911 h 1281953"/>
              <a:gd name="connsiteX32" fmla="*/ 929768 w 2777778"/>
              <a:gd name="connsiteY32" fmla="*/ 5123 h 1281953"/>
              <a:gd name="connsiteX33" fmla="*/ 799139 w 2777778"/>
              <a:gd name="connsiteY33" fmla="*/ 28175 h 1281953"/>
              <a:gd name="connsiteX34" fmla="*/ 783771 w 2777778"/>
              <a:gd name="connsiteY34" fmla="*/ 128067 h 1281953"/>
              <a:gd name="connsiteX35" fmla="*/ 437990 w 2777778"/>
              <a:gd name="connsiteY35" fmla="*/ 251012 h 1281953"/>
              <a:gd name="connsiteX36" fmla="*/ 153681 w 2777778"/>
              <a:gd name="connsiteY36" fmla="*/ 320168 h 1281953"/>
              <a:gd name="connsiteX37" fmla="*/ 53788 w 2777778"/>
              <a:gd name="connsiteY37" fmla="*/ 358588 h 1281953"/>
              <a:gd name="connsiteX0" fmla="*/ 0 w 2776497"/>
              <a:gd name="connsiteY0" fmla="*/ 350904 h 1223042"/>
              <a:gd name="connsiteX1" fmla="*/ 222837 w 2776497"/>
              <a:gd name="connsiteY1" fmla="*/ 343220 h 1223042"/>
              <a:gd name="connsiteX2" fmla="*/ 437990 w 2776497"/>
              <a:gd name="connsiteY2" fmla="*/ 373956 h 1223042"/>
              <a:gd name="connsiteX3" fmla="*/ 691563 w 2776497"/>
              <a:gd name="connsiteY3" fmla="*/ 466165 h 1223042"/>
              <a:gd name="connsiteX4" fmla="*/ 822191 w 2776497"/>
              <a:gd name="connsiteY4" fmla="*/ 496901 h 1223042"/>
              <a:gd name="connsiteX5" fmla="*/ 929768 w 2776497"/>
              <a:gd name="connsiteY5" fmla="*/ 543005 h 1223042"/>
              <a:gd name="connsiteX6" fmla="*/ 929768 w 2776497"/>
              <a:gd name="connsiteY6" fmla="*/ 550689 h 1223042"/>
              <a:gd name="connsiteX7" fmla="*/ 1114185 w 2776497"/>
              <a:gd name="connsiteY7" fmla="*/ 573741 h 1223042"/>
              <a:gd name="connsiteX8" fmla="*/ 1167973 w 2776497"/>
              <a:gd name="connsiteY8" fmla="*/ 635214 h 1223042"/>
              <a:gd name="connsiteX9" fmla="*/ 1214077 w 2776497"/>
              <a:gd name="connsiteY9" fmla="*/ 804262 h 1223042"/>
              <a:gd name="connsiteX10" fmla="*/ 1252497 w 2776497"/>
              <a:gd name="connsiteY10" fmla="*/ 927207 h 1223042"/>
              <a:gd name="connsiteX11" fmla="*/ 1375442 w 2776497"/>
              <a:gd name="connsiteY11" fmla="*/ 973311 h 1223042"/>
              <a:gd name="connsiteX12" fmla="*/ 1498386 w 2776497"/>
              <a:gd name="connsiteY12" fmla="*/ 957943 h 1223042"/>
              <a:gd name="connsiteX13" fmla="*/ 1621331 w 2776497"/>
              <a:gd name="connsiteY13" fmla="*/ 950259 h 1223042"/>
              <a:gd name="connsiteX14" fmla="*/ 1713539 w 2776497"/>
              <a:gd name="connsiteY14" fmla="*/ 988679 h 1223042"/>
              <a:gd name="connsiteX15" fmla="*/ 1705855 w 2776497"/>
              <a:gd name="connsiteY15" fmla="*/ 1088572 h 1223042"/>
              <a:gd name="connsiteX16" fmla="*/ 1590595 w 2776497"/>
              <a:gd name="connsiteY16" fmla="*/ 1211516 h 1223042"/>
              <a:gd name="connsiteX17" fmla="*/ 2627939 w 2776497"/>
              <a:gd name="connsiteY17" fmla="*/ 1157728 h 1223042"/>
              <a:gd name="connsiteX18" fmla="*/ 2481943 w 2776497"/>
              <a:gd name="connsiteY18" fmla="*/ 1111624 h 1223042"/>
              <a:gd name="connsiteX19" fmla="*/ 2328262 w 2776497"/>
              <a:gd name="connsiteY19" fmla="*/ 1111624 h 1223042"/>
              <a:gd name="connsiteX20" fmla="*/ 2236054 w 2776497"/>
              <a:gd name="connsiteY20" fmla="*/ 950259 h 1223042"/>
              <a:gd name="connsiteX21" fmla="*/ 2090057 w 2776497"/>
              <a:gd name="connsiteY21" fmla="*/ 842683 h 1223042"/>
              <a:gd name="connsiteX22" fmla="*/ 2120793 w 2776497"/>
              <a:gd name="connsiteY22" fmla="*/ 650582 h 1223042"/>
              <a:gd name="connsiteX23" fmla="*/ 2174581 w 2776497"/>
              <a:gd name="connsiteY23" fmla="*/ 496901 h 1223042"/>
              <a:gd name="connsiteX24" fmla="*/ 2197633 w 2776497"/>
              <a:gd name="connsiteY24" fmla="*/ 289432 h 1223042"/>
              <a:gd name="connsiteX25" fmla="*/ 2189949 w 2776497"/>
              <a:gd name="connsiteY25" fmla="*/ 166488 h 1223042"/>
              <a:gd name="connsiteX26" fmla="*/ 1990165 w 2776497"/>
              <a:gd name="connsiteY26" fmla="*/ 143435 h 1223042"/>
              <a:gd name="connsiteX27" fmla="*/ 1775012 w 2776497"/>
              <a:gd name="connsiteY27" fmla="*/ 43543 h 1223042"/>
              <a:gd name="connsiteX28" fmla="*/ 1636699 w 2776497"/>
              <a:gd name="connsiteY28" fmla="*/ 12807 h 1223042"/>
              <a:gd name="connsiteX29" fmla="*/ 1413862 w 2776497"/>
              <a:gd name="connsiteY29" fmla="*/ 20491 h 1223042"/>
              <a:gd name="connsiteX30" fmla="*/ 1183341 w 2776497"/>
              <a:gd name="connsiteY30" fmla="*/ 58911 h 1223042"/>
              <a:gd name="connsiteX31" fmla="*/ 929768 w 2776497"/>
              <a:gd name="connsiteY31" fmla="*/ 5123 h 1223042"/>
              <a:gd name="connsiteX32" fmla="*/ 799139 w 2776497"/>
              <a:gd name="connsiteY32" fmla="*/ 28175 h 1223042"/>
              <a:gd name="connsiteX33" fmla="*/ 783771 w 2776497"/>
              <a:gd name="connsiteY33" fmla="*/ 128067 h 1223042"/>
              <a:gd name="connsiteX34" fmla="*/ 437990 w 2776497"/>
              <a:gd name="connsiteY34" fmla="*/ 251012 h 1223042"/>
              <a:gd name="connsiteX35" fmla="*/ 153681 w 2776497"/>
              <a:gd name="connsiteY35" fmla="*/ 320168 h 1223042"/>
              <a:gd name="connsiteX36" fmla="*/ 53788 w 2776497"/>
              <a:gd name="connsiteY36" fmla="*/ 358588 h 1223042"/>
              <a:gd name="connsiteX0" fmla="*/ 0 w 2757287"/>
              <a:gd name="connsiteY0" fmla="*/ 350904 h 1161570"/>
              <a:gd name="connsiteX1" fmla="*/ 222837 w 2757287"/>
              <a:gd name="connsiteY1" fmla="*/ 343220 h 1161570"/>
              <a:gd name="connsiteX2" fmla="*/ 437990 w 2757287"/>
              <a:gd name="connsiteY2" fmla="*/ 373956 h 1161570"/>
              <a:gd name="connsiteX3" fmla="*/ 691563 w 2757287"/>
              <a:gd name="connsiteY3" fmla="*/ 466165 h 1161570"/>
              <a:gd name="connsiteX4" fmla="*/ 822191 w 2757287"/>
              <a:gd name="connsiteY4" fmla="*/ 496901 h 1161570"/>
              <a:gd name="connsiteX5" fmla="*/ 929768 w 2757287"/>
              <a:gd name="connsiteY5" fmla="*/ 543005 h 1161570"/>
              <a:gd name="connsiteX6" fmla="*/ 929768 w 2757287"/>
              <a:gd name="connsiteY6" fmla="*/ 550689 h 1161570"/>
              <a:gd name="connsiteX7" fmla="*/ 1114185 w 2757287"/>
              <a:gd name="connsiteY7" fmla="*/ 573741 h 1161570"/>
              <a:gd name="connsiteX8" fmla="*/ 1167973 w 2757287"/>
              <a:gd name="connsiteY8" fmla="*/ 635214 h 1161570"/>
              <a:gd name="connsiteX9" fmla="*/ 1214077 w 2757287"/>
              <a:gd name="connsiteY9" fmla="*/ 804262 h 1161570"/>
              <a:gd name="connsiteX10" fmla="*/ 1252497 w 2757287"/>
              <a:gd name="connsiteY10" fmla="*/ 927207 h 1161570"/>
              <a:gd name="connsiteX11" fmla="*/ 1375442 w 2757287"/>
              <a:gd name="connsiteY11" fmla="*/ 973311 h 1161570"/>
              <a:gd name="connsiteX12" fmla="*/ 1498386 w 2757287"/>
              <a:gd name="connsiteY12" fmla="*/ 957943 h 1161570"/>
              <a:gd name="connsiteX13" fmla="*/ 1621331 w 2757287"/>
              <a:gd name="connsiteY13" fmla="*/ 950259 h 1161570"/>
              <a:gd name="connsiteX14" fmla="*/ 1713539 w 2757287"/>
              <a:gd name="connsiteY14" fmla="*/ 988679 h 1161570"/>
              <a:gd name="connsiteX15" fmla="*/ 1705855 w 2757287"/>
              <a:gd name="connsiteY15" fmla="*/ 1088572 h 1161570"/>
              <a:gd name="connsiteX16" fmla="*/ 2627939 w 2757287"/>
              <a:gd name="connsiteY16" fmla="*/ 1157728 h 1161570"/>
              <a:gd name="connsiteX17" fmla="*/ 2481943 w 2757287"/>
              <a:gd name="connsiteY17" fmla="*/ 1111624 h 1161570"/>
              <a:gd name="connsiteX18" fmla="*/ 2328262 w 2757287"/>
              <a:gd name="connsiteY18" fmla="*/ 1111624 h 1161570"/>
              <a:gd name="connsiteX19" fmla="*/ 2236054 w 2757287"/>
              <a:gd name="connsiteY19" fmla="*/ 950259 h 1161570"/>
              <a:gd name="connsiteX20" fmla="*/ 2090057 w 2757287"/>
              <a:gd name="connsiteY20" fmla="*/ 842683 h 1161570"/>
              <a:gd name="connsiteX21" fmla="*/ 2120793 w 2757287"/>
              <a:gd name="connsiteY21" fmla="*/ 650582 h 1161570"/>
              <a:gd name="connsiteX22" fmla="*/ 2174581 w 2757287"/>
              <a:gd name="connsiteY22" fmla="*/ 496901 h 1161570"/>
              <a:gd name="connsiteX23" fmla="*/ 2197633 w 2757287"/>
              <a:gd name="connsiteY23" fmla="*/ 289432 h 1161570"/>
              <a:gd name="connsiteX24" fmla="*/ 2189949 w 2757287"/>
              <a:gd name="connsiteY24" fmla="*/ 166488 h 1161570"/>
              <a:gd name="connsiteX25" fmla="*/ 1990165 w 2757287"/>
              <a:gd name="connsiteY25" fmla="*/ 143435 h 1161570"/>
              <a:gd name="connsiteX26" fmla="*/ 1775012 w 2757287"/>
              <a:gd name="connsiteY26" fmla="*/ 43543 h 1161570"/>
              <a:gd name="connsiteX27" fmla="*/ 1636699 w 2757287"/>
              <a:gd name="connsiteY27" fmla="*/ 12807 h 1161570"/>
              <a:gd name="connsiteX28" fmla="*/ 1413862 w 2757287"/>
              <a:gd name="connsiteY28" fmla="*/ 20491 h 1161570"/>
              <a:gd name="connsiteX29" fmla="*/ 1183341 w 2757287"/>
              <a:gd name="connsiteY29" fmla="*/ 58911 h 1161570"/>
              <a:gd name="connsiteX30" fmla="*/ 929768 w 2757287"/>
              <a:gd name="connsiteY30" fmla="*/ 5123 h 1161570"/>
              <a:gd name="connsiteX31" fmla="*/ 799139 w 2757287"/>
              <a:gd name="connsiteY31" fmla="*/ 28175 h 1161570"/>
              <a:gd name="connsiteX32" fmla="*/ 783771 w 2757287"/>
              <a:gd name="connsiteY32" fmla="*/ 128067 h 1161570"/>
              <a:gd name="connsiteX33" fmla="*/ 437990 w 2757287"/>
              <a:gd name="connsiteY33" fmla="*/ 251012 h 1161570"/>
              <a:gd name="connsiteX34" fmla="*/ 153681 w 2757287"/>
              <a:gd name="connsiteY34" fmla="*/ 320168 h 1161570"/>
              <a:gd name="connsiteX35" fmla="*/ 53788 w 2757287"/>
              <a:gd name="connsiteY35" fmla="*/ 358588 h 1161570"/>
              <a:gd name="connsiteX0" fmla="*/ 0 w 2756006"/>
              <a:gd name="connsiteY0" fmla="*/ 350904 h 1178219"/>
              <a:gd name="connsiteX1" fmla="*/ 222837 w 2756006"/>
              <a:gd name="connsiteY1" fmla="*/ 343220 h 1178219"/>
              <a:gd name="connsiteX2" fmla="*/ 437990 w 2756006"/>
              <a:gd name="connsiteY2" fmla="*/ 373956 h 1178219"/>
              <a:gd name="connsiteX3" fmla="*/ 691563 w 2756006"/>
              <a:gd name="connsiteY3" fmla="*/ 466165 h 1178219"/>
              <a:gd name="connsiteX4" fmla="*/ 822191 w 2756006"/>
              <a:gd name="connsiteY4" fmla="*/ 496901 h 1178219"/>
              <a:gd name="connsiteX5" fmla="*/ 929768 w 2756006"/>
              <a:gd name="connsiteY5" fmla="*/ 543005 h 1178219"/>
              <a:gd name="connsiteX6" fmla="*/ 929768 w 2756006"/>
              <a:gd name="connsiteY6" fmla="*/ 550689 h 1178219"/>
              <a:gd name="connsiteX7" fmla="*/ 1114185 w 2756006"/>
              <a:gd name="connsiteY7" fmla="*/ 573741 h 1178219"/>
              <a:gd name="connsiteX8" fmla="*/ 1167973 w 2756006"/>
              <a:gd name="connsiteY8" fmla="*/ 635214 h 1178219"/>
              <a:gd name="connsiteX9" fmla="*/ 1214077 w 2756006"/>
              <a:gd name="connsiteY9" fmla="*/ 804262 h 1178219"/>
              <a:gd name="connsiteX10" fmla="*/ 1252497 w 2756006"/>
              <a:gd name="connsiteY10" fmla="*/ 927207 h 1178219"/>
              <a:gd name="connsiteX11" fmla="*/ 1375442 w 2756006"/>
              <a:gd name="connsiteY11" fmla="*/ 973311 h 1178219"/>
              <a:gd name="connsiteX12" fmla="*/ 1498386 w 2756006"/>
              <a:gd name="connsiteY12" fmla="*/ 957943 h 1178219"/>
              <a:gd name="connsiteX13" fmla="*/ 1621331 w 2756006"/>
              <a:gd name="connsiteY13" fmla="*/ 950259 h 1178219"/>
              <a:gd name="connsiteX14" fmla="*/ 1713539 w 2756006"/>
              <a:gd name="connsiteY14" fmla="*/ 988679 h 1178219"/>
              <a:gd name="connsiteX15" fmla="*/ 2627939 w 2756006"/>
              <a:gd name="connsiteY15" fmla="*/ 1157728 h 1178219"/>
              <a:gd name="connsiteX16" fmla="*/ 2481943 w 2756006"/>
              <a:gd name="connsiteY16" fmla="*/ 1111624 h 1178219"/>
              <a:gd name="connsiteX17" fmla="*/ 2328262 w 2756006"/>
              <a:gd name="connsiteY17" fmla="*/ 1111624 h 1178219"/>
              <a:gd name="connsiteX18" fmla="*/ 2236054 w 2756006"/>
              <a:gd name="connsiteY18" fmla="*/ 950259 h 1178219"/>
              <a:gd name="connsiteX19" fmla="*/ 2090057 w 2756006"/>
              <a:gd name="connsiteY19" fmla="*/ 842683 h 1178219"/>
              <a:gd name="connsiteX20" fmla="*/ 2120793 w 2756006"/>
              <a:gd name="connsiteY20" fmla="*/ 650582 h 1178219"/>
              <a:gd name="connsiteX21" fmla="*/ 2174581 w 2756006"/>
              <a:gd name="connsiteY21" fmla="*/ 496901 h 1178219"/>
              <a:gd name="connsiteX22" fmla="*/ 2197633 w 2756006"/>
              <a:gd name="connsiteY22" fmla="*/ 289432 h 1178219"/>
              <a:gd name="connsiteX23" fmla="*/ 2189949 w 2756006"/>
              <a:gd name="connsiteY23" fmla="*/ 166488 h 1178219"/>
              <a:gd name="connsiteX24" fmla="*/ 1990165 w 2756006"/>
              <a:gd name="connsiteY24" fmla="*/ 143435 h 1178219"/>
              <a:gd name="connsiteX25" fmla="*/ 1775012 w 2756006"/>
              <a:gd name="connsiteY25" fmla="*/ 43543 h 1178219"/>
              <a:gd name="connsiteX26" fmla="*/ 1636699 w 2756006"/>
              <a:gd name="connsiteY26" fmla="*/ 12807 h 1178219"/>
              <a:gd name="connsiteX27" fmla="*/ 1413862 w 2756006"/>
              <a:gd name="connsiteY27" fmla="*/ 20491 h 1178219"/>
              <a:gd name="connsiteX28" fmla="*/ 1183341 w 2756006"/>
              <a:gd name="connsiteY28" fmla="*/ 58911 h 1178219"/>
              <a:gd name="connsiteX29" fmla="*/ 929768 w 2756006"/>
              <a:gd name="connsiteY29" fmla="*/ 5123 h 1178219"/>
              <a:gd name="connsiteX30" fmla="*/ 799139 w 2756006"/>
              <a:gd name="connsiteY30" fmla="*/ 28175 h 1178219"/>
              <a:gd name="connsiteX31" fmla="*/ 783771 w 2756006"/>
              <a:gd name="connsiteY31" fmla="*/ 128067 h 1178219"/>
              <a:gd name="connsiteX32" fmla="*/ 437990 w 2756006"/>
              <a:gd name="connsiteY32" fmla="*/ 251012 h 1178219"/>
              <a:gd name="connsiteX33" fmla="*/ 153681 w 2756006"/>
              <a:gd name="connsiteY33" fmla="*/ 320168 h 1178219"/>
              <a:gd name="connsiteX34" fmla="*/ 53788 w 2756006"/>
              <a:gd name="connsiteY34" fmla="*/ 358588 h 1178219"/>
              <a:gd name="connsiteX0" fmla="*/ 0 w 2771374"/>
              <a:gd name="connsiteY0" fmla="*/ 350904 h 1184622"/>
              <a:gd name="connsiteX1" fmla="*/ 222837 w 2771374"/>
              <a:gd name="connsiteY1" fmla="*/ 343220 h 1184622"/>
              <a:gd name="connsiteX2" fmla="*/ 437990 w 2771374"/>
              <a:gd name="connsiteY2" fmla="*/ 373956 h 1184622"/>
              <a:gd name="connsiteX3" fmla="*/ 691563 w 2771374"/>
              <a:gd name="connsiteY3" fmla="*/ 466165 h 1184622"/>
              <a:gd name="connsiteX4" fmla="*/ 822191 w 2771374"/>
              <a:gd name="connsiteY4" fmla="*/ 496901 h 1184622"/>
              <a:gd name="connsiteX5" fmla="*/ 929768 w 2771374"/>
              <a:gd name="connsiteY5" fmla="*/ 543005 h 1184622"/>
              <a:gd name="connsiteX6" fmla="*/ 929768 w 2771374"/>
              <a:gd name="connsiteY6" fmla="*/ 550689 h 1184622"/>
              <a:gd name="connsiteX7" fmla="*/ 1114185 w 2771374"/>
              <a:gd name="connsiteY7" fmla="*/ 573741 h 1184622"/>
              <a:gd name="connsiteX8" fmla="*/ 1167973 w 2771374"/>
              <a:gd name="connsiteY8" fmla="*/ 635214 h 1184622"/>
              <a:gd name="connsiteX9" fmla="*/ 1214077 w 2771374"/>
              <a:gd name="connsiteY9" fmla="*/ 804262 h 1184622"/>
              <a:gd name="connsiteX10" fmla="*/ 1252497 w 2771374"/>
              <a:gd name="connsiteY10" fmla="*/ 927207 h 1184622"/>
              <a:gd name="connsiteX11" fmla="*/ 1375442 w 2771374"/>
              <a:gd name="connsiteY11" fmla="*/ 973311 h 1184622"/>
              <a:gd name="connsiteX12" fmla="*/ 1498386 w 2771374"/>
              <a:gd name="connsiteY12" fmla="*/ 957943 h 1184622"/>
              <a:gd name="connsiteX13" fmla="*/ 1621331 w 2771374"/>
              <a:gd name="connsiteY13" fmla="*/ 950259 h 1184622"/>
              <a:gd name="connsiteX14" fmla="*/ 2627939 w 2771374"/>
              <a:gd name="connsiteY14" fmla="*/ 1157728 h 1184622"/>
              <a:gd name="connsiteX15" fmla="*/ 2481943 w 2771374"/>
              <a:gd name="connsiteY15" fmla="*/ 1111624 h 1184622"/>
              <a:gd name="connsiteX16" fmla="*/ 2328262 w 2771374"/>
              <a:gd name="connsiteY16" fmla="*/ 1111624 h 1184622"/>
              <a:gd name="connsiteX17" fmla="*/ 2236054 w 2771374"/>
              <a:gd name="connsiteY17" fmla="*/ 950259 h 1184622"/>
              <a:gd name="connsiteX18" fmla="*/ 2090057 w 2771374"/>
              <a:gd name="connsiteY18" fmla="*/ 842683 h 1184622"/>
              <a:gd name="connsiteX19" fmla="*/ 2120793 w 2771374"/>
              <a:gd name="connsiteY19" fmla="*/ 650582 h 1184622"/>
              <a:gd name="connsiteX20" fmla="*/ 2174581 w 2771374"/>
              <a:gd name="connsiteY20" fmla="*/ 496901 h 1184622"/>
              <a:gd name="connsiteX21" fmla="*/ 2197633 w 2771374"/>
              <a:gd name="connsiteY21" fmla="*/ 289432 h 1184622"/>
              <a:gd name="connsiteX22" fmla="*/ 2189949 w 2771374"/>
              <a:gd name="connsiteY22" fmla="*/ 166488 h 1184622"/>
              <a:gd name="connsiteX23" fmla="*/ 1990165 w 2771374"/>
              <a:gd name="connsiteY23" fmla="*/ 143435 h 1184622"/>
              <a:gd name="connsiteX24" fmla="*/ 1775012 w 2771374"/>
              <a:gd name="connsiteY24" fmla="*/ 43543 h 1184622"/>
              <a:gd name="connsiteX25" fmla="*/ 1636699 w 2771374"/>
              <a:gd name="connsiteY25" fmla="*/ 12807 h 1184622"/>
              <a:gd name="connsiteX26" fmla="*/ 1413862 w 2771374"/>
              <a:gd name="connsiteY26" fmla="*/ 20491 h 1184622"/>
              <a:gd name="connsiteX27" fmla="*/ 1183341 w 2771374"/>
              <a:gd name="connsiteY27" fmla="*/ 58911 h 1184622"/>
              <a:gd name="connsiteX28" fmla="*/ 929768 w 2771374"/>
              <a:gd name="connsiteY28" fmla="*/ 5123 h 1184622"/>
              <a:gd name="connsiteX29" fmla="*/ 799139 w 2771374"/>
              <a:gd name="connsiteY29" fmla="*/ 28175 h 1184622"/>
              <a:gd name="connsiteX30" fmla="*/ 783771 w 2771374"/>
              <a:gd name="connsiteY30" fmla="*/ 128067 h 1184622"/>
              <a:gd name="connsiteX31" fmla="*/ 437990 w 2771374"/>
              <a:gd name="connsiteY31" fmla="*/ 251012 h 1184622"/>
              <a:gd name="connsiteX32" fmla="*/ 153681 w 2771374"/>
              <a:gd name="connsiteY32" fmla="*/ 320168 h 1184622"/>
              <a:gd name="connsiteX33" fmla="*/ 53788 w 2771374"/>
              <a:gd name="connsiteY33" fmla="*/ 358588 h 1184622"/>
              <a:gd name="connsiteX0" fmla="*/ 0 w 2791865"/>
              <a:gd name="connsiteY0" fmla="*/ 350904 h 1183341"/>
              <a:gd name="connsiteX1" fmla="*/ 222837 w 2791865"/>
              <a:gd name="connsiteY1" fmla="*/ 343220 h 1183341"/>
              <a:gd name="connsiteX2" fmla="*/ 437990 w 2791865"/>
              <a:gd name="connsiteY2" fmla="*/ 373956 h 1183341"/>
              <a:gd name="connsiteX3" fmla="*/ 691563 w 2791865"/>
              <a:gd name="connsiteY3" fmla="*/ 466165 h 1183341"/>
              <a:gd name="connsiteX4" fmla="*/ 822191 w 2791865"/>
              <a:gd name="connsiteY4" fmla="*/ 496901 h 1183341"/>
              <a:gd name="connsiteX5" fmla="*/ 929768 w 2791865"/>
              <a:gd name="connsiteY5" fmla="*/ 543005 h 1183341"/>
              <a:gd name="connsiteX6" fmla="*/ 929768 w 2791865"/>
              <a:gd name="connsiteY6" fmla="*/ 550689 h 1183341"/>
              <a:gd name="connsiteX7" fmla="*/ 1114185 w 2791865"/>
              <a:gd name="connsiteY7" fmla="*/ 573741 h 1183341"/>
              <a:gd name="connsiteX8" fmla="*/ 1167973 w 2791865"/>
              <a:gd name="connsiteY8" fmla="*/ 635214 h 1183341"/>
              <a:gd name="connsiteX9" fmla="*/ 1214077 w 2791865"/>
              <a:gd name="connsiteY9" fmla="*/ 804262 h 1183341"/>
              <a:gd name="connsiteX10" fmla="*/ 1252497 w 2791865"/>
              <a:gd name="connsiteY10" fmla="*/ 927207 h 1183341"/>
              <a:gd name="connsiteX11" fmla="*/ 1375442 w 2791865"/>
              <a:gd name="connsiteY11" fmla="*/ 973311 h 1183341"/>
              <a:gd name="connsiteX12" fmla="*/ 1498386 w 2791865"/>
              <a:gd name="connsiteY12" fmla="*/ 957943 h 1183341"/>
              <a:gd name="connsiteX13" fmla="*/ 2627939 w 2791865"/>
              <a:gd name="connsiteY13" fmla="*/ 1157728 h 1183341"/>
              <a:gd name="connsiteX14" fmla="*/ 2481943 w 2791865"/>
              <a:gd name="connsiteY14" fmla="*/ 1111624 h 1183341"/>
              <a:gd name="connsiteX15" fmla="*/ 2328262 w 2791865"/>
              <a:gd name="connsiteY15" fmla="*/ 1111624 h 1183341"/>
              <a:gd name="connsiteX16" fmla="*/ 2236054 w 2791865"/>
              <a:gd name="connsiteY16" fmla="*/ 950259 h 1183341"/>
              <a:gd name="connsiteX17" fmla="*/ 2090057 w 2791865"/>
              <a:gd name="connsiteY17" fmla="*/ 842683 h 1183341"/>
              <a:gd name="connsiteX18" fmla="*/ 2120793 w 2791865"/>
              <a:gd name="connsiteY18" fmla="*/ 650582 h 1183341"/>
              <a:gd name="connsiteX19" fmla="*/ 2174581 w 2791865"/>
              <a:gd name="connsiteY19" fmla="*/ 496901 h 1183341"/>
              <a:gd name="connsiteX20" fmla="*/ 2197633 w 2791865"/>
              <a:gd name="connsiteY20" fmla="*/ 289432 h 1183341"/>
              <a:gd name="connsiteX21" fmla="*/ 2189949 w 2791865"/>
              <a:gd name="connsiteY21" fmla="*/ 166488 h 1183341"/>
              <a:gd name="connsiteX22" fmla="*/ 1990165 w 2791865"/>
              <a:gd name="connsiteY22" fmla="*/ 143435 h 1183341"/>
              <a:gd name="connsiteX23" fmla="*/ 1775012 w 2791865"/>
              <a:gd name="connsiteY23" fmla="*/ 43543 h 1183341"/>
              <a:gd name="connsiteX24" fmla="*/ 1636699 w 2791865"/>
              <a:gd name="connsiteY24" fmla="*/ 12807 h 1183341"/>
              <a:gd name="connsiteX25" fmla="*/ 1413862 w 2791865"/>
              <a:gd name="connsiteY25" fmla="*/ 20491 h 1183341"/>
              <a:gd name="connsiteX26" fmla="*/ 1183341 w 2791865"/>
              <a:gd name="connsiteY26" fmla="*/ 58911 h 1183341"/>
              <a:gd name="connsiteX27" fmla="*/ 929768 w 2791865"/>
              <a:gd name="connsiteY27" fmla="*/ 5123 h 1183341"/>
              <a:gd name="connsiteX28" fmla="*/ 799139 w 2791865"/>
              <a:gd name="connsiteY28" fmla="*/ 28175 h 1183341"/>
              <a:gd name="connsiteX29" fmla="*/ 783771 w 2791865"/>
              <a:gd name="connsiteY29" fmla="*/ 128067 h 1183341"/>
              <a:gd name="connsiteX30" fmla="*/ 437990 w 2791865"/>
              <a:gd name="connsiteY30" fmla="*/ 251012 h 1183341"/>
              <a:gd name="connsiteX31" fmla="*/ 153681 w 2791865"/>
              <a:gd name="connsiteY31" fmla="*/ 320168 h 1183341"/>
              <a:gd name="connsiteX32" fmla="*/ 53788 w 2791865"/>
              <a:gd name="connsiteY32" fmla="*/ 358588 h 1183341"/>
              <a:gd name="connsiteX0" fmla="*/ 0 w 2812356"/>
              <a:gd name="connsiteY0" fmla="*/ 350904 h 1180780"/>
              <a:gd name="connsiteX1" fmla="*/ 222837 w 2812356"/>
              <a:gd name="connsiteY1" fmla="*/ 343220 h 1180780"/>
              <a:gd name="connsiteX2" fmla="*/ 437990 w 2812356"/>
              <a:gd name="connsiteY2" fmla="*/ 373956 h 1180780"/>
              <a:gd name="connsiteX3" fmla="*/ 691563 w 2812356"/>
              <a:gd name="connsiteY3" fmla="*/ 466165 h 1180780"/>
              <a:gd name="connsiteX4" fmla="*/ 822191 w 2812356"/>
              <a:gd name="connsiteY4" fmla="*/ 496901 h 1180780"/>
              <a:gd name="connsiteX5" fmla="*/ 929768 w 2812356"/>
              <a:gd name="connsiteY5" fmla="*/ 543005 h 1180780"/>
              <a:gd name="connsiteX6" fmla="*/ 929768 w 2812356"/>
              <a:gd name="connsiteY6" fmla="*/ 550689 h 1180780"/>
              <a:gd name="connsiteX7" fmla="*/ 1114185 w 2812356"/>
              <a:gd name="connsiteY7" fmla="*/ 573741 h 1180780"/>
              <a:gd name="connsiteX8" fmla="*/ 1167973 w 2812356"/>
              <a:gd name="connsiteY8" fmla="*/ 635214 h 1180780"/>
              <a:gd name="connsiteX9" fmla="*/ 1214077 w 2812356"/>
              <a:gd name="connsiteY9" fmla="*/ 804262 h 1180780"/>
              <a:gd name="connsiteX10" fmla="*/ 1252497 w 2812356"/>
              <a:gd name="connsiteY10" fmla="*/ 927207 h 1180780"/>
              <a:gd name="connsiteX11" fmla="*/ 1375442 w 2812356"/>
              <a:gd name="connsiteY11" fmla="*/ 973311 h 1180780"/>
              <a:gd name="connsiteX12" fmla="*/ 2627939 w 2812356"/>
              <a:gd name="connsiteY12" fmla="*/ 1157728 h 1180780"/>
              <a:gd name="connsiteX13" fmla="*/ 2481943 w 2812356"/>
              <a:gd name="connsiteY13" fmla="*/ 1111624 h 1180780"/>
              <a:gd name="connsiteX14" fmla="*/ 2328262 w 2812356"/>
              <a:gd name="connsiteY14" fmla="*/ 1111624 h 1180780"/>
              <a:gd name="connsiteX15" fmla="*/ 2236054 w 2812356"/>
              <a:gd name="connsiteY15" fmla="*/ 950259 h 1180780"/>
              <a:gd name="connsiteX16" fmla="*/ 2090057 w 2812356"/>
              <a:gd name="connsiteY16" fmla="*/ 842683 h 1180780"/>
              <a:gd name="connsiteX17" fmla="*/ 2120793 w 2812356"/>
              <a:gd name="connsiteY17" fmla="*/ 650582 h 1180780"/>
              <a:gd name="connsiteX18" fmla="*/ 2174581 w 2812356"/>
              <a:gd name="connsiteY18" fmla="*/ 496901 h 1180780"/>
              <a:gd name="connsiteX19" fmla="*/ 2197633 w 2812356"/>
              <a:gd name="connsiteY19" fmla="*/ 289432 h 1180780"/>
              <a:gd name="connsiteX20" fmla="*/ 2189949 w 2812356"/>
              <a:gd name="connsiteY20" fmla="*/ 166488 h 1180780"/>
              <a:gd name="connsiteX21" fmla="*/ 1990165 w 2812356"/>
              <a:gd name="connsiteY21" fmla="*/ 143435 h 1180780"/>
              <a:gd name="connsiteX22" fmla="*/ 1775012 w 2812356"/>
              <a:gd name="connsiteY22" fmla="*/ 43543 h 1180780"/>
              <a:gd name="connsiteX23" fmla="*/ 1636699 w 2812356"/>
              <a:gd name="connsiteY23" fmla="*/ 12807 h 1180780"/>
              <a:gd name="connsiteX24" fmla="*/ 1413862 w 2812356"/>
              <a:gd name="connsiteY24" fmla="*/ 20491 h 1180780"/>
              <a:gd name="connsiteX25" fmla="*/ 1183341 w 2812356"/>
              <a:gd name="connsiteY25" fmla="*/ 58911 h 1180780"/>
              <a:gd name="connsiteX26" fmla="*/ 929768 w 2812356"/>
              <a:gd name="connsiteY26" fmla="*/ 5123 h 1180780"/>
              <a:gd name="connsiteX27" fmla="*/ 799139 w 2812356"/>
              <a:gd name="connsiteY27" fmla="*/ 28175 h 1180780"/>
              <a:gd name="connsiteX28" fmla="*/ 783771 w 2812356"/>
              <a:gd name="connsiteY28" fmla="*/ 128067 h 1180780"/>
              <a:gd name="connsiteX29" fmla="*/ 437990 w 2812356"/>
              <a:gd name="connsiteY29" fmla="*/ 251012 h 1180780"/>
              <a:gd name="connsiteX30" fmla="*/ 153681 w 2812356"/>
              <a:gd name="connsiteY30" fmla="*/ 320168 h 1180780"/>
              <a:gd name="connsiteX31" fmla="*/ 53788 w 2812356"/>
              <a:gd name="connsiteY31" fmla="*/ 358588 h 1180780"/>
              <a:gd name="connsiteX0" fmla="*/ 0 w 2786742"/>
              <a:gd name="connsiteY0" fmla="*/ 350904 h 1180780"/>
              <a:gd name="connsiteX1" fmla="*/ 222837 w 2786742"/>
              <a:gd name="connsiteY1" fmla="*/ 343220 h 1180780"/>
              <a:gd name="connsiteX2" fmla="*/ 437990 w 2786742"/>
              <a:gd name="connsiteY2" fmla="*/ 373956 h 1180780"/>
              <a:gd name="connsiteX3" fmla="*/ 691563 w 2786742"/>
              <a:gd name="connsiteY3" fmla="*/ 466165 h 1180780"/>
              <a:gd name="connsiteX4" fmla="*/ 822191 w 2786742"/>
              <a:gd name="connsiteY4" fmla="*/ 496901 h 1180780"/>
              <a:gd name="connsiteX5" fmla="*/ 929768 w 2786742"/>
              <a:gd name="connsiteY5" fmla="*/ 543005 h 1180780"/>
              <a:gd name="connsiteX6" fmla="*/ 929768 w 2786742"/>
              <a:gd name="connsiteY6" fmla="*/ 550689 h 1180780"/>
              <a:gd name="connsiteX7" fmla="*/ 1114185 w 2786742"/>
              <a:gd name="connsiteY7" fmla="*/ 573741 h 1180780"/>
              <a:gd name="connsiteX8" fmla="*/ 1167973 w 2786742"/>
              <a:gd name="connsiteY8" fmla="*/ 635214 h 1180780"/>
              <a:gd name="connsiteX9" fmla="*/ 1214077 w 2786742"/>
              <a:gd name="connsiteY9" fmla="*/ 804262 h 1180780"/>
              <a:gd name="connsiteX10" fmla="*/ 1252497 w 2786742"/>
              <a:gd name="connsiteY10" fmla="*/ 927207 h 1180780"/>
              <a:gd name="connsiteX11" fmla="*/ 1375442 w 2786742"/>
              <a:gd name="connsiteY11" fmla="*/ 973311 h 1180780"/>
              <a:gd name="connsiteX12" fmla="*/ 2627939 w 2786742"/>
              <a:gd name="connsiteY12" fmla="*/ 1157728 h 1180780"/>
              <a:gd name="connsiteX13" fmla="*/ 2328262 w 2786742"/>
              <a:gd name="connsiteY13" fmla="*/ 1111624 h 1180780"/>
              <a:gd name="connsiteX14" fmla="*/ 2236054 w 2786742"/>
              <a:gd name="connsiteY14" fmla="*/ 950259 h 1180780"/>
              <a:gd name="connsiteX15" fmla="*/ 2090057 w 2786742"/>
              <a:gd name="connsiteY15" fmla="*/ 842683 h 1180780"/>
              <a:gd name="connsiteX16" fmla="*/ 2120793 w 2786742"/>
              <a:gd name="connsiteY16" fmla="*/ 650582 h 1180780"/>
              <a:gd name="connsiteX17" fmla="*/ 2174581 w 2786742"/>
              <a:gd name="connsiteY17" fmla="*/ 496901 h 1180780"/>
              <a:gd name="connsiteX18" fmla="*/ 2197633 w 2786742"/>
              <a:gd name="connsiteY18" fmla="*/ 289432 h 1180780"/>
              <a:gd name="connsiteX19" fmla="*/ 2189949 w 2786742"/>
              <a:gd name="connsiteY19" fmla="*/ 166488 h 1180780"/>
              <a:gd name="connsiteX20" fmla="*/ 1990165 w 2786742"/>
              <a:gd name="connsiteY20" fmla="*/ 143435 h 1180780"/>
              <a:gd name="connsiteX21" fmla="*/ 1775012 w 2786742"/>
              <a:gd name="connsiteY21" fmla="*/ 43543 h 1180780"/>
              <a:gd name="connsiteX22" fmla="*/ 1636699 w 2786742"/>
              <a:gd name="connsiteY22" fmla="*/ 12807 h 1180780"/>
              <a:gd name="connsiteX23" fmla="*/ 1413862 w 2786742"/>
              <a:gd name="connsiteY23" fmla="*/ 20491 h 1180780"/>
              <a:gd name="connsiteX24" fmla="*/ 1183341 w 2786742"/>
              <a:gd name="connsiteY24" fmla="*/ 58911 h 1180780"/>
              <a:gd name="connsiteX25" fmla="*/ 929768 w 2786742"/>
              <a:gd name="connsiteY25" fmla="*/ 5123 h 1180780"/>
              <a:gd name="connsiteX26" fmla="*/ 799139 w 2786742"/>
              <a:gd name="connsiteY26" fmla="*/ 28175 h 1180780"/>
              <a:gd name="connsiteX27" fmla="*/ 783771 w 2786742"/>
              <a:gd name="connsiteY27" fmla="*/ 128067 h 1180780"/>
              <a:gd name="connsiteX28" fmla="*/ 437990 w 2786742"/>
              <a:gd name="connsiteY28" fmla="*/ 251012 h 1180780"/>
              <a:gd name="connsiteX29" fmla="*/ 153681 w 2786742"/>
              <a:gd name="connsiteY29" fmla="*/ 320168 h 1180780"/>
              <a:gd name="connsiteX30" fmla="*/ 53788 w 2786742"/>
              <a:gd name="connsiteY30" fmla="*/ 358588 h 1180780"/>
              <a:gd name="connsiteX0" fmla="*/ 0 w 2771374"/>
              <a:gd name="connsiteY0" fmla="*/ 350904 h 1161570"/>
              <a:gd name="connsiteX1" fmla="*/ 222837 w 2771374"/>
              <a:gd name="connsiteY1" fmla="*/ 343220 h 1161570"/>
              <a:gd name="connsiteX2" fmla="*/ 437990 w 2771374"/>
              <a:gd name="connsiteY2" fmla="*/ 373956 h 1161570"/>
              <a:gd name="connsiteX3" fmla="*/ 691563 w 2771374"/>
              <a:gd name="connsiteY3" fmla="*/ 466165 h 1161570"/>
              <a:gd name="connsiteX4" fmla="*/ 822191 w 2771374"/>
              <a:gd name="connsiteY4" fmla="*/ 496901 h 1161570"/>
              <a:gd name="connsiteX5" fmla="*/ 929768 w 2771374"/>
              <a:gd name="connsiteY5" fmla="*/ 543005 h 1161570"/>
              <a:gd name="connsiteX6" fmla="*/ 929768 w 2771374"/>
              <a:gd name="connsiteY6" fmla="*/ 550689 h 1161570"/>
              <a:gd name="connsiteX7" fmla="*/ 1114185 w 2771374"/>
              <a:gd name="connsiteY7" fmla="*/ 573741 h 1161570"/>
              <a:gd name="connsiteX8" fmla="*/ 1167973 w 2771374"/>
              <a:gd name="connsiteY8" fmla="*/ 635214 h 1161570"/>
              <a:gd name="connsiteX9" fmla="*/ 1214077 w 2771374"/>
              <a:gd name="connsiteY9" fmla="*/ 804262 h 1161570"/>
              <a:gd name="connsiteX10" fmla="*/ 1252497 w 2771374"/>
              <a:gd name="connsiteY10" fmla="*/ 927207 h 1161570"/>
              <a:gd name="connsiteX11" fmla="*/ 1375442 w 2771374"/>
              <a:gd name="connsiteY11" fmla="*/ 973311 h 1161570"/>
              <a:gd name="connsiteX12" fmla="*/ 2627939 w 2771374"/>
              <a:gd name="connsiteY12" fmla="*/ 1157728 h 1161570"/>
              <a:gd name="connsiteX13" fmla="*/ 2236054 w 2771374"/>
              <a:gd name="connsiteY13" fmla="*/ 950259 h 1161570"/>
              <a:gd name="connsiteX14" fmla="*/ 2090057 w 2771374"/>
              <a:gd name="connsiteY14" fmla="*/ 842683 h 1161570"/>
              <a:gd name="connsiteX15" fmla="*/ 2120793 w 2771374"/>
              <a:gd name="connsiteY15" fmla="*/ 650582 h 1161570"/>
              <a:gd name="connsiteX16" fmla="*/ 2174581 w 2771374"/>
              <a:gd name="connsiteY16" fmla="*/ 496901 h 1161570"/>
              <a:gd name="connsiteX17" fmla="*/ 2197633 w 2771374"/>
              <a:gd name="connsiteY17" fmla="*/ 289432 h 1161570"/>
              <a:gd name="connsiteX18" fmla="*/ 2189949 w 2771374"/>
              <a:gd name="connsiteY18" fmla="*/ 166488 h 1161570"/>
              <a:gd name="connsiteX19" fmla="*/ 1990165 w 2771374"/>
              <a:gd name="connsiteY19" fmla="*/ 143435 h 1161570"/>
              <a:gd name="connsiteX20" fmla="*/ 1775012 w 2771374"/>
              <a:gd name="connsiteY20" fmla="*/ 43543 h 1161570"/>
              <a:gd name="connsiteX21" fmla="*/ 1636699 w 2771374"/>
              <a:gd name="connsiteY21" fmla="*/ 12807 h 1161570"/>
              <a:gd name="connsiteX22" fmla="*/ 1413862 w 2771374"/>
              <a:gd name="connsiteY22" fmla="*/ 20491 h 1161570"/>
              <a:gd name="connsiteX23" fmla="*/ 1183341 w 2771374"/>
              <a:gd name="connsiteY23" fmla="*/ 58911 h 1161570"/>
              <a:gd name="connsiteX24" fmla="*/ 929768 w 2771374"/>
              <a:gd name="connsiteY24" fmla="*/ 5123 h 1161570"/>
              <a:gd name="connsiteX25" fmla="*/ 799139 w 2771374"/>
              <a:gd name="connsiteY25" fmla="*/ 28175 h 1161570"/>
              <a:gd name="connsiteX26" fmla="*/ 783771 w 2771374"/>
              <a:gd name="connsiteY26" fmla="*/ 128067 h 1161570"/>
              <a:gd name="connsiteX27" fmla="*/ 437990 w 2771374"/>
              <a:gd name="connsiteY27" fmla="*/ 251012 h 1161570"/>
              <a:gd name="connsiteX28" fmla="*/ 153681 w 2771374"/>
              <a:gd name="connsiteY28" fmla="*/ 320168 h 1161570"/>
              <a:gd name="connsiteX29" fmla="*/ 53788 w 2771374"/>
              <a:gd name="connsiteY29" fmla="*/ 358588 h 1161570"/>
              <a:gd name="connsiteX0" fmla="*/ 0 w 2355156"/>
              <a:gd name="connsiteY0" fmla="*/ 350904 h 977153"/>
              <a:gd name="connsiteX1" fmla="*/ 222837 w 2355156"/>
              <a:gd name="connsiteY1" fmla="*/ 343220 h 977153"/>
              <a:gd name="connsiteX2" fmla="*/ 437990 w 2355156"/>
              <a:gd name="connsiteY2" fmla="*/ 373956 h 977153"/>
              <a:gd name="connsiteX3" fmla="*/ 691563 w 2355156"/>
              <a:gd name="connsiteY3" fmla="*/ 466165 h 977153"/>
              <a:gd name="connsiteX4" fmla="*/ 822191 w 2355156"/>
              <a:gd name="connsiteY4" fmla="*/ 496901 h 977153"/>
              <a:gd name="connsiteX5" fmla="*/ 929768 w 2355156"/>
              <a:gd name="connsiteY5" fmla="*/ 543005 h 977153"/>
              <a:gd name="connsiteX6" fmla="*/ 929768 w 2355156"/>
              <a:gd name="connsiteY6" fmla="*/ 550689 h 977153"/>
              <a:gd name="connsiteX7" fmla="*/ 1114185 w 2355156"/>
              <a:gd name="connsiteY7" fmla="*/ 573741 h 977153"/>
              <a:gd name="connsiteX8" fmla="*/ 1167973 w 2355156"/>
              <a:gd name="connsiteY8" fmla="*/ 635214 h 977153"/>
              <a:gd name="connsiteX9" fmla="*/ 1214077 w 2355156"/>
              <a:gd name="connsiteY9" fmla="*/ 804262 h 977153"/>
              <a:gd name="connsiteX10" fmla="*/ 1252497 w 2355156"/>
              <a:gd name="connsiteY10" fmla="*/ 927207 h 977153"/>
              <a:gd name="connsiteX11" fmla="*/ 1375442 w 2355156"/>
              <a:gd name="connsiteY11" fmla="*/ 973311 h 977153"/>
              <a:gd name="connsiteX12" fmla="*/ 2236054 w 2355156"/>
              <a:gd name="connsiteY12" fmla="*/ 950259 h 977153"/>
              <a:gd name="connsiteX13" fmla="*/ 2090057 w 2355156"/>
              <a:gd name="connsiteY13" fmla="*/ 842683 h 977153"/>
              <a:gd name="connsiteX14" fmla="*/ 2120793 w 2355156"/>
              <a:gd name="connsiteY14" fmla="*/ 650582 h 977153"/>
              <a:gd name="connsiteX15" fmla="*/ 2174581 w 2355156"/>
              <a:gd name="connsiteY15" fmla="*/ 496901 h 977153"/>
              <a:gd name="connsiteX16" fmla="*/ 2197633 w 2355156"/>
              <a:gd name="connsiteY16" fmla="*/ 289432 h 977153"/>
              <a:gd name="connsiteX17" fmla="*/ 2189949 w 2355156"/>
              <a:gd name="connsiteY17" fmla="*/ 166488 h 977153"/>
              <a:gd name="connsiteX18" fmla="*/ 1990165 w 2355156"/>
              <a:gd name="connsiteY18" fmla="*/ 143435 h 977153"/>
              <a:gd name="connsiteX19" fmla="*/ 1775012 w 2355156"/>
              <a:gd name="connsiteY19" fmla="*/ 43543 h 977153"/>
              <a:gd name="connsiteX20" fmla="*/ 1636699 w 2355156"/>
              <a:gd name="connsiteY20" fmla="*/ 12807 h 977153"/>
              <a:gd name="connsiteX21" fmla="*/ 1413862 w 2355156"/>
              <a:gd name="connsiteY21" fmla="*/ 20491 h 977153"/>
              <a:gd name="connsiteX22" fmla="*/ 1183341 w 2355156"/>
              <a:gd name="connsiteY22" fmla="*/ 58911 h 977153"/>
              <a:gd name="connsiteX23" fmla="*/ 929768 w 2355156"/>
              <a:gd name="connsiteY23" fmla="*/ 5123 h 977153"/>
              <a:gd name="connsiteX24" fmla="*/ 799139 w 2355156"/>
              <a:gd name="connsiteY24" fmla="*/ 28175 h 977153"/>
              <a:gd name="connsiteX25" fmla="*/ 783771 w 2355156"/>
              <a:gd name="connsiteY25" fmla="*/ 128067 h 977153"/>
              <a:gd name="connsiteX26" fmla="*/ 437990 w 2355156"/>
              <a:gd name="connsiteY26" fmla="*/ 251012 h 977153"/>
              <a:gd name="connsiteX27" fmla="*/ 153681 w 2355156"/>
              <a:gd name="connsiteY27" fmla="*/ 320168 h 977153"/>
              <a:gd name="connsiteX28" fmla="*/ 53788 w 2355156"/>
              <a:gd name="connsiteY28" fmla="*/ 358588 h 977153"/>
              <a:gd name="connsiteX0" fmla="*/ 0 w 2224527"/>
              <a:gd name="connsiteY0" fmla="*/ 350904 h 987398"/>
              <a:gd name="connsiteX1" fmla="*/ 222837 w 2224527"/>
              <a:gd name="connsiteY1" fmla="*/ 343220 h 987398"/>
              <a:gd name="connsiteX2" fmla="*/ 437990 w 2224527"/>
              <a:gd name="connsiteY2" fmla="*/ 373956 h 987398"/>
              <a:gd name="connsiteX3" fmla="*/ 691563 w 2224527"/>
              <a:gd name="connsiteY3" fmla="*/ 466165 h 987398"/>
              <a:gd name="connsiteX4" fmla="*/ 822191 w 2224527"/>
              <a:gd name="connsiteY4" fmla="*/ 496901 h 987398"/>
              <a:gd name="connsiteX5" fmla="*/ 929768 w 2224527"/>
              <a:gd name="connsiteY5" fmla="*/ 543005 h 987398"/>
              <a:gd name="connsiteX6" fmla="*/ 929768 w 2224527"/>
              <a:gd name="connsiteY6" fmla="*/ 550689 h 987398"/>
              <a:gd name="connsiteX7" fmla="*/ 1114185 w 2224527"/>
              <a:gd name="connsiteY7" fmla="*/ 573741 h 987398"/>
              <a:gd name="connsiteX8" fmla="*/ 1167973 w 2224527"/>
              <a:gd name="connsiteY8" fmla="*/ 635214 h 987398"/>
              <a:gd name="connsiteX9" fmla="*/ 1214077 w 2224527"/>
              <a:gd name="connsiteY9" fmla="*/ 804262 h 987398"/>
              <a:gd name="connsiteX10" fmla="*/ 1252497 w 2224527"/>
              <a:gd name="connsiteY10" fmla="*/ 927207 h 987398"/>
              <a:gd name="connsiteX11" fmla="*/ 1375442 w 2224527"/>
              <a:gd name="connsiteY11" fmla="*/ 973311 h 987398"/>
              <a:gd name="connsiteX12" fmla="*/ 2090057 w 2224527"/>
              <a:gd name="connsiteY12" fmla="*/ 842683 h 987398"/>
              <a:gd name="connsiteX13" fmla="*/ 2120793 w 2224527"/>
              <a:gd name="connsiteY13" fmla="*/ 650582 h 987398"/>
              <a:gd name="connsiteX14" fmla="*/ 2174581 w 2224527"/>
              <a:gd name="connsiteY14" fmla="*/ 496901 h 987398"/>
              <a:gd name="connsiteX15" fmla="*/ 2197633 w 2224527"/>
              <a:gd name="connsiteY15" fmla="*/ 289432 h 987398"/>
              <a:gd name="connsiteX16" fmla="*/ 2189949 w 2224527"/>
              <a:gd name="connsiteY16" fmla="*/ 166488 h 987398"/>
              <a:gd name="connsiteX17" fmla="*/ 1990165 w 2224527"/>
              <a:gd name="connsiteY17" fmla="*/ 143435 h 987398"/>
              <a:gd name="connsiteX18" fmla="*/ 1775012 w 2224527"/>
              <a:gd name="connsiteY18" fmla="*/ 43543 h 987398"/>
              <a:gd name="connsiteX19" fmla="*/ 1636699 w 2224527"/>
              <a:gd name="connsiteY19" fmla="*/ 12807 h 987398"/>
              <a:gd name="connsiteX20" fmla="*/ 1413862 w 2224527"/>
              <a:gd name="connsiteY20" fmla="*/ 20491 h 987398"/>
              <a:gd name="connsiteX21" fmla="*/ 1183341 w 2224527"/>
              <a:gd name="connsiteY21" fmla="*/ 58911 h 987398"/>
              <a:gd name="connsiteX22" fmla="*/ 929768 w 2224527"/>
              <a:gd name="connsiteY22" fmla="*/ 5123 h 987398"/>
              <a:gd name="connsiteX23" fmla="*/ 799139 w 2224527"/>
              <a:gd name="connsiteY23" fmla="*/ 28175 h 987398"/>
              <a:gd name="connsiteX24" fmla="*/ 783771 w 2224527"/>
              <a:gd name="connsiteY24" fmla="*/ 128067 h 987398"/>
              <a:gd name="connsiteX25" fmla="*/ 437990 w 2224527"/>
              <a:gd name="connsiteY25" fmla="*/ 251012 h 987398"/>
              <a:gd name="connsiteX26" fmla="*/ 153681 w 2224527"/>
              <a:gd name="connsiteY26" fmla="*/ 320168 h 987398"/>
              <a:gd name="connsiteX27" fmla="*/ 53788 w 2224527"/>
              <a:gd name="connsiteY27" fmla="*/ 358588 h 987398"/>
              <a:gd name="connsiteX0" fmla="*/ 0 w 2253983"/>
              <a:gd name="connsiteY0" fmla="*/ 350904 h 1019415"/>
              <a:gd name="connsiteX1" fmla="*/ 222837 w 2253983"/>
              <a:gd name="connsiteY1" fmla="*/ 343220 h 1019415"/>
              <a:gd name="connsiteX2" fmla="*/ 437990 w 2253983"/>
              <a:gd name="connsiteY2" fmla="*/ 373956 h 1019415"/>
              <a:gd name="connsiteX3" fmla="*/ 691563 w 2253983"/>
              <a:gd name="connsiteY3" fmla="*/ 466165 h 1019415"/>
              <a:gd name="connsiteX4" fmla="*/ 822191 w 2253983"/>
              <a:gd name="connsiteY4" fmla="*/ 496901 h 1019415"/>
              <a:gd name="connsiteX5" fmla="*/ 929768 w 2253983"/>
              <a:gd name="connsiteY5" fmla="*/ 543005 h 1019415"/>
              <a:gd name="connsiteX6" fmla="*/ 929768 w 2253983"/>
              <a:gd name="connsiteY6" fmla="*/ 550689 h 1019415"/>
              <a:gd name="connsiteX7" fmla="*/ 1114185 w 2253983"/>
              <a:gd name="connsiteY7" fmla="*/ 573741 h 1019415"/>
              <a:gd name="connsiteX8" fmla="*/ 1167973 w 2253983"/>
              <a:gd name="connsiteY8" fmla="*/ 635214 h 1019415"/>
              <a:gd name="connsiteX9" fmla="*/ 1214077 w 2253983"/>
              <a:gd name="connsiteY9" fmla="*/ 804262 h 1019415"/>
              <a:gd name="connsiteX10" fmla="*/ 1252497 w 2253983"/>
              <a:gd name="connsiteY10" fmla="*/ 927207 h 1019415"/>
              <a:gd name="connsiteX11" fmla="*/ 1375442 w 2253983"/>
              <a:gd name="connsiteY11" fmla="*/ 973311 h 1019415"/>
              <a:gd name="connsiteX12" fmla="*/ 2120793 w 2253983"/>
              <a:gd name="connsiteY12" fmla="*/ 650582 h 1019415"/>
              <a:gd name="connsiteX13" fmla="*/ 2174581 w 2253983"/>
              <a:gd name="connsiteY13" fmla="*/ 496901 h 1019415"/>
              <a:gd name="connsiteX14" fmla="*/ 2197633 w 2253983"/>
              <a:gd name="connsiteY14" fmla="*/ 289432 h 1019415"/>
              <a:gd name="connsiteX15" fmla="*/ 2189949 w 2253983"/>
              <a:gd name="connsiteY15" fmla="*/ 166488 h 1019415"/>
              <a:gd name="connsiteX16" fmla="*/ 1990165 w 2253983"/>
              <a:gd name="connsiteY16" fmla="*/ 143435 h 1019415"/>
              <a:gd name="connsiteX17" fmla="*/ 1775012 w 2253983"/>
              <a:gd name="connsiteY17" fmla="*/ 43543 h 1019415"/>
              <a:gd name="connsiteX18" fmla="*/ 1636699 w 2253983"/>
              <a:gd name="connsiteY18" fmla="*/ 12807 h 1019415"/>
              <a:gd name="connsiteX19" fmla="*/ 1413862 w 2253983"/>
              <a:gd name="connsiteY19" fmla="*/ 20491 h 1019415"/>
              <a:gd name="connsiteX20" fmla="*/ 1183341 w 2253983"/>
              <a:gd name="connsiteY20" fmla="*/ 58911 h 1019415"/>
              <a:gd name="connsiteX21" fmla="*/ 929768 w 2253983"/>
              <a:gd name="connsiteY21" fmla="*/ 5123 h 1019415"/>
              <a:gd name="connsiteX22" fmla="*/ 799139 w 2253983"/>
              <a:gd name="connsiteY22" fmla="*/ 28175 h 1019415"/>
              <a:gd name="connsiteX23" fmla="*/ 783771 w 2253983"/>
              <a:gd name="connsiteY23" fmla="*/ 128067 h 1019415"/>
              <a:gd name="connsiteX24" fmla="*/ 437990 w 2253983"/>
              <a:gd name="connsiteY24" fmla="*/ 251012 h 1019415"/>
              <a:gd name="connsiteX25" fmla="*/ 153681 w 2253983"/>
              <a:gd name="connsiteY25" fmla="*/ 320168 h 1019415"/>
              <a:gd name="connsiteX26" fmla="*/ 53788 w 2253983"/>
              <a:gd name="connsiteY26" fmla="*/ 358588 h 1019415"/>
              <a:gd name="connsiteX0" fmla="*/ 0 w 2274474"/>
              <a:gd name="connsiteY0" fmla="*/ 350904 h 952820"/>
              <a:gd name="connsiteX1" fmla="*/ 222837 w 2274474"/>
              <a:gd name="connsiteY1" fmla="*/ 343220 h 952820"/>
              <a:gd name="connsiteX2" fmla="*/ 437990 w 2274474"/>
              <a:gd name="connsiteY2" fmla="*/ 373956 h 952820"/>
              <a:gd name="connsiteX3" fmla="*/ 691563 w 2274474"/>
              <a:gd name="connsiteY3" fmla="*/ 466165 h 952820"/>
              <a:gd name="connsiteX4" fmla="*/ 822191 w 2274474"/>
              <a:gd name="connsiteY4" fmla="*/ 496901 h 952820"/>
              <a:gd name="connsiteX5" fmla="*/ 929768 w 2274474"/>
              <a:gd name="connsiteY5" fmla="*/ 543005 h 952820"/>
              <a:gd name="connsiteX6" fmla="*/ 929768 w 2274474"/>
              <a:gd name="connsiteY6" fmla="*/ 550689 h 952820"/>
              <a:gd name="connsiteX7" fmla="*/ 1114185 w 2274474"/>
              <a:gd name="connsiteY7" fmla="*/ 573741 h 952820"/>
              <a:gd name="connsiteX8" fmla="*/ 1167973 w 2274474"/>
              <a:gd name="connsiteY8" fmla="*/ 635214 h 952820"/>
              <a:gd name="connsiteX9" fmla="*/ 1214077 w 2274474"/>
              <a:gd name="connsiteY9" fmla="*/ 804262 h 952820"/>
              <a:gd name="connsiteX10" fmla="*/ 1252497 w 2274474"/>
              <a:gd name="connsiteY10" fmla="*/ 927207 h 952820"/>
              <a:gd name="connsiteX11" fmla="*/ 2120793 w 2274474"/>
              <a:gd name="connsiteY11" fmla="*/ 650582 h 952820"/>
              <a:gd name="connsiteX12" fmla="*/ 2174581 w 2274474"/>
              <a:gd name="connsiteY12" fmla="*/ 496901 h 952820"/>
              <a:gd name="connsiteX13" fmla="*/ 2197633 w 2274474"/>
              <a:gd name="connsiteY13" fmla="*/ 289432 h 952820"/>
              <a:gd name="connsiteX14" fmla="*/ 2189949 w 2274474"/>
              <a:gd name="connsiteY14" fmla="*/ 166488 h 952820"/>
              <a:gd name="connsiteX15" fmla="*/ 1990165 w 2274474"/>
              <a:gd name="connsiteY15" fmla="*/ 143435 h 952820"/>
              <a:gd name="connsiteX16" fmla="*/ 1775012 w 2274474"/>
              <a:gd name="connsiteY16" fmla="*/ 43543 h 952820"/>
              <a:gd name="connsiteX17" fmla="*/ 1636699 w 2274474"/>
              <a:gd name="connsiteY17" fmla="*/ 12807 h 952820"/>
              <a:gd name="connsiteX18" fmla="*/ 1413862 w 2274474"/>
              <a:gd name="connsiteY18" fmla="*/ 20491 h 952820"/>
              <a:gd name="connsiteX19" fmla="*/ 1183341 w 2274474"/>
              <a:gd name="connsiteY19" fmla="*/ 58911 h 952820"/>
              <a:gd name="connsiteX20" fmla="*/ 929768 w 2274474"/>
              <a:gd name="connsiteY20" fmla="*/ 5123 h 952820"/>
              <a:gd name="connsiteX21" fmla="*/ 799139 w 2274474"/>
              <a:gd name="connsiteY21" fmla="*/ 28175 h 952820"/>
              <a:gd name="connsiteX22" fmla="*/ 783771 w 2274474"/>
              <a:gd name="connsiteY22" fmla="*/ 128067 h 952820"/>
              <a:gd name="connsiteX23" fmla="*/ 437990 w 2274474"/>
              <a:gd name="connsiteY23" fmla="*/ 251012 h 952820"/>
              <a:gd name="connsiteX24" fmla="*/ 153681 w 2274474"/>
              <a:gd name="connsiteY24" fmla="*/ 320168 h 952820"/>
              <a:gd name="connsiteX25" fmla="*/ 53788 w 2274474"/>
              <a:gd name="connsiteY25" fmla="*/ 358588 h 952820"/>
              <a:gd name="connsiteX0" fmla="*/ 0 w 2280877"/>
              <a:gd name="connsiteY0" fmla="*/ 350904 h 806823"/>
              <a:gd name="connsiteX1" fmla="*/ 222837 w 2280877"/>
              <a:gd name="connsiteY1" fmla="*/ 343220 h 806823"/>
              <a:gd name="connsiteX2" fmla="*/ 437990 w 2280877"/>
              <a:gd name="connsiteY2" fmla="*/ 373956 h 806823"/>
              <a:gd name="connsiteX3" fmla="*/ 691563 w 2280877"/>
              <a:gd name="connsiteY3" fmla="*/ 466165 h 806823"/>
              <a:gd name="connsiteX4" fmla="*/ 822191 w 2280877"/>
              <a:gd name="connsiteY4" fmla="*/ 496901 h 806823"/>
              <a:gd name="connsiteX5" fmla="*/ 929768 w 2280877"/>
              <a:gd name="connsiteY5" fmla="*/ 543005 h 806823"/>
              <a:gd name="connsiteX6" fmla="*/ 929768 w 2280877"/>
              <a:gd name="connsiteY6" fmla="*/ 550689 h 806823"/>
              <a:gd name="connsiteX7" fmla="*/ 1114185 w 2280877"/>
              <a:gd name="connsiteY7" fmla="*/ 573741 h 806823"/>
              <a:gd name="connsiteX8" fmla="*/ 1167973 w 2280877"/>
              <a:gd name="connsiteY8" fmla="*/ 635214 h 806823"/>
              <a:gd name="connsiteX9" fmla="*/ 1214077 w 2280877"/>
              <a:gd name="connsiteY9" fmla="*/ 804262 h 806823"/>
              <a:gd name="connsiteX10" fmla="*/ 2120793 w 2280877"/>
              <a:gd name="connsiteY10" fmla="*/ 650582 h 806823"/>
              <a:gd name="connsiteX11" fmla="*/ 2174581 w 2280877"/>
              <a:gd name="connsiteY11" fmla="*/ 496901 h 806823"/>
              <a:gd name="connsiteX12" fmla="*/ 2197633 w 2280877"/>
              <a:gd name="connsiteY12" fmla="*/ 289432 h 806823"/>
              <a:gd name="connsiteX13" fmla="*/ 2189949 w 2280877"/>
              <a:gd name="connsiteY13" fmla="*/ 166488 h 806823"/>
              <a:gd name="connsiteX14" fmla="*/ 1990165 w 2280877"/>
              <a:gd name="connsiteY14" fmla="*/ 143435 h 806823"/>
              <a:gd name="connsiteX15" fmla="*/ 1775012 w 2280877"/>
              <a:gd name="connsiteY15" fmla="*/ 43543 h 806823"/>
              <a:gd name="connsiteX16" fmla="*/ 1636699 w 2280877"/>
              <a:gd name="connsiteY16" fmla="*/ 12807 h 806823"/>
              <a:gd name="connsiteX17" fmla="*/ 1413862 w 2280877"/>
              <a:gd name="connsiteY17" fmla="*/ 20491 h 806823"/>
              <a:gd name="connsiteX18" fmla="*/ 1183341 w 2280877"/>
              <a:gd name="connsiteY18" fmla="*/ 58911 h 806823"/>
              <a:gd name="connsiteX19" fmla="*/ 929768 w 2280877"/>
              <a:gd name="connsiteY19" fmla="*/ 5123 h 806823"/>
              <a:gd name="connsiteX20" fmla="*/ 799139 w 2280877"/>
              <a:gd name="connsiteY20" fmla="*/ 28175 h 806823"/>
              <a:gd name="connsiteX21" fmla="*/ 783771 w 2280877"/>
              <a:gd name="connsiteY21" fmla="*/ 128067 h 806823"/>
              <a:gd name="connsiteX22" fmla="*/ 437990 w 2280877"/>
              <a:gd name="connsiteY22" fmla="*/ 251012 h 806823"/>
              <a:gd name="connsiteX23" fmla="*/ 153681 w 2280877"/>
              <a:gd name="connsiteY23" fmla="*/ 320168 h 806823"/>
              <a:gd name="connsiteX24" fmla="*/ 53788 w 2280877"/>
              <a:gd name="connsiteY24" fmla="*/ 358588 h 806823"/>
              <a:gd name="connsiteX0" fmla="*/ 0 w 2288561"/>
              <a:gd name="connsiteY0" fmla="*/ 350904 h 673634"/>
              <a:gd name="connsiteX1" fmla="*/ 222837 w 2288561"/>
              <a:gd name="connsiteY1" fmla="*/ 343220 h 673634"/>
              <a:gd name="connsiteX2" fmla="*/ 437990 w 2288561"/>
              <a:gd name="connsiteY2" fmla="*/ 373956 h 673634"/>
              <a:gd name="connsiteX3" fmla="*/ 691563 w 2288561"/>
              <a:gd name="connsiteY3" fmla="*/ 466165 h 673634"/>
              <a:gd name="connsiteX4" fmla="*/ 822191 w 2288561"/>
              <a:gd name="connsiteY4" fmla="*/ 496901 h 673634"/>
              <a:gd name="connsiteX5" fmla="*/ 929768 w 2288561"/>
              <a:gd name="connsiteY5" fmla="*/ 543005 h 673634"/>
              <a:gd name="connsiteX6" fmla="*/ 929768 w 2288561"/>
              <a:gd name="connsiteY6" fmla="*/ 550689 h 673634"/>
              <a:gd name="connsiteX7" fmla="*/ 1114185 w 2288561"/>
              <a:gd name="connsiteY7" fmla="*/ 573741 h 673634"/>
              <a:gd name="connsiteX8" fmla="*/ 1167973 w 2288561"/>
              <a:gd name="connsiteY8" fmla="*/ 635214 h 673634"/>
              <a:gd name="connsiteX9" fmla="*/ 2120793 w 2288561"/>
              <a:gd name="connsiteY9" fmla="*/ 650582 h 673634"/>
              <a:gd name="connsiteX10" fmla="*/ 2174581 w 2288561"/>
              <a:gd name="connsiteY10" fmla="*/ 496901 h 673634"/>
              <a:gd name="connsiteX11" fmla="*/ 2197633 w 2288561"/>
              <a:gd name="connsiteY11" fmla="*/ 289432 h 673634"/>
              <a:gd name="connsiteX12" fmla="*/ 2189949 w 2288561"/>
              <a:gd name="connsiteY12" fmla="*/ 166488 h 673634"/>
              <a:gd name="connsiteX13" fmla="*/ 1990165 w 2288561"/>
              <a:gd name="connsiteY13" fmla="*/ 143435 h 673634"/>
              <a:gd name="connsiteX14" fmla="*/ 1775012 w 2288561"/>
              <a:gd name="connsiteY14" fmla="*/ 43543 h 673634"/>
              <a:gd name="connsiteX15" fmla="*/ 1636699 w 2288561"/>
              <a:gd name="connsiteY15" fmla="*/ 12807 h 673634"/>
              <a:gd name="connsiteX16" fmla="*/ 1413862 w 2288561"/>
              <a:gd name="connsiteY16" fmla="*/ 20491 h 673634"/>
              <a:gd name="connsiteX17" fmla="*/ 1183341 w 2288561"/>
              <a:gd name="connsiteY17" fmla="*/ 58911 h 673634"/>
              <a:gd name="connsiteX18" fmla="*/ 929768 w 2288561"/>
              <a:gd name="connsiteY18" fmla="*/ 5123 h 673634"/>
              <a:gd name="connsiteX19" fmla="*/ 799139 w 2288561"/>
              <a:gd name="connsiteY19" fmla="*/ 28175 h 673634"/>
              <a:gd name="connsiteX20" fmla="*/ 783771 w 2288561"/>
              <a:gd name="connsiteY20" fmla="*/ 128067 h 673634"/>
              <a:gd name="connsiteX21" fmla="*/ 437990 w 2288561"/>
              <a:gd name="connsiteY21" fmla="*/ 251012 h 673634"/>
              <a:gd name="connsiteX22" fmla="*/ 153681 w 2288561"/>
              <a:gd name="connsiteY22" fmla="*/ 320168 h 673634"/>
              <a:gd name="connsiteX23" fmla="*/ 53788 w 2288561"/>
              <a:gd name="connsiteY23" fmla="*/ 358588 h 673634"/>
              <a:gd name="connsiteX0" fmla="*/ 0 w 2297526"/>
              <a:gd name="connsiteY0" fmla="*/ 350904 h 663389"/>
              <a:gd name="connsiteX1" fmla="*/ 222837 w 2297526"/>
              <a:gd name="connsiteY1" fmla="*/ 343220 h 663389"/>
              <a:gd name="connsiteX2" fmla="*/ 437990 w 2297526"/>
              <a:gd name="connsiteY2" fmla="*/ 373956 h 663389"/>
              <a:gd name="connsiteX3" fmla="*/ 691563 w 2297526"/>
              <a:gd name="connsiteY3" fmla="*/ 466165 h 663389"/>
              <a:gd name="connsiteX4" fmla="*/ 822191 w 2297526"/>
              <a:gd name="connsiteY4" fmla="*/ 496901 h 663389"/>
              <a:gd name="connsiteX5" fmla="*/ 929768 w 2297526"/>
              <a:gd name="connsiteY5" fmla="*/ 543005 h 663389"/>
              <a:gd name="connsiteX6" fmla="*/ 929768 w 2297526"/>
              <a:gd name="connsiteY6" fmla="*/ 550689 h 663389"/>
              <a:gd name="connsiteX7" fmla="*/ 1114185 w 2297526"/>
              <a:gd name="connsiteY7" fmla="*/ 573741 h 663389"/>
              <a:gd name="connsiteX8" fmla="*/ 2120793 w 2297526"/>
              <a:gd name="connsiteY8" fmla="*/ 650582 h 663389"/>
              <a:gd name="connsiteX9" fmla="*/ 2174581 w 2297526"/>
              <a:gd name="connsiteY9" fmla="*/ 496901 h 663389"/>
              <a:gd name="connsiteX10" fmla="*/ 2197633 w 2297526"/>
              <a:gd name="connsiteY10" fmla="*/ 289432 h 663389"/>
              <a:gd name="connsiteX11" fmla="*/ 2189949 w 2297526"/>
              <a:gd name="connsiteY11" fmla="*/ 166488 h 663389"/>
              <a:gd name="connsiteX12" fmla="*/ 1990165 w 2297526"/>
              <a:gd name="connsiteY12" fmla="*/ 143435 h 663389"/>
              <a:gd name="connsiteX13" fmla="*/ 1775012 w 2297526"/>
              <a:gd name="connsiteY13" fmla="*/ 43543 h 663389"/>
              <a:gd name="connsiteX14" fmla="*/ 1636699 w 2297526"/>
              <a:gd name="connsiteY14" fmla="*/ 12807 h 663389"/>
              <a:gd name="connsiteX15" fmla="*/ 1413862 w 2297526"/>
              <a:gd name="connsiteY15" fmla="*/ 20491 h 663389"/>
              <a:gd name="connsiteX16" fmla="*/ 1183341 w 2297526"/>
              <a:gd name="connsiteY16" fmla="*/ 58911 h 663389"/>
              <a:gd name="connsiteX17" fmla="*/ 929768 w 2297526"/>
              <a:gd name="connsiteY17" fmla="*/ 5123 h 663389"/>
              <a:gd name="connsiteX18" fmla="*/ 799139 w 2297526"/>
              <a:gd name="connsiteY18" fmla="*/ 28175 h 663389"/>
              <a:gd name="connsiteX19" fmla="*/ 783771 w 2297526"/>
              <a:gd name="connsiteY19" fmla="*/ 128067 h 663389"/>
              <a:gd name="connsiteX20" fmla="*/ 437990 w 2297526"/>
              <a:gd name="connsiteY20" fmla="*/ 251012 h 663389"/>
              <a:gd name="connsiteX21" fmla="*/ 153681 w 2297526"/>
              <a:gd name="connsiteY21" fmla="*/ 320168 h 663389"/>
              <a:gd name="connsiteX22" fmla="*/ 53788 w 2297526"/>
              <a:gd name="connsiteY22" fmla="*/ 358588 h 663389"/>
              <a:gd name="connsiteX0" fmla="*/ 0 w 2355156"/>
              <a:gd name="connsiteY0" fmla="*/ 350904 h 582706"/>
              <a:gd name="connsiteX1" fmla="*/ 222837 w 2355156"/>
              <a:gd name="connsiteY1" fmla="*/ 343220 h 582706"/>
              <a:gd name="connsiteX2" fmla="*/ 437990 w 2355156"/>
              <a:gd name="connsiteY2" fmla="*/ 373956 h 582706"/>
              <a:gd name="connsiteX3" fmla="*/ 691563 w 2355156"/>
              <a:gd name="connsiteY3" fmla="*/ 466165 h 582706"/>
              <a:gd name="connsiteX4" fmla="*/ 822191 w 2355156"/>
              <a:gd name="connsiteY4" fmla="*/ 496901 h 582706"/>
              <a:gd name="connsiteX5" fmla="*/ 929768 w 2355156"/>
              <a:gd name="connsiteY5" fmla="*/ 543005 h 582706"/>
              <a:gd name="connsiteX6" fmla="*/ 929768 w 2355156"/>
              <a:gd name="connsiteY6" fmla="*/ 550689 h 582706"/>
              <a:gd name="connsiteX7" fmla="*/ 1114185 w 2355156"/>
              <a:gd name="connsiteY7" fmla="*/ 573741 h 582706"/>
              <a:gd name="connsiteX8" fmla="*/ 2174581 w 2355156"/>
              <a:gd name="connsiteY8" fmla="*/ 496901 h 582706"/>
              <a:gd name="connsiteX9" fmla="*/ 2197633 w 2355156"/>
              <a:gd name="connsiteY9" fmla="*/ 289432 h 582706"/>
              <a:gd name="connsiteX10" fmla="*/ 2189949 w 2355156"/>
              <a:gd name="connsiteY10" fmla="*/ 166488 h 582706"/>
              <a:gd name="connsiteX11" fmla="*/ 1990165 w 2355156"/>
              <a:gd name="connsiteY11" fmla="*/ 143435 h 582706"/>
              <a:gd name="connsiteX12" fmla="*/ 1775012 w 2355156"/>
              <a:gd name="connsiteY12" fmla="*/ 43543 h 582706"/>
              <a:gd name="connsiteX13" fmla="*/ 1636699 w 2355156"/>
              <a:gd name="connsiteY13" fmla="*/ 12807 h 582706"/>
              <a:gd name="connsiteX14" fmla="*/ 1413862 w 2355156"/>
              <a:gd name="connsiteY14" fmla="*/ 20491 h 582706"/>
              <a:gd name="connsiteX15" fmla="*/ 1183341 w 2355156"/>
              <a:gd name="connsiteY15" fmla="*/ 58911 h 582706"/>
              <a:gd name="connsiteX16" fmla="*/ 929768 w 2355156"/>
              <a:gd name="connsiteY16" fmla="*/ 5123 h 582706"/>
              <a:gd name="connsiteX17" fmla="*/ 799139 w 2355156"/>
              <a:gd name="connsiteY17" fmla="*/ 28175 h 582706"/>
              <a:gd name="connsiteX18" fmla="*/ 783771 w 2355156"/>
              <a:gd name="connsiteY18" fmla="*/ 128067 h 582706"/>
              <a:gd name="connsiteX19" fmla="*/ 437990 w 2355156"/>
              <a:gd name="connsiteY19" fmla="*/ 251012 h 582706"/>
              <a:gd name="connsiteX20" fmla="*/ 153681 w 2355156"/>
              <a:gd name="connsiteY20" fmla="*/ 320168 h 582706"/>
              <a:gd name="connsiteX21" fmla="*/ 53788 w 2355156"/>
              <a:gd name="connsiteY21" fmla="*/ 358588 h 582706"/>
              <a:gd name="connsiteX0" fmla="*/ 0 w 2376927"/>
              <a:gd name="connsiteY0" fmla="*/ 350904 h 617284"/>
              <a:gd name="connsiteX1" fmla="*/ 222837 w 2376927"/>
              <a:gd name="connsiteY1" fmla="*/ 343220 h 617284"/>
              <a:gd name="connsiteX2" fmla="*/ 437990 w 2376927"/>
              <a:gd name="connsiteY2" fmla="*/ 373956 h 617284"/>
              <a:gd name="connsiteX3" fmla="*/ 691563 w 2376927"/>
              <a:gd name="connsiteY3" fmla="*/ 466165 h 617284"/>
              <a:gd name="connsiteX4" fmla="*/ 822191 w 2376927"/>
              <a:gd name="connsiteY4" fmla="*/ 496901 h 617284"/>
              <a:gd name="connsiteX5" fmla="*/ 929768 w 2376927"/>
              <a:gd name="connsiteY5" fmla="*/ 543005 h 617284"/>
              <a:gd name="connsiteX6" fmla="*/ 929768 w 2376927"/>
              <a:gd name="connsiteY6" fmla="*/ 550689 h 617284"/>
              <a:gd name="connsiteX7" fmla="*/ 1114185 w 2376927"/>
              <a:gd name="connsiteY7" fmla="*/ 573741 h 617284"/>
              <a:gd name="connsiteX8" fmla="*/ 2197633 w 2376927"/>
              <a:gd name="connsiteY8" fmla="*/ 289432 h 617284"/>
              <a:gd name="connsiteX9" fmla="*/ 2189949 w 2376927"/>
              <a:gd name="connsiteY9" fmla="*/ 166488 h 617284"/>
              <a:gd name="connsiteX10" fmla="*/ 1990165 w 2376927"/>
              <a:gd name="connsiteY10" fmla="*/ 143435 h 617284"/>
              <a:gd name="connsiteX11" fmla="*/ 1775012 w 2376927"/>
              <a:gd name="connsiteY11" fmla="*/ 43543 h 617284"/>
              <a:gd name="connsiteX12" fmla="*/ 1636699 w 2376927"/>
              <a:gd name="connsiteY12" fmla="*/ 12807 h 617284"/>
              <a:gd name="connsiteX13" fmla="*/ 1413862 w 2376927"/>
              <a:gd name="connsiteY13" fmla="*/ 20491 h 617284"/>
              <a:gd name="connsiteX14" fmla="*/ 1183341 w 2376927"/>
              <a:gd name="connsiteY14" fmla="*/ 58911 h 617284"/>
              <a:gd name="connsiteX15" fmla="*/ 929768 w 2376927"/>
              <a:gd name="connsiteY15" fmla="*/ 5123 h 617284"/>
              <a:gd name="connsiteX16" fmla="*/ 799139 w 2376927"/>
              <a:gd name="connsiteY16" fmla="*/ 28175 h 617284"/>
              <a:gd name="connsiteX17" fmla="*/ 783771 w 2376927"/>
              <a:gd name="connsiteY17" fmla="*/ 128067 h 617284"/>
              <a:gd name="connsiteX18" fmla="*/ 437990 w 2376927"/>
              <a:gd name="connsiteY18" fmla="*/ 251012 h 617284"/>
              <a:gd name="connsiteX19" fmla="*/ 153681 w 2376927"/>
              <a:gd name="connsiteY19" fmla="*/ 320168 h 617284"/>
              <a:gd name="connsiteX20" fmla="*/ 53788 w 2376927"/>
              <a:gd name="connsiteY20" fmla="*/ 358588 h 617284"/>
              <a:gd name="connsiteX0" fmla="*/ 0 w 2233214"/>
              <a:gd name="connsiteY0" fmla="*/ 350904 h 600461"/>
              <a:gd name="connsiteX1" fmla="*/ 222837 w 2233214"/>
              <a:gd name="connsiteY1" fmla="*/ 343220 h 600461"/>
              <a:gd name="connsiteX2" fmla="*/ 437990 w 2233214"/>
              <a:gd name="connsiteY2" fmla="*/ 373956 h 600461"/>
              <a:gd name="connsiteX3" fmla="*/ 691563 w 2233214"/>
              <a:gd name="connsiteY3" fmla="*/ 466165 h 600461"/>
              <a:gd name="connsiteX4" fmla="*/ 822191 w 2233214"/>
              <a:gd name="connsiteY4" fmla="*/ 496901 h 600461"/>
              <a:gd name="connsiteX5" fmla="*/ 929768 w 2233214"/>
              <a:gd name="connsiteY5" fmla="*/ 543005 h 600461"/>
              <a:gd name="connsiteX6" fmla="*/ 929768 w 2233214"/>
              <a:gd name="connsiteY6" fmla="*/ 550689 h 600461"/>
              <a:gd name="connsiteX7" fmla="*/ 1114185 w 2233214"/>
              <a:gd name="connsiteY7" fmla="*/ 573741 h 600461"/>
              <a:gd name="connsiteX8" fmla="*/ 1976466 w 2233214"/>
              <a:gd name="connsiteY8" fmla="*/ 390368 h 600461"/>
              <a:gd name="connsiteX9" fmla="*/ 2197633 w 2233214"/>
              <a:gd name="connsiteY9" fmla="*/ 289432 h 600461"/>
              <a:gd name="connsiteX10" fmla="*/ 2189949 w 2233214"/>
              <a:gd name="connsiteY10" fmla="*/ 166488 h 600461"/>
              <a:gd name="connsiteX11" fmla="*/ 1990165 w 2233214"/>
              <a:gd name="connsiteY11" fmla="*/ 143435 h 600461"/>
              <a:gd name="connsiteX12" fmla="*/ 1775012 w 2233214"/>
              <a:gd name="connsiteY12" fmla="*/ 43543 h 600461"/>
              <a:gd name="connsiteX13" fmla="*/ 1636699 w 2233214"/>
              <a:gd name="connsiteY13" fmla="*/ 12807 h 600461"/>
              <a:gd name="connsiteX14" fmla="*/ 1413862 w 2233214"/>
              <a:gd name="connsiteY14" fmla="*/ 20491 h 600461"/>
              <a:gd name="connsiteX15" fmla="*/ 1183341 w 2233214"/>
              <a:gd name="connsiteY15" fmla="*/ 58911 h 600461"/>
              <a:gd name="connsiteX16" fmla="*/ 929768 w 2233214"/>
              <a:gd name="connsiteY16" fmla="*/ 5123 h 600461"/>
              <a:gd name="connsiteX17" fmla="*/ 799139 w 2233214"/>
              <a:gd name="connsiteY17" fmla="*/ 28175 h 600461"/>
              <a:gd name="connsiteX18" fmla="*/ 783771 w 2233214"/>
              <a:gd name="connsiteY18" fmla="*/ 128067 h 600461"/>
              <a:gd name="connsiteX19" fmla="*/ 437990 w 2233214"/>
              <a:gd name="connsiteY19" fmla="*/ 251012 h 600461"/>
              <a:gd name="connsiteX20" fmla="*/ 153681 w 2233214"/>
              <a:gd name="connsiteY20" fmla="*/ 320168 h 600461"/>
              <a:gd name="connsiteX21" fmla="*/ 53788 w 2233214"/>
              <a:gd name="connsiteY21" fmla="*/ 358588 h 600461"/>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330307"/>
              <a:gd name="connsiteY0" fmla="*/ 350904 h 594864"/>
              <a:gd name="connsiteX1" fmla="*/ 222837 w 2330307"/>
              <a:gd name="connsiteY1" fmla="*/ 343220 h 594864"/>
              <a:gd name="connsiteX2" fmla="*/ 437990 w 2330307"/>
              <a:gd name="connsiteY2" fmla="*/ 373956 h 594864"/>
              <a:gd name="connsiteX3" fmla="*/ 691563 w 2330307"/>
              <a:gd name="connsiteY3" fmla="*/ 466165 h 594864"/>
              <a:gd name="connsiteX4" fmla="*/ 822191 w 2330307"/>
              <a:gd name="connsiteY4" fmla="*/ 496901 h 594864"/>
              <a:gd name="connsiteX5" fmla="*/ 929768 w 2330307"/>
              <a:gd name="connsiteY5" fmla="*/ 543005 h 594864"/>
              <a:gd name="connsiteX6" fmla="*/ 929768 w 2330307"/>
              <a:gd name="connsiteY6" fmla="*/ 550689 h 594864"/>
              <a:gd name="connsiteX7" fmla="*/ 1114185 w 2330307"/>
              <a:gd name="connsiteY7" fmla="*/ 573741 h 594864"/>
              <a:gd name="connsiteX8" fmla="*/ 2149732 w 2330307"/>
              <a:gd name="connsiteY8" fmla="*/ 423948 h 594864"/>
              <a:gd name="connsiteX9" fmla="*/ 2197633 w 2330307"/>
              <a:gd name="connsiteY9" fmla="*/ 289432 h 594864"/>
              <a:gd name="connsiteX10" fmla="*/ 2189949 w 2330307"/>
              <a:gd name="connsiteY10" fmla="*/ 166488 h 594864"/>
              <a:gd name="connsiteX11" fmla="*/ 1990165 w 2330307"/>
              <a:gd name="connsiteY11" fmla="*/ 143435 h 594864"/>
              <a:gd name="connsiteX12" fmla="*/ 1775012 w 2330307"/>
              <a:gd name="connsiteY12" fmla="*/ 43543 h 594864"/>
              <a:gd name="connsiteX13" fmla="*/ 1636699 w 2330307"/>
              <a:gd name="connsiteY13" fmla="*/ 12807 h 594864"/>
              <a:gd name="connsiteX14" fmla="*/ 1413862 w 2330307"/>
              <a:gd name="connsiteY14" fmla="*/ 20491 h 594864"/>
              <a:gd name="connsiteX15" fmla="*/ 1183341 w 2330307"/>
              <a:gd name="connsiteY15" fmla="*/ 58911 h 594864"/>
              <a:gd name="connsiteX16" fmla="*/ 929768 w 2330307"/>
              <a:gd name="connsiteY16" fmla="*/ 5123 h 594864"/>
              <a:gd name="connsiteX17" fmla="*/ 799139 w 2330307"/>
              <a:gd name="connsiteY17" fmla="*/ 28175 h 594864"/>
              <a:gd name="connsiteX18" fmla="*/ 783771 w 2330307"/>
              <a:gd name="connsiteY18" fmla="*/ 128067 h 594864"/>
              <a:gd name="connsiteX19" fmla="*/ 437990 w 2330307"/>
              <a:gd name="connsiteY19" fmla="*/ 251012 h 594864"/>
              <a:gd name="connsiteX20" fmla="*/ 153681 w 2330307"/>
              <a:gd name="connsiteY20" fmla="*/ 320168 h 594864"/>
              <a:gd name="connsiteX21" fmla="*/ 53788 w 2330307"/>
              <a:gd name="connsiteY21" fmla="*/ 358588 h 594864"/>
              <a:gd name="connsiteX0" fmla="*/ 0 w 2271239"/>
              <a:gd name="connsiteY0" fmla="*/ 350904 h 581519"/>
              <a:gd name="connsiteX1" fmla="*/ 222837 w 2271239"/>
              <a:gd name="connsiteY1" fmla="*/ 343220 h 581519"/>
              <a:gd name="connsiteX2" fmla="*/ 437990 w 2271239"/>
              <a:gd name="connsiteY2" fmla="*/ 373956 h 581519"/>
              <a:gd name="connsiteX3" fmla="*/ 691563 w 2271239"/>
              <a:gd name="connsiteY3" fmla="*/ 466165 h 581519"/>
              <a:gd name="connsiteX4" fmla="*/ 822191 w 2271239"/>
              <a:gd name="connsiteY4" fmla="*/ 496901 h 581519"/>
              <a:gd name="connsiteX5" fmla="*/ 929768 w 2271239"/>
              <a:gd name="connsiteY5" fmla="*/ 543005 h 581519"/>
              <a:gd name="connsiteX6" fmla="*/ 929768 w 2271239"/>
              <a:gd name="connsiteY6" fmla="*/ 550689 h 581519"/>
              <a:gd name="connsiteX7" fmla="*/ 1114185 w 2271239"/>
              <a:gd name="connsiteY7" fmla="*/ 573741 h 581519"/>
              <a:gd name="connsiteX8" fmla="*/ 2090664 w 2271239"/>
              <a:gd name="connsiteY8" fmla="*/ 504023 h 581519"/>
              <a:gd name="connsiteX9" fmla="*/ 2197633 w 2271239"/>
              <a:gd name="connsiteY9" fmla="*/ 289432 h 581519"/>
              <a:gd name="connsiteX10" fmla="*/ 2189949 w 2271239"/>
              <a:gd name="connsiteY10" fmla="*/ 166488 h 581519"/>
              <a:gd name="connsiteX11" fmla="*/ 1990165 w 2271239"/>
              <a:gd name="connsiteY11" fmla="*/ 143435 h 581519"/>
              <a:gd name="connsiteX12" fmla="*/ 1775012 w 2271239"/>
              <a:gd name="connsiteY12" fmla="*/ 43543 h 581519"/>
              <a:gd name="connsiteX13" fmla="*/ 1636699 w 2271239"/>
              <a:gd name="connsiteY13" fmla="*/ 12807 h 581519"/>
              <a:gd name="connsiteX14" fmla="*/ 1413862 w 2271239"/>
              <a:gd name="connsiteY14" fmla="*/ 20491 h 581519"/>
              <a:gd name="connsiteX15" fmla="*/ 1183341 w 2271239"/>
              <a:gd name="connsiteY15" fmla="*/ 58911 h 581519"/>
              <a:gd name="connsiteX16" fmla="*/ 929768 w 2271239"/>
              <a:gd name="connsiteY16" fmla="*/ 5123 h 581519"/>
              <a:gd name="connsiteX17" fmla="*/ 799139 w 2271239"/>
              <a:gd name="connsiteY17" fmla="*/ 28175 h 581519"/>
              <a:gd name="connsiteX18" fmla="*/ 783771 w 2271239"/>
              <a:gd name="connsiteY18" fmla="*/ 128067 h 581519"/>
              <a:gd name="connsiteX19" fmla="*/ 437990 w 2271239"/>
              <a:gd name="connsiteY19" fmla="*/ 251012 h 581519"/>
              <a:gd name="connsiteX20" fmla="*/ 153681 w 2271239"/>
              <a:gd name="connsiteY20" fmla="*/ 320168 h 581519"/>
              <a:gd name="connsiteX21" fmla="*/ 53788 w 2271239"/>
              <a:gd name="connsiteY21" fmla="*/ 358588 h 581519"/>
              <a:gd name="connsiteX0" fmla="*/ 0 w 2229932"/>
              <a:gd name="connsiteY0" fmla="*/ 350904 h 584102"/>
              <a:gd name="connsiteX1" fmla="*/ 222837 w 2229932"/>
              <a:gd name="connsiteY1" fmla="*/ 343220 h 584102"/>
              <a:gd name="connsiteX2" fmla="*/ 437990 w 2229932"/>
              <a:gd name="connsiteY2" fmla="*/ 373956 h 584102"/>
              <a:gd name="connsiteX3" fmla="*/ 691563 w 2229932"/>
              <a:gd name="connsiteY3" fmla="*/ 466165 h 584102"/>
              <a:gd name="connsiteX4" fmla="*/ 822191 w 2229932"/>
              <a:gd name="connsiteY4" fmla="*/ 496901 h 584102"/>
              <a:gd name="connsiteX5" fmla="*/ 929768 w 2229932"/>
              <a:gd name="connsiteY5" fmla="*/ 543005 h 584102"/>
              <a:gd name="connsiteX6" fmla="*/ 929768 w 2229932"/>
              <a:gd name="connsiteY6" fmla="*/ 550689 h 584102"/>
              <a:gd name="connsiteX7" fmla="*/ 1114185 w 2229932"/>
              <a:gd name="connsiteY7" fmla="*/ 573741 h 584102"/>
              <a:gd name="connsiteX8" fmla="*/ 1996156 w 2229932"/>
              <a:gd name="connsiteY8" fmla="*/ 488525 h 584102"/>
              <a:gd name="connsiteX9" fmla="*/ 2197633 w 2229932"/>
              <a:gd name="connsiteY9" fmla="*/ 289432 h 584102"/>
              <a:gd name="connsiteX10" fmla="*/ 2189949 w 2229932"/>
              <a:gd name="connsiteY10" fmla="*/ 166488 h 584102"/>
              <a:gd name="connsiteX11" fmla="*/ 1990165 w 2229932"/>
              <a:gd name="connsiteY11" fmla="*/ 143435 h 584102"/>
              <a:gd name="connsiteX12" fmla="*/ 1775012 w 2229932"/>
              <a:gd name="connsiteY12" fmla="*/ 43543 h 584102"/>
              <a:gd name="connsiteX13" fmla="*/ 1636699 w 2229932"/>
              <a:gd name="connsiteY13" fmla="*/ 12807 h 584102"/>
              <a:gd name="connsiteX14" fmla="*/ 1413862 w 2229932"/>
              <a:gd name="connsiteY14" fmla="*/ 20491 h 584102"/>
              <a:gd name="connsiteX15" fmla="*/ 1183341 w 2229932"/>
              <a:gd name="connsiteY15" fmla="*/ 58911 h 584102"/>
              <a:gd name="connsiteX16" fmla="*/ 929768 w 2229932"/>
              <a:gd name="connsiteY16" fmla="*/ 5123 h 584102"/>
              <a:gd name="connsiteX17" fmla="*/ 799139 w 2229932"/>
              <a:gd name="connsiteY17" fmla="*/ 28175 h 584102"/>
              <a:gd name="connsiteX18" fmla="*/ 783771 w 2229932"/>
              <a:gd name="connsiteY18" fmla="*/ 128067 h 584102"/>
              <a:gd name="connsiteX19" fmla="*/ 437990 w 2229932"/>
              <a:gd name="connsiteY19" fmla="*/ 251012 h 584102"/>
              <a:gd name="connsiteX20" fmla="*/ 153681 w 2229932"/>
              <a:gd name="connsiteY20" fmla="*/ 320168 h 584102"/>
              <a:gd name="connsiteX21" fmla="*/ 53788 w 2229932"/>
              <a:gd name="connsiteY21" fmla="*/ 358588 h 584102"/>
              <a:gd name="connsiteX0" fmla="*/ 0 w 2235182"/>
              <a:gd name="connsiteY0" fmla="*/ 350904 h 594434"/>
              <a:gd name="connsiteX1" fmla="*/ 222837 w 2235182"/>
              <a:gd name="connsiteY1" fmla="*/ 343220 h 594434"/>
              <a:gd name="connsiteX2" fmla="*/ 437990 w 2235182"/>
              <a:gd name="connsiteY2" fmla="*/ 373956 h 594434"/>
              <a:gd name="connsiteX3" fmla="*/ 691563 w 2235182"/>
              <a:gd name="connsiteY3" fmla="*/ 466165 h 594434"/>
              <a:gd name="connsiteX4" fmla="*/ 822191 w 2235182"/>
              <a:gd name="connsiteY4" fmla="*/ 496901 h 594434"/>
              <a:gd name="connsiteX5" fmla="*/ 929768 w 2235182"/>
              <a:gd name="connsiteY5" fmla="*/ 543005 h 594434"/>
              <a:gd name="connsiteX6" fmla="*/ 929768 w 2235182"/>
              <a:gd name="connsiteY6" fmla="*/ 550689 h 594434"/>
              <a:gd name="connsiteX7" fmla="*/ 1114185 w 2235182"/>
              <a:gd name="connsiteY7" fmla="*/ 573741 h 594434"/>
              <a:gd name="connsiteX8" fmla="*/ 1964653 w 2235182"/>
              <a:gd name="connsiteY8" fmla="*/ 426532 h 594434"/>
              <a:gd name="connsiteX9" fmla="*/ 2197633 w 2235182"/>
              <a:gd name="connsiteY9" fmla="*/ 289432 h 594434"/>
              <a:gd name="connsiteX10" fmla="*/ 2189949 w 2235182"/>
              <a:gd name="connsiteY10" fmla="*/ 166488 h 594434"/>
              <a:gd name="connsiteX11" fmla="*/ 1990165 w 2235182"/>
              <a:gd name="connsiteY11" fmla="*/ 143435 h 594434"/>
              <a:gd name="connsiteX12" fmla="*/ 1775012 w 2235182"/>
              <a:gd name="connsiteY12" fmla="*/ 43543 h 594434"/>
              <a:gd name="connsiteX13" fmla="*/ 1636699 w 2235182"/>
              <a:gd name="connsiteY13" fmla="*/ 12807 h 594434"/>
              <a:gd name="connsiteX14" fmla="*/ 1413862 w 2235182"/>
              <a:gd name="connsiteY14" fmla="*/ 20491 h 594434"/>
              <a:gd name="connsiteX15" fmla="*/ 1183341 w 2235182"/>
              <a:gd name="connsiteY15" fmla="*/ 58911 h 594434"/>
              <a:gd name="connsiteX16" fmla="*/ 929768 w 2235182"/>
              <a:gd name="connsiteY16" fmla="*/ 5123 h 594434"/>
              <a:gd name="connsiteX17" fmla="*/ 799139 w 2235182"/>
              <a:gd name="connsiteY17" fmla="*/ 28175 h 594434"/>
              <a:gd name="connsiteX18" fmla="*/ 783771 w 2235182"/>
              <a:gd name="connsiteY18" fmla="*/ 128067 h 594434"/>
              <a:gd name="connsiteX19" fmla="*/ 437990 w 2235182"/>
              <a:gd name="connsiteY19" fmla="*/ 251012 h 594434"/>
              <a:gd name="connsiteX20" fmla="*/ 153681 w 2235182"/>
              <a:gd name="connsiteY20" fmla="*/ 320168 h 594434"/>
              <a:gd name="connsiteX21" fmla="*/ 53788 w 2235182"/>
              <a:gd name="connsiteY21" fmla="*/ 358588 h 5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5182" h="594434">
                <a:moveTo>
                  <a:pt x="0" y="350904"/>
                </a:moveTo>
                <a:cubicBezTo>
                  <a:pt x="74919" y="345141"/>
                  <a:pt x="149839" y="339378"/>
                  <a:pt x="222837" y="343220"/>
                </a:cubicBezTo>
                <a:cubicBezTo>
                  <a:pt x="295835" y="347062"/>
                  <a:pt x="359869" y="353465"/>
                  <a:pt x="437990" y="373956"/>
                </a:cubicBezTo>
                <a:cubicBezTo>
                  <a:pt x="516111" y="394447"/>
                  <a:pt x="627530" y="445674"/>
                  <a:pt x="691563" y="466165"/>
                </a:cubicBezTo>
                <a:cubicBezTo>
                  <a:pt x="755596" y="486656"/>
                  <a:pt x="782490" y="484094"/>
                  <a:pt x="822191" y="496901"/>
                </a:cubicBezTo>
                <a:cubicBezTo>
                  <a:pt x="861892" y="509708"/>
                  <a:pt x="911839" y="534040"/>
                  <a:pt x="929768" y="543005"/>
                </a:cubicBezTo>
                <a:cubicBezTo>
                  <a:pt x="947697" y="551970"/>
                  <a:pt x="899032" y="545566"/>
                  <a:pt x="929768" y="550689"/>
                </a:cubicBezTo>
                <a:cubicBezTo>
                  <a:pt x="960504" y="555812"/>
                  <a:pt x="941704" y="594434"/>
                  <a:pt x="1114185" y="573741"/>
                </a:cubicBezTo>
                <a:cubicBezTo>
                  <a:pt x="1286666" y="553048"/>
                  <a:pt x="1612125" y="400300"/>
                  <a:pt x="1964653" y="426532"/>
                </a:cubicBezTo>
                <a:cubicBezTo>
                  <a:pt x="2145228" y="379147"/>
                  <a:pt x="2160084" y="332773"/>
                  <a:pt x="2197633" y="289432"/>
                </a:cubicBezTo>
                <a:cubicBezTo>
                  <a:pt x="2235182" y="246091"/>
                  <a:pt x="2224527" y="190821"/>
                  <a:pt x="2189949" y="166488"/>
                </a:cubicBezTo>
                <a:cubicBezTo>
                  <a:pt x="2155371" y="142155"/>
                  <a:pt x="2059321" y="163926"/>
                  <a:pt x="1990165" y="143435"/>
                </a:cubicBezTo>
                <a:cubicBezTo>
                  <a:pt x="1921009" y="122944"/>
                  <a:pt x="1833923" y="65314"/>
                  <a:pt x="1775012" y="43543"/>
                </a:cubicBezTo>
                <a:cubicBezTo>
                  <a:pt x="1716101" y="21772"/>
                  <a:pt x="1696891" y="16649"/>
                  <a:pt x="1636699" y="12807"/>
                </a:cubicBezTo>
                <a:cubicBezTo>
                  <a:pt x="1576507" y="8965"/>
                  <a:pt x="1489422" y="12807"/>
                  <a:pt x="1413862" y="20491"/>
                </a:cubicBezTo>
                <a:cubicBezTo>
                  <a:pt x="1338302" y="28175"/>
                  <a:pt x="1264023" y="61472"/>
                  <a:pt x="1183341" y="58911"/>
                </a:cubicBezTo>
                <a:cubicBezTo>
                  <a:pt x="1102659" y="56350"/>
                  <a:pt x="993802" y="10246"/>
                  <a:pt x="929768" y="5123"/>
                </a:cubicBezTo>
                <a:cubicBezTo>
                  <a:pt x="865734" y="0"/>
                  <a:pt x="823472" y="7684"/>
                  <a:pt x="799139" y="28175"/>
                </a:cubicBezTo>
                <a:cubicBezTo>
                  <a:pt x="774806" y="48666"/>
                  <a:pt x="843963" y="90928"/>
                  <a:pt x="783771" y="128067"/>
                </a:cubicBezTo>
                <a:cubicBezTo>
                  <a:pt x="723580" y="165207"/>
                  <a:pt x="543005" y="218995"/>
                  <a:pt x="437990" y="251012"/>
                </a:cubicBezTo>
                <a:cubicBezTo>
                  <a:pt x="332975" y="283029"/>
                  <a:pt x="217715" y="302239"/>
                  <a:pt x="153681" y="320168"/>
                </a:cubicBezTo>
                <a:cubicBezTo>
                  <a:pt x="89647" y="338097"/>
                  <a:pt x="71717" y="348342"/>
                  <a:pt x="53788" y="358588"/>
                </a:cubicBezTo>
              </a:path>
            </a:pathLst>
          </a:custGeom>
          <a:noFill/>
          <a:ln w="57150" cap="flat" cmpd="sng" algn="ctr">
            <a:solidFill>
              <a:srgbClr val="00FF00"/>
            </a:solidFill>
            <a:prstDash val="solid"/>
            <a:round/>
            <a:headEnd type="none" w="med" len="med"/>
            <a:tailEnd type="none" w="med" len="med"/>
          </a:ln>
          <a:effectLst>
            <a:glow rad="139700">
              <a:schemeClr val="accent1">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Delta  Smelt Habitat</a:t>
            </a:r>
          </a:p>
        </p:txBody>
      </p:sp>
      <p:sp>
        <p:nvSpPr>
          <p:cNvPr id="43" name="Text Box 6"/>
          <p:cNvSpPr txBox="1">
            <a:spLocks noChangeArrowheads="1"/>
          </p:cNvSpPr>
          <p:nvPr/>
        </p:nvSpPr>
        <p:spPr bwMode="gray">
          <a:xfrm rot="301000">
            <a:off x="27432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 River</a:t>
            </a:r>
          </a:p>
        </p:txBody>
      </p:sp>
      <p:grpSp>
        <p:nvGrpSpPr>
          <p:cNvPr id="4" name="Group 49"/>
          <p:cNvGrpSpPr>
            <a:grpSpLocks/>
          </p:cNvGrpSpPr>
          <p:nvPr/>
        </p:nvGrpSpPr>
        <p:grpSpPr bwMode="auto">
          <a:xfrm>
            <a:off x="2590800" y="1739900"/>
            <a:ext cx="2795588" cy="2616200"/>
            <a:chOff x="1632" y="1096"/>
            <a:chExt cx="1761" cy="1648"/>
          </a:xfrm>
        </p:grpSpPr>
        <p:sp>
          <p:nvSpPr>
            <p:cNvPr id="45"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sp>
          <p:nvSpPr>
            <p:cNvPr id="46"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defRPr/>
              </a:pPr>
              <a:endParaRPr lang="en-US"/>
            </a:p>
          </p:txBody>
        </p:sp>
      </p:grpSp>
      <p:sp>
        <p:nvSpPr>
          <p:cNvPr id="35"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a:defRPr/>
            </a:pPr>
            <a:r>
              <a:rPr lang="en-US" sz="3600" dirty="0" smtClean="0">
                <a:solidFill>
                  <a:srgbClr val="FFFF00"/>
                </a:solidFill>
                <a:effectLst>
                  <a:outerShdw blurRad="38100" dist="38100" dir="2700000" algn="tl">
                    <a:srgbClr val="000000"/>
                  </a:outerShdw>
                </a:effectLst>
              </a:rPr>
              <a:t>Key Near-Term Measures </a:t>
            </a:r>
            <a:r>
              <a:rPr lang="en-US" sz="3600" dirty="0">
                <a:effectLst>
                  <a:outerShdw blurRad="38100" dist="38100" dir="2700000" algn="tl">
                    <a:srgbClr val="000000"/>
                  </a:outerShdw>
                </a:effectLst>
              </a:rPr>
              <a:t/>
            </a:r>
            <a:br>
              <a:rPr lang="en-US" sz="3600" dirty="0">
                <a:effectLst>
                  <a:outerShdw blurRad="38100" dist="38100" dir="2700000" algn="tl">
                    <a:srgbClr val="000000"/>
                  </a:outerShdw>
                </a:effectLst>
              </a:rPr>
            </a:br>
            <a:r>
              <a:rPr lang="en-US" dirty="0">
                <a:solidFill>
                  <a:schemeClr val="bg1"/>
                </a:solidFill>
                <a:effectLst>
                  <a:outerShdw blurRad="38100" dist="38100" dir="2700000" algn="tl">
                    <a:srgbClr val="000000"/>
                  </a:outerShdw>
                </a:effectLst>
              </a:rPr>
              <a:t>Middle River Corridor – 2 Gate Option </a:t>
            </a:r>
          </a:p>
        </p:txBody>
      </p:sp>
      <p:sp>
        <p:nvSpPr>
          <p:cNvPr id="36" name="Slide Number Placeholder 40"/>
          <p:cNvSpPr>
            <a:spLocks noGrp="1"/>
          </p:cNvSpPr>
          <p:nvPr>
            <p:ph type="sldNum" sz="quarter" idx="10"/>
          </p:nvPr>
        </p:nvSpPr>
        <p:spPr bwMode="auto">
          <a:xfrm>
            <a:off x="8458200" y="6427788"/>
            <a:ext cx="685800" cy="365125"/>
          </a:xfrm>
          <a:ln>
            <a:miter lim="800000"/>
            <a:headEnd/>
            <a:tailEnd/>
          </a:ln>
        </p:spPr>
        <p:txBody>
          <a:bodyPr/>
          <a:lstStyle/>
          <a:p>
            <a:pPr>
              <a:defRPr/>
            </a:pPr>
            <a:fld id="{242DD790-82D5-48BA-8D43-B38A4B6F2DB2}" type="slidenum">
              <a:rPr lang="en-US" smtClean="0"/>
              <a:pPr>
                <a:defRPr/>
              </a:pPr>
              <a:t>79</a:t>
            </a:fld>
            <a:endParaRPr lang="en-US" smtClean="0"/>
          </a:p>
        </p:txBody>
      </p:sp>
      <p:grpSp>
        <p:nvGrpSpPr>
          <p:cNvPr id="5" name="Group 53"/>
          <p:cNvGrpSpPr/>
          <p:nvPr/>
        </p:nvGrpSpPr>
        <p:grpSpPr>
          <a:xfrm>
            <a:off x="4282176" y="3759199"/>
            <a:ext cx="1361387" cy="2257426"/>
            <a:chOff x="4282176" y="3759199"/>
            <a:chExt cx="1361387" cy="2257426"/>
          </a:xfrm>
        </p:grpSpPr>
        <p:sp>
          <p:nvSpPr>
            <p:cNvPr id="38" name="Freeform 42"/>
            <p:cNvSpPr>
              <a:spLocks/>
            </p:cNvSpPr>
            <p:nvPr/>
          </p:nvSpPr>
          <p:spPr bwMode="invGray">
            <a:xfrm>
              <a:off x="4494212" y="3759199"/>
              <a:ext cx="936625"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grpSp>
          <p:nvGrpSpPr>
            <p:cNvPr id="6" name="Group 51"/>
            <p:cNvGrpSpPr/>
            <p:nvPr/>
          </p:nvGrpSpPr>
          <p:grpSpPr>
            <a:xfrm>
              <a:off x="4282176" y="3803650"/>
              <a:ext cx="1361387" cy="2212975"/>
              <a:chOff x="4282176" y="3803650"/>
              <a:chExt cx="1361387" cy="2212975"/>
            </a:xfrm>
          </p:grpSpPr>
          <p:sp>
            <p:nvSpPr>
              <p:cNvPr id="37" name="Freeform 43"/>
              <p:cNvSpPr>
                <a:spLocks/>
              </p:cNvSpPr>
              <p:nvPr/>
            </p:nvSpPr>
            <p:spPr bwMode="invGray">
              <a:xfrm>
                <a:off x="4467225" y="3803650"/>
                <a:ext cx="1176338" cy="2212975"/>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lgn="ctr" eaLnBrk="0" hangingPunct="0">
                  <a:defRPr/>
                </a:pPr>
                <a:endParaRPr lang="en-US">
                  <a:cs typeface="+mn-cs"/>
                </a:endParaRPr>
              </a:p>
            </p:txBody>
          </p:sp>
          <p:sp>
            <p:nvSpPr>
              <p:cNvPr id="48" name="Freeform 47"/>
              <p:cNvSpPr/>
              <p:nvPr/>
            </p:nvSpPr>
            <p:spPr bwMode="auto">
              <a:xfrm>
                <a:off x="4538525" y="5132268"/>
                <a:ext cx="466890" cy="184994"/>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0" name="Freeform 49"/>
              <p:cNvSpPr/>
              <p:nvPr/>
            </p:nvSpPr>
            <p:spPr bwMode="auto">
              <a:xfrm>
                <a:off x="4282176" y="5333119"/>
                <a:ext cx="343560" cy="644837"/>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marL="0" marR="0" indent="0" defTabSz="914400" latinLnBrk="0">
                  <a:lnSpc>
                    <a:spcPct val="100000"/>
                  </a:lnSpc>
                  <a:buClrTx/>
                  <a:buSzTx/>
                  <a:buFontTx/>
                  <a:buNone/>
                  <a:tabLst/>
                  <a:defRPr/>
                </a:pPr>
                <a:endParaRPr lang="en-US" smtClean="0"/>
              </a:p>
            </p:txBody>
          </p:sp>
          <p:sp>
            <p:nvSpPr>
              <p:cNvPr id="51" name="Freeform 50"/>
              <p:cNvSpPr/>
              <p:nvPr/>
            </p:nvSpPr>
            <p:spPr bwMode="auto">
              <a:xfrm>
                <a:off x="4581592" y="5307357"/>
                <a:ext cx="649032" cy="9591"/>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6699FF"/>
                </a:solidFill>
                <a:prstDash val="solid"/>
                <a:round/>
                <a:headEnd type="none" w="med" len="med"/>
                <a:tailEnd type="none" w="med" len="med"/>
              </a:ln>
              <a:effectLst>
                <a:outerShdw dist="35921" dir="2700000" algn="ctr" rotWithShape="0">
                  <a:schemeClr val="tx1"/>
                </a:outerShdw>
              </a:effectLst>
            </p:spPr>
            <p:txBody>
              <a:bodyPr anchor="ctr" anchorCtr="1"/>
              <a:lstStyle/>
              <a:p>
                <a:pPr>
                  <a:defRPr/>
                </a:pPr>
                <a:endParaRPr lang="en-US" smtClean="0"/>
              </a:p>
            </p:txBody>
          </p:sp>
        </p:grpSp>
      </p:grpSp>
      <p:sp>
        <p:nvSpPr>
          <p:cNvPr id="55"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Stockton</a:t>
            </a:r>
          </a:p>
        </p:txBody>
      </p:sp>
      <p:sp>
        <p:nvSpPr>
          <p:cNvPr id="56"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gn="l">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rPr>
              <a:t>Sacramento</a:t>
            </a:r>
          </a:p>
        </p:txBody>
      </p:sp>
      <p:pic>
        <p:nvPicPr>
          <p:cNvPr id="31" name="Picture 4" descr="http://baydeltaoffice.water.ca.gov/sdb/tbp/web_pg/tempbar/ORT_sm.jpg"/>
          <p:cNvPicPr>
            <a:picLocks noChangeArrowheads="1"/>
          </p:cNvPicPr>
          <p:nvPr/>
        </p:nvPicPr>
        <p:blipFill>
          <a:blip r:embed="rId4"/>
          <a:srcRect t="28444" r="17438" b="36000"/>
          <a:stretch>
            <a:fillRect/>
          </a:stretch>
        </p:blipFill>
        <p:spPr bwMode="auto">
          <a:xfrm>
            <a:off x="428580" y="2640674"/>
            <a:ext cx="8394192" cy="2895600"/>
          </a:xfrm>
          <a:prstGeom prst="rect">
            <a:avLst/>
          </a:prstGeom>
          <a:ln w="88900" cap="sq" cmpd="thickThin">
            <a:noFill/>
            <a:prstDash val="solid"/>
            <a:miter lim="800000"/>
          </a:ln>
          <a:effectLst>
            <a:innerShdw blurRad="76200">
              <a:srgbClr val="000000"/>
            </a:innerShdw>
          </a:effectLst>
        </p:spPr>
      </p:pic>
      <p:pic>
        <p:nvPicPr>
          <p:cNvPr id="47" name="Picture 46" descr="Near-Term No-Gates.gif"/>
          <p:cNvPicPr>
            <a:picLocks noChangeAspect="1"/>
          </p:cNvPicPr>
          <p:nvPr/>
        </p:nvPicPr>
        <p:blipFill>
          <a:blip r:embed="rId5"/>
          <a:stretch>
            <a:fillRect/>
          </a:stretch>
        </p:blipFill>
        <p:spPr>
          <a:xfrm>
            <a:off x="428580" y="2640674"/>
            <a:ext cx="8391525" cy="2895600"/>
          </a:xfrm>
          <a:prstGeom prst="rect">
            <a:avLst/>
          </a:prstGeom>
          <a:effectLst>
            <a:glow rad="228600">
              <a:schemeClr val="accent4">
                <a:satMod val="175000"/>
                <a:alpha val="40000"/>
              </a:schemeClr>
            </a:glow>
          </a:effectLst>
        </p:spPr>
      </p:pic>
      <p:grpSp>
        <p:nvGrpSpPr>
          <p:cNvPr id="7" name="Group 27"/>
          <p:cNvGrpSpPr>
            <a:grpSpLocks/>
          </p:cNvGrpSpPr>
          <p:nvPr/>
        </p:nvGrpSpPr>
        <p:grpSpPr bwMode="auto">
          <a:xfrm>
            <a:off x="1295400" y="5867400"/>
            <a:ext cx="2992438" cy="776288"/>
            <a:chOff x="1295400" y="5867400"/>
            <a:chExt cx="2992438" cy="776348"/>
          </a:xfrm>
        </p:grpSpPr>
        <p:sp>
          <p:nvSpPr>
            <p:cNvPr id="33" name="Text Box 16"/>
            <p:cNvSpPr txBox="1">
              <a:spLocks noChangeArrowheads="1"/>
            </p:cNvSpPr>
            <p:nvPr/>
          </p:nvSpPr>
          <p:spPr bwMode="invGray">
            <a:xfrm>
              <a:off x="1295400" y="5867400"/>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spcBef>
                  <a:spcPct val="50000"/>
                </a:spcBef>
                <a:defRPr/>
              </a:pPr>
              <a:r>
                <a:rPr lang="en-US" sz="2000">
                  <a:solidFill>
                    <a:schemeClr val="bg1"/>
                  </a:solidFill>
                  <a:latin typeface="Arial" charset="0"/>
                  <a:cs typeface="+mn-cs"/>
                </a:rPr>
                <a:t>SWP Pumps</a:t>
              </a:r>
            </a:p>
          </p:txBody>
        </p:sp>
        <p:sp>
          <p:nvSpPr>
            <p:cNvPr id="34" name="Text Box 16"/>
            <p:cNvSpPr txBox="1">
              <a:spLocks noChangeArrowheads="1"/>
            </p:cNvSpPr>
            <p:nvPr/>
          </p:nvSpPr>
          <p:spPr bwMode="invGray">
            <a:xfrm>
              <a:off x="2078038" y="6246842"/>
              <a:ext cx="2209800" cy="39690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hangingPunct="0">
                <a:spcBef>
                  <a:spcPct val="50000"/>
                </a:spcBef>
                <a:defRPr/>
              </a:pPr>
              <a:r>
                <a:rPr lang="en-US" sz="2000" dirty="0">
                  <a:solidFill>
                    <a:schemeClr val="bg1"/>
                  </a:solidFill>
                  <a:latin typeface="Arial" charset="0"/>
                  <a:cs typeface="+mn-cs"/>
                </a:rPr>
                <a:t>CVP Pumps</a:t>
              </a:r>
            </a:p>
          </p:txBody>
        </p:sp>
        <p:sp>
          <p:nvSpPr>
            <p:cNvPr id="41" name="Oval 17"/>
            <p:cNvSpPr>
              <a:spLocks noChangeArrowheads="1"/>
            </p:cNvSpPr>
            <p:nvPr/>
          </p:nvSpPr>
          <p:spPr bwMode="invGray">
            <a:xfrm>
              <a:off x="3606800" y="597535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sp>
          <p:nvSpPr>
            <p:cNvPr id="44" name="Oval 17"/>
            <p:cNvSpPr>
              <a:spLocks noChangeArrowheads="1"/>
            </p:cNvSpPr>
            <p:nvPr/>
          </p:nvSpPr>
          <p:spPr bwMode="invGray">
            <a:xfrm>
              <a:off x="4038600" y="6172200"/>
              <a:ext cx="228600" cy="228600"/>
            </a:xfrm>
            <a:prstGeom prst="ellipse">
              <a:avLst/>
            </a:prstGeom>
            <a:gradFill rotWithShape="0">
              <a:gsLst>
                <a:gs pos="0">
                  <a:srgbClr val="FF3300"/>
                </a:gs>
                <a:gs pos="100000">
                  <a:srgbClr val="DC2C00"/>
                </a:gs>
              </a:gsLst>
              <a:path path="shape">
                <a:fillToRect l="50000" t="50000" r="50000" b="50000"/>
              </a:path>
            </a:gradFill>
            <a:ln w="28575">
              <a:solidFill>
                <a:schemeClr val="bg1"/>
              </a:solidFill>
              <a:round/>
              <a:headEnd/>
              <a:tailEnd/>
            </a:ln>
          </p:spPr>
          <p:txBody>
            <a:bodyPr wrap="none" anchor="ctr"/>
            <a:lstStyle/>
            <a:p>
              <a:pPr algn="ctr" eaLnBrk="0" hangingPunct="0"/>
              <a:endParaRPr lang="en-US" sz="2400"/>
            </a:p>
          </p:txBody>
        </p:sp>
      </p:grpSp>
      <p:grpSp>
        <p:nvGrpSpPr>
          <p:cNvPr id="8" name="Group 9"/>
          <p:cNvGrpSpPr/>
          <p:nvPr/>
        </p:nvGrpSpPr>
        <p:grpSpPr>
          <a:xfrm>
            <a:off x="593828" y="110362"/>
            <a:ext cx="1188720" cy="1188720"/>
            <a:chOff x="1019510" y="3352814"/>
            <a:chExt cx="1920240" cy="1920240"/>
          </a:xfrm>
        </p:grpSpPr>
        <p:sp>
          <p:nvSpPr>
            <p:cNvPr id="49" name="Oval 4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666699"/>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52" name="Text Box 5"/>
            <p:cNvSpPr txBox="1">
              <a:spLocks noChangeArrowheads="1"/>
            </p:cNvSpPr>
            <p:nvPr/>
          </p:nvSpPr>
          <p:spPr bwMode="gray">
            <a:xfrm>
              <a:off x="1127844" y="3691988"/>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666699"/>
                  </a:solidFill>
                  <a:effectLst>
                    <a:glow rad="139700">
                      <a:schemeClr val="accent4">
                        <a:satMod val="175000"/>
                        <a:alpha val="40000"/>
                      </a:schemeClr>
                    </a:glow>
                  </a:effectLst>
                  <a:latin typeface="Arial" charset="0"/>
                </a:rPr>
                <a:t>Delta</a:t>
              </a:r>
              <a:br>
                <a:rPr lang="en-US" sz="1400" dirty="0">
                  <a:solidFill>
                    <a:srgbClr val="666699"/>
                  </a:solidFill>
                  <a:effectLst>
                    <a:glow rad="139700">
                      <a:schemeClr val="accent4">
                        <a:satMod val="175000"/>
                        <a:alpha val="40000"/>
                      </a:schemeClr>
                    </a:glow>
                  </a:effectLst>
                  <a:latin typeface="Arial" charset="0"/>
                </a:rPr>
              </a:br>
              <a:r>
                <a:rPr lang="en-US" sz="1400" dirty="0">
                  <a:solidFill>
                    <a:srgbClr val="666699"/>
                  </a:solidFill>
                  <a:effectLst>
                    <a:glow rad="139700">
                      <a:schemeClr val="accent4">
                        <a:satMod val="175000"/>
                        <a:alpha val="40000"/>
                      </a:schemeClr>
                    </a:glow>
                  </a:effectLst>
                  <a:latin typeface="Arial" charset="0"/>
                </a:rPr>
                <a:t>Vision Process</a:t>
              </a:r>
            </a:p>
          </p:txBody>
        </p:sp>
      </p:grpSp>
      <p:grpSp>
        <p:nvGrpSpPr>
          <p:cNvPr id="9" name="Group 12"/>
          <p:cNvGrpSpPr/>
          <p:nvPr/>
        </p:nvGrpSpPr>
        <p:grpSpPr>
          <a:xfrm>
            <a:off x="1087796" y="951165"/>
            <a:ext cx="1188720" cy="1188720"/>
            <a:chOff x="1828798" y="4713895"/>
            <a:chExt cx="1920240" cy="1920240"/>
          </a:xfrm>
        </p:grpSpPr>
        <p:sp>
          <p:nvSpPr>
            <p:cNvPr id="54" name="Oval 53"/>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57" name="Text Box 5"/>
            <p:cNvSpPr txBox="1">
              <a:spLocks noChangeArrowheads="1"/>
            </p:cNvSpPr>
            <p:nvPr/>
          </p:nvSpPr>
          <p:spPr bwMode="gray">
            <a:xfrm>
              <a:off x="1864879" y="5113993"/>
              <a:ext cx="1819689"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FFFF00"/>
                  </a:solidFill>
                  <a:effectLst>
                    <a:glow rad="139700">
                      <a:schemeClr val="accent4">
                        <a:satMod val="175000"/>
                        <a:alpha val="40000"/>
                      </a:schemeClr>
                    </a:glow>
                  </a:effectLst>
                  <a:latin typeface="Arial Narrow" pitchFamily="34" charset="0"/>
                </a:rPr>
                <a:t>Operating Permits</a:t>
              </a:r>
              <a:br>
                <a:rPr lang="en-US" sz="1400" dirty="0">
                  <a:solidFill>
                    <a:srgbClr val="FFFF00"/>
                  </a:solidFill>
                  <a:effectLst>
                    <a:glow rad="139700">
                      <a:schemeClr val="accent4">
                        <a:satMod val="175000"/>
                        <a:alpha val="40000"/>
                      </a:schemeClr>
                    </a:glow>
                  </a:effectLst>
                  <a:latin typeface="Arial Narrow" pitchFamily="34" charset="0"/>
                </a:rPr>
              </a:br>
              <a:r>
                <a:rPr lang="en-US" sz="1400" dirty="0">
                  <a:solidFill>
                    <a:srgbClr val="FFFF00"/>
                  </a:solidFill>
                  <a:effectLst>
                    <a:glow rad="139700">
                      <a:schemeClr val="accent4">
                        <a:satMod val="175000"/>
                        <a:alpha val="40000"/>
                      </a:schemeClr>
                    </a:glow>
                  </a:effectLst>
                  <a:latin typeface="Arial Narrow" pitchFamily="34" charset="0"/>
                </a:rPr>
                <a:t>(OCAP)</a:t>
              </a:r>
            </a:p>
          </p:txBody>
        </p:sp>
      </p:grpSp>
      <p:grpSp>
        <p:nvGrpSpPr>
          <p:cNvPr id="10" name="Group 15"/>
          <p:cNvGrpSpPr/>
          <p:nvPr/>
        </p:nvGrpSpPr>
        <p:grpSpPr>
          <a:xfrm>
            <a:off x="94596" y="951165"/>
            <a:ext cx="1188720" cy="1188720"/>
            <a:chOff x="204958" y="4729660"/>
            <a:chExt cx="1920240" cy="1920240"/>
          </a:xfrm>
        </p:grpSpPr>
        <p:sp>
          <p:nvSpPr>
            <p:cNvPr id="59" name="Oval 58"/>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00FFFF"/>
                </a:solidFill>
                <a:effectLst>
                  <a:outerShdw blurRad="38100" dist="38100" dir="2700000" algn="tl">
                    <a:srgbClr val="000000">
                      <a:alpha val="43137"/>
                    </a:srgbClr>
                  </a:outerShdw>
                </a:effectLst>
                <a:latin typeface="Arial Narrow" pitchFamily="34" charset="0"/>
              </a:endParaRPr>
            </a:p>
          </p:txBody>
        </p:sp>
        <p:sp>
          <p:nvSpPr>
            <p:cNvPr id="60" name="Text Box 5"/>
            <p:cNvSpPr txBox="1">
              <a:spLocks noChangeArrowheads="1"/>
            </p:cNvSpPr>
            <p:nvPr/>
          </p:nvSpPr>
          <p:spPr bwMode="gray">
            <a:xfrm>
              <a:off x="248688" y="5160661"/>
              <a:ext cx="1809192"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Bay-Delta Conservation Plan</a:t>
              </a:r>
            </a:p>
          </p:txBody>
        </p:sp>
      </p:grpSp>
    </p:spTree>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solidFill>
            <a:schemeClr val="bg1"/>
          </a:solidFill>
          <a:ln w="19050" cap="flat" cmpd="sng" algn="ctr">
            <a:noFill/>
            <a:prstDash val="solid"/>
            <a:round/>
            <a:headEnd type="none" w="med" len="med"/>
            <a:tailEnd type="none" w="med" len="med"/>
          </a:ln>
          <a:effectLst/>
        </p:spPr>
        <p:txBody>
          <a:bodyPr anchor="ctr" anchorCtr="1"/>
          <a:lstStyle/>
          <a:p>
            <a:pPr algn="ctr" eaLnBrk="0" hangingPunct="0">
              <a:defRPr/>
            </a:pPr>
            <a:endParaRPr lang="en-US">
              <a:effectLst>
                <a:outerShdw blurRad="38100" dist="38100" dir="2700000" algn="tl">
                  <a:srgbClr val="000000">
                    <a:alpha val="43137"/>
                  </a:srgbClr>
                </a:outerShdw>
              </a:effectLst>
            </a:endParaRPr>
          </a:p>
        </p:txBody>
      </p:sp>
      <p:pic>
        <p:nvPicPr>
          <p:cNvPr id="25603" name="Picture 9" descr="Drought Outlook.gif"/>
          <p:cNvPicPr>
            <a:picLocks noChangeAspect="1"/>
          </p:cNvPicPr>
          <p:nvPr/>
        </p:nvPicPr>
        <p:blipFill>
          <a:blip r:embed="rId3"/>
          <a:srcRect l="25618" t="12679" r="6395" b="31148"/>
          <a:stretch>
            <a:fillRect/>
          </a:stretch>
        </p:blipFill>
        <p:spPr bwMode="auto">
          <a:xfrm>
            <a:off x="396875" y="1154113"/>
            <a:ext cx="8380413" cy="5202237"/>
          </a:xfrm>
          <a:prstGeom prst="rect">
            <a:avLst/>
          </a:prstGeom>
          <a:noFill/>
          <a:ln w="9525">
            <a:noFill/>
            <a:miter lim="800000"/>
            <a:headEnd/>
            <a:tailEnd/>
          </a:ln>
        </p:spPr>
      </p:pic>
      <p:pic>
        <p:nvPicPr>
          <p:cNvPr id="8" name="Picture 7" descr="NOAA Season_Drought.gif"/>
          <p:cNvPicPr>
            <a:picLocks noChangeAspect="1"/>
          </p:cNvPicPr>
          <p:nvPr/>
        </p:nvPicPr>
        <p:blipFill>
          <a:blip r:embed="rId4"/>
          <a:srcRect l="26578" t="11821" r="3152" b="30086"/>
          <a:stretch>
            <a:fillRect/>
          </a:stretch>
        </p:blipFill>
        <p:spPr bwMode="auto">
          <a:xfrm>
            <a:off x="384175" y="1162050"/>
            <a:ext cx="8378825" cy="5124450"/>
          </a:xfrm>
          <a:prstGeom prst="rect">
            <a:avLst/>
          </a:prstGeom>
          <a:noFill/>
          <a:ln w="9525">
            <a:noFill/>
            <a:miter lim="800000"/>
            <a:headEnd/>
            <a:tailEnd/>
          </a:ln>
        </p:spPr>
      </p:pic>
      <p:sp>
        <p:nvSpPr>
          <p:cNvPr id="2" name="Slide Number Placeholder 1"/>
          <p:cNvSpPr>
            <a:spLocks noGrp="1"/>
          </p:cNvSpPr>
          <p:nvPr>
            <p:ph type="sldNum" sz="quarter" idx="10"/>
          </p:nvPr>
        </p:nvSpPr>
        <p:spPr/>
        <p:txBody>
          <a:bodyPr/>
          <a:lstStyle/>
          <a:p>
            <a:pPr>
              <a:defRPr/>
            </a:pPr>
            <a:fld id="{BFDAC6D1-CAEE-4BBC-8BF9-6895529E0A35}" type="slidenum">
              <a:rPr lang="en-US"/>
              <a:pPr>
                <a:defRPr/>
              </a:pPr>
              <a:t>8</a:t>
            </a:fld>
            <a:endParaRPr lang="en-US" dirty="0"/>
          </a:p>
        </p:txBody>
      </p:sp>
      <p:pic>
        <p:nvPicPr>
          <p:cNvPr id="25606" name="Picture 4" descr="Drought Outlook.gif"/>
          <p:cNvPicPr>
            <a:picLocks noChangeAspect="1"/>
          </p:cNvPicPr>
          <p:nvPr/>
        </p:nvPicPr>
        <p:blipFill>
          <a:blip r:embed="rId3"/>
          <a:srcRect b="87541"/>
          <a:stretch>
            <a:fillRect/>
          </a:stretch>
        </p:blipFill>
        <p:spPr bwMode="auto">
          <a:xfrm>
            <a:off x="0" y="0"/>
            <a:ext cx="9128125" cy="854075"/>
          </a:xfrm>
          <a:prstGeom prst="rect">
            <a:avLst/>
          </a:prstGeom>
          <a:noFill/>
          <a:ln w="9525">
            <a:noFill/>
            <a:miter lim="800000"/>
            <a:headEnd/>
            <a:tailEnd/>
          </a:ln>
        </p:spPr>
      </p:pic>
      <p:pic>
        <p:nvPicPr>
          <p:cNvPr id="25607" name="Picture 8" descr="NOAA Season_Drought.gif"/>
          <p:cNvPicPr>
            <a:picLocks noChangeAspect="1"/>
          </p:cNvPicPr>
          <p:nvPr/>
        </p:nvPicPr>
        <p:blipFill>
          <a:blip r:embed="rId4"/>
          <a:srcRect l="-291" r="3152" b="88448"/>
          <a:stretch>
            <a:fillRect/>
          </a:stretch>
        </p:blipFill>
        <p:spPr bwMode="auto">
          <a:xfrm>
            <a:off x="0" y="38100"/>
            <a:ext cx="8839200" cy="803275"/>
          </a:xfrm>
          <a:prstGeom prst="rect">
            <a:avLst/>
          </a:prstGeom>
          <a:noFill/>
          <a:ln w="9525">
            <a:noFill/>
            <a:miter lim="800000"/>
            <a:headEnd/>
            <a:tailEnd/>
          </a:ln>
        </p:spPr>
      </p:pic>
      <p:pic>
        <p:nvPicPr>
          <p:cNvPr id="25608" name="Picture 2"/>
          <p:cNvPicPr>
            <a:picLocks noChangeAspect="1" noChangeArrowheads="1"/>
          </p:cNvPicPr>
          <p:nvPr/>
        </p:nvPicPr>
        <p:blipFill>
          <a:blip r:embed="rId5"/>
          <a:srcRect t="17284"/>
          <a:stretch>
            <a:fillRect/>
          </a:stretch>
        </p:blipFill>
        <p:spPr bwMode="auto">
          <a:xfrm>
            <a:off x="0" y="5006975"/>
            <a:ext cx="2605088" cy="1851025"/>
          </a:xfrm>
          <a:prstGeom prst="rect">
            <a:avLst/>
          </a:prstGeom>
          <a:noFill/>
          <a:ln w="9525">
            <a:noFill/>
            <a:miter lim="800000"/>
            <a:headEnd/>
            <a:tailEnd/>
          </a:ln>
        </p:spPr>
      </p:pic>
      <p:sp>
        <p:nvSpPr>
          <p:cNvPr id="10" name="Rounded Rectangle 9"/>
          <p:cNvSpPr/>
          <p:nvPr/>
        </p:nvSpPr>
        <p:spPr bwMode="auto">
          <a:xfrm>
            <a:off x="4159629" y="1096296"/>
            <a:ext cx="3433482" cy="474133"/>
          </a:xfrm>
          <a:prstGeom prst="roundRect">
            <a:avLst/>
          </a:prstGeom>
          <a:noFill/>
          <a:ln w="76200" cap="flat" cmpd="sng" algn="ctr">
            <a:solidFill>
              <a:schemeClr val="bg1"/>
            </a:solidFill>
            <a:prstDash val="sysDot"/>
            <a:round/>
            <a:headEnd type="none" w="med" len="med"/>
            <a:tailEnd type="none" w="med" len="med"/>
          </a:ln>
          <a:effectLst>
            <a:glow rad="228600">
              <a:srgbClr val="FF0000">
                <a:alpha val="40000"/>
              </a:srgbClr>
            </a:glow>
            <a:outerShdw blurRad="50800" dist="38100" dir="2700000" algn="tl" rotWithShape="0">
              <a:prstClr val="black">
                <a:alpha val="40000"/>
              </a:prstClr>
            </a:outerShdw>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childTnLst>
                                </p:cTn>
                              </p:par>
                            </p:childTnLst>
                          </p:cTn>
                        </p:par>
                        <p:par>
                          <p:cTn id="8" fill="hold">
                            <p:stCondLst>
                              <p:cond delay="1000"/>
                            </p:stCondLst>
                            <p:childTnLst>
                              <p:par>
                                <p:cTn id="9" presetID="10" presetClass="entr" presetSubtype="0" fill="hold" grpId="1"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childTnLst>
                                </p:cTn>
                              </p:par>
                              <p:par>
                                <p:cTn id="12" presetID="26" presetClass="emph" presetSubtype="0" repeatCount="2000" fill="hold" grpId="0" nodeType="withEffect">
                                  <p:stCondLst>
                                    <p:cond delay="0"/>
                                  </p:stCondLst>
                                  <p:childTnLst>
                                    <p:animEffect transition="out" filter="fade">
                                      <p:cBhvr>
                                        <p:cTn id="13" dur="500" tmFilter="0, 0; .2, .5; .8, .5; 1, 0"/>
                                        <p:tgtEl>
                                          <p:spTgt spid="10"/>
                                        </p:tgtEl>
                                      </p:cBhvr>
                                    </p:animEffect>
                                    <p:animScale>
                                      <p:cBhvr>
                                        <p:cTn id="14" dur="250" autoRev="1" fill="hold"/>
                                        <p:tgtEl>
                                          <p:spTgt spid="1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2178996" y="368935"/>
            <a:ext cx="6965003" cy="1139825"/>
          </a:xfrm>
        </p:spPr>
        <p:txBody>
          <a:bodyPr/>
          <a:lstStyle/>
          <a:p>
            <a:pPr>
              <a:defRPr/>
            </a:pPr>
            <a:r>
              <a:rPr lang="en-US" sz="3600" dirty="0" smtClean="0"/>
              <a:t> Base of Support</a:t>
            </a:r>
            <a:br>
              <a:rPr lang="en-US" sz="3600" dirty="0" smtClean="0"/>
            </a:br>
            <a:r>
              <a:rPr sz="3600" smtClean="0"/>
              <a:t>for Key Near-Term Measures</a:t>
            </a:r>
            <a:endParaRPr lang="en-US" sz="3600" dirty="0"/>
          </a:p>
        </p:txBody>
      </p:sp>
      <p:sp>
        <p:nvSpPr>
          <p:cNvPr id="35843" name="Rectangle 3"/>
          <p:cNvSpPr>
            <a:spLocks noGrp="1" noChangeArrowheads="1"/>
          </p:cNvSpPr>
          <p:nvPr>
            <p:ph type="body" idx="1"/>
          </p:nvPr>
        </p:nvSpPr>
        <p:spPr>
          <a:xfrm>
            <a:off x="1128409" y="2324100"/>
            <a:ext cx="8015590" cy="4305300"/>
          </a:xfrm>
        </p:spPr>
        <p:txBody>
          <a:bodyPr/>
          <a:lstStyle/>
          <a:p>
            <a:pPr>
              <a:spcBef>
                <a:spcPts val="0"/>
              </a:spcBef>
              <a:defRPr/>
            </a:pPr>
            <a:r>
              <a:rPr smtClean="0">
                <a:latin typeface="+mn-lt"/>
              </a:rPr>
              <a:t>Status of support </a:t>
            </a:r>
          </a:p>
          <a:p>
            <a:pPr lvl="1">
              <a:spcBef>
                <a:spcPts val="1800"/>
              </a:spcBef>
              <a:defRPr/>
            </a:pPr>
            <a:r>
              <a:rPr smtClean="0">
                <a:latin typeface="+mn-lt"/>
              </a:rPr>
              <a:t>California Urban Water Agencies </a:t>
            </a:r>
            <a:br>
              <a:rPr smtClean="0">
                <a:latin typeface="+mn-lt"/>
              </a:rPr>
            </a:br>
            <a:r>
              <a:rPr smtClean="0">
                <a:latin typeface="+mn-lt"/>
              </a:rPr>
              <a:t>Near-Term Support Paper</a:t>
            </a:r>
          </a:p>
          <a:p>
            <a:pPr lvl="1">
              <a:spcBef>
                <a:spcPts val="1800"/>
              </a:spcBef>
              <a:defRPr/>
            </a:pPr>
            <a:r>
              <a:rPr lang="en-US" dirty="0" smtClean="0">
                <a:latin typeface="+mn-lt"/>
              </a:rPr>
              <a:t>State</a:t>
            </a:r>
            <a:r>
              <a:rPr smtClean="0">
                <a:latin typeface="+mn-lt"/>
              </a:rPr>
              <a:t> &amp; Federal Contractors</a:t>
            </a:r>
          </a:p>
          <a:p>
            <a:pPr lvl="1">
              <a:spcBef>
                <a:spcPts val="1800"/>
              </a:spcBef>
              <a:defRPr/>
            </a:pPr>
            <a:r>
              <a:rPr smtClean="0">
                <a:latin typeface="+mn-lt"/>
              </a:rPr>
              <a:t>Environmental Interests</a:t>
            </a:r>
          </a:p>
          <a:p>
            <a:pPr lvl="1">
              <a:spcBef>
                <a:spcPts val="1800"/>
              </a:spcBef>
              <a:defRPr/>
            </a:pPr>
            <a:r>
              <a:rPr smtClean="0">
                <a:latin typeface="+mn-lt"/>
              </a:rPr>
              <a:t>DWR and USBR</a:t>
            </a:r>
            <a:endParaRPr>
              <a:latin typeface="+mn-lt"/>
            </a:endParaRPr>
          </a:p>
          <a:p>
            <a:pPr lvl="1">
              <a:spcBef>
                <a:spcPts val="0"/>
              </a:spcBef>
              <a:defRPr/>
            </a:pPr>
            <a:endParaRPr>
              <a:latin typeface="+mn-lt"/>
            </a:endParaRPr>
          </a:p>
        </p:txBody>
      </p:sp>
      <p:grpSp>
        <p:nvGrpSpPr>
          <p:cNvPr id="2" name="Group 9"/>
          <p:cNvGrpSpPr/>
          <p:nvPr/>
        </p:nvGrpSpPr>
        <p:grpSpPr>
          <a:xfrm>
            <a:off x="593828" y="110362"/>
            <a:ext cx="1188720" cy="1188720"/>
            <a:chOff x="1019510" y="3352814"/>
            <a:chExt cx="1920240" cy="1920240"/>
          </a:xfrm>
        </p:grpSpPr>
        <p:sp>
          <p:nvSpPr>
            <p:cNvPr id="5" name="Oval 4"/>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666699"/>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6" name="Text Box 5"/>
            <p:cNvSpPr txBox="1">
              <a:spLocks noChangeArrowheads="1"/>
            </p:cNvSpPr>
            <p:nvPr/>
          </p:nvSpPr>
          <p:spPr bwMode="gray">
            <a:xfrm>
              <a:off x="1127844" y="3691988"/>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666699"/>
                  </a:solidFill>
                  <a:effectLst>
                    <a:glow rad="139700">
                      <a:schemeClr val="accent4">
                        <a:satMod val="175000"/>
                        <a:alpha val="40000"/>
                      </a:schemeClr>
                    </a:glow>
                  </a:effectLst>
                  <a:latin typeface="Arial" charset="0"/>
                </a:rPr>
                <a:t>Delta</a:t>
              </a:r>
              <a:br>
                <a:rPr lang="en-US" sz="1400" dirty="0">
                  <a:solidFill>
                    <a:srgbClr val="666699"/>
                  </a:solidFill>
                  <a:effectLst>
                    <a:glow rad="139700">
                      <a:schemeClr val="accent4">
                        <a:satMod val="175000"/>
                        <a:alpha val="40000"/>
                      </a:schemeClr>
                    </a:glow>
                  </a:effectLst>
                  <a:latin typeface="Arial" charset="0"/>
                </a:rPr>
              </a:br>
              <a:r>
                <a:rPr lang="en-US" sz="1400" dirty="0">
                  <a:solidFill>
                    <a:srgbClr val="666699"/>
                  </a:solidFill>
                  <a:effectLst>
                    <a:glow rad="139700">
                      <a:schemeClr val="accent4">
                        <a:satMod val="175000"/>
                        <a:alpha val="40000"/>
                      </a:schemeClr>
                    </a:glow>
                  </a:effectLst>
                  <a:latin typeface="Arial" charset="0"/>
                </a:rPr>
                <a:t>Vision Process</a:t>
              </a:r>
            </a:p>
          </p:txBody>
        </p:sp>
      </p:grpSp>
      <p:grpSp>
        <p:nvGrpSpPr>
          <p:cNvPr id="3" name="Group 12"/>
          <p:cNvGrpSpPr/>
          <p:nvPr/>
        </p:nvGrpSpPr>
        <p:grpSpPr>
          <a:xfrm>
            <a:off x="1087796" y="951165"/>
            <a:ext cx="1188720" cy="1188720"/>
            <a:chOff x="1828798" y="4713895"/>
            <a:chExt cx="1920240" cy="1920240"/>
          </a:xfrm>
        </p:grpSpPr>
        <p:sp>
          <p:nvSpPr>
            <p:cNvPr id="8" name="Oval 7"/>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9" name="Text Box 5"/>
            <p:cNvSpPr txBox="1">
              <a:spLocks noChangeArrowheads="1"/>
            </p:cNvSpPr>
            <p:nvPr/>
          </p:nvSpPr>
          <p:spPr bwMode="gray">
            <a:xfrm>
              <a:off x="1864879" y="5113993"/>
              <a:ext cx="1819689"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FFFF00"/>
                  </a:solidFill>
                  <a:effectLst>
                    <a:glow rad="139700">
                      <a:schemeClr val="accent4">
                        <a:satMod val="175000"/>
                        <a:alpha val="40000"/>
                      </a:schemeClr>
                    </a:glow>
                  </a:effectLst>
                  <a:latin typeface="Arial Narrow" pitchFamily="34" charset="0"/>
                </a:rPr>
                <a:t>Operating Permits</a:t>
              </a:r>
              <a:br>
                <a:rPr lang="en-US" sz="1400" dirty="0">
                  <a:solidFill>
                    <a:srgbClr val="FFFF00"/>
                  </a:solidFill>
                  <a:effectLst>
                    <a:glow rad="139700">
                      <a:schemeClr val="accent4">
                        <a:satMod val="175000"/>
                        <a:alpha val="40000"/>
                      </a:schemeClr>
                    </a:glow>
                  </a:effectLst>
                  <a:latin typeface="Arial Narrow" pitchFamily="34" charset="0"/>
                </a:rPr>
              </a:br>
              <a:r>
                <a:rPr lang="en-US" sz="1400" dirty="0">
                  <a:solidFill>
                    <a:srgbClr val="FFFF00"/>
                  </a:solidFill>
                  <a:effectLst>
                    <a:glow rad="139700">
                      <a:schemeClr val="accent4">
                        <a:satMod val="175000"/>
                        <a:alpha val="40000"/>
                      </a:schemeClr>
                    </a:glow>
                  </a:effectLst>
                  <a:latin typeface="Arial Narrow" pitchFamily="34" charset="0"/>
                </a:rPr>
                <a:t>(OCAP)</a:t>
              </a:r>
            </a:p>
          </p:txBody>
        </p:sp>
      </p:grpSp>
      <p:grpSp>
        <p:nvGrpSpPr>
          <p:cNvPr id="4" name="Group 15"/>
          <p:cNvGrpSpPr/>
          <p:nvPr/>
        </p:nvGrpSpPr>
        <p:grpSpPr>
          <a:xfrm>
            <a:off x="94596" y="951165"/>
            <a:ext cx="1188720" cy="1188720"/>
            <a:chOff x="204958" y="4729660"/>
            <a:chExt cx="1920240" cy="1920240"/>
          </a:xfrm>
        </p:grpSpPr>
        <p:sp>
          <p:nvSpPr>
            <p:cNvPr id="11" name="Oval 10"/>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smtClean="0">
                <a:ln>
                  <a:noFill/>
                </a:ln>
                <a:solidFill>
                  <a:srgbClr val="00FFFF"/>
                </a:solidFill>
                <a:effectLst>
                  <a:outerShdw blurRad="38100" dist="38100" dir="2700000" algn="tl">
                    <a:srgbClr val="000000">
                      <a:alpha val="43137"/>
                    </a:srgbClr>
                  </a:outerShdw>
                </a:effectLst>
                <a:latin typeface="Arial Narrow" pitchFamily="34" charset="0"/>
              </a:endParaRPr>
            </a:p>
          </p:txBody>
        </p:sp>
        <p:sp>
          <p:nvSpPr>
            <p:cNvPr id="12" name="Text Box 5"/>
            <p:cNvSpPr txBox="1">
              <a:spLocks noChangeArrowheads="1"/>
            </p:cNvSpPr>
            <p:nvPr/>
          </p:nvSpPr>
          <p:spPr bwMode="gray">
            <a:xfrm>
              <a:off x="248688" y="5160661"/>
              <a:ext cx="1809192"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a:solidFill>
                    <a:srgbClr val="666699"/>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Bay-Delta Conservation Plan</a:t>
              </a:r>
            </a:p>
          </p:txBody>
        </p:sp>
      </p:grpSp>
      <p:sp>
        <p:nvSpPr>
          <p:cNvPr id="13" name="Slide Number Placeholder 3"/>
          <p:cNvSpPr>
            <a:spLocks noGrp="1"/>
          </p:cNvSpPr>
          <p:nvPr>
            <p:ph type="sldNum" sz="quarter" idx="10"/>
          </p:nvPr>
        </p:nvSpPr>
        <p:spPr>
          <a:xfrm>
            <a:off x="8534400" y="6447971"/>
            <a:ext cx="685800" cy="365125"/>
          </a:xfrm>
        </p:spPr>
        <p:txBody>
          <a:bodyPr/>
          <a:lstStyle/>
          <a:p>
            <a:fld id="{674C3690-E639-40E1-8E9B-38746BDC2605}" type="slidenum">
              <a:rPr lang="en-US"/>
              <a:pPr/>
              <a:t>80</a:t>
            </a:fld>
            <a:endParaRPr lang="en-US"/>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35843">
                                            <p:txEl>
                                              <p:pRg st="1" end="1"/>
                                            </p:txEl>
                                          </p:spTgt>
                                        </p:tgtEl>
                                        <p:attrNameLst>
                                          <p:attrName>style.visibility</p:attrName>
                                        </p:attrNameLst>
                                      </p:cBhvr>
                                      <p:to>
                                        <p:strVal val="visible"/>
                                      </p:to>
                                    </p:set>
                                    <p:anim calcmode="lin" valueType="num">
                                      <p:cBhvr additive="base">
                                        <p:cTn id="7" dur="500" fill="hold"/>
                                        <p:tgtEl>
                                          <p:spTgt spid="3584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843">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stCondLst>
                                    <p:cond delay="0"/>
                                  </p:stCondLst>
                                  <p:childTnLst>
                                    <p:set>
                                      <p:cBhvr>
                                        <p:cTn id="10" dur="1" fill="hold">
                                          <p:stCondLst>
                                            <p:cond delay="0"/>
                                          </p:stCondLst>
                                        </p:cTn>
                                        <p:tgtEl>
                                          <p:spTgt spid="35843">
                                            <p:txEl>
                                              <p:pRg st="0" end="0"/>
                                            </p:txEl>
                                          </p:spTgt>
                                        </p:tgtEl>
                                        <p:attrNameLst>
                                          <p:attrName>style.visibility</p:attrName>
                                        </p:attrNameLst>
                                      </p:cBhvr>
                                      <p:to>
                                        <p:strVal val="visible"/>
                                      </p:to>
                                    </p:set>
                                    <p:anim calcmode="lin" valueType="num">
                                      <p:cBhvr additive="base">
                                        <p:cTn id="11" dur="500" fill="hold"/>
                                        <p:tgtEl>
                                          <p:spTgt spid="3584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5843">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stCondLst>
                                    <p:cond delay="0"/>
                                  </p:stCondLst>
                                  <p:childTnLst>
                                    <p:set>
                                      <p:cBhvr>
                                        <p:cTn id="14" dur="1" fill="hold">
                                          <p:stCondLst>
                                            <p:cond delay="0"/>
                                          </p:stCondLst>
                                        </p:cTn>
                                        <p:tgtEl>
                                          <p:spTgt spid="35843">
                                            <p:txEl>
                                              <p:pRg st="2" end="2"/>
                                            </p:txEl>
                                          </p:spTgt>
                                        </p:tgtEl>
                                        <p:attrNameLst>
                                          <p:attrName>style.visibility</p:attrName>
                                        </p:attrNameLst>
                                      </p:cBhvr>
                                      <p:to>
                                        <p:strVal val="visible"/>
                                      </p:to>
                                    </p:set>
                                    <p:anim calcmode="lin" valueType="num">
                                      <p:cBhvr additive="base">
                                        <p:cTn id="15" dur="500" fill="hold"/>
                                        <p:tgtEl>
                                          <p:spTgt spid="35843">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584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stCondLst>
                                    <p:cond delay="0"/>
                                  </p:stCondLst>
                                  <p:childTnLst>
                                    <p:set>
                                      <p:cBhvr>
                                        <p:cTn id="18" dur="1" fill="hold">
                                          <p:stCondLst>
                                            <p:cond delay="0"/>
                                          </p:stCondLst>
                                        </p:cTn>
                                        <p:tgtEl>
                                          <p:spTgt spid="35843">
                                            <p:txEl>
                                              <p:pRg st="3" end="3"/>
                                            </p:txEl>
                                          </p:spTgt>
                                        </p:tgtEl>
                                        <p:attrNameLst>
                                          <p:attrName>style.visibility</p:attrName>
                                        </p:attrNameLst>
                                      </p:cBhvr>
                                      <p:to>
                                        <p:strVal val="visible"/>
                                      </p:to>
                                    </p:set>
                                    <p:anim calcmode="lin" valueType="num">
                                      <p:cBhvr additive="base">
                                        <p:cTn id="19" dur="500" fill="hold"/>
                                        <p:tgtEl>
                                          <p:spTgt spid="3584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5843">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12" fill="hold" nodeType="withEffect">
                                  <p:stCondLst>
                                    <p:cond delay="0"/>
                                  </p:stCondLst>
                                  <p:childTnLst>
                                    <p:set>
                                      <p:cBhvr>
                                        <p:cTn id="22" dur="1" fill="hold">
                                          <p:stCondLst>
                                            <p:cond delay="0"/>
                                          </p:stCondLst>
                                        </p:cTn>
                                        <p:tgtEl>
                                          <p:spTgt spid="35843">
                                            <p:txEl>
                                              <p:pRg st="4" end="4"/>
                                            </p:txEl>
                                          </p:spTgt>
                                        </p:tgtEl>
                                        <p:attrNameLst>
                                          <p:attrName>style.visibility</p:attrName>
                                        </p:attrNameLst>
                                      </p:cBhvr>
                                      <p:to>
                                        <p:strVal val="visible"/>
                                      </p:to>
                                    </p:set>
                                    <p:anim calcmode="lin" valueType="num">
                                      <p:cBhvr additive="base">
                                        <p:cTn id="23" dur="500" fill="hold"/>
                                        <p:tgtEl>
                                          <p:spTgt spid="35843">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584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734207" y="457200"/>
            <a:ext cx="7409793" cy="914400"/>
          </a:xfrm>
        </p:spPr>
        <p:txBody>
          <a:bodyPr/>
          <a:lstStyle/>
          <a:p>
            <a:pPr>
              <a:defRPr/>
            </a:pPr>
            <a:r>
              <a:rPr sz="3600" smtClean="0"/>
              <a:t>_____________________</a:t>
            </a:r>
            <a:r>
              <a:rPr smtClean="0"/>
              <a:t/>
            </a:r>
            <a:br>
              <a:rPr smtClean="0"/>
            </a:br>
            <a:r>
              <a:rPr sz="2800" smtClean="0">
                <a:solidFill>
                  <a:schemeClr val="bg1"/>
                </a:solidFill>
              </a:rPr>
              <a:t>_________________________</a:t>
            </a:r>
            <a:endParaRPr>
              <a:solidFill>
                <a:schemeClr val="bg1"/>
              </a:solidFill>
            </a:endParaRPr>
          </a:p>
        </p:txBody>
      </p:sp>
      <p:sp>
        <p:nvSpPr>
          <p:cNvPr id="7" name="Content Placeholder 6"/>
          <p:cNvSpPr>
            <a:spLocks noGrp="1"/>
          </p:cNvSpPr>
          <p:nvPr>
            <p:ph idx="1"/>
          </p:nvPr>
        </p:nvSpPr>
        <p:spPr>
          <a:xfrm>
            <a:off x="426720" y="2380592"/>
            <a:ext cx="8717281" cy="4148795"/>
          </a:xfrm>
        </p:spPr>
        <p:txBody>
          <a:bodyPr/>
          <a:lstStyle/>
          <a:p>
            <a:pPr lvl="0">
              <a:spcBef>
                <a:spcPts val="1800"/>
              </a:spcBef>
            </a:pPr>
            <a:r>
              <a:rPr smtClean="0"/>
              <a:t> _____________________</a:t>
            </a:r>
          </a:p>
          <a:p>
            <a:pPr lvl="0">
              <a:spcBef>
                <a:spcPts val="1800"/>
              </a:spcBef>
            </a:pPr>
            <a:r>
              <a:rPr/>
              <a:t> </a:t>
            </a:r>
            <a:r>
              <a:rPr smtClean="0"/>
              <a:t>_____________________</a:t>
            </a:r>
            <a:endParaRPr/>
          </a:p>
          <a:p>
            <a:pPr>
              <a:spcBef>
                <a:spcPts val="1800"/>
              </a:spcBef>
            </a:pPr>
            <a:r>
              <a:rPr/>
              <a:t> _____________________</a:t>
            </a:r>
          </a:p>
          <a:p>
            <a:pPr>
              <a:spcBef>
                <a:spcPts val="1800"/>
              </a:spcBef>
            </a:pPr>
            <a:r>
              <a:rPr/>
              <a:t> _____________________</a:t>
            </a:r>
          </a:p>
          <a:p>
            <a:pPr lvl="0">
              <a:spcBef>
                <a:spcPts val="1800"/>
              </a:spcBef>
            </a:pPr>
            <a:endParaRPr/>
          </a:p>
        </p:txBody>
      </p:sp>
      <p:sp>
        <p:nvSpPr>
          <p:cNvPr id="5" name="Slide Number Placeholder 4"/>
          <p:cNvSpPr>
            <a:spLocks noGrp="1"/>
          </p:cNvSpPr>
          <p:nvPr>
            <p:ph type="sldNum" sz="quarter" idx="10"/>
          </p:nvPr>
        </p:nvSpPr>
        <p:spPr/>
        <p:txBody>
          <a:bodyPr/>
          <a:lstStyle/>
          <a:p>
            <a:pPr>
              <a:defRPr/>
            </a:pPr>
            <a:fld id="{B71B1484-486D-4544-AAED-934D08008F72}" type="slidenum">
              <a:rPr lang="en-US" smtClean="0"/>
              <a:pPr>
                <a:defRPr/>
              </a:pPr>
              <a:t>81</a:t>
            </a:fld>
            <a:endParaRPr lang="en-US" dirty="0"/>
          </a:p>
        </p:txBody>
      </p:sp>
      <p:grpSp>
        <p:nvGrpSpPr>
          <p:cNvPr id="2" name="Group 7"/>
          <p:cNvGrpSpPr/>
          <p:nvPr/>
        </p:nvGrpSpPr>
        <p:grpSpPr>
          <a:xfrm>
            <a:off x="593828" y="110362"/>
            <a:ext cx="1188720" cy="1188720"/>
            <a:chOff x="1019510" y="3352814"/>
            <a:chExt cx="1920240" cy="1920240"/>
          </a:xfrm>
        </p:grpSpPr>
        <p:sp>
          <p:nvSpPr>
            <p:cNvPr id="9" name="Oval 8"/>
            <p:cNvSpPr>
              <a:spLocks noChangeAspect="1"/>
            </p:cNvSpPr>
            <p:nvPr/>
          </p:nvSpPr>
          <p:spPr bwMode="auto">
            <a:xfrm>
              <a:off x="1019510" y="3352814"/>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0" name="Text Box 5"/>
            <p:cNvSpPr txBox="1">
              <a:spLocks noChangeArrowheads="1"/>
            </p:cNvSpPr>
            <p:nvPr/>
          </p:nvSpPr>
          <p:spPr bwMode="gray">
            <a:xfrm>
              <a:off x="1127844" y="3736751"/>
              <a:ext cx="1721446" cy="1141022"/>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666699"/>
                  </a:solidFill>
                  <a:effectLst>
                    <a:glow rad="139700">
                      <a:schemeClr val="accent4">
                        <a:satMod val="175000"/>
                        <a:alpha val="40000"/>
                      </a:schemeClr>
                    </a:glow>
                  </a:effectLst>
                  <a:latin typeface="Arial" charset="0"/>
                </a:rPr>
                <a:t>Bay  Area &amp; Central Coast</a:t>
              </a:r>
              <a:endParaRPr lang="en-US" sz="1400" dirty="0">
                <a:solidFill>
                  <a:srgbClr val="666699"/>
                </a:solidFill>
                <a:effectLst>
                  <a:glow rad="139700">
                    <a:schemeClr val="accent4">
                      <a:satMod val="175000"/>
                      <a:alpha val="40000"/>
                    </a:schemeClr>
                  </a:glow>
                </a:effectLst>
                <a:latin typeface="Arial" charset="0"/>
              </a:endParaRPr>
            </a:p>
          </p:txBody>
        </p:sp>
      </p:grpSp>
      <p:grpSp>
        <p:nvGrpSpPr>
          <p:cNvPr id="3" name="Group 10"/>
          <p:cNvGrpSpPr/>
          <p:nvPr/>
        </p:nvGrpSpPr>
        <p:grpSpPr>
          <a:xfrm>
            <a:off x="1087796" y="951165"/>
            <a:ext cx="1204228" cy="1188720"/>
            <a:chOff x="1828798" y="4713895"/>
            <a:chExt cx="1945291" cy="1920240"/>
          </a:xfrm>
        </p:grpSpPr>
        <p:sp>
          <p:nvSpPr>
            <p:cNvPr id="12" name="Oval 11"/>
            <p:cNvSpPr>
              <a:spLocks noChangeAspect="1"/>
            </p:cNvSpPr>
            <p:nvPr/>
          </p:nvSpPr>
          <p:spPr bwMode="auto">
            <a:xfrm>
              <a:off x="1828798" y="4713895"/>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Narrow" pitchFamily="34" charset="0"/>
              </a:endParaRPr>
            </a:p>
          </p:txBody>
        </p:sp>
        <p:sp>
          <p:nvSpPr>
            <p:cNvPr id="13" name="Text Box 5"/>
            <p:cNvSpPr txBox="1">
              <a:spLocks noChangeArrowheads="1"/>
            </p:cNvSpPr>
            <p:nvPr/>
          </p:nvSpPr>
          <p:spPr bwMode="gray">
            <a:xfrm>
              <a:off x="1954401" y="5225899"/>
              <a:ext cx="1819688"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666699"/>
                  </a:solidFill>
                  <a:effectLst>
                    <a:glow rad="139700">
                      <a:schemeClr val="accent4">
                        <a:satMod val="175000"/>
                        <a:alpha val="40000"/>
                      </a:schemeClr>
                    </a:glow>
                  </a:effectLst>
                  <a:latin typeface="Arial Narrow" pitchFamily="34" charset="0"/>
                </a:rPr>
                <a:t>Southern California</a:t>
              </a:r>
              <a:endParaRPr lang="en-US" sz="1400" dirty="0">
                <a:solidFill>
                  <a:srgbClr val="666699"/>
                </a:solidFill>
                <a:effectLst>
                  <a:glow rad="139700">
                    <a:schemeClr val="accent4">
                      <a:satMod val="175000"/>
                      <a:alpha val="40000"/>
                    </a:schemeClr>
                  </a:glow>
                </a:effectLst>
                <a:latin typeface="Arial Narrow" pitchFamily="34" charset="0"/>
              </a:endParaRPr>
            </a:p>
          </p:txBody>
        </p:sp>
      </p:grpSp>
      <p:grpSp>
        <p:nvGrpSpPr>
          <p:cNvPr id="4" name="Group 13"/>
          <p:cNvGrpSpPr/>
          <p:nvPr/>
        </p:nvGrpSpPr>
        <p:grpSpPr>
          <a:xfrm>
            <a:off x="94596" y="951165"/>
            <a:ext cx="1188720" cy="1188720"/>
            <a:chOff x="204958" y="4729660"/>
            <a:chExt cx="1920240" cy="1920240"/>
          </a:xfrm>
        </p:grpSpPr>
        <p:sp>
          <p:nvSpPr>
            <p:cNvPr id="15" name="Oval 14"/>
            <p:cNvSpPr>
              <a:spLocks noChangeAspect="1"/>
            </p:cNvSpPr>
            <p:nvPr/>
          </p:nvSpPr>
          <p:spPr bwMode="auto">
            <a:xfrm>
              <a:off x="204958" y="4729660"/>
              <a:ext cx="1920240" cy="1920240"/>
            </a:xfrm>
            <a:prstGeom prst="ellipse">
              <a:avLst/>
            </a:prstGeom>
            <a:gradFill>
              <a:gsLst>
                <a:gs pos="14000">
                  <a:schemeClr val="bg1">
                    <a:lumMod val="85000"/>
                    <a:alpha val="50000"/>
                  </a:schemeClr>
                </a:gs>
                <a:gs pos="83000">
                  <a:srgbClr val="000066"/>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rgbClr val="00FFFF"/>
                </a:solidFill>
                <a:effectLst>
                  <a:outerShdw blurRad="38100" dist="38100" dir="2700000" algn="tl">
                    <a:srgbClr val="000000">
                      <a:alpha val="43137"/>
                    </a:srgbClr>
                  </a:outerShdw>
                </a:effectLst>
                <a:latin typeface="Arial Narrow" pitchFamily="34" charset="0"/>
              </a:endParaRPr>
            </a:p>
          </p:txBody>
        </p:sp>
        <p:sp>
          <p:nvSpPr>
            <p:cNvPr id="16" name="Text Box 5"/>
            <p:cNvSpPr txBox="1">
              <a:spLocks noChangeArrowheads="1"/>
            </p:cNvSpPr>
            <p:nvPr/>
          </p:nvSpPr>
          <p:spPr bwMode="gray">
            <a:xfrm>
              <a:off x="248688" y="5294948"/>
              <a:ext cx="1809192" cy="810400"/>
            </a:xfrm>
            <a:prstGeom prst="rect">
              <a:avLst/>
            </a:prstGeom>
            <a:noFill/>
            <a:ln w="76200">
              <a:noFill/>
              <a:miter lim="800000"/>
              <a:headEnd/>
              <a:tailEnd/>
            </a:ln>
            <a:effectLst/>
          </p:spPr>
          <p:txBody>
            <a:bodyPr anchor="ctr" anchorCtr="1">
              <a:spAutoFit/>
            </a:bodyPr>
            <a:lstStyle/>
            <a:p>
              <a:pPr algn="ctr">
                <a:lnSpc>
                  <a:spcPct val="95000"/>
                </a:lnSpc>
                <a:spcAft>
                  <a:spcPct val="40000"/>
                </a:spcAft>
                <a:defRPr/>
              </a:pPr>
              <a:r>
                <a:rPr lang="en-US" sz="1400" dirty="0" smtClean="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rPr>
                <a:t>Central Valley</a:t>
              </a:r>
              <a:endParaRPr lang="en-US" sz="1400" dirty="0">
                <a:solidFill>
                  <a:srgbClr val="FFFF00"/>
                </a:solidFill>
                <a:effectLst>
                  <a:glow rad="139700">
                    <a:schemeClr val="accent4">
                      <a:satMod val="175000"/>
                      <a:alpha val="40000"/>
                    </a:schemeClr>
                  </a:glow>
                  <a:outerShdw blurRad="60007" dist="310007" dir="7680000" sy="30000" kx="1300200" algn="ctr" rotWithShape="0">
                    <a:prstClr val="black">
                      <a:alpha val="32000"/>
                    </a:prstClr>
                  </a:outerShdw>
                </a:effectLst>
                <a:latin typeface="Arial Narrow" pitchFamily="34" charset="0"/>
              </a:endParaRPr>
            </a:p>
          </p:txBody>
        </p:sp>
      </p:grpSp>
    </p:spTree>
  </p:cSld>
  <p:clrMapOvr>
    <a:masterClrMapping/>
  </p:clrMapOvr>
  <p:transition>
    <p:fade/>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defRPr/>
            </a:pPr>
            <a:r>
              <a:rPr lang="en-US" dirty="0" smtClean="0"/>
              <a:t>Shasta Flood Releases</a:t>
            </a:r>
            <a:br>
              <a:rPr lang="en-US" dirty="0" smtClean="0"/>
            </a:br>
            <a:r>
              <a:rPr lang="en-US" sz="2400" dirty="0" smtClean="0">
                <a:solidFill>
                  <a:schemeClr val="bg1"/>
                </a:solidFill>
              </a:rPr>
              <a:t>Excess flows not used to meet Delta standards or exports</a:t>
            </a:r>
            <a:endParaRPr lang="en-US" sz="2800" dirty="0">
              <a:solidFill>
                <a:schemeClr val="bg1"/>
              </a:solidFill>
            </a:endParaRPr>
          </a:p>
        </p:txBody>
      </p:sp>
      <p:graphicFrame>
        <p:nvGraphicFramePr>
          <p:cNvPr id="7" name="Content Placeholder 6"/>
          <p:cNvGraphicFramePr>
            <a:graphicFrameLocks noGrp="1"/>
          </p:cNvGraphicFramePr>
          <p:nvPr>
            <p:ph idx="1"/>
          </p:nvPr>
        </p:nvGraphicFramePr>
        <p:xfrm>
          <a:off x="228600" y="2057400"/>
          <a:ext cx="8610600" cy="4572000"/>
        </p:xfrm>
        <a:graphic>
          <a:graphicData uri="http://schemas.openxmlformats.org/drawingml/2006/chart">
            <c:chart xmlns:c="http://schemas.openxmlformats.org/drawingml/2006/chart" xmlns:r="http://schemas.openxmlformats.org/officeDocument/2006/relationships" r:id="rId3"/>
          </a:graphicData>
        </a:graphic>
      </p:graphicFrame>
      <p:sp>
        <p:nvSpPr>
          <p:cNvPr id="2" name="Slide Number Placeholder 1"/>
          <p:cNvSpPr>
            <a:spLocks noGrp="1"/>
          </p:cNvSpPr>
          <p:nvPr>
            <p:ph type="sldNum" sz="quarter" idx="10"/>
          </p:nvPr>
        </p:nvSpPr>
        <p:spPr/>
        <p:txBody>
          <a:bodyPr/>
          <a:lstStyle/>
          <a:p>
            <a:pPr>
              <a:defRPr/>
            </a:pPr>
            <a:fld id="{0813B6E8-44FC-4413-AC18-A3EBE91F19EE}" type="slidenum">
              <a:rPr lang="en-US" smtClean="0"/>
              <a:pPr>
                <a:defRPr/>
              </a:pPr>
              <a:t>82</a:t>
            </a:fld>
            <a:endParaRPr lang="en-US" dirty="0"/>
          </a:p>
        </p:txBody>
      </p:sp>
      <p:sp>
        <p:nvSpPr>
          <p:cNvPr id="8" name="Title 4"/>
          <p:cNvSpPr txBox="1">
            <a:spLocks/>
          </p:cNvSpPr>
          <p:nvPr/>
        </p:nvSpPr>
        <p:spPr bwMode="invGray">
          <a:xfrm>
            <a:off x="1828800" y="1676400"/>
            <a:ext cx="6629400" cy="762000"/>
          </a:xfrm>
          <a:prstGeom prst="rect">
            <a:avLst/>
          </a:prstGeom>
          <a:noFill/>
          <a:ln w="9525">
            <a:noFill/>
            <a:miter lim="800000"/>
            <a:headEnd/>
            <a:tailEnd/>
          </a:ln>
          <a:effectLst>
            <a:outerShdw dist="35921" dir="2700000" algn="ctr" rotWithShape="0">
              <a:srgbClr val="000000"/>
            </a:outerShdw>
          </a:effectLst>
        </p:spPr>
        <p:txBody>
          <a:bodyPr anchor="ctr"/>
          <a:lstStyle/>
          <a:p>
            <a:pPr eaLnBrk="0" hangingPunct="0">
              <a:defRPr/>
            </a:pPr>
            <a:r>
              <a:rPr lang="en-US" sz="2000" kern="0" dirty="0">
                <a:solidFill>
                  <a:schemeClr val="bg1"/>
                </a:solidFill>
                <a:effectLst>
                  <a:outerShdw blurRad="38100" dist="38100" dir="2700000" algn="tl">
                    <a:srgbClr val="000000">
                      <a:alpha val="43137"/>
                    </a:srgbClr>
                  </a:outerShdw>
                </a:effectLst>
                <a:ea typeface="+mj-ea"/>
                <a:cs typeface="+mj-cs"/>
              </a:rPr>
              <a:t>Average Annual Releases = 2.2 million </a:t>
            </a:r>
            <a:r>
              <a:rPr lang="en-US" sz="2000" kern="0" dirty="0" smtClean="0">
                <a:solidFill>
                  <a:schemeClr val="bg1"/>
                </a:solidFill>
                <a:effectLst>
                  <a:outerShdw blurRad="38100" dist="38100" dir="2700000" algn="tl">
                    <a:srgbClr val="000000">
                      <a:alpha val="43137"/>
                    </a:srgbClr>
                  </a:outerShdw>
                </a:effectLst>
                <a:ea typeface="+mj-ea"/>
                <a:cs typeface="+mj-cs"/>
              </a:rPr>
              <a:t>acre-ft/yr</a:t>
            </a:r>
            <a:endParaRPr lang="en-US" sz="2000" kern="0" dirty="0">
              <a:solidFill>
                <a:schemeClr val="bg1"/>
              </a:solidFill>
              <a:effectLst>
                <a:outerShdw blurRad="38100" dist="38100" dir="2700000" algn="tl">
                  <a:srgbClr val="000000">
                    <a:alpha val="43137"/>
                  </a:srgbClr>
                </a:outerShdw>
              </a:effectLst>
              <a:ea typeface="+mj-ea"/>
              <a:cs typeface="+mj-cs"/>
            </a:endParaRPr>
          </a:p>
          <a:p>
            <a:pPr eaLnBrk="0" hangingPunct="0">
              <a:defRPr/>
            </a:pPr>
            <a:r>
              <a:rPr lang="en-US" sz="2000" kern="0" dirty="0">
                <a:solidFill>
                  <a:schemeClr val="bg1"/>
                </a:solidFill>
                <a:effectLst>
                  <a:outerShdw blurRad="38100" dist="38100" dir="2700000" algn="tl">
                    <a:srgbClr val="000000">
                      <a:alpha val="43137"/>
                    </a:srgbClr>
                  </a:outerShdw>
                </a:effectLst>
                <a:ea typeface="+mj-ea"/>
                <a:cs typeface="+mj-cs"/>
              </a:rPr>
              <a:t>Annual Chance of Releases = 58% of time (Nov-May)</a:t>
            </a:r>
          </a:p>
        </p:txBody>
      </p:sp>
      <p:sp>
        <p:nvSpPr>
          <p:cNvPr id="9" name="Title 4"/>
          <p:cNvSpPr txBox="1">
            <a:spLocks/>
          </p:cNvSpPr>
          <p:nvPr/>
        </p:nvSpPr>
        <p:spPr bwMode="invGray">
          <a:xfrm rot="16200000">
            <a:off x="-1104900" y="3467100"/>
            <a:ext cx="2819400" cy="609600"/>
          </a:xfrm>
          <a:prstGeom prst="rect">
            <a:avLst/>
          </a:prstGeom>
          <a:noFill/>
          <a:ln w="9525">
            <a:noFill/>
            <a:miter lim="800000"/>
            <a:headEnd/>
            <a:tailEnd/>
          </a:ln>
          <a:effectLst>
            <a:outerShdw dist="35921" dir="2700000" algn="ctr" rotWithShape="0">
              <a:srgbClr val="000000"/>
            </a:outerShdw>
          </a:effectLst>
        </p:spPr>
        <p:txBody>
          <a:bodyPr anchor="ctr"/>
          <a:lstStyle/>
          <a:p>
            <a:pPr eaLnBrk="0" hangingPunct="0">
              <a:defRPr/>
            </a:pPr>
            <a:r>
              <a:rPr lang="en-US" sz="2200" kern="0" dirty="0">
                <a:solidFill>
                  <a:schemeClr val="bg1"/>
                </a:solidFill>
                <a:ea typeface="+mj-ea"/>
                <a:cs typeface="+mj-cs"/>
              </a:rPr>
              <a:t>Acre-Feet (x1000)</a:t>
            </a:r>
          </a:p>
        </p:txBody>
      </p:sp>
    </p:spTree>
  </p:cSld>
  <p:clrMapOvr>
    <a:masterClrMapping/>
  </p:clrMapOvr>
  <p:transition>
    <p:fade/>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defRPr/>
            </a:pPr>
            <a:r>
              <a:rPr lang="en-US" dirty="0" smtClean="0"/>
              <a:t>Oroville Flood Releases</a:t>
            </a:r>
            <a:br>
              <a:rPr lang="en-US" dirty="0" smtClean="0"/>
            </a:br>
            <a:r>
              <a:rPr lang="en-US" sz="2800" dirty="0" smtClean="0">
                <a:solidFill>
                  <a:schemeClr val="bg1"/>
                </a:solidFill>
              </a:rPr>
              <a:t> </a:t>
            </a:r>
            <a:r>
              <a:rPr lang="en-US" sz="2400" dirty="0" smtClean="0">
                <a:solidFill>
                  <a:schemeClr val="bg1"/>
                </a:solidFill>
              </a:rPr>
              <a:t>Excess flows not used to meet Delta standards or exports</a:t>
            </a:r>
            <a:endParaRPr lang="en-US" sz="2800" dirty="0">
              <a:solidFill>
                <a:schemeClr val="bg1"/>
              </a:solidFill>
            </a:endParaRPr>
          </a:p>
        </p:txBody>
      </p:sp>
      <p:graphicFrame>
        <p:nvGraphicFramePr>
          <p:cNvPr id="7" name="Content Placeholder 6"/>
          <p:cNvGraphicFramePr>
            <a:graphicFrameLocks noGrp="1"/>
          </p:cNvGraphicFramePr>
          <p:nvPr>
            <p:ph idx="1"/>
          </p:nvPr>
        </p:nvGraphicFramePr>
        <p:xfrm>
          <a:off x="228600" y="2057400"/>
          <a:ext cx="8610600" cy="4572000"/>
        </p:xfrm>
        <a:graphic>
          <a:graphicData uri="http://schemas.openxmlformats.org/drawingml/2006/chart">
            <c:chart xmlns:c="http://schemas.openxmlformats.org/drawingml/2006/chart" xmlns:r="http://schemas.openxmlformats.org/officeDocument/2006/relationships" r:id="rId3"/>
          </a:graphicData>
        </a:graphic>
      </p:graphicFrame>
      <p:sp>
        <p:nvSpPr>
          <p:cNvPr id="2" name="Slide Number Placeholder 1"/>
          <p:cNvSpPr>
            <a:spLocks noGrp="1"/>
          </p:cNvSpPr>
          <p:nvPr>
            <p:ph type="sldNum" sz="quarter" idx="10"/>
          </p:nvPr>
        </p:nvSpPr>
        <p:spPr/>
        <p:txBody>
          <a:bodyPr/>
          <a:lstStyle/>
          <a:p>
            <a:pPr>
              <a:defRPr/>
            </a:pPr>
            <a:fld id="{9CC41965-426F-4721-A76F-ACCF1A5DE749}" type="slidenum">
              <a:rPr lang="en-US" smtClean="0"/>
              <a:pPr>
                <a:defRPr/>
              </a:pPr>
              <a:t>83</a:t>
            </a:fld>
            <a:endParaRPr lang="en-US" dirty="0"/>
          </a:p>
        </p:txBody>
      </p:sp>
      <p:sp>
        <p:nvSpPr>
          <p:cNvPr id="8" name="Title 4"/>
          <p:cNvSpPr txBox="1">
            <a:spLocks/>
          </p:cNvSpPr>
          <p:nvPr/>
        </p:nvSpPr>
        <p:spPr bwMode="invGray">
          <a:xfrm>
            <a:off x="0" y="1676400"/>
            <a:ext cx="8458200" cy="762000"/>
          </a:xfrm>
          <a:prstGeom prst="rect">
            <a:avLst/>
          </a:prstGeom>
          <a:noFill/>
          <a:ln w="9525">
            <a:noFill/>
            <a:miter lim="800000"/>
            <a:headEnd/>
            <a:tailEnd/>
          </a:ln>
          <a:effectLst>
            <a:outerShdw dist="35921" dir="2700000" algn="ctr" rotWithShape="0">
              <a:srgbClr val="000000"/>
            </a:outerShdw>
          </a:effectLst>
        </p:spPr>
        <p:txBody>
          <a:bodyPr anchor="ctr"/>
          <a:lstStyle/>
          <a:p>
            <a:pPr algn="r" eaLnBrk="0" hangingPunct="0">
              <a:defRPr/>
            </a:pPr>
            <a:r>
              <a:rPr lang="en-US" sz="2000" kern="0" dirty="0">
                <a:solidFill>
                  <a:schemeClr val="bg1"/>
                </a:solidFill>
                <a:effectLst>
                  <a:outerShdw blurRad="38100" dist="38100" dir="2700000" algn="tl">
                    <a:srgbClr val="000000">
                      <a:alpha val="43137"/>
                    </a:srgbClr>
                  </a:outerShdw>
                </a:effectLst>
                <a:ea typeface="+mj-ea"/>
                <a:cs typeface="+mj-cs"/>
              </a:rPr>
              <a:t>Average Annual Releases = 1.9 million </a:t>
            </a:r>
            <a:r>
              <a:rPr lang="en-US" sz="2000" kern="0" dirty="0" smtClean="0">
                <a:solidFill>
                  <a:schemeClr val="bg1"/>
                </a:solidFill>
                <a:effectLst>
                  <a:outerShdw blurRad="38100" dist="38100" dir="2700000" algn="tl">
                    <a:srgbClr val="000000">
                      <a:alpha val="43137"/>
                    </a:srgbClr>
                  </a:outerShdw>
                </a:effectLst>
                <a:ea typeface="+mj-ea"/>
                <a:cs typeface="+mj-cs"/>
              </a:rPr>
              <a:t>acre-ft/yr</a:t>
            </a:r>
            <a:endParaRPr lang="en-US" sz="2000" kern="0" dirty="0">
              <a:solidFill>
                <a:schemeClr val="bg1"/>
              </a:solidFill>
              <a:effectLst>
                <a:outerShdw blurRad="38100" dist="38100" dir="2700000" algn="tl">
                  <a:srgbClr val="000000">
                    <a:alpha val="43137"/>
                  </a:srgbClr>
                </a:outerShdw>
              </a:effectLst>
              <a:ea typeface="+mj-ea"/>
              <a:cs typeface="+mj-cs"/>
            </a:endParaRPr>
          </a:p>
          <a:p>
            <a:pPr algn="r" eaLnBrk="0" hangingPunct="0">
              <a:defRPr/>
            </a:pPr>
            <a:r>
              <a:rPr lang="en-US" sz="2000" kern="0" dirty="0">
                <a:solidFill>
                  <a:schemeClr val="bg1"/>
                </a:solidFill>
                <a:effectLst>
                  <a:outerShdw blurRad="38100" dist="38100" dir="2700000" algn="tl">
                    <a:srgbClr val="000000">
                      <a:alpha val="43137"/>
                    </a:srgbClr>
                  </a:outerShdw>
                </a:effectLst>
                <a:ea typeface="+mj-ea"/>
                <a:cs typeface="+mj-cs"/>
              </a:rPr>
              <a:t>Annual Chance of Releases = 73% of time (Nov-May)</a:t>
            </a:r>
          </a:p>
        </p:txBody>
      </p:sp>
      <p:sp>
        <p:nvSpPr>
          <p:cNvPr id="9" name="Title 4"/>
          <p:cNvSpPr txBox="1">
            <a:spLocks/>
          </p:cNvSpPr>
          <p:nvPr/>
        </p:nvSpPr>
        <p:spPr bwMode="invGray">
          <a:xfrm rot="16200000">
            <a:off x="-1104900" y="3467100"/>
            <a:ext cx="2819400" cy="609600"/>
          </a:xfrm>
          <a:prstGeom prst="rect">
            <a:avLst/>
          </a:prstGeom>
          <a:noFill/>
          <a:ln w="9525">
            <a:noFill/>
            <a:miter lim="800000"/>
            <a:headEnd/>
            <a:tailEnd/>
          </a:ln>
          <a:effectLst>
            <a:outerShdw dist="35921" dir="2700000" algn="ctr" rotWithShape="0">
              <a:srgbClr val="000000"/>
            </a:outerShdw>
          </a:effectLst>
        </p:spPr>
        <p:txBody>
          <a:bodyPr anchor="ctr"/>
          <a:lstStyle/>
          <a:p>
            <a:pPr eaLnBrk="0" hangingPunct="0">
              <a:defRPr/>
            </a:pPr>
            <a:r>
              <a:rPr lang="en-US" sz="2200" kern="0" dirty="0">
                <a:solidFill>
                  <a:schemeClr val="bg1"/>
                </a:solidFill>
                <a:ea typeface="+mj-ea"/>
                <a:cs typeface="+mj-cs"/>
              </a:rPr>
              <a:t>Acre-Feet (x1000)</a:t>
            </a:r>
          </a:p>
        </p:txBody>
      </p:sp>
    </p:spTree>
  </p:cSld>
  <p:clrMapOvr>
    <a:masterClrMapping/>
  </p:clrMapOvr>
  <p:transition>
    <p:fade/>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defRPr/>
            </a:pPr>
            <a:r>
              <a:rPr lang="en-US" dirty="0" smtClean="0"/>
              <a:t>Folsom Flood Releases</a:t>
            </a:r>
            <a:br>
              <a:rPr lang="en-US" dirty="0" smtClean="0"/>
            </a:br>
            <a:r>
              <a:rPr lang="en-US" sz="2800" dirty="0" smtClean="0">
                <a:solidFill>
                  <a:schemeClr val="bg1"/>
                </a:solidFill>
              </a:rPr>
              <a:t> </a:t>
            </a:r>
            <a:r>
              <a:rPr lang="en-US" sz="2400" dirty="0" smtClean="0">
                <a:solidFill>
                  <a:schemeClr val="bg1"/>
                </a:solidFill>
              </a:rPr>
              <a:t>Excess flows not used to meet Delta standards or exports</a:t>
            </a:r>
            <a:endParaRPr lang="en-US" sz="2800" dirty="0">
              <a:solidFill>
                <a:schemeClr val="bg1"/>
              </a:solidFill>
            </a:endParaRPr>
          </a:p>
        </p:txBody>
      </p:sp>
      <p:graphicFrame>
        <p:nvGraphicFramePr>
          <p:cNvPr id="7" name="Content Placeholder 6"/>
          <p:cNvGraphicFramePr>
            <a:graphicFrameLocks noGrp="1"/>
          </p:cNvGraphicFramePr>
          <p:nvPr>
            <p:ph idx="1"/>
          </p:nvPr>
        </p:nvGraphicFramePr>
        <p:xfrm>
          <a:off x="228600" y="2057400"/>
          <a:ext cx="8610600" cy="4572000"/>
        </p:xfrm>
        <a:graphic>
          <a:graphicData uri="http://schemas.openxmlformats.org/drawingml/2006/chart">
            <c:chart xmlns:c="http://schemas.openxmlformats.org/drawingml/2006/chart" xmlns:r="http://schemas.openxmlformats.org/officeDocument/2006/relationships" r:id="rId3"/>
          </a:graphicData>
        </a:graphic>
      </p:graphicFrame>
      <p:sp>
        <p:nvSpPr>
          <p:cNvPr id="2" name="Slide Number Placeholder 1"/>
          <p:cNvSpPr>
            <a:spLocks noGrp="1"/>
          </p:cNvSpPr>
          <p:nvPr>
            <p:ph type="sldNum" sz="quarter" idx="10"/>
          </p:nvPr>
        </p:nvSpPr>
        <p:spPr/>
        <p:txBody>
          <a:bodyPr/>
          <a:lstStyle/>
          <a:p>
            <a:pPr>
              <a:defRPr/>
            </a:pPr>
            <a:fld id="{65D2909F-C517-4E70-A943-19A186D20440}" type="slidenum">
              <a:rPr lang="en-US" smtClean="0"/>
              <a:pPr>
                <a:defRPr/>
              </a:pPr>
              <a:t>84</a:t>
            </a:fld>
            <a:endParaRPr lang="en-US" dirty="0"/>
          </a:p>
        </p:txBody>
      </p:sp>
      <p:sp>
        <p:nvSpPr>
          <p:cNvPr id="8" name="Title 4"/>
          <p:cNvSpPr txBox="1">
            <a:spLocks/>
          </p:cNvSpPr>
          <p:nvPr/>
        </p:nvSpPr>
        <p:spPr bwMode="invGray">
          <a:xfrm>
            <a:off x="1828800" y="1676400"/>
            <a:ext cx="6629400" cy="762000"/>
          </a:xfrm>
          <a:prstGeom prst="rect">
            <a:avLst/>
          </a:prstGeom>
          <a:noFill/>
          <a:ln w="9525">
            <a:noFill/>
            <a:miter lim="800000"/>
            <a:headEnd/>
            <a:tailEnd/>
          </a:ln>
          <a:effectLst>
            <a:outerShdw dist="35921" dir="2700000" algn="ctr" rotWithShape="0">
              <a:srgbClr val="000000"/>
            </a:outerShdw>
          </a:effectLst>
        </p:spPr>
        <p:txBody>
          <a:bodyPr anchor="ctr"/>
          <a:lstStyle/>
          <a:p>
            <a:pPr eaLnBrk="0" hangingPunct="0">
              <a:defRPr/>
            </a:pPr>
            <a:r>
              <a:rPr lang="en-US" sz="2000" kern="0" dirty="0">
                <a:solidFill>
                  <a:schemeClr val="bg1"/>
                </a:solidFill>
                <a:effectLst>
                  <a:outerShdw blurRad="38100" dist="38100" dir="2700000" algn="tl">
                    <a:srgbClr val="000000">
                      <a:alpha val="43137"/>
                    </a:srgbClr>
                  </a:outerShdw>
                </a:effectLst>
                <a:ea typeface="+mj-ea"/>
                <a:cs typeface="+mj-cs"/>
              </a:rPr>
              <a:t>Average Annual Releases = 1.6 million </a:t>
            </a:r>
            <a:r>
              <a:rPr lang="en-US" sz="2000" kern="0" dirty="0" smtClean="0">
                <a:solidFill>
                  <a:schemeClr val="bg1"/>
                </a:solidFill>
                <a:effectLst>
                  <a:outerShdw blurRad="38100" dist="38100" dir="2700000" algn="tl">
                    <a:srgbClr val="000000">
                      <a:alpha val="43137"/>
                    </a:srgbClr>
                  </a:outerShdw>
                </a:effectLst>
                <a:ea typeface="+mj-ea"/>
                <a:cs typeface="+mj-cs"/>
              </a:rPr>
              <a:t>acre-ft/yr</a:t>
            </a:r>
            <a:endParaRPr lang="en-US" sz="2000" kern="0" dirty="0">
              <a:solidFill>
                <a:schemeClr val="bg1"/>
              </a:solidFill>
              <a:effectLst>
                <a:outerShdw blurRad="38100" dist="38100" dir="2700000" algn="tl">
                  <a:srgbClr val="000000">
                    <a:alpha val="43137"/>
                  </a:srgbClr>
                </a:outerShdw>
              </a:effectLst>
              <a:ea typeface="+mj-ea"/>
              <a:cs typeface="+mj-cs"/>
            </a:endParaRPr>
          </a:p>
          <a:p>
            <a:pPr eaLnBrk="0" hangingPunct="0">
              <a:defRPr/>
            </a:pPr>
            <a:r>
              <a:rPr lang="en-US" sz="2000" kern="0" dirty="0">
                <a:solidFill>
                  <a:schemeClr val="bg1"/>
                </a:solidFill>
                <a:effectLst>
                  <a:outerShdw blurRad="38100" dist="38100" dir="2700000" algn="tl">
                    <a:srgbClr val="000000">
                      <a:alpha val="43137"/>
                    </a:srgbClr>
                  </a:outerShdw>
                </a:effectLst>
                <a:ea typeface="+mj-ea"/>
                <a:cs typeface="+mj-cs"/>
              </a:rPr>
              <a:t>Annual Chance of Releases = 74% of time (Nov-May)</a:t>
            </a:r>
          </a:p>
        </p:txBody>
      </p:sp>
      <p:sp>
        <p:nvSpPr>
          <p:cNvPr id="9" name="Title 4"/>
          <p:cNvSpPr txBox="1">
            <a:spLocks/>
          </p:cNvSpPr>
          <p:nvPr/>
        </p:nvSpPr>
        <p:spPr bwMode="invGray">
          <a:xfrm rot="16200000">
            <a:off x="-1104900" y="3467100"/>
            <a:ext cx="2819400" cy="609600"/>
          </a:xfrm>
          <a:prstGeom prst="rect">
            <a:avLst/>
          </a:prstGeom>
          <a:noFill/>
          <a:ln w="9525">
            <a:noFill/>
            <a:miter lim="800000"/>
            <a:headEnd/>
            <a:tailEnd/>
          </a:ln>
          <a:effectLst>
            <a:outerShdw dist="35921" dir="2700000" algn="ctr" rotWithShape="0">
              <a:srgbClr val="000000"/>
            </a:outerShdw>
          </a:effectLst>
        </p:spPr>
        <p:txBody>
          <a:bodyPr anchor="ctr"/>
          <a:lstStyle/>
          <a:p>
            <a:pPr eaLnBrk="0" hangingPunct="0">
              <a:defRPr/>
            </a:pPr>
            <a:r>
              <a:rPr lang="en-US" sz="2200" kern="0" dirty="0">
                <a:solidFill>
                  <a:schemeClr val="bg1"/>
                </a:solidFill>
                <a:ea typeface="+mj-ea"/>
                <a:cs typeface="+mj-cs"/>
              </a:rPr>
              <a:t>Acre-Feet (x1000)</a:t>
            </a:r>
          </a:p>
        </p:txBody>
      </p:sp>
    </p:spTree>
  </p:cSld>
  <p:clrMapOvr>
    <a:masterClrMapping/>
  </p:clrMapOvr>
  <p:transition>
    <p:fade/>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84748" name="Picture 12" descr="C:\MyFiles\grafix\jpegs\Aqueduct-CrackedEarthBlend1.JPG"/>
          <p:cNvPicPr>
            <a:picLocks noChangeAspect="1" noChangeArrowheads="1"/>
          </p:cNvPicPr>
          <p:nvPr/>
        </p:nvPicPr>
        <p:blipFill>
          <a:blip r:embed="rId3">
            <a:lum bright="-14000" contrast="6000"/>
          </a:blip>
          <a:srcRect/>
          <a:stretch>
            <a:fillRect/>
          </a:stretch>
        </p:blipFill>
        <p:spPr bwMode="auto">
          <a:xfrm>
            <a:off x="0" y="0"/>
            <a:ext cx="9144000" cy="6894513"/>
          </a:xfrm>
          <a:prstGeom prst="rect">
            <a:avLst/>
          </a:prstGeom>
          <a:noFill/>
          <a:ln w="25400">
            <a:noFill/>
            <a:miter lim="800000"/>
            <a:headEnd/>
            <a:tailEnd/>
          </a:ln>
          <a:effectLst/>
        </p:spPr>
      </p:pic>
    </p:spTree>
  </p:cSld>
  <p:clrMapOvr>
    <a:masterClrMapping/>
  </p:clrMapOvr>
  <p:transition>
    <p:pull dir="ld"/>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9666" name="Rectangle 11266"/>
          <p:cNvSpPr>
            <a:spLocks noGrp="1" noChangeArrowheads="1"/>
          </p:cNvSpPr>
          <p:nvPr>
            <p:ph type="title"/>
          </p:nvPr>
        </p:nvSpPr>
        <p:spPr>
          <a:xfrm>
            <a:off x="0" y="114300"/>
            <a:ext cx="9144000" cy="914400"/>
          </a:xfrm>
        </p:spPr>
        <p:txBody>
          <a:bodyPr/>
          <a:lstStyle/>
          <a:p>
            <a:pPr>
              <a:defRPr/>
            </a:pPr>
            <a:r>
              <a:rPr lang="en-US" sz="4400" dirty="0" smtClean="0"/>
              <a:t>2008 </a:t>
            </a:r>
            <a:r>
              <a:rPr lang="en-US" sz="4400" dirty="0"/>
              <a:t>Water Supply Status</a:t>
            </a:r>
          </a:p>
        </p:txBody>
      </p:sp>
      <p:sp>
        <p:nvSpPr>
          <p:cNvPr id="369667" name="Rectangle 11267"/>
          <p:cNvSpPr>
            <a:spLocks noChangeArrowheads="1"/>
          </p:cNvSpPr>
          <p:nvPr/>
        </p:nvSpPr>
        <p:spPr bwMode="auto">
          <a:xfrm>
            <a:off x="471488" y="1162050"/>
            <a:ext cx="8305800" cy="5432425"/>
          </a:xfrm>
          <a:prstGeom prst="rect">
            <a:avLst/>
          </a:prstGeom>
          <a:noFill/>
          <a:ln w="9525">
            <a:noFill/>
            <a:miter lim="800000"/>
            <a:headEnd/>
            <a:tailEnd/>
          </a:ln>
          <a:effectLst/>
        </p:spPr>
        <p:txBody>
          <a:bodyPr/>
          <a:lstStyle/>
          <a:p>
            <a:pPr marL="342900" indent="-342900" eaLnBrk="0" hangingPunct="0">
              <a:lnSpc>
                <a:spcPct val="120000"/>
              </a:lnSpc>
              <a:spcAft>
                <a:spcPct val="20000"/>
              </a:spcAft>
              <a:buClr>
                <a:srgbClr val="FFFF00"/>
              </a:buClr>
              <a:buSzPct val="75000"/>
              <a:buFont typeface="Wingdings" pitchFamily="2" charset="2"/>
              <a:buChar char="n"/>
              <a:defRPr/>
            </a:pPr>
            <a:r>
              <a:rPr lang="en-US" sz="3000" b="1" dirty="0">
                <a:solidFill>
                  <a:schemeClr val="bg1"/>
                </a:solidFill>
              </a:rPr>
              <a:t>Colorado River Aqueduct</a:t>
            </a:r>
            <a:br>
              <a:rPr lang="en-US" sz="3000" b="1" dirty="0">
                <a:solidFill>
                  <a:schemeClr val="bg1"/>
                </a:solidFill>
              </a:rPr>
            </a:br>
            <a:r>
              <a:rPr lang="en-US" sz="2400" b="1" dirty="0">
                <a:solidFill>
                  <a:srgbClr val="FF9900"/>
                </a:solidFill>
              </a:rPr>
              <a:t>- </a:t>
            </a:r>
            <a:r>
              <a:rPr lang="en-US" sz="2800" b="1" dirty="0" smtClean="0">
                <a:solidFill>
                  <a:srgbClr val="FF9900"/>
                </a:solidFill>
              </a:rPr>
              <a:t>771,000 </a:t>
            </a:r>
            <a:r>
              <a:rPr lang="en-US" sz="2800" b="1" dirty="0">
                <a:solidFill>
                  <a:srgbClr val="FF9900"/>
                </a:solidFill>
              </a:rPr>
              <a:t>Acre-Feet</a:t>
            </a:r>
          </a:p>
          <a:p>
            <a:pPr marL="1200150" lvl="2" indent="-285750" eaLnBrk="0" hangingPunct="0">
              <a:lnSpc>
                <a:spcPct val="75000"/>
              </a:lnSpc>
              <a:spcAft>
                <a:spcPct val="30000"/>
              </a:spcAft>
              <a:buClr>
                <a:srgbClr val="60C99C"/>
              </a:buClr>
              <a:buSzPct val="85000"/>
              <a:buFont typeface="Symbol" pitchFamily="18" charset="2"/>
              <a:buChar char="-"/>
              <a:defRPr/>
            </a:pPr>
            <a:r>
              <a:rPr lang="en-US" sz="2400" b="1" dirty="0">
                <a:solidFill>
                  <a:srgbClr val="92D050"/>
                </a:solidFill>
              </a:rPr>
              <a:t>Basic Apportionment</a:t>
            </a:r>
          </a:p>
          <a:p>
            <a:pPr marL="1200150" lvl="2" indent="-285750" eaLnBrk="0" hangingPunct="0">
              <a:lnSpc>
                <a:spcPct val="75000"/>
              </a:lnSpc>
              <a:spcAft>
                <a:spcPct val="30000"/>
              </a:spcAft>
              <a:buClr>
                <a:srgbClr val="60C99C"/>
              </a:buClr>
              <a:buSzPct val="85000"/>
              <a:buFont typeface="Symbol" pitchFamily="18" charset="2"/>
              <a:buChar char="-"/>
              <a:defRPr/>
            </a:pPr>
            <a:r>
              <a:rPr lang="en-US" sz="2400" b="1" dirty="0">
                <a:solidFill>
                  <a:srgbClr val="92D050"/>
                </a:solidFill>
              </a:rPr>
              <a:t>IID Conservation, IID/SDCWA, PVID</a:t>
            </a:r>
          </a:p>
          <a:p>
            <a:pPr marL="1200150" lvl="2" indent="-285750" eaLnBrk="0" hangingPunct="0">
              <a:lnSpc>
                <a:spcPct val="75000"/>
              </a:lnSpc>
              <a:spcAft>
                <a:spcPct val="30000"/>
              </a:spcAft>
              <a:buClr>
                <a:srgbClr val="60C99C"/>
              </a:buClr>
              <a:buSzPct val="85000"/>
              <a:buFont typeface="Symbol" pitchFamily="18" charset="2"/>
              <a:buChar char="-"/>
              <a:defRPr/>
            </a:pPr>
            <a:r>
              <a:rPr lang="en-US" sz="2400" b="1" dirty="0">
                <a:solidFill>
                  <a:srgbClr val="92D050"/>
                </a:solidFill>
              </a:rPr>
              <a:t>Agricultural Underuse estimate</a:t>
            </a:r>
          </a:p>
          <a:p>
            <a:pPr marL="342900" indent="-342900" eaLnBrk="0" hangingPunct="0">
              <a:lnSpc>
                <a:spcPct val="120000"/>
              </a:lnSpc>
              <a:spcAft>
                <a:spcPct val="20000"/>
              </a:spcAft>
              <a:buClr>
                <a:srgbClr val="FFFF00"/>
              </a:buClr>
              <a:buSzPct val="75000"/>
              <a:buFont typeface="Wingdings" pitchFamily="2" charset="2"/>
              <a:buChar char="n"/>
              <a:defRPr/>
            </a:pPr>
            <a:r>
              <a:rPr lang="en-US" sz="3000" b="1" dirty="0">
                <a:solidFill>
                  <a:schemeClr val="bg1"/>
                </a:solidFill>
              </a:rPr>
              <a:t>State Water Project </a:t>
            </a:r>
            <a:br>
              <a:rPr lang="en-US" sz="3000" b="1" dirty="0">
                <a:solidFill>
                  <a:schemeClr val="bg1"/>
                </a:solidFill>
              </a:rPr>
            </a:br>
            <a:r>
              <a:rPr lang="en-US" sz="2400" b="1" dirty="0">
                <a:solidFill>
                  <a:srgbClr val="FF9900"/>
                </a:solidFill>
              </a:rPr>
              <a:t>- </a:t>
            </a:r>
            <a:r>
              <a:rPr lang="en-US" sz="2800" b="1" dirty="0">
                <a:solidFill>
                  <a:srgbClr val="FF9900"/>
                </a:solidFill>
              </a:rPr>
              <a:t>35% Current Table A Allocation</a:t>
            </a:r>
            <a:endParaRPr lang="en-US" sz="2800" b="1" dirty="0">
              <a:solidFill>
                <a:srgbClr val="FFA827"/>
              </a:solidFill>
            </a:endParaRPr>
          </a:p>
          <a:p>
            <a:pPr marL="342900" indent="-342900" eaLnBrk="0" hangingPunct="0">
              <a:spcBef>
                <a:spcPts val="600"/>
              </a:spcBef>
              <a:spcAft>
                <a:spcPts val="600"/>
              </a:spcAft>
              <a:buClr>
                <a:srgbClr val="FFFF00"/>
              </a:buClr>
              <a:buSzPct val="75000"/>
              <a:buFont typeface="Wingdings" pitchFamily="2" charset="2"/>
              <a:buChar char="n"/>
              <a:defRPr/>
            </a:pPr>
            <a:r>
              <a:rPr lang="en-US" sz="3000" b="1" dirty="0">
                <a:solidFill>
                  <a:schemeClr val="bg1"/>
                </a:solidFill>
                <a:effectLst>
                  <a:outerShdw blurRad="38100" dist="38100" dir="2700000" algn="tl">
                    <a:srgbClr val="000000"/>
                  </a:outerShdw>
                </a:effectLst>
              </a:rPr>
              <a:t>WSDM  Actions</a:t>
            </a:r>
            <a:br>
              <a:rPr lang="en-US" sz="3000" b="1" dirty="0">
                <a:solidFill>
                  <a:schemeClr val="bg1"/>
                </a:solidFill>
                <a:effectLst>
                  <a:outerShdw blurRad="38100" dist="38100" dir="2700000" algn="tl">
                    <a:srgbClr val="000000"/>
                  </a:outerShdw>
                </a:effectLst>
              </a:rPr>
            </a:br>
            <a:r>
              <a:rPr lang="en-US" sz="2800" b="1" dirty="0">
                <a:solidFill>
                  <a:srgbClr val="FF9900"/>
                </a:solidFill>
              </a:rPr>
              <a:t>- </a:t>
            </a:r>
            <a:r>
              <a:rPr lang="en-US" sz="2800" b="1" dirty="0" smtClean="0">
                <a:solidFill>
                  <a:srgbClr val="FF9900"/>
                </a:solidFill>
              </a:rPr>
              <a:t>743 TAF </a:t>
            </a:r>
            <a:r>
              <a:rPr lang="en-US" sz="2800" b="1" dirty="0">
                <a:solidFill>
                  <a:srgbClr val="FF9900"/>
                </a:solidFill>
              </a:rPr>
              <a:t>of Storage Actions</a:t>
            </a:r>
            <a:br>
              <a:rPr lang="en-US" sz="2800" b="1" dirty="0">
                <a:solidFill>
                  <a:srgbClr val="FF9900"/>
                </a:solidFill>
              </a:rPr>
            </a:br>
            <a:r>
              <a:rPr lang="en-US" sz="2800" b="1" dirty="0">
                <a:solidFill>
                  <a:srgbClr val="FF9900"/>
                </a:solidFill>
              </a:rPr>
              <a:t>- </a:t>
            </a:r>
            <a:r>
              <a:rPr lang="en-US" sz="2800" b="1" dirty="0" smtClean="0">
                <a:solidFill>
                  <a:srgbClr val="FF9900"/>
                </a:solidFill>
              </a:rPr>
              <a:t>156 </a:t>
            </a:r>
            <a:r>
              <a:rPr lang="en-US" sz="2800" b="1" dirty="0">
                <a:solidFill>
                  <a:srgbClr val="FF9900"/>
                </a:solidFill>
              </a:rPr>
              <a:t>TAF of Transfers</a:t>
            </a:r>
          </a:p>
          <a:p>
            <a:pPr marL="342900" indent="-342900" eaLnBrk="0" hangingPunct="0">
              <a:lnSpc>
                <a:spcPct val="120000"/>
              </a:lnSpc>
              <a:spcAft>
                <a:spcPct val="20000"/>
              </a:spcAft>
              <a:buClr>
                <a:srgbClr val="FFFF00"/>
              </a:buClr>
              <a:buSzPct val="75000"/>
              <a:defRPr/>
            </a:pPr>
            <a:r>
              <a:rPr lang="en-US" sz="2800" b="1" dirty="0">
                <a:solidFill>
                  <a:srgbClr val="FF9900"/>
                </a:solidFill>
              </a:rPr>
              <a:t>	</a:t>
            </a:r>
          </a:p>
        </p:txBody>
      </p:sp>
    </p:spTree>
  </p:cSld>
  <p:clrMapOvr>
    <a:masterClrMapping/>
  </p:clrMapOvr>
  <p:transition>
    <p:fade/>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graphicFrame>
        <p:nvGraphicFramePr>
          <p:cNvPr id="8" name="Content Placeholder 7"/>
          <p:cNvGraphicFramePr>
            <a:graphicFrameLocks noGrp="1"/>
          </p:cNvGraphicFramePr>
          <p:nvPr>
            <p:ph idx="1"/>
          </p:nvPr>
        </p:nvGraphicFramePr>
        <p:xfrm>
          <a:off x="0" y="1411288"/>
          <a:ext cx="9144000" cy="5305425"/>
        </p:xfrm>
        <a:graphic>
          <a:graphicData uri="http://schemas.openxmlformats.org/drawingml/2006/chart">
            <c:chart xmlns:c="http://schemas.openxmlformats.org/drawingml/2006/chart" xmlns:r="http://schemas.openxmlformats.org/officeDocument/2006/relationships" r:id="rId3"/>
          </a:graphicData>
        </a:graphic>
      </p:graphicFrame>
      <p:sp>
        <p:nvSpPr>
          <p:cNvPr id="9" name="Rectangle 12"/>
          <p:cNvSpPr>
            <a:spLocks noChangeArrowheads="1"/>
          </p:cNvSpPr>
          <p:nvPr/>
        </p:nvSpPr>
        <p:spPr bwMode="auto">
          <a:xfrm rot="16200000">
            <a:off x="-1170781" y="3488531"/>
            <a:ext cx="2986088" cy="523875"/>
          </a:xfrm>
          <a:prstGeom prst="rect">
            <a:avLst/>
          </a:prstGeom>
          <a:noFill/>
          <a:ln w="9525">
            <a:noFill/>
            <a:miter lim="800000"/>
            <a:headEnd/>
            <a:tailEnd/>
          </a:ln>
          <a:effectLst/>
        </p:spPr>
        <p:txBody>
          <a:bodyPr>
            <a:spAutoFit/>
          </a:bodyPr>
          <a:lstStyle/>
          <a:p>
            <a:pPr algn="ctr" eaLnBrk="0" hangingPunct="0">
              <a:spcBef>
                <a:spcPct val="50000"/>
              </a:spcBef>
              <a:defRPr/>
            </a:pPr>
            <a:r>
              <a:rPr lang="en-US" sz="2800" b="1" dirty="0">
                <a:solidFill>
                  <a:srgbClr val="FFC000"/>
                </a:solidFill>
                <a:effectLst>
                  <a:outerShdw blurRad="38100" dist="38100" dir="2700000" algn="tl">
                    <a:srgbClr val="000000"/>
                  </a:outerShdw>
                </a:effectLst>
                <a:latin typeface="Arial Narrow" pitchFamily="34" charset="0"/>
                <a:cs typeface="+mn-cs"/>
              </a:rPr>
              <a:t>Million Acre-Feet</a:t>
            </a:r>
          </a:p>
        </p:txBody>
      </p:sp>
      <p:sp>
        <p:nvSpPr>
          <p:cNvPr id="10" name="Rectangle 13"/>
          <p:cNvSpPr>
            <a:spLocks noChangeArrowheads="1"/>
          </p:cNvSpPr>
          <p:nvPr/>
        </p:nvSpPr>
        <p:spPr bwMode="auto">
          <a:xfrm>
            <a:off x="2563813" y="6165850"/>
            <a:ext cx="4697412" cy="369888"/>
          </a:xfrm>
          <a:prstGeom prst="rect">
            <a:avLst/>
          </a:prstGeom>
          <a:noFill/>
          <a:ln w="9525">
            <a:noFill/>
            <a:miter lim="800000"/>
            <a:headEnd/>
            <a:tailEnd/>
          </a:ln>
        </p:spPr>
        <p:txBody>
          <a:bodyPr lIns="0" tIns="0" rIns="0" bIns="0">
            <a:spAutoFit/>
          </a:bodyPr>
          <a:lstStyle/>
          <a:p>
            <a:pPr algn="ctr" eaLnBrk="0" hangingPunct="0">
              <a:defRPr/>
            </a:pPr>
            <a:r>
              <a:rPr lang="en-US" sz="2400" b="1" dirty="0">
                <a:solidFill>
                  <a:srgbClr val="FFC000"/>
                </a:solidFill>
                <a:effectLst>
                  <a:outerShdw blurRad="38100" dist="38100" dir="2700000" algn="tl">
                    <a:srgbClr val="000000"/>
                  </a:outerShdw>
                </a:effectLst>
                <a:latin typeface="Arial" pitchFamily="34" charset="0"/>
                <a:cs typeface="+mn-cs"/>
              </a:rPr>
              <a:t>Projected Supplies</a:t>
            </a:r>
          </a:p>
        </p:txBody>
      </p:sp>
      <p:sp>
        <p:nvSpPr>
          <p:cNvPr id="11" name="Text Box 2"/>
          <p:cNvSpPr txBox="1">
            <a:spLocks noGrp="1" noChangeArrowheads="1"/>
          </p:cNvSpPr>
          <p:nvPr>
            <p:ph type="title"/>
          </p:nvPr>
        </p:nvSpPr>
        <p:spPr/>
        <p:txBody>
          <a:bodyPr>
            <a:spAutoFit/>
          </a:bodyPr>
          <a:lstStyle/>
          <a:p>
            <a:pPr>
              <a:lnSpc>
                <a:spcPct val="80000"/>
              </a:lnSpc>
              <a:spcBef>
                <a:spcPct val="15000"/>
              </a:spcBef>
              <a:defRPr/>
            </a:pPr>
            <a:r>
              <a:rPr lang="en-US" sz="4000" dirty="0">
                <a:cs typeface="+mn-cs"/>
              </a:rPr>
              <a:t>Projected CY 2008</a:t>
            </a:r>
            <a:br>
              <a:rPr lang="en-US" sz="4000" dirty="0">
                <a:cs typeface="+mn-cs"/>
              </a:rPr>
            </a:br>
            <a:r>
              <a:rPr lang="en-US" sz="4000" dirty="0">
                <a:cs typeface="+mn-cs"/>
              </a:rPr>
              <a:t> Supply/Demand Balance</a:t>
            </a:r>
          </a:p>
        </p:txBody>
      </p:sp>
      <p:grpSp>
        <p:nvGrpSpPr>
          <p:cNvPr id="2" name="Group 53"/>
          <p:cNvGrpSpPr>
            <a:grpSpLocks/>
          </p:cNvGrpSpPr>
          <p:nvPr/>
        </p:nvGrpSpPr>
        <p:grpSpPr bwMode="auto">
          <a:xfrm>
            <a:off x="688975" y="2649538"/>
            <a:ext cx="8266113" cy="320675"/>
            <a:chOff x="333" y="1513"/>
            <a:chExt cx="5207" cy="202"/>
          </a:xfrm>
        </p:grpSpPr>
        <p:sp>
          <p:nvSpPr>
            <p:cNvPr id="8199" name="Text Box 47"/>
            <p:cNvSpPr txBox="1">
              <a:spLocks noChangeArrowheads="1"/>
            </p:cNvSpPr>
            <p:nvPr/>
          </p:nvSpPr>
          <p:spPr bwMode="auto">
            <a:xfrm>
              <a:off x="333" y="1513"/>
              <a:ext cx="2494" cy="202"/>
            </a:xfrm>
            <a:prstGeom prst="rect">
              <a:avLst/>
            </a:prstGeom>
            <a:noFill/>
            <a:ln w="28575">
              <a:noFill/>
              <a:miter lim="800000"/>
              <a:headEnd/>
              <a:tailEnd/>
            </a:ln>
          </p:spPr>
          <p:txBody>
            <a:bodyPr lIns="92967" tIns="46484" rIns="92967" bIns="46484"/>
            <a:lstStyle/>
            <a:p>
              <a:pPr algn="ctr" eaLnBrk="0" hangingPunct="0">
                <a:spcBef>
                  <a:spcPct val="50000"/>
                </a:spcBef>
              </a:pPr>
              <a:r>
                <a:rPr lang="en-US" sz="1800" b="1" dirty="0">
                  <a:solidFill>
                    <a:srgbClr val="FFFF00"/>
                  </a:solidFill>
                  <a:cs typeface="Times New Roman" pitchFamily="18" charset="0"/>
                </a:rPr>
                <a:t>Current Trend Demand  </a:t>
              </a:r>
              <a:br>
                <a:rPr lang="en-US" sz="1800" b="1" dirty="0">
                  <a:solidFill>
                    <a:srgbClr val="FFFF00"/>
                  </a:solidFill>
                  <a:cs typeface="Times New Roman" pitchFamily="18" charset="0"/>
                </a:rPr>
              </a:br>
              <a:r>
                <a:rPr lang="en-US" sz="1900" b="1" dirty="0" smtClean="0">
                  <a:solidFill>
                    <a:srgbClr val="FFFF00"/>
                  </a:solidFill>
                  <a:cs typeface="Times New Roman" pitchFamily="18" charset="0"/>
                </a:rPr>
                <a:t>2.19 </a:t>
              </a:r>
              <a:r>
                <a:rPr lang="en-US" sz="1900" b="1" dirty="0" err="1">
                  <a:solidFill>
                    <a:srgbClr val="FFFF00"/>
                  </a:solidFill>
                  <a:cs typeface="Times New Roman" pitchFamily="18" charset="0"/>
                </a:rPr>
                <a:t>maf</a:t>
              </a:r>
              <a:endParaRPr lang="en-US" sz="1900" b="1" dirty="0">
                <a:solidFill>
                  <a:srgbClr val="FFFF00"/>
                </a:solidFill>
                <a:cs typeface="Times New Roman" pitchFamily="18" charset="0"/>
              </a:endParaRPr>
            </a:p>
          </p:txBody>
        </p:sp>
        <p:sp>
          <p:nvSpPr>
            <p:cNvPr id="8200" name="Line 48"/>
            <p:cNvSpPr>
              <a:spLocks noChangeShapeType="1"/>
            </p:cNvSpPr>
            <p:nvPr/>
          </p:nvSpPr>
          <p:spPr bwMode="auto">
            <a:xfrm flipH="1">
              <a:off x="2429" y="1601"/>
              <a:ext cx="3111" cy="9"/>
            </a:xfrm>
            <a:prstGeom prst="line">
              <a:avLst/>
            </a:prstGeom>
            <a:noFill/>
            <a:ln w="38100">
              <a:solidFill>
                <a:srgbClr val="FFFF00"/>
              </a:solidFill>
              <a:prstDash val="dash"/>
              <a:round/>
              <a:headEnd/>
              <a:tailEnd/>
            </a:ln>
          </p:spPr>
          <p:txBody>
            <a:bodyPr>
              <a:spAutoFit/>
            </a:bodyPr>
            <a:lstStyle/>
            <a:p>
              <a:endParaRPr lang="en-US"/>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graphicEl>
                                              <a:chart seriesIdx="0" categoryIdx="-4" bldStep="series"/>
                                            </p:graphicEl>
                                          </p:spTgt>
                                        </p:tgtEl>
                                        <p:attrNameLst>
                                          <p:attrName>style.visibility</p:attrName>
                                        </p:attrNameLst>
                                      </p:cBhvr>
                                      <p:to>
                                        <p:strVal val="visible"/>
                                      </p:to>
                                    </p:set>
                                    <p:animEffect transition="in" filter="wipe(down)">
                                      <p:cBhvr>
                                        <p:cTn id="12" dur="500"/>
                                        <p:tgtEl>
                                          <p:spTgt spid="8">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graphicEl>
                                              <a:chart seriesIdx="1" categoryIdx="-4" bldStep="series"/>
                                            </p:graphicEl>
                                          </p:spTgt>
                                        </p:tgtEl>
                                        <p:attrNameLst>
                                          <p:attrName>style.visibility</p:attrName>
                                        </p:attrNameLst>
                                      </p:cBhvr>
                                      <p:to>
                                        <p:strVal val="visible"/>
                                      </p:to>
                                    </p:set>
                                    <p:animEffect transition="in" filter="wipe(down)">
                                      <p:cBhvr>
                                        <p:cTn id="17" dur="500"/>
                                        <p:tgtEl>
                                          <p:spTgt spid="8">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8">
                                            <p:graphicEl>
                                              <a:chart seriesIdx="2" categoryIdx="-4" bldStep="series"/>
                                            </p:graphicEl>
                                          </p:spTgt>
                                        </p:tgtEl>
                                        <p:attrNameLst>
                                          <p:attrName>style.visibility</p:attrName>
                                        </p:attrNameLst>
                                      </p:cBhvr>
                                      <p:to>
                                        <p:strVal val="visible"/>
                                      </p:to>
                                    </p:set>
                                    <p:animEffect transition="in" filter="wipe(down)">
                                      <p:cBhvr>
                                        <p:cTn id="22" dur="500"/>
                                        <p:tgtEl>
                                          <p:spTgt spid="8">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Sub>
          <a:bldChart bld="series" animBg="0"/>
        </p:bldSub>
      </p:bldGraphic>
    </p:bld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8" name="Line 22"/>
          <p:cNvSpPr>
            <a:spLocks noChangeShapeType="1"/>
          </p:cNvSpPr>
          <p:nvPr/>
        </p:nvSpPr>
        <p:spPr bwMode="auto">
          <a:xfrm>
            <a:off x="463550" y="6673850"/>
            <a:ext cx="176213" cy="3175"/>
          </a:xfrm>
          <a:prstGeom prst="line">
            <a:avLst/>
          </a:prstGeom>
          <a:noFill/>
          <a:ln w="0">
            <a:noFill/>
            <a:round/>
            <a:headEnd/>
            <a:tailEnd/>
          </a:ln>
        </p:spPr>
        <p:txBody>
          <a:bodyPr/>
          <a:lstStyle/>
          <a:p>
            <a:endParaRPr lang="en-US"/>
          </a:p>
        </p:txBody>
      </p:sp>
      <p:sp>
        <p:nvSpPr>
          <p:cNvPr id="457751" name="Text Box 23"/>
          <p:cNvSpPr txBox="1">
            <a:spLocks noChangeArrowheads="1"/>
          </p:cNvSpPr>
          <p:nvPr/>
        </p:nvSpPr>
        <p:spPr bwMode="auto">
          <a:xfrm>
            <a:off x="195263" y="122238"/>
            <a:ext cx="9144000" cy="1169987"/>
          </a:xfrm>
          <a:prstGeom prst="rect">
            <a:avLst/>
          </a:prstGeom>
          <a:noFill/>
          <a:ln w="9525">
            <a:noFill/>
            <a:miter lim="800000"/>
            <a:headEnd/>
            <a:tailEnd/>
          </a:ln>
          <a:effectLst/>
        </p:spPr>
        <p:txBody>
          <a:bodyPr>
            <a:spAutoFit/>
          </a:bodyPr>
          <a:lstStyle/>
          <a:p>
            <a:pPr algn="ctr" eaLnBrk="0" hangingPunct="0">
              <a:lnSpc>
                <a:spcPct val="80000"/>
              </a:lnSpc>
              <a:spcBef>
                <a:spcPct val="15000"/>
              </a:spcBef>
              <a:defRPr/>
            </a:pPr>
            <a:r>
              <a:rPr lang="en-US" sz="4000" b="1" dirty="0">
                <a:solidFill>
                  <a:srgbClr val="FFFF00"/>
                </a:solidFill>
                <a:effectLst>
                  <a:outerShdw blurRad="38100" dist="38100" dir="2700000" algn="tl">
                    <a:srgbClr val="000000"/>
                  </a:outerShdw>
                </a:effectLst>
                <a:cs typeface="+mn-cs"/>
              </a:rPr>
              <a:t>Projected CY 2008</a:t>
            </a:r>
          </a:p>
          <a:p>
            <a:pPr algn="ctr" eaLnBrk="0" hangingPunct="0">
              <a:lnSpc>
                <a:spcPct val="80000"/>
              </a:lnSpc>
              <a:spcBef>
                <a:spcPct val="15000"/>
              </a:spcBef>
              <a:defRPr/>
            </a:pPr>
            <a:r>
              <a:rPr lang="en-US" sz="4000" b="1" dirty="0">
                <a:solidFill>
                  <a:srgbClr val="FFFF00"/>
                </a:solidFill>
                <a:effectLst>
                  <a:outerShdw blurRad="38100" dist="38100" dir="2700000" algn="tl">
                    <a:srgbClr val="000000"/>
                  </a:outerShdw>
                </a:effectLst>
                <a:cs typeface="+mn-cs"/>
              </a:rPr>
              <a:t> WSDM Actions</a:t>
            </a:r>
          </a:p>
        </p:txBody>
      </p:sp>
      <p:sp>
        <p:nvSpPr>
          <p:cNvPr id="44" name="Rectangle 19"/>
          <p:cNvSpPr>
            <a:spLocks noChangeArrowheads="1"/>
          </p:cNvSpPr>
          <p:nvPr/>
        </p:nvSpPr>
        <p:spPr bwMode="auto">
          <a:xfrm rot="16200000">
            <a:off x="-1204119" y="3201194"/>
            <a:ext cx="3309938" cy="457200"/>
          </a:xfrm>
          <a:prstGeom prst="rect">
            <a:avLst/>
          </a:prstGeom>
          <a:noFill/>
          <a:ln w="9525">
            <a:noFill/>
            <a:miter lim="800000"/>
            <a:headEnd/>
            <a:tailEnd/>
          </a:ln>
          <a:effectLst/>
        </p:spPr>
        <p:txBody>
          <a:bodyPr>
            <a:spAutoFit/>
          </a:bodyPr>
          <a:lstStyle/>
          <a:p>
            <a:pPr algn="ctr" eaLnBrk="0" hangingPunct="0">
              <a:spcBef>
                <a:spcPct val="50000"/>
              </a:spcBef>
              <a:defRPr/>
            </a:pPr>
            <a:r>
              <a:rPr lang="en-US" sz="2400" b="1" dirty="0">
                <a:solidFill>
                  <a:srgbClr val="FFFF00"/>
                </a:solidFill>
                <a:effectLst>
                  <a:outerShdw blurRad="38100" dist="38100" dir="2700000" algn="tl">
                    <a:srgbClr val="000000"/>
                  </a:outerShdw>
                </a:effectLst>
                <a:latin typeface="Arial Narrow" pitchFamily="34" charset="0"/>
                <a:cs typeface="+mn-cs"/>
              </a:rPr>
              <a:t>Thousand Acre-Feet</a:t>
            </a:r>
          </a:p>
        </p:txBody>
      </p:sp>
      <p:graphicFrame>
        <p:nvGraphicFramePr>
          <p:cNvPr id="9221" name="Chart 6"/>
          <p:cNvGraphicFramePr>
            <a:graphicFrameLocks/>
          </p:cNvGraphicFramePr>
          <p:nvPr/>
        </p:nvGraphicFramePr>
        <p:xfrm>
          <a:off x="838200" y="1762125"/>
          <a:ext cx="7981950" cy="4171950"/>
        </p:xfrm>
        <a:graphic>
          <a:graphicData uri="http://schemas.openxmlformats.org/presentationml/2006/ole">
            <p:oleObj spid="_x0000_s972802" name="Worksheet" r:id="rId4" imgW="8229600" imgH="4305363" progId="Excel.Sheet.8">
              <p:embed/>
            </p:oleObj>
          </a:graphicData>
        </a:graphic>
      </p:graphicFrame>
      <p:sp>
        <p:nvSpPr>
          <p:cNvPr id="9222" name="Text Box 109"/>
          <p:cNvSpPr txBox="1">
            <a:spLocks noChangeArrowheads="1"/>
          </p:cNvSpPr>
          <p:nvPr/>
        </p:nvSpPr>
        <p:spPr bwMode="gray">
          <a:xfrm>
            <a:off x="4238971" y="1310310"/>
            <a:ext cx="1939925" cy="585788"/>
          </a:xfrm>
          <a:prstGeom prst="rect">
            <a:avLst/>
          </a:prstGeom>
          <a:solidFill>
            <a:srgbClr val="000000"/>
          </a:solidFill>
          <a:ln w="9525">
            <a:solidFill>
              <a:schemeClr val="bg1"/>
            </a:solidFill>
            <a:miter lim="800000"/>
            <a:headEnd/>
            <a:tailEnd/>
          </a:ln>
        </p:spPr>
        <p:txBody>
          <a:bodyPr>
            <a:spAutoFit/>
          </a:bodyPr>
          <a:lstStyle/>
          <a:p>
            <a:pPr algn="ctr" eaLnBrk="0" hangingPunct="0"/>
            <a:r>
              <a:rPr lang="en-US" sz="3200" b="1" dirty="0" smtClean="0">
                <a:solidFill>
                  <a:schemeClr val="bg1"/>
                </a:solidFill>
              </a:rPr>
              <a:t>728 TAF</a:t>
            </a:r>
            <a:endParaRPr lang="en-US" sz="3200" b="1" dirty="0">
              <a:solidFill>
                <a:schemeClr val="bg1"/>
              </a:solidFill>
            </a:endParaRPr>
          </a:p>
        </p:txBody>
      </p:sp>
      <p:sp>
        <p:nvSpPr>
          <p:cNvPr id="7" name="Rectangle 6"/>
          <p:cNvSpPr/>
          <p:nvPr/>
        </p:nvSpPr>
        <p:spPr bwMode="auto">
          <a:xfrm>
            <a:off x="6867939" y="1997765"/>
            <a:ext cx="1540565" cy="685800"/>
          </a:xfrm>
          <a:prstGeom prst="rect">
            <a:avLst/>
          </a:prstGeom>
          <a:noFill/>
          <a:ln w="12699"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smtClean="0">
              <a:ln>
                <a:noFill/>
              </a:ln>
              <a:solidFill>
                <a:srgbClr val="0066CC"/>
              </a:solidFill>
              <a:effectLst/>
              <a:latin typeface="Arial" pitchFamily="34" charset="0"/>
            </a:endParaRPr>
          </a:p>
        </p:txBody>
      </p:sp>
      <p:sp>
        <p:nvSpPr>
          <p:cNvPr id="8" name="Rectangle 7"/>
          <p:cNvSpPr/>
          <p:nvPr/>
        </p:nvSpPr>
        <p:spPr bwMode="auto">
          <a:xfrm>
            <a:off x="6848060" y="2077276"/>
            <a:ext cx="1451113" cy="844827"/>
          </a:xfrm>
          <a:prstGeom prst="rect">
            <a:avLst/>
          </a:prstGeom>
          <a:solidFill>
            <a:srgbClr val="FFFF99"/>
          </a:solidFill>
          <a:ln w="12699" cap="flat" cmpd="sng" algn="ctr">
            <a:noFill/>
            <a:prstDash val="solid"/>
            <a:round/>
            <a:headEnd type="none" w="med" len="med"/>
            <a:tailEnd type="none" w="med" len="med"/>
          </a:ln>
          <a:effectLst/>
          <a:scene3d>
            <a:camera prst="orthographicFront"/>
            <a:lightRig rig="threePt" dir="t"/>
          </a:scene3d>
          <a:sp3d>
            <a:bevelT w="165100" prst="coolSlant"/>
            <a:bevelB w="165100" prst="coolSlant"/>
          </a:sp3d>
        </p:spPr>
        <p:txBody>
          <a:bodyPr vert="horz" wrap="square" lIns="91440" tIns="45720" rIns="91440" bIns="45720" numCol="1" rtlCol="0" anchor="t" anchorCtr="0" compatLnSpc="1">
            <a:prstTxWarp prst="textNoShape">
              <a:avLst/>
            </a:prstTxWarp>
            <a:no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dirty="0" smtClean="0">
              <a:ln>
                <a:noFill/>
              </a:ln>
              <a:solidFill>
                <a:schemeClr val="tx1"/>
              </a:solidFill>
              <a:effectLst/>
              <a:latin typeface="Arial" pitchFamily="34" charset="0"/>
            </a:endParaRPr>
          </a:p>
          <a:p>
            <a:pPr marL="0" marR="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dirty="0" smtClean="0">
                <a:ln>
                  <a:noFill/>
                </a:ln>
                <a:solidFill>
                  <a:schemeClr val="tx1"/>
                </a:solidFill>
                <a:effectLst/>
                <a:latin typeface="Arial" pitchFamily="34" charset="0"/>
              </a:rPr>
              <a:t>Conservation </a:t>
            </a:r>
          </a:p>
          <a:p>
            <a:pPr marL="0" marR="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dirty="0" smtClean="0">
                <a:ln>
                  <a:noFill/>
                </a:ln>
                <a:solidFill>
                  <a:schemeClr val="tx1"/>
                </a:solidFill>
                <a:effectLst/>
                <a:latin typeface="Arial" pitchFamily="34" charset="0"/>
              </a:rPr>
              <a:t>Outreach</a:t>
            </a:r>
          </a:p>
        </p:txBody>
      </p:sp>
      <p:sp>
        <p:nvSpPr>
          <p:cNvPr id="10" name="Right Arrow 9"/>
          <p:cNvSpPr/>
          <p:nvPr/>
        </p:nvSpPr>
        <p:spPr bwMode="auto">
          <a:xfrm rot="5400000">
            <a:off x="6876643" y="3383886"/>
            <a:ext cx="1471421" cy="550247"/>
          </a:xfrm>
          <a:prstGeom prst="rightArrow">
            <a:avLst>
              <a:gd name="adj1" fmla="val 50000"/>
              <a:gd name="adj2" fmla="val 42775"/>
            </a:avLst>
          </a:prstGeom>
          <a:solidFill>
            <a:srgbClr val="FFFF99"/>
          </a:solidFill>
          <a:ln w="12699" cap="flat" cmpd="sng" algn="ctr">
            <a:noFill/>
            <a:prstDash val="solid"/>
            <a:round/>
            <a:headEnd type="none" w="med" len="med"/>
            <a:tailEnd type="none" w="med" len="med"/>
          </a:ln>
          <a:effectLst/>
          <a:scene3d>
            <a:camera prst="orthographicFront"/>
            <a:lightRig rig="threePt" dir="t"/>
          </a:scene3d>
          <a:sp3d>
            <a:bevelT w="165100" prst="coolSlant"/>
            <a:bevelB w="165100" prst="coolSlant"/>
          </a:sp3d>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smtClean="0">
              <a:ln>
                <a:noFill/>
              </a:ln>
              <a:solidFill>
                <a:srgbClr val="0066CC"/>
              </a:solidFill>
              <a:effectLst/>
              <a:latin typeface="Arial"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8" name="Line 22"/>
          <p:cNvSpPr>
            <a:spLocks noChangeShapeType="1"/>
          </p:cNvSpPr>
          <p:nvPr/>
        </p:nvSpPr>
        <p:spPr bwMode="auto">
          <a:xfrm>
            <a:off x="463550" y="6673850"/>
            <a:ext cx="176213" cy="3175"/>
          </a:xfrm>
          <a:prstGeom prst="line">
            <a:avLst/>
          </a:prstGeom>
          <a:noFill/>
          <a:ln w="0">
            <a:noFill/>
            <a:round/>
            <a:headEnd/>
            <a:tailEnd/>
          </a:ln>
        </p:spPr>
        <p:txBody>
          <a:bodyPr/>
          <a:lstStyle/>
          <a:p>
            <a:endParaRPr lang="en-US"/>
          </a:p>
        </p:txBody>
      </p:sp>
      <p:sp>
        <p:nvSpPr>
          <p:cNvPr id="457751" name="Text Box 23"/>
          <p:cNvSpPr txBox="1">
            <a:spLocks noChangeArrowheads="1"/>
          </p:cNvSpPr>
          <p:nvPr/>
        </p:nvSpPr>
        <p:spPr bwMode="auto">
          <a:xfrm>
            <a:off x="185738" y="548363"/>
            <a:ext cx="9144000" cy="584775"/>
          </a:xfrm>
          <a:prstGeom prst="rect">
            <a:avLst/>
          </a:prstGeom>
          <a:noFill/>
          <a:ln w="9525">
            <a:noFill/>
            <a:miter lim="800000"/>
            <a:headEnd/>
            <a:tailEnd/>
          </a:ln>
          <a:effectLst/>
        </p:spPr>
        <p:txBody>
          <a:bodyPr>
            <a:spAutoFit/>
          </a:bodyPr>
          <a:lstStyle/>
          <a:p>
            <a:pPr algn="ctr" eaLnBrk="0" hangingPunct="0">
              <a:lnSpc>
                <a:spcPct val="80000"/>
              </a:lnSpc>
              <a:spcBef>
                <a:spcPct val="15000"/>
              </a:spcBef>
              <a:defRPr/>
            </a:pPr>
            <a:r>
              <a:rPr lang="en-US" sz="4000" b="1" dirty="0" smtClean="0">
                <a:solidFill>
                  <a:srgbClr val="FFFF00"/>
                </a:solidFill>
                <a:effectLst>
                  <a:outerShdw blurRad="38100" dist="38100" dir="2700000" algn="tl">
                    <a:srgbClr val="000000"/>
                  </a:outerShdw>
                </a:effectLst>
                <a:cs typeface="+mn-cs"/>
              </a:rPr>
              <a:t>Storage Condition</a:t>
            </a:r>
            <a:endParaRPr lang="en-US" sz="4000" b="1" dirty="0">
              <a:solidFill>
                <a:srgbClr val="FFFF00"/>
              </a:solidFill>
              <a:effectLst>
                <a:outerShdw blurRad="38100" dist="38100" dir="2700000" algn="tl">
                  <a:srgbClr val="000000"/>
                </a:outerShdw>
              </a:effectLst>
              <a:cs typeface="+mn-cs"/>
            </a:endParaRPr>
          </a:p>
        </p:txBody>
      </p:sp>
      <p:sp>
        <p:nvSpPr>
          <p:cNvPr id="7" name="Rectangle 6"/>
          <p:cNvSpPr/>
          <p:nvPr/>
        </p:nvSpPr>
        <p:spPr bwMode="auto">
          <a:xfrm>
            <a:off x="6867939" y="1721540"/>
            <a:ext cx="1540565" cy="685800"/>
          </a:xfrm>
          <a:prstGeom prst="rect">
            <a:avLst/>
          </a:prstGeom>
          <a:noFill/>
          <a:ln w="12699"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smtClean="0">
              <a:ln>
                <a:noFill/>
              </a:ln>
              <a:solidFill>
                <a:srgbClr val="0066CC"/>
              </a:solidFill>
              <a:effectLst/>
              <a:latin typeface="Arial" pitchFamily="34" charset="0"/>
            </a:endParaRPr>
          </a:p>
        </p:txBody>
      </p:sp>
      <p:sp>
        <p:nvSpPr>
          <p:cNvPr id="14" name="Rectangle 13"/>
          <p:cNvSpPr/>
          <p:nvPr/>
        </p:nvSpPr>
        <p:spPr bwMode="auto">
          <a:xfrm>
            <a:off x="1013786" y="1647045"/>
            <a:ext cx="1386513" cy="3132945"/>
          </a:xfrm>
          <a:prstGeom prst="rect">
            <a:avLst/>
          </a:prstGeom>
          <a:solidFill>
            <a:schemeClr val="accent1">
              <a:lumMod val="75000"/>
            </a:schemeClr>
          </a:solidFill>
          <a:ln w="12699" cap="flat" cmpd="sng" algn="ctr">
            <a:noFill/>
            <a:prstDash val="solid"/>
            <a:round/>
            <a:headEnd type="none" w="med" len="med"/>
            <a:tailEnd type="none" w="med" len="med"/>
          </a:ln>
          <a:effectLst/>
          <a:scene3d>
            <a:camera prst="orthographicFront"/>
            <a:lightRig rig="threePt" dir="t"/>
          </a:scene3d>
          <a:sp3d>
            <a:bevelT/>
          </a:sp3d>
        </p:spPr>
        <p:txBody>
          <a:bodyPr vert="horz" wrap="none" lIns="91440" tIns="45720" rIns="91440" bIns="45720" numCol="1" rtlCol="0" anchor="t" anchorCtr="0" compatLnSpc="1">
            <a:prstTxWarp prst="textNoShape">
              <a:avLst/>
            </a:prstTxWarp>
            <a:no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smtClean="0">
              <a:ln>
                <a:noFill/>
              </a:ln>
              <a:solidFill>
                <a:srgbClr val="0066CC"/>
              </a:solidFill>
              <a:effectLst/>
              <a:latin typeface="Arial" pitchFamily="34" charset="0"/>
            </a:endParaRPr>
          </a:p>
        </p:txBody>
      </p:sp>
      <p:sp>
        <p:nvSpPr>
          <p:cNvPr id="17" name="Rectangle 16"/>
          <p:cNvSpPr/>
          <p:nvPr/>
        </p:nvSpPr>
        <p:spPr bwMode="auto">
          <a:xfrm>
            <a:off x="4047344" y="3126542"/>
            <a:ext cx="1813810" cy="2008682"/>
          </a:xfrm>
          <a:prstGeom prst="rect">
            <a:avLst/>
          </a:prstGeom>
          <a:noFill/>
          <a:ln w="12699"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smtClean="0">
              <a:ln>
                <a:noFill/>
              </a:ln>
              <a:solidFill>
                <a:srgbClr val="0066CC"/>
              </a:solidFill>
              <a:effectLst/>
              <a:latin typeface="Arial" pitchFamily="34" charset="0"/>
            </a:endParaRPr>
          </a:p>
        </p:txBody>
      </p:sp>
      <p:sp>
        <p:nvSpPr>
          <p:cNvPr id="18" name="Rectangle 17"/>
          <p:cNvSpPr/>
          <p:nvPr/>
        </p:nvSpPr>
        <p:spPr bwMode="auto">
          <a:xfrm>
            <a:off x="6865495" y="4175854"/>
            <a:ext cx="1304144" cy="989351"/>
          </a:xfrm>
          <a:prstGeom prst="rect">
            <a:avLst/>
          </a:prstGeom>
          <a:noFill/>
          <a:ln w="12699"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smtClean="0">
              <a:ln>
                <a:noFill/>
              </a:ln>
              <a:solidFill>
                <a:srgbClr val="0066CC"/>
              </a:solidFill>
              <a:effectLst/>
              <a:latin typeface="Arial" pitchFamily="34" charset="0"/>
            </a:endParaRPr>
          </a:p>
        </p:txBody>
      </p:sp>
      <p:sp>
        <p:nvSpPr>
          <p:cNvPr id="21" name="TextBox 20"/>
          <p:cNvSpPr txBox="1"/>
          <p:nvPr/>
        </p:nvSpPr>
        <p:spPr>
          <a:xfrm>
            <a:off x="1086477" y="5574001"/>
            <a:ext cx="1239442" cy="707886"/>
          </a:xfrm>
          <a:prstGeom prst="rect">
            <a:avLst/>
          </a:prstGeom>
          <a:noFill/>
          <a:ln>
            <a:noFill/>
          </a:ln>
        </p:spPr>
        <p:txBody>
          <a:bodyPr wrap="none" rtlCol="0">
            <a:spAutoFit/>
          </a:bodyPr>
          <a:lstStyle/>
          <a:p>
            <a:pPr algn="ctr"/>
            <a:r>
              <a:rPr lang="en-US" sz="2000" b="1" dirty="0" smtClean="0">
                <a:solidFill>
                  <a:schemeClr val="bg1"/>
                </a:solidFill>
                <a:effectLst>
                  <a:outerShdw blurRad="38100" dist="38100" dir="2700000" algn="tl">
                    <a:srgbClr val="000000">
                      <a:alpha val="43137"/>
                    </a:srgbClr>
                  </a:outerShdw>
                </a:effectLst>
              </a:rPr>
              <a:t>January </a:t>
            </a:r>
            <a:br>
              <a:rPr lang="en-US" sz="2000" b="1" dirty="0" smtClean="0">
                <a:solidFill>
                  <a:schemeClr val="bg1"/>
                </a:solidFill>
                <a:effectLst>
                  <a:outerShdw blurRad="38100" dist="38100" dir="2700000" algn="tl">
                    <a:srgbClr val="000000">
                      <a:alpha val="43137"/>
                    </a:srgbClr>
                  </a:outerShdw>
                </a:effectLst>
              </a:rPr>
            </a:br>
            <a:r>
              <a:rPr lang="en-US" sz="2000" b="1" dirty="0" smtClean="0">
                <a:solidFill>
                  <a:schemeClr val="bg1"/>
                </a:solidFill>
                <a:effectLst>
                  <a:outerShdw blurRad="38100" dist="38100" dir="2700000" algn="tl">
                    <a:srgbClr val="000000">
                      <a:alpha val="43137"/>
                    </a:srgbClr>
                  </a:outerShdw>
                </a:effectLst>
              </a:rPr>
              <a:t>2007</a:t>
            </a:r>
            <a:endParaRPr lang="en-US" sz="2000" b="1" dirty="0">
              <a:solidFill>
                <a:schemeClr val="bg1"/>
              </a:solidFill>
              <a:effectLst>
                <a:outerShdw blurRad="38100" dist="38100" dir="2700000" algn="tl">
                  <a:srgbClr val="000000">
                    <a:alpha val="43137"/>
                  </a:srgbClr>
                </a:outerShdw>
              </a:effectLst>
            </a:endParaRPr>
          </a:p>
        </p:txBody>
      </p:sp>
      <p:sp>
        <p:nvSpPr>
          <p:cNvPr id="23" name="Rectangle 22"/>
          <p:cNvSpPr/>
          <p:nvPr/>
        </p:nvSpPr>
        <p:spPr bwMode="auto">
          <a:xfrm>
            <a:off x="4011429" y="2917306"/>
            <a:ext cx="1408296" cy="1832548"/>
          </a:xfrm>
          <a:prstGeom prst="rect">
            <a:avLst/>
          </a:prstGeom>
          <a:solidFill>
            <a:schemeClr val="accent1">
              <a:lumMod val="75000"/>
            </a:schemeClr>
          </a:solidFill>
          <a:ln w="12699" cap="flat" cmpd="sng" algn="ctr">
            <a:noFill/>
            <a:prstDash val="solid"/>
            <a:round/>
            <a:headEnd type="none" w="med" len="med"/>
            <a:tailEnd type="none" w="med" len="med"/>
          </a:ln>
          <a:effectLst/>
          <a:scene3d>
            <a:camera prst="orthographicFront"/>
            <a:lightRig rig="threePt" dir="t"/>
          </a:scene3d>
          <a:sp3d>
            <a:bevelT/>
          </a:sp3d>
        </p:spPr>
        <p:txBody>
          <a:bodyPr vert="horz" wrap="none" lIns="91440" tIns="45720" rIns="91440" bIns="45720" numCol="1" rtlCol="0" anchor="t" anchorCtr="0" compatLnSpc="1">
            <a:prstTxWarp prst="textNoShape">
              <a:avLst/>
            </a:prstTxWarp>
            <a:noAutofit/>
          </a:bodyPr>
          <a:lstStyle/>
          <a:p>
            <a:pPr eaLnBrk="0" hangingPunct="0"/>
            <a:endParaRPr lang="en-US" smtClean="0">
              <a:latin typeface="Arial" pitchFamily="34" charset="0"/>
            </a:endParaRPr>
          </a:p>
        </p:txBody>
      </p:sp>
      <p:sp>
        <p:nvSpPr>
          <p:cNvPr id="24" name="Rectangle 23"/>
          <p:cNvSpPr/>
          <p:nvPr/>
        </p:nvSpPr>
        <p:spPr bwMode="auto">
          <a:xfrm>
            <a:off x="6792260" y="3687268"/>
            <a:ext cx="1386513" cy="1055559"/>
          </a:xfrm>
          <a:prstGeom prst="rect">
            <a:avLst/>
          </a:prstGeom>
          <a:solidFill>
            <a:schemeClr val="accent1">
              <a:lumMod val="75000"/>
            </a:schemeClr>
          </a:solidFill>
          <a:ln w="12699" cap="flat" cmpd="sng" algn="ctr">
            <a:noFill/>
            <a:prstDash val="solid"/>
            <a:round/>
            <a:headEnd type="none" w="med" len="med"/>
            <a:tailEnd type="none" w="med" len="med"/>
          </a:ln>
          <a:effectLst/>
          <a:scene3d>
            <a:camera prst="orthographicFront"/>
            <a:lightRig rig="threePt" dir="t"/>
          </a:scene3d>
          <a:sp3d>
            <a:bevelT/>
          </a:sp3d>
        </p:spPr>
        <p:txBody>
          <a:bodyPr vert="horz" wrap="none" lIns="91440" tIns="45720" rIns="91440" bIns="45720" numCol="1" rtlCol="0" anchor="t" anchorCtr="0" compatLnSpc="1">
            <a:prstTxWarp prst="textNoShape">
              <a:avLst/>
            </a:prstTxWarp>
            <a:noAutofit/>
          </a:bodyPr>
          <a:lstStyle/>
          <a:p>
            <a:pPr eaLnBrk="0" hangingPunct="0"/>
            <a:endParaRPr lang="en-US" smtClean="0">
              <a:latin typeface="Arial" pitchFamily="34" charset="0"/>
            </a:endParaRPr>
          </a:p>
        </p:txBody>
      </p:sp>
      <p:sp>
        <p:nvSpPr>
          <p:cNvPr id="25" name="TextBox 24"/>
          <p:cNvSpPr txBox="1"/>
          <p:nvPr/>
        </p:nvSpPr>
        <p:spPr>
          <a:xfrm>
            <a:off x="4095906" y="5576501"/>
            <a:ext cx="1239442" cy="707886"/>
          </a:xfrm>
          <a:prstGeom prst="rect">
            <a:avLst/>
          </a:prstGeom>
          <a:noFill/>
          <a:ln>
            <a:noFill/>
          </a:ln>
        </p:spPr>
        <p:txBody>
          <a:bodyPr wrap="none" rtlCol="0">
            <a:spAutoFit/>
          </a:bodyPr>
          <a:lstStyle/>
          <a:p>
            <a:pPr algn="ctr"/>
            <a:r>
              <a:rPr lang="en-US" sz="2000" b="1" dirty="0" smtClean="0">
                <a:solidFill>
                  <a:schemeClr val="bg1"/>
                </a:solidFill>
                <a:effectLst>
                  <a:outerShdw blurRad="38100" dist="38100" dir="2700000" algn="tl">
                    <a:srgbClr val="000000">
                      <a:alpha val="43137"/>
                    </a:srgbClr>
                  </a:outerShdw>
                </a:effectLst>
              </a:rPr>
              <a:t>January </a:t>
            </a:r>
            <a:br>
              <a:rPr lang="en-US" sz="2000" b="1" dirty="0" smtClean="0">
                <a:solidFill>
                  <a:schemeClr val="bg1"/>
                </a:solidFill>
                <a:effectLst>
                  <a:outerShdw blurRad="38100" dist="38100" dir="2700000" algn="tl">
                    <a:srgbClr val="000000">
                      <a:alpha val="43137"/>
                    </a:srgbClr>
                  </a:outerShdw>
                </a:effectLst>
              </a:rPr>
            </a:br>
            <a:r>
              <a:rPr lang="en-US" sz="2000" b="1" dirty="0" smtClean="0">
                <a:solidFill>
                  <a:schemeClr val="bg1"/>
                </a:solidFill>
                <a:effectLst>
                  <a:outerShdw blurRad="38100" dist="38100" dir="2700000" algn="tl">
                    <a:srgbClr val="000000">
                      <a:alpha val="43137"/>
                    </a:srgbClr>
                  </a:outerShdw>
                </a:effectLst>
              </a:rPr>
              <a:t>2008</a:t>
            </a:r>
            <a:endParaRPr lang="en-US" sz="2000" b="1" dirty="0">
              <a:solidFill>
                <a:schemeClr val="bg1"/>
              </a:solidFill>
              <a:effectLst>
                <a:outerShdw blurRad="38100" dist="38100" dir="2700000" algn="tl">
                  <a:srgbClr val="000000">
                    <a:alpha val="43137"/>
                  </a:srgbClr>
                </a:outerShdw>
              </a:effectLst>
            </a:endParaRPr>
          </a:p>
        </p:txBody>
      </p:sp>
      <p:sp>
        <p:nvSpPr>
          <p:cNvPr id="26" name="TextBox 25"/>
          <p:cNvSpPr txBox="1"/>
          <p:nvPr/>
        </p:nvSpPr>
        <p:spPr>
          <a:xfrm>
            <a:off x="6683119" y="5540900"/>
            <a:ext cx="1698882" cy="923330"/>
          </a:xfrm>
          <a:prstGeom prst="rect">
            <a:avLst/>
          </a:prstGeom>
          <a:noFill/>
          <a:ln>
            <a:noFill/>
          </a:ln>
        </p:spPr>
        <p:txBody>
          <a:bodyPr wrap="square" rtlCol="0">
            <a:spAutoFit/>
          </a:bodyPr>
          <a:lstStyle/>
          <a:p>
            <a:pPr algn="ctr"/>
            <a:r>
              <a:rPr lang="en-US" sz="1800" b="1" dirty="0" smtClean="0">
                <a:solidFill>
                  <a:schemeClr val="bg1"/>
                </a:solidFill>
                <a:effectLst>
                  <a:outerShdw blurRad="38100" dist="38100" dir="2700000" algn="tl">
                    <a:srgbClr val="000000">
                      <a:alpha val="43137"/>
                    </a:srgbClr>
                  </a:outerShdw>
                </a:effectLst>
              </a:rPr>
              <a:t>Estimated January </a:t>
            </a:r>
            <a:br>
              <a:rPr lang="en-US" sz="1800" b="1" dirty="0" smtClean="0">
                <a:solidFill>
                  <a:schemeClr val="bg1"/>
                </a:solidFill>
                <a:effectLst>
                  <a:outerShdw blurRad="38100" dist="38100" dir="2700000" algn="tl">
                    <a:srgbClr val="000000">
                      <a:alpha val="43137"/>
                    </a:srgbClr>
                  </a:outerShdw>
                </a:effectLst>
              </a:rPr>
            </a:br>
            <a:r>
              <a:rPr lang="en-US" sz="1800" b="1" dirty="0" smtClean="0">
                <a:solidFill>
                  <a:schemeClr val="bg1"/>
                </a:solidFill>
                <a:effectLst>
                  <a:outerShdw blurRad="38100" dist="38100" dir="2700000" algn="tl">
                    <a:srgbClr val="000000">
                      <a:alpha val="43137"/>
                    </a:srgbClr>
                  </a:outerShdw>
                </a:effectLst>
              </a:rPr>
              <a:t>2009</a:t>
            </a:r>
            <a:endParaRPr lang="en-US" sz="1800" b="1" dirty="0">
              <a:solidFill>
                <a:schemeClr val="bg1"/>
              </a:solidFill>
              <a:effectLst>
                <a:outerShdw blurRad="38100" dist="38100" dir="2700000" algn="tl">
                  <a:srgbClr val="000000">
                    <a:alpha val="43137"/>
                  </a:srgbClr>
                </a:outerShdw>
              </a:effectLst>
            </a:endParaRPr>
          </a:p>
        </p:txBody>
      </p:sp>
      <p:sp>
        <p:nvSpPr>
          <p:cNvPr id="27" name="TextBox 26"/>
          <p:cNvSpPr txBox="1"/>
          <p:nvPr/>
        </p:nvSpPr>
        <p:spPr>
          <a:xfrm>
            <a:off x="3994098" y="3643079"/>
            <a:ext cx="1386918" cy="400110"/>
          </a:xfrm>
          <a:prstGeom prst="rect">
            <a:avLst/>
          </a:prstGeom>
          <a:noFill/>
        </p:spPr>
        <p:txBody>
          <a:bodyPr wrap="none" rtlCol="0">
            <a:spAutoFit/>
          </a:bodyPr>
          <a:lstStyle/>
          <a:p>
            <a:r>
              <a:rPr lang="en-US" sz="2000" b="1" dirty="0" smtClean="0">
                <a:solidFill>
                  <a:schemeClr val="bg1"/>
                </a:solidFill>
              </a:rPr>
              <a:t>~ 1.7 MAF</a:t>
            </a:r>
            <a:endParaRPr lang="en-US" sz="2000" b="1" dirty="0">
              <a:solidFill>
                <a:schemeClr val="bg1"/>
              </a:solidFill>
            </a:endParaRPr>
          </a:p>
        </p:txBody>
      </p:sp>
      <p:sp>
        <p:nvSpPr>
          <p:cNvPr id="28" name="TextBox 27"/>
          <p:cNvSpPr txBox="1"/>
          <p:nvPr/>
        </p:nvSpPr>
        <p:spPr>
          <a:xfrm>
            <a:off x="989664" y="3140127"/>
            <a:ext cx="1316386" cy="400110"/>
          </a:xfrm>
          <a:prstGeom prst="rect">
            <a:avLst/>
          </a:prstGeom>
          <a:noFill/>
        </p:spPr>
        <p:txBody>
          <a:bodyPr wrap="none" rtlCol="0">
            <a:spAutoFit/>
          </a:bodyPr>
          <a:lstStyle/>
          <a:p>
            <a:r>
              <a:rPr lang="en-US" sz="2000" b="1" dirty="0" smtClean="0">
                <a:solidFill>
                  <a:schemeClr val="bg1"/>
                </a:solidFill>
              </a:rPr>
              <a:t>~2.2 MAF</a:t>
            </a:r>
            <a:endParaRPr lang="en-US" sz="2000" b="1" dirty="0">
              <a:solidFill>
                <a:schemeClr val="bg1"/>
              </a:solidFill>
            </a:endParaRPr>
          </a:p>
        </p:txBody>
      </p:sp>
      <p:sp>
        <p:nvSpPr>
          <p:cNvPr id="29" name="TextBox 28"/>
          <p:cNvSpPr txBox="1"/>
          <p:nvPr/>
        </p:nvSpPr>
        <p:spPr>
          <a:xfrm>
            <a:off x="6810532" y="4051092"/>
            <a:ext cx="1561542" cy="400110"/>
          </a:xfrm>
          <a:prstGeom prst="rect">
            <a:avLst/>
          </a:prstGeom>
          <a:noFill/>
        </p:spPr>
        <p:txBody>
          <a:bodyPr wrap="square" rtlCol="0">
            <a:spAutoFit/>
          </a:bodyPr>
          <a:lstStyle/>
          <a:p>
            <a:r>
              <a:rPr lang="en-US" sz="2000" b="1" dirty="0" smtClean="0">
                <a:solidFill>
                  <a:schemeClr val="bg1"/>
                </a:solidFill>
              </a:rPr>
              <a:t>~ 1.1 MAF</a:t>
            </a:r>
            <a:endParaRPr lang="en-US" sz="2000" b="1" dirty="0">
              <a:solidFill>
                <a:schemeClr val="bg1"/>
              </a:solidFill>
            </a:endParaRPr>
          </a:p>
        </p:txBody>
      </p:sp>
      <p:cxnSp>
        <p:nvCxnSpPr>
          <p:cNvPr id="31" name="Straight Connector 30"/>
          <p:cNvCxnSpPr/>
          <p:nvPr/>
        </p:nvCxnSpPr>
        <p:spPr bwMode="auto">
          <a:xfrm flipV="1">
            <a:off x="1289154" y="3066582"/>
            <a:ext cx="1873771" cy="14990"/>
          </a:xfrm>
          <a:prstGeom prst="line">
            <a:avLst/>
          </a:prstGeom>
          <a:noFill/>
          <a:ln w="12699" cap="flat" cmpd="sng" algn="ctr">
            <a:noFill/>
            <a:prstDash val="solid"/>
            <a:round/>
            <a:headEnd type="none" w="med" len="med"/>
            <a:tailEnd type="none" w="med" len="med"/>
          </a:ln>
          <a:effectLst>
            <a:outerShdw blurRad="241300" dist="38100" dir="2700000" sx="74000" sy="74000" algn="tl" rotWithShape="0">
              <a:prstClr val="black">
                <a:alpha val="40000"/>
              </a:prstClr>
            </a:outerShdw>
          </a:effectLst>
          <a:scene3d>
            <a:camera prst="orthographicFront"/>
            <a:lightRig rig="threePt" dir="t"/>
          </a:scene3d>
          <a:sp3d>
            <a:bevelT/>
          </a:sp3d>
        </p:spPr>
      </p:cxnSp>
      <p:sp>
        <p:nvSpPr>
          <p:cNvPr id="19" name="Rectangle 18"/>
          <p:cNvSpPr/>
          <p:nvPr/>
        </p:nvSpPr>
        <p:spPr bwMode="auto">
          <a:xfrm>
            <a:off x="6788012" y="1428749"/>
            <a:ext cx="1451113" cy="523875"/>
          </a:xfrm>
          <a:prstGeom prst="rect">
            <a:avLst/>
          </a:prstGeom>
          <a:solidFill>
            <a:schemeClr val="tx1"/>
          </a:solidFill>
          <a:ln w="12700" cap="flat" cmpd="sng" algn="ctr">
            <a:solidFill>
              <a:schemeClr val="bg1"/>
            </a:solidFill>
            <a:prstDash val="solid"/>
            <a:round/>
            <a:headEnd type="none" w="med" len="med"/>
            <a:tailEnd type="none" w="med" len="med"/>
          </a:ln>
          <a:effectLst/>
          <a:scene3d>
            <a:camera prst="orthographicFront"/>
            <a:lightRig rig="threePt" dir="t"/>
          </a:scene3d>
          <a:sp3d>
            <a:bevelT w="165100" prst="coolSlant"/>
            <a:bevelB w="165100" prst="coolSlant"/>
          </a:sp3d>
        </p:spPr>
        <p:txBody>
          <a:bodyPr vert="horz" wrap="square" lIns="91440" tIns="45720" rIns="91440" bIns="45720" numCol="1" rtlCol="0" anchor="t" anchorCtr="0" compatLnSpc="1">
            <a:prstTxWarp prst="textNoShape">
              <a:avLst/>
            </a:prstTxWarp>
            <a:no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dirty="0" smtClean="0">
                <a:ln>
                  <a:noFill/>
                </a:ln>
                <a:solidFill>
                  <a:schemeClr val="bg1"/>
                </a:solidFill>
                <a:latin typeface="Arial" pitchFamily="34" charset="0"/>
              </a:rPr>
              <a:t>Conservation</a:t>
            </a:r>
            <a:r>
              <a:rPr kumimoji="0" lang="en-US" sz="1400" b="1" i="0" u="none" strike="noStrike" cap="none" normalizeH="0" baseline="0" dirty="0" smtClean="0">
                <a:ln>
                  <a:noFill/>
                </a:ln>
                <a:solidFill>
                  <a:schemeClr val="bg1"/>
                </a:solidFill>
                <a:effectLst>
                  <a:outerShdw blurRad="38100" dist="38100" dir="2700000" algn="tl">
                    <a:srgbClr val="000000">
                      <a:alpha val="43137"/>
                    </a:srgbClr>
                  </a:outerShdw>
                </a:effectLst>
                <a:latin typeface="Arial" pitchFamily="34" charset="0"/>
              </a:rPr>
              <a:t> </a:t>
            </a:r>
          </a:p>
          <a:p>
            <a:pPr marL="0" marR="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dirty="0" smtClean="0">
                <a:ln>
                  <a:noFill/>
                </a:ln>
                <a:solidFill>
                  <a:schemeClr val="bg1"/>
                </a:solidFill>
                <a:effectLst>
                  <a:outerShdw blurRad="38100" dist="38100" dir="2700000" algn="tl">
                    <a:srgbClr val="000000">
                      <a:alpha val="43137"/>
                    </a:srgbClr>
                  </a:outerShdw>
                </a:effectLst>
                <a:latin typeface="Arial" pitchFamily="34" charset="0"/>
              </a:rPr>
              <a:t>Outreach</a:t>
            </a:r>
          </a:p>
        </p:txBody>
      </p:sp>
      <p:sp>
        <p:nvSpPr>
          <p:cNvPr id="20" name="Right Arrow 19"/>
          <p:cNvSpPr>
            <a:spLocks noChangeAspect="1"/>
          </p:cNvSpPr>
          <p:nvPr/>
        </p:nvSpPr>
        <p:spPr bwMode="auto">
          <a:xfrm rot="16200000">
            <a:off x="6723888" y="2445008"/>
            <a:ext cx="1581151" cy="729734"/>
          </a:xfrm>
          <a:prstGeom prst="rightArrow">
            <a:avLst>
              <a:gd name="adj1" fmla="val 37683"/>
              <a:gd name="adj2" fmla="val 46237"/>
            </a:avLst>
          </a:prstGeom>
          <a:solidFill>
            <a:schemeClr val="accent2"/>
          </a:solidFill>
          <a:ln w="12699" cap="flat" cmpd="sng" algn="ctr">
            <a:noFill/>
            <a:prstDash val="solid"/>
            <a:round/>
            <a:headEnd type="none" w="med" len="med"/>
            <a:tailEnd type="none" w="med" len="med"/>
          </a:ln>
          <a:effectLst/>
          <a:scene3d>
            <a:camera prst="orthographicFront"/>
            <a:lightRig rig="threePt" dir="t"/>
          </a:scene3d>
          <a:sp3d>
            <a:bevelT w="165100" prst="coolSlant"/>
            <a:bevelB w="165100" prst="coolSlant"/>
          </a:sp3d>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smtClean="0">
              <a:ln>
                <a:noFill/>
              </a:ln>
              <a:solidFill>
                <a:srgbClr val="0066CC"/>
              </a:solidFill>
              <a:effectLst/>
              <a:latin typeface="Arial" pitchFamily="34" charset="0"/>
            </a:endParaRPr>
          </a:p>
        </p:txBody>
      </p:sp>
      <p:sp>
        <p:nvSpPr>
          <p:cNvPr id="34" name="Rectangle 33"/>
          <p:cNvSpPr/>
          <p:nvPr/>
        </p:nvSpPr>
        <p:spPr bwMode="auto">
          <a:xfrm>
            <a:off x="1013786" y="4781550"/>
            <a:ext cx="1386513" cy="589927"/>
          </a:xfrm>
          <a:prstGeom prst="rect">
            <a:avLst/>
          </a:prstGeom>
          <a:solidFill>
            <a:schemeClr val="accent3"/>
          </a:solidFill>
          <a:ln w="12699" cap="flat" cmpd="sng" algn="ctr">
            <a:noFill/>
            <a:prstDash val="solid"/>
            <a:round/>
            <a:headEnd type="none" w="med" len="med"/>
            <a:tailEnd type="none" w="med" len="med"/>
          </a:ln>
          <a:effectLst/>
          <a:scene3d>
            <a:camera prst="orthographicFront"/>
            <a:lightRig rig="threePt" dir="t"/>
          </a:scene3d>
          <a:sp3d>
            <a:bevelT/>
          </a:sp3d>
        </p:spPr>
        <p:txBody>
          <a:bodyPr vert="horz" wrap="none" lIns="91440" tIns="45720" rIns="91440" bIns="45720" numCol="1" rtlCol="0" anchor="t" anchorCtr="0" compatLnSpc="1">
            <a:prstTxWarp prst="textNoShape">
              <a:avLst/>
            </a:prstTxWarp>
            <a:noAutofit/>
          </a:bodyPr>
          <a:lstStyle/>
          <a:p>
            <a:pPr eaLnBrk="0" hangingPunct="0"/>
            <a:endParaRPr lang="en-US" smtClean="0">
              <a:latin typeface="Arial" pitchFamily="34" charset="0"/>
            </a:endParaRPr>
          </a:p>
        </p:txBody>
      </p:sp>
      <p:sp>
        <p:nvSpPr>
          <p:cNvPr id="35" name="Rectangle 34"/>
          <p:cNvSpPr/>
          <p:nvPr/>
        </p:nvSpPr>
        <p:spPr bwMode="auto">
          <a:xfrm>
            <a:off x="4004636" y="4762500"/>
            <a:ext cx="1424613" cy="589927"/>
          </a:xfrm>
          <a:prstGeom prst="rect">
            <a:avLst/>
          </a:prstGeom>
          <a:solidFill>
            <a:schemeClr val="accent3"/>
          </a:solidFill>
          <a:ln w="12699" cap="flat" cmpd="sng" algn="ctr">
            <a:noFill/>
            <a:prstDash val="solid"/>
            <a:round/>
            <a:headEnd type="none" w="med" len="med"/>
            <a:tailEnd type="none" w="med" len="med"/>
          </a:ln>
          <a:effectLst/>
          <a:scene3d>
            <a:camera prst="orthographicFront"/>
            <a:lightRig rig="threePt" dir="t"/>
          </a:scene3d>
          <a:sp3d>
            <a:bevelT/>
          </a:sp3d>
        </p:spPr>
        <p:txBody>
          <a:bodyPr vert="horz" wrap="none" lIns="91440" tIns="45720" rIns="91440" bIns="45720" numCol="1" rtlCol="0" anchor="t" anchorCtr="0" compatLnSpc="1">
            <a:prstTxWarp prst="textNoShape">
              <a:avLst/>
            </a:prstTxWarp>
            <a:noAutofit/>
          </a:bodyPr>
          <a:lstStyle/>
          <a:p>
            <a:pPr eaLnBrk="0" hangingPunct="0"/>
            <a:endParaRPr lang="en-US" smtClean="0">
              <a:latin typeface="Arial" pitchFamily="34" charset="0"/>
            </a:endParaRPr>
          </a:p>
        </p:txBody>
      </p:sp>
      <p:sp>
        <p:nvSpPr>
          <p:cNvPr id="36" name="Rectangle 35"/>
          <p:cNvSpPr/>
          <p:nvPr/>
        </p:nvSpPr>
        <p:spPr bwMode="auto">
          <a:xfrm>
            <a:off x="6795461" y="4762500"/>
            <a:ext cx="1405563" cy="589927"/>
          </a:xfrm>
          <a:prstGeom prst="rect">
            <a:avLst/>
          </a:prstGeom>
          <a:solidFill>
            <a:schemeClr val="accent3"/>
          </a:solidFill>
          <a:ln w="12699" cap="flat" cmpd="sng" algn="ctr">
            <a:noFill/>
            <a:prstDash val="solid"/>
            <a:round/>
            <a:headEnd type="none" w="med" len="med"/>
            <a:tailEnd type="none" w="med" len="med"/>
          </a:ln>
          <a:effectLst/>
          <a:scene3d>
            <a:camera prst="orthographicFront"/>
            <a:lightRig rig="threePt" dir="t"/>
          </a:scene3d>
          <a:sp3d>
            <a:bevelT/>
          </a:sp3d>
        </p:spPr>
        <p:txBody>
          <a:bodyPr vert="horz" wrap="none" lIns="91440" tIns="45720" rIns="91440" bIns="45720" numCol="1" rtlCol="0" anchor="t" anchorCtr="0" compatLnSpc="1">
            <a:prstTxWarp prst="textNoShape">
              <a:avLst/>
            </a:prstTxWarp>
            <a:noAutofit/>
          </a:bodyPr>
          <a:lstStyle/>
          <a:p>
            <a:pPr eaLnBrk="0" hangingPunct="0"/>
            <a:endParaRPr lang="en-US" smtClean="0">
              <a:latin typeface="Arial" pitchFamily="34" charset="0"/>
            </a:endParaRPr>
          </a:p>
        </p:txBody>
      </p:sp>
      <p:sp>
        <p:nvSpPr>
          <p:cNvPr id="37" name="TextBox 36"/>
          <p:cNvSpPr txBox="1"/>
          <p:nvPr/>
        </p:nvSpPr>
        <p:spPr>
          <a:xfrm>
            <a:off x="1028857" y="4870242"/>
            <a:ext cx="1313373" cy="400110"/>
          </a:xfrm>
          <a:prstGeom prst="rect">
            <a:avLst/>
          </a:prstGeom>
          <a:noFill/>
        </p:spPr>
        <p:txBody>
          <a:bodyPr wrap="none" rtlCol="0">
            <a:spAutoFit/>
          </a:bodyPr>
          <a:lstStyle/>
          <a:p>
            <a:r>
              <a:rPr lang="en-US" sz="2000" b="1" dirty="0" smtClean="0">
                <a:solidFill>
                  <a:schemeClr val="tx1"/>
                </a:solidFill>
              </a:rPr>
              <a:t>~670 TAF</a:t>
            </a:r>
            <a:endParaRPr lang="en-US" sz="2000" b="1" dirty="0">
              <a:solidFill>
                <a:schemeClr val="tx1"/>
              </a:solidFill>
            </a:endParaRPr>
          </a:p>
        </p:txBody>
      </p:sp>
      <p:sp>
        <p:nvSpPr>
          <p:cNvPr id="38" name="TextBox 37"/>
          <p:cNvSpPr txBox="1"/>
          <p:nvPr/>
        </p:nvSpPr>
        <p:spPr>
          <a:xfrm>
            <a:off x="4057807" y="4870242"/>
            <a:ext cx="1477308" cy="400110"/>
          </a:xfrm>
          <a:prstGeom prst="rect">
            <a:avLst/>
          </a:prstGeom>
          <a:noFill/>
        </p:spPr>
        <p:txBody>
          <a:bodyPr wrap="square" rtlCol="0">
            <a:spAutoFit/>
          </a:bodyPr>
          <a:lstStyle/>
          <a:p>
            <a:r>
              <a:rPr lang="en-US" sz="2000" b="1" dirty="0" smtClean="0">
                <a:solidFill>
                  <a:schemeClr val="tx1"/>
                </a:solidFill>
              </a:rPr>
              <a:t>~670 TAF</a:t>
            </a:r>
            <a:endParaRPr lang="en-US" sz="2000" b="1" dirty="0">
              <a:solidFill>
                <a:schemeClr val="tx1"/>
              </a:solidFill>
            </a:endParaRPr>
          </a:p>
        </p:txBody>
      </p:sp>
      <p:sp>
        <p:nvSpPr>
          <p:cNvPr id="39" name="TextBox 38"/>
          <p:cNvSpPr txBox="1"/>
          <p:nvPr/>
        </p:nvSpPr>
        <p:spPr>
          <a:xfrm>
            <a:off x="6820057" y="4889292"/>
            <a:ext cx="1477308" cy="400110"/>
          </a:xfrm>
          <a:prstGeom prst="rect">
            <a:avLst/>
          </a:prstGeom>
          <a:noFill/>
        </p:spPr>
        <p:txBody>
          <a:bodyPr wrap="square" rtlCol="0">
            <a:spAutoFit/>
          </a:bodyPr>
          <a:lstStyle/>
          <a:p>
            <a:r>
              <a:rPr lang="en-US" sz="2000" b="1" dirty="0" smtClean="0">
                <a:solidFill>
                  <a:schemeClr val="tx1"/>
                </a:solidFill>
              </a:rPr>
              <a:t>~670 TAF</a:t>
            </a:r>
            <a:endParaRPr lang="en-US" sz="2000" b="1" dirty="0">
              <a:solidFill>
                <a:schemeClr val="tx1"/>
              </a:solidFil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a:defRPr/>
            </a:pPr>
            <a:fld id="{28602882-857E-424A-B39D-960CDC82D92B}" type="slidenum">
              <a:rPr lang="en-US"/>
              <a:pPr>
                <a:defRPr/>
              </a:pPr>
              <a:t>9</a:t>
            </a:fld>
            <a:endParaRPr lang="en-US" dirty="0"/>
          </a:p>
        </p:txBody>
      </p:sp>
      <p:pic>
        <p:nvPicPr>
          <p:cNvPr id="967682" name="Picture 2" descr="C:\Users\u06454\Local Settings\Temp\SnipImage.JPG"/>
          <p:cNvPicPr>
            <a:picLocks noChangeAspect="1" noChangeArrowheads="1"/>
          </p:cNvPicPr>
          <p:nvPr/>
        </p:nvPicPr>
        <p:blipFill>
          <a:blip r:embed="rId3"/>
          <a:srcRect r="35227"/>
          <a:stretch>
            <a:fillRect/>
          </a:stretch>
        </p:blipFill>
        <p:spPr bwMode="auto">
          <a:xfrm>
            <a:off x="603571" y="1532128"/>
            <a:ext cx="7999204" cy="2452256"/>
          </a:xfrm>
          <a:prstGeom prst="roundRect">
            <a:avLst>
              <a:gd name="adj" fmla="val 8594"/>
            </a:avLst>
          </a:prstGeom>
          <a:solidFill>
            <a:srgbClr val="FFFFFF">
              <a:shade val="85000"/>
            </a:srgbClr>
          </a:solidFill>
          <a:ln>
            <a:noFill/>
          </a:ln>
          <a:effectLst>
            <a:outerShdw blurRad="76200" dir="13500000" sy="23000" kx="1200000" algn="br" rotWithShape="0">
              <a:prstClr val="black">
                <a:alpha val="80000"/>
              </a:prstClr>
            </a:outerShdw>
            <a:reflection blurRad="6350" stA="50000" endA="300" endPos="55500" dist="101600" dir="5400000" sy="-100000" algn="bl" rotWithShape="0"/>
          </a:effectLst>
        </p:spPr>
      </p:pic>
      <p:sp>
        <p:nvSpPr>
          <p:cNvPr id="4" name="Rectangle 2"/>
          <p:cNvSpPr>
            <a:spLocks noChangeArrowheads="1"/>
          </p:cNvSpPr>
          <p:nvPr/>
        </p:nvSpPr>
        <p:spPr bwMode="auto">
          <a:xfrm>
            <a:off x="1231900" y="5226050"/>
            <a:ext cx="6584950" cy="914400"/>
          </a:xfrm>
          <a:prstGeom prst="rect">
            <a:avLst/>
          </a:prstGeom>
          <a:noFill/>
          <a:ln w="9525">
            <a:noFill/>
            <a:miter lim="800000"/>
            <a:headEnd/>
            <a:tailEnd/>
          </a:ln>
          <a:effectLst>
            <a:outerShdw dist="35921" dir="2700000" algn="ctr" rotWithShape="0">
              <a:schemeClr val="tx1"/>
            </a:outerShdw>
          </a:effectLst>
        </p:spPr>
        <p:txBody>
          <a:bodyPr anchor="ctr"/>
          <a:lstStyle/>
          <a:p>
            <a:pPr algn="ctr">
              <a:defRPr/>
            </a:pPr>
            <a:r>
              <a:rPr lang="en-US" sz="4000" dirty="0">
                <a:solidFill>
                  <a:srgbClr val="FFFF00"/>
                </a:solidFill>
                <a:effectLst>
                  <a:outerShdw blurRad="38100" dist="38100" dir="2700000" algn="tl">
                    <a:srgbClr val="000000">
                      <a:alpha val="43137"/>
                    </a:srgbClr>
                  </a:outerShdw>
                </a:effectLst>
              </a:rPr>
              <a:t>Governor </a:t>
            </a:r>
          </a:p>
          <a:p>
            <a:pPr algn="ctr">
              <a:defRPr/>
            </a:pPr>
            <a:r>
              <a:rPr lang="en-US" sz="4000" dirty="0">
                <a:solidFill>
                  <a:srgbClr val="FFFF00"/>
                </a:solidFill>
                <a:effectLst>
                  <a:outerShdw blurRad="38100" dist="38100" dir="2700000" algn="tl">
                    <a:srgbClr val="000000">
                      <a:alpha val="43137"/>
                    </a:srgbClr>
                  </a:outerShdw>
                </a:effectLst>
              </a:rPr>
              <a:t>Declares Drought</a:t>
            </a:r>
          </a:p>
        </p:txBody>
      </p:sp>
    </p:spTree>
  </p:cSld>
  <p:clrMapOvr>
    <a:masterClrMapping/>
  </p:clrMapOvr>
  <p:transition>
    <p:fade/>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 name="Group 2"/>
          <p:cNvGrpSpPr>
            <a:grpSpLocks/>
          </p:cNvGrpSpPr>
          <p:nvPr/>
        </p:nvGrpSpPr>
        <p:grpSpPr bwMode="auto">
          <a:xfrm>
            <a:off x="1177925" y="-152400"/>
            <a:ext cx="6223000" cy="7010400"/>
            <a:chOff x="284" y="234"/>
            <a:chExt cx="3384" cy="3938"/>
          </a:xfrm>
        </p:grpSpPr>
        <p:pic>
          <p:nvPicPr>
            <p:cNvPr id="68624" name="Picture 3" descr="S:\BayDelta\Michelon\Monterey Settlement Briefing\Base Map Topo 2.jpg"/>
            <p:cNvPicPr>
              <a:picLocks noChangeAspect="1" noChangeArrowheads="1"/>
            </p:cNvPicPr>
            <p:nvPr/>
          </p:nvPicPr>
          <p:blipFill>
            <a:blip r:embed="rId3">
              <a:clrChange>
                <a:clrFrom>
                  <a:srgbClr val="000000"/>
                </a:clrFrom>
                <a:clrTo>
                  <a:srgbClr val="000000">
                    <a:alpha val="0"/>
                  </a:srgbClr>
                </a:clrTo>
              </a:clrChange>
            </a:blip>
            <a:srcRect/>
            <a:stretch>
              <a:fillRect/>
            </a:stretch>
          </p:blipFill>
          <p:spPr bwMode="auto">
            <a:xfrm>
              <a:off x="284" y="234"/>
              <a:ext cx="3384" cy="3938"/>
            </a:xfrm>
            <a:prstGeom prst="rect">
              <a:avLst/>
            </a:prstGeom>
            <a:ln>
              <a:noFill/>
            </a:ln>
            <a:effectLst>
              <a:softEdge rad="112500"/>
            </a:effectLst>
          </p:spPr>
        </p:pic>
        <p:pic>
          <p:nvPicPr>
            <p:cNvPr id="68625" name="Picture 4" descr="S:\BayDelta\Michelon\Monterey Settlement Briefing\CA Rivers Layer.JPG"/>
            <p:cNvPicPr>
              <a:picLocks noChangeAspect="1" noChangeArrowheads="1"/>
            </p:cNvPicPr>
            <p:nvPr/>
          </p:nvPicPr>
          <p:blipFill>
            <a:blip r:embed="rId4">
              <a:clrChange>
                <a:clrFrom>
                  <a:srgbClr val="000000"/>
                </a:clrFrom>
                <a:clrTo>
                  <a:srgbClr val="000000">
                    <a:alpha val="0"/>
                  </a:srgbClr>
                </a:clrTo>
              </a:clrChange>
            </a:blip>
            <a:srcRect/>
            <a:stretch>
              <a:fillRect/>
            </a:stretch>
          </p:blipFill>
          <p:spPr bwMode="auto">
            <a:xfrm>
              <a:off x="421" y="409"/>
              <a:ext cx="3240" cy="3708"/>
            </a:xfrm>
            <a:prstGeom prst="rect">
              <a:avLst/>
            </a:prstGeom>
            <a:ln>
              <a:noFill/>
            </a:ln>
            <a:effectLst>
              <a:softEdge rad="112500"/>
            </a:effectLst>
          </p:spPr>
        </p:pic>
        <p:pic>
          <p:nvPicPr>
            <p:cNvPr id="68626" name="Picture 5" descr="S:\BayDelta\Michelon\Monterey Settlement Briefing\SWP Facility Layer.JPG"/>
            <p:cNvPicPr>
              <a:picLocks noChangeAspect="1" noChangeArrowheads="1"/>
            </p:cNvPicPr>
            <p:nvPr/>
          </p:nvPicPr>
          <p:blipFill>
            <a:blip r:embed="rId5">
              <a:clrChange>
                <a:clrFrom>
                  <a:srgbClr val="00873F"/>
                </a:clrFrom>
                <a:clrTo>
                  <a:srgbClr val="00873F">
                    <a:alpha val="0"/>
                  </a:srgbClr>
                </a:clrTo>
              </a:clrChange>
            </a:blip>
            <a:srcRect/>
            <a:stretch>
              <a:fillRect/>
            </a:stretch>
          </p:blipFill>
          <p:spPr bwMode="auto">
            <a:xfrm>
              <a:off x="399" y="394"/>
              <a:ext cx="3240" cy="3708"/>
            </a:xfrm>
            <a:prstGeom prst="rect">
              <a:avLst/>
            </a:prstGeom>
            <a:ln>
              <a:noFill/>
            </a:ln>
            <a:effectLst>
              <a:softEdge rad="112500"/>
            </a:effectLst>
          </p:spPr>
        </p:pic>
      </p:grpSp>
      <p:sp>
        <p:nvSpPr>
          <p:cNvPr id="1427462" name="Rectangle 6"/>
          <p:cNvSpPr>
            <a:spLocks noGrp="1" noChangeArrowheads="1"/>
          </p:cNvSpPr>
          <p:nvPr>
            <p:ph type="title"/>
          </p:nvPr>
        </p:nvSpPr>
        <p:spPr bwMode="invGray">
          <a:xfrm>
            <a:off x="3733800" y="228600"/>
            <a:ext cx="5410200" cy="914400"/>
          </a:xfrm>
        </p:spPr>
        <p:txBody>
          <a:bodyPr/>
          <a:lstStyle/>
          <a:p>
            <a:pPr>
              <a:defRPr/>
            </a:pPr>
            <a:r>
              <a:rPr lang="en-US" dirty="0" smtClean="0">
                <a:effectLst>
                  <a:outerShdw blurRad="38100" dist="38100" dir="2700000" algn="tl">
                    <a:srgbClr val="000000"/>
                  </a:outerShdw>
                </a:effectLst>
              </a:rPr>
              <a:t>Statewide Impacts</a:t>
            </a:r>
          </a:p>
        </p:txBody>
      </p:sp>
      <p:grpSp>
        <p:nvGrpSpPr>
          <p:cNvPr id="4" name="Group 7"/>
          <p:cNvGrpSpPr>
            <a:grpSpLocks/>
          </p:cNvGrpSpPr>
          <p:nvPr/>
        </p:nvGrpSpPr>
        <p:grpSpPr bwMode="auto">
          <a:xfrm>
            <a:off x="3429000" y="1981200"/>
            <a:ext cx="4876800" cy="1295400"/>
            <a:chOff x="1872" y="1344"/>
            <a:chExt cx="3072" cy="816"/>
          </a:xfrm>
        </p:grpSpPr>
        <p:sp>
          <p:nvSpPr>
            <p:cNvPr id="2" name="Rectangle 3"/>
            <p:cNvSpPr>
              <a:spLocks noChangeArrowheads="1"/>
            </p:cNvSpPr>
            <p:nvPr/>
          </p:nvSpPr>
          <p:spPr bwMode="invGray">
            <a:xfrm>
              <a:off x="2880" y="1344"/>
              <a:ext cx="2064" cy="384"/>
            </a:xfrm>
            <a:prstGeom prst="rect">
              <a:avLst/>
            </a:prstGeom>
            <a:noFill/>
            <a:ln w="9525">
              <a:noFill/>
              <a:miter lim="800000"/>
              <a:headEnd/>
              <a:tailEnd/>
            </a:ln>
            <a:effectLst/>
          </p:spPr>
          <p:txBody>
            <a:bodyPr anchor="ctr"/>
            <a:lstStyle/>
            <a:p>
              <a:pPr algn="l">
                <a:lnSpc>
                  <a:spcPct val="90000"/>
                </a:lnSpc>
                <a:spcAft>
                  <a:spcPts val="0"/>
                </a:spcAft>
                <a:buClr>
                  <a:srgbClr val="FFFF00"/>
                </a:buClr>
                <a:buSzPct val="85000"/>
                <a:buFont typeface="Wingdings" pitchFamily="2" charset="2"/>
                <a:buNone/>
                <a:defRPr/>
              </a:pPr>
              <a:r>
                <a:rPr lang="en-US" sz="2000" dirty="0">
                  <a:solidFill>
                    <a:schemeClr val="bg1"/>
                  </a:solidFill>
                  <a:effectLst>
                    <a:outerShdw blurRad="38100" dist="38100" dir="2700000" algn="tl">
                      <a:srgbClr val="000000"/>
                    </a:outerShdw>
                  </a:effectLst>
                  <a:latin typeface="+mj-lt"/>
                </a:rPr>
                <a:t/>
              </a:r>
              <a:br>
                <a:rPr lang="en-US" sz="2000" dirty="0">
                  <a:solidFill>
                    <a:schemeClr val="bg1"/>
                  </a:solidFill>
                  <a:effectLst>
                    <a:outerShdw blurRad="38100" dist="38100" dir="2700000" algn="tl">
                      <a:srgbClr val="000000"/>
                    </a:outerShdw>
                  </a:effectLst>
                  <a:latin typeface="+mj-lt"/>
                </a:rPr>
              </a:br>
              <a:r>
                <a:rPr lang="en-US" sz="2000" i="1" dirty="0">
                  <a:solidFill>
                    <a:srgbClr val="FFFF00"/>
                  </a:solidFill>
                  <a:effectLst>
                    <a:outerShdw blurRad="38100" dist="38100" dir="2700000" algn="tl">
                      <a:srgbClr val="000000"/>
                    </a:outerShdw>
                  </a:effectLst>
                  <a:latin typeface="+mj-lt"/>
                </a:rPr>
                <a:t>No Reductions</a:t>
              </a:r>
            </a:p>
            <a:p>
              <a:pPr algn="l">
                <a:lnSpc>
                  <a:spcPct val="90000"/>
                </a:lnSpc>
                <a:spcAft>
                  <a:spcPts val="0"/>
                </a:spcAft>
                <a:buClr>
                  <a:srgbClr val="FFFF00"/>
                </a:buClr>
                <a:buSzPct val="85000"/>
                <a:buFont typeface="Wingdings" pitchFamily="2" charset="2"/>
                <a:buNone/>
                <a:defRPr/>
              </a:pPr>
              <a:r>
                <a:rPr lang="en-US" sz="2000" dirty="0">
                  <a:solidFill>
                    <a:schemeClr val="bg1"/>
                  </a:solidFill>
                  <a:effectLst>
                    <a:outerShdw blurRad="38100" dist="38100" dir="2700000" algn="tl">
                      <a:srgbClr val="000000"/>
                    </a:outerShdw>
                  </a:effectLst>
                  <a:latin typeface="+mj-lt"/>
                </a:rPr>
                <a:t>Agriculture Senior Rights</a:t>
              </a:r>
              <a:endParaRPr lang="en-US" sz="2000" i="1" dirty="0">
                <a:solidFill>
                  <a:srgbClr val="FFFF00"/>
                </a:solidFill>
                <a:effectLst>
                  <a:outerShdw blurRad="38100" dist="38100" dir="2700000" algn="tl">
                    <a:srgbClr val="000000"/>
                  </a:outerShdw>
                </a:effectLst>
                <a:latin typeface="+mj-lt"/>
              </a:endParaRPr>
            </a:p>
          </p:txBody>
        </p:sp>
        <p:sp>
          <p:nvSpPr>
            <p:cNvPr id="1427465" name="Line 9"/>
            <p:cNvSpPr>
              <a:spLocks noChangeShapeType="1"/>
            </p:cNvSpPr>
            <p:nvPr/>
          </p:nvSpPr>
          <p:spPr bwMode="invGray">
            <a:xfrm flipH="1">
              <a:off x="1872" y="1536"/>
              <a:ext cx="960" cy="624"/>
            </a:xfrm>
            <a:prstGeom prst="line">
              <a:avLst/>
            </a:prstGeom>
            <a:noFill/>
            <a:ln w="38100">
              <a:solidFill>
                <a:schemeClr val="bg1"/>
              </a:solidFill>
              <a:round/>
              <a:headEnd/>
              <a:tailEnd type="triangle" w="med" len="med"/>
            </a:ln>
            <a:effectLst>
              <a:outerShdw dist="35921" dir="2700000" algn="ctr" rotWithShape="0">
                <a:schemeClr val="tx1"/>
              </a:outerShdw>
            </a:effectLst>
          </p:spPr>
          <p:txBody>
            <a:bodyPr anchor="ctr" anchorCtr="1"/>
            <a:lstStyle/>
            <a:p>
              <a:pPr>
                <a:lnSpc>
                  <a:spcPct val="90000"/>
                </a:lnSpc>
                <a:spcAft>
                  <a:spcPts val="0"/>
                </a:spcAft>
                <a:defRPr/>
              </a:pPr>
              <a:endParaRPr lang="en-US" sz="2000" dirty="0">
                <a:effectLst>
                  <a:outerShdw blurRad="38100" dist="38100" dir="2700000" algn="tl">
                    <a:srgbClr val="000000">
                      <a:alpha val="43137"/>
                    </a:srgbClr>
                  </a:outerShdw>
                </a:effectLst>
                <a:latin typeface="+mj-lt"/>
              </a:endParaRPr>
            </a:p>
          </p:txBody>
        </p:sp>
      </p:grpSp>
      <p:grpSp>
        <p:nvGrpSpPr>
          <p:cNvPr id="7" name="Group 16"/>
          <p:cNvGrpSpPr>
            <a:grpSpLocks/>
          </p:cNvGrpSpPr>
          <p:nvPr/>
        </p:nvGrpSpPr>
        <p:grpSpPr bwMode="auto">
          <a:xfrm>
            <a:off x="0" y="5791200"/>
            <a:ext cx="5180013" cy="762000"/>
            <a:chOff x="6" y="3704"/>
            <a:chExt cx="2956" cy="520"/>
          </a:xfrm>
        </p:grpSpPr>
        <p:sp>
          <p:nvSpPr>
            <p:cNvPr id="1427473" name="Line 17"/>
            <p:cNvSpPr>
              <a:spLocks noChangeShapeType="1"/>
            </p:cNvSpPr>
            <p:nvPr/>
          </p:nvSpPr>
          <p:spPr bwMode="invGray">
            <a:xfrm flipV="1">
              <a:off x="2745" y="3704"/>
              <a:ext cx="217" cy="260"/>
            </a:xfrm>
            <a:prstGeom prst="line">
              <a:avLst/>
            </a:prstGeom>
            <a:noFill/>
            <a:ln w="38100">
              <a:solidFill>
                <a:schemeClr val="bg1"/>
              </a:solidFill>
              <a:round/>
              <a:headEnd/>
              <a:tailEnd type="triangle" w="med" len="med"/>
            </a:ln>
            <a:effectLst>
              <a:outerShdw dist="35921" dir="2700000" algn="ctr" rotWithShape="0">
                <a:schemeClr val="tx1"/>
              </a:outerShdw>
            </a:effectLst>
          </p:spPr>
          <p:txBody>
            <a:bodyPr anchor="ctr" anchorCtr="1"/>
            <a:lstStyle/>
            <a:p>
              <a:pPr>
                <a:lnSpc>
                  <a:spcPct val="90000"/>
                </a:lnSpc>
                <a:spcAft>
                  <a:spcPts val="0"/>
                </a:spcAft>
                <a:defRPr/>
              </a:pPr>
              <a:endParaRPr lang="en-US" sz="2000" dirty="0">
                <a:effectLst>
                  <a:outerShdw blurRad="38100" dist="38100" dir="2700000" algn="tl">
                    <a:srgbClr val="000000">
                      <a:alpha val="43137"/>
                    </a:srgbClr>
                  </a:outerShdw>
                </a:effectLst>
                <a:latin typeface="+mj-lt"/>
              </a:endParaRPr>
            </a:p>
          </p:txBody>
        </p:sp>
        <p:sp>
          <p:nvSpPr>
            <p:cNvPr id="5" name="Rectangle 3"/>
            <p:cNvSpPr>
              <a:spLocks noChangeArrowheads="1"/>
            </p:cNvSpPr>
            <p:nvPr/>
          </p:nvSpPr>
          <p:spPr bwMode="invGray">
            <a:xfrm>
              <a:off x="6" y="3840"/>
              <a:ext cx="2739" cy="384"/>
            </a:xfrm>
            <a:prstGeom prst="rect">
              <a:avLst/>
            </a:prstGeom>
            <a:noFill/>
            <a:ln w="9525">
              <a:noFill/>
              <a:miter lim="800000"/>
              <a:headEnd/>
              <a:tailEnd/>
            </a:ln>
            <a:effectLst/>
          </p:spPr>
          <p:txBody>
            <a:bodyPr anchor="ctr"/>
            <a:lstStyle/>
            <a:p>
              <a:pPr marL="285750" indent="-285750">
                <a:lnSpc>
                  <a:spcPct val="90000"/>
                </a:lnSpc>
                <a:spcAft>
                  <a:spcPts val="0"/>
                </a:spcAft>
                <a:buClr>
                  <a:srgbClr val="FFFF00"/>
                </a:buClr>
                <a:buSzPct val="85000"/>
                <a:buFont typeface="Wingdings" pitchFamily="2" charset="2"/>
                <a:buNone/>
                <a:defRPr/>
              </a:pPr>
              <a:r>
                <a:rPr lang="en-US" sz="2000" i="1" dirty="0">
                  <a:solidFill>
                    <a:srgbClr val="FFFF00"/>
                  </a:solidFill>
                  <a:effectLst>
                    <a:outerShdw blurRad="38100" dist="38100" dir="2700000" algn="tl">
                      <a:srgbClr val="000000"/>
                    </a:outerShdw>
                  </a:effectLst>
                  <a:latin typeface="+mj-lt"/>
                </a:rPr>
                <a:t>Reductions (300,000-600,000 AF/yr)</a:t>
              </a:r>
            </a:p>
            <a:p>
              <a:pPr marL="285750" indent="-285750">
                <a:lnSpc>
                  <a:spcPct val="90000"/>
                </a:lnSpc>
                <a:spcAft>
                  <a:spcPts val="0"/>
                </a:spcAft>
                <a:buClr>
                  <a:srgbClr val="FFFF00"/>
                </a:buClr>
                <a:buSzPct val="85000"/>
                <a:buFont typeface="Wingdings" pitchFamily="2" charset="2"/>
                <a:buNone/>
                <a:defRPr/>
              </a:pPr>
              <a:r>
                <a:rPr lang="en-US" sz="2000" dirty="0">
                  <a:solidFill>
                    <a:schemeClr val="bg1"/>
                  </a:solidFill>
                  <a:effectLst>
                    <a:outerShdw blurRad="38100" dist="38100" dir="2700000" algn="tl">
                      <a:srgbClr val="000000"/>
                    </a:outerShdw>
                  </a:effectLst>
                  <a:latin typeface="+mj-lt"/>
                </a:rPr>
                <a:t>Metropolitan Water Dist.</a:t>
              </a:r>
              <a:br>
                <a:rPr lang="en-US" sz="2000" dirty="0">
                  <a:solidFill>
                    <a:schemeClr val="bg1"/>
                  </a:solidFill>
                  <a:effectLst>
                    <a:outerShdw blurRad="38100" dist="38100" dir="2700000" algn="tl">
                      <a:srgbClr val="000000"/>
                    </a:outerShdw>
                  </a:effectLst>
                  <a:latin typeface="+mj-lt"/>
                </a:rPr>
              </a:br>
              <a:endParaRPr lang="en-US" sz="2000" i="1" dirty="0">
                <a:solidFill>
                  <a:srgbClr val="FFFF00"/>
                </a:solidFill>
                <a:effectLst>
                  <a:outerShdw blurRad="38100" dist="38100" dir="2700000" algn="tl">
                    <a:srgbClr val="000000"/>
                  </a:outerShdw>
                </a:effectLst>
                <a:latin typeface="+mj-lt"/>
              </a:endParaRPr>
            </a:p>
          </p:txBody>
        </p:sp>
      </p:grpSp>
      <p:grpSp>
        <p:nvGrpSpPr>
          <p:cNvPr id="8" name="Group 28"/>
          <p:cNvGrpSpPr>
            <a:grpSpLocks/>
          </p:cNvGrpSpPr>
          <p:nvPr/>
        </p:nvGrpSpPr>
        <p:grpSpPr bwMode="auto">
          <a:xfrm>
            <a:off x="0" y="3733800"/>
            <a:ext cx="3533775" cy="1524000"/>
            <a:chOff x="-609601" y="3886199"/>
            <a:chExt cx="3533777" cy="1524001"/>
          </a:xfrm>
        </p:grpSpPr>
        <p:sp>
          <p:nvSpPr>
            <p:cNvPr id="6" name="Rectangle 3"/>
            <p:cNvSpPr>
              <a:spLocks noChangeArrowheads="1"/>
            </p:cNvSpPr>
            <p:nvPr/>
          </p:nvSpPr>
          <p:spPr bwMode="invGray">
            <a:xfrm>
              <a:off x="-609601" y="4800600"/>
              <a:ext cx="3048002" cy="609600"/>
            </a:xfrm>
            <a:prstGeom prst="rect">
              <a:avLst/>
            </a:prstGeom>
            <a:noFill/>
            <a:ln w="9525">
              <a:noFill/>
              <a:miter lim="800000"/>
              <a:headEnd/>
              <a:tailEnd/>
            </a:ln>
            <a:effectLst/>
          </p:spPr>
          <p:txBody>
            <a:bodyPr anchor="ctr"/>
            <a:lstStyle/>
            <a:p>
              <a:pPr marL="285750" indent="-285750">
                <a:lnSpc>
                  <a:spcPct val="90000"/>
                </a:lnSpc>
                <a:buClr>
                  <a:srgbClr val="FFFF00"/>
                </a:buClr>
                <a:buSzPct val="85000"/>
                <a:buFont typeface="Wingdings" pitchFamily="2" charset="2"/>
                <a:buNone/>
                <a:defRPr/>
              </a:pPr>
              <a:r>
                <a:rPr lang="en-US" sz="2000" i="1" dirty="0">
                  <a:solidFill>
                    <a:srgbClr val="FFFF00"/>
                  </a:solidFill>
                  <a:effectLst>
                    <a:outerShdw blurRad="38100" dist="38100" dir="2700000" algn="tl">
                      <a:srgbClr val="000000"/>
                    </a:outerShdw>
                  </a:effectLst>
                  <a:latin typeface="+mj-lt"/>
                </a:rPr>
                <a:t>Up to 80% reductions</a:t>
              </a:r>
            </a:p>
            <a:p>
              <a:pPr marL="285750" indent="-285750">
                <a:lnSpc>
                  <a:spcPct val="90000"/>
                </a:lnSpc>
                <a:buClr>
                  <a:srgbClr val="FFFF00"/>
                </a:buClr>
                <a:buSzPct val="85000"/>
                <a:buFont typeface="Wingdings" pitchFamily="2" charset="2"/>
                <a:buNone/>
                <a:defRPr/>
              </a:pPr>
              <a:r>
                <a:rPr lang="en-US" sz="2000" dirty="0">
                  <a:solidFill>
                    <a:schemeClr val="bg1"/>
                  </a:solidFill>
                  <a:effectLst>
                    <a:outerShdw blurRad="38100" dist="38100" dir="2700000" algn="tl">
                      <a:srgbClr val="000000"/>
                    </a:outerShdw>
                  </a:effectLst>
                  <a:latin typeface="+mj-lt"/>
                </a:rPr>
                <a:t>CVP Westside</a:t>
              </a:r>
              <a:br>
                <a:rPr lang="en-US" sz="2000" dirty="0">
                  <a:solidFill>
                    <a:schemeClr val="bg1"/>
                  </a:solidFill>
                  <a:effectLst>
                    <a:outerShdw blurRad="38100" dist="38100" dir="2700000" algn="tl">
                      <a:srgbClr val="000000"/>
                    </a:outerShdw>
                  </a:effectLst>
                  <a:latin typeface="+mj-lt"/>
                </a:rPr>
              </a:br>
              <a:endParaRPr lang="en-US" sz="2000" i="1" dirty="0">
                <a:solidFill>
                  <a:srgbClr val="FFFF00"/>
                </a:solidFill>
                <a:effectLst>
                  <a:outerShdw blurRad="38100" dist="38100" dir="2700000" algn="tl">
                    <a:srgbClr val="000000"/>
                  </a:outerShdw>
                </a:effectLst>
                <a:latin typeface="+mj-lt"/>
              </a:endParaRPr>
            </a:p>
          </p:txBody>
        </p:sp>
        <p:sp>
          <p:nvSpPr>
            <p:cNvPr id="1427477" name="Line 21"/>
            <p:cNvSpPr>
              <a:spLocks noChangeShapeType="1"/>
            </p:cNvSpPr>
            <p:nvPr/>
          </p:nvSpPr>
          <p:spPr bwMode="invGray">
            <a:xfrm flipV="1">
              <a:off x="2233614" y="3886199"/>
              <a:ext cx="690562" cy="769939"/>
            </a:xfrm>
            <a:prstGeom prst="line">
              <a:avLst/>
            </a:prstGeom>
            <a:noFill/>
            <a:ln w="38100">
              <a:solidFill>
                <a:schemeClr val="bg1"/>
              </a:solidFill>
              <a:round/>
              <a:headEnd/>
              <a:tailEnd type="triangle" w="med" len="med"/>
            </a:ln>
            <a:effectLst>
              <a:outerShdw dist="35921" dir="2700000" algn="ctr" rotWithShape="0">
                <a:schemeClr val="tx1"/>
              </a:outerShdw>
            </a:effectLst>
          </p:spPr>
          <p:txBody>
            <a:bodyPr anchor="ctr" anchorCtr="1"/>
            <a:lstStyle/>
            <a:p>
              <a:pPr>
                <a:lnSpc>
                  <a:spcPct val="90000"/>
                </a:lnSpc>
                <a:spcAft>
                  <a:spcPts val="0"/>
                </a:spcAft>
                <a:defRPr/>
              </a:pPr>
              <a:endParaRPr lang="en-US" dirty="0">
                <a:effectLst>
                  <a:outerShdw blurRad="38100" dist="38100" dir="2700000" algn="tl">
                    <a:srgbClr val="000000">
                      <a:alpha val="43137"/>
                    </a:srgbClr>
                  </a:outerShdw>
                </a:effectLst>
                <a:latin typeface="+mj-lt"/>
              </a:endParaRPr>
            </a:p>
          </p:txBody>
        </p:sp>
      </p:grpSp>
      <p:grpSp>
        <p:nvGrpSpPr>
          <p:cNvPr id="9" name="Group 23"/>
          <p:cNvGrpSpPr>
            <a:grpSpLocks/>
          </p:cNvGrpSpPr>
          <p:nvPr/>
        </p:nvGrpSpPr>
        <p:grpSpPr bwMode="auto">
          <a:xfrm>
            <a:off x="7938" y="2971800"/>
            <a:ext cx="2805112" cy="914400"/>
            <a:chOff x="5" y="1872"/>
            <a:chExt cx="1767" cy="576"/>
          </a:xfrm>
        </p:grpSpPr>
        <p:sp>
          <p:nvSpPr>
            <p:cNvPr id="1437699" name="Rectangle 3"/>
            <p:cNvSpPr>
              <a:spLocks noChangeArrowheads="1"/>
            </p:cNvSpPr>
            <p:nvPr/>
          </p:nvSpPr>
          <p:spPr bwMode="invGray">
            <a:xfrm>
              <a:off x="5" y="2064"/>
              <a:ext cx="1767" cy="384"/>
            </a:xfrm>
            <a:prstGeom prst="rect">
              <a:avLst/>
            </a:prstGeom>
            <a:noFill/>
            <a:ln w="9525">
              <a:noFill/>
              <a:miter lim="800000"/>
              <a:headEnd/>
              <a:tailEnd/>
            </a:ln>
            <a:effectLst/>
          </p:spPr>
          <p:txBody>
            <a:bodyPr anchor="ctr"/>
            <a:lstStyle/>
            <a:p>
              <a:pPr marL="285750" indent="-285750">
                <a:lnSpc>
                  <a:spcPct val="90000"/>
                </a:lnSpc>
                <a:buClr>
                  <a:srgbClr val="FFFF00"/>
                </a:buClr>
                <a:buSzPct val="85000"/>
                <a:defRPr/>
              </a:pPr>
              <a:r>
                <a:rPr lang="en-US" sz="2000" i="1" dirty="0">
                  <a:solidFill>
                    <a:srgbClr val="FFFF00"/>
                  </a:solidFill>
                  <a:effectLst>
                    <a:outerShdw blurRad="38100" dist="38100" dir="2700000" algn="tl">
                      <a:srgbClr val="000000"/>
                    </a:outerShdw>
                  </a:effectLst>
                  <a:latin typeface="+mj-lt"/>
                </a:rPr>
                <a:t>Up to 40% reductions</a:t>
              </a:r>
            </a:p>
            <a:p>
              <a:pPr marL="285750" indent="-285750">
                <a:lnSpc>
                  <a:spcPct val="90000"/>
                </a:lnSpc>
                <a:buClr>
                  <a:srgbClr val="FFFF00"/>
                </a:buClr>
                <a:buSzPct val="85000"/>
                <a:buFont typeface="Wingdings" pitchFamily="2" charset="2"/>
                <a:buNone/>
                <a:defRPr/>
              </a:pPr>
              <a:r>
                <a:rPr lang="en-US" sz="2000" dirty="0">
                  <a:solidFill>
                    <a:schemeClr val="bg1"/>
                  </a:solidFill>
                  <a:effectLst>
                    <a:outerShdw blurRad="38100" dist="38100" dir="2700000" algn="tl">
                      <a:srgbClr val="000000"/>
                    </a:outerShdw>
                  </a:effectLst>
                  <a:latin typeface="+mj-lt"/>
                </a:rPr>
                <a:t>Bay Area</a:t>
              </a:r>
            </a:p>
          </p:txBody>
        </p:sp>
        <p:sp>
          <p:nvSpPr>
            <p:cNvPr id="1427480" name="Line 24"/>
            <p:cNvSpPr>
              <a:spLocks noChangeShapeType="1"/>
            </p:cNvSpPr>
            <p:nvPr/>
          </p:nvSpPr>
          <p:spPr bwMode="invGray">
            <a:xfrm flipV="1">
              <a:off x="1200" y="1872"/>
              <a:ext cx="390" cy="135"/>
            </a:xfrm>
            <a:prstGeom prst="line">
              <a:avLst/>
            </a:prstGeom>
            <a:noFill/>
            <a:ln w="38100">
              <a:solidFill>
                <a:schemeClr val="bg1"/>
              </a:solidFill>
              <a:round/>
              <a:headEnd/>
              <a:tailEnd type="triangle" w="med" len="med"/>
            </a:ln>
            <a:effectLst>
              <a:outerShdw dist="35921" dir="2700000" algn="ctr" rotWithShape="0">
                <a:schemeClr val="tx1"/>
              </a:outerShdw>
            </a:effectLst>
          </p:spPr>
          <p:txBody>
            <a:bodyPr anchor="ctr" anchorCtr="1"/>
            <a:lstStyle/>
            <a:p>
              <a:pPr>
                <a:lnSpc>
                  <a:spcPct val="90000"/>
                </a:lnSpc>
                <a:spcAft>
                  <a:spcPts val="0"/>
                </a:spcAft>
                <a:defRPr/>
              </a:pPr>
              <a:endParaRPr lang="en-US" sz="2000" dirty="0">
                <a:effectLst>
                  <a:outerShdw blurRad="38100" dist="38100" dir="2700000" algn="tl">
                    <a:srgbClr val="000000">
                      <a:alpha val="43137"/>
                    </a:srgbClr>
                  </a:outerShdw>
                </a:effectLst>
                <a:latin typeface="+mj-lt"/>
              </a:endParaRPr>
            </a:p>
          </p:txBody>
        </p:sp>
      </p:grpSp>
      <p:sp>
        <p:nvSpPr>
          <p:cNvPr id="34824" name="Slide Number Placeholder 22"/>
          <p:cNvSpPr>
            <a:spLocks noGrp="1"/>
          </p:cNvSpPr>
          <p:nvPr>
            <p:ph type="sldNum" sz="quarter" idx="10"/>
          </p:nvPr>
        </p:nvSpPr>
        <p:spPr bwMode="auto">
          <a:xfrm>
            <a:off x="8458200" y="6427788"/>
            <a:ext cx="685800" cy="365125"/>
          </a:xfrm>
          <a:ln>
            <a:miter lim="800000"/>
            <a:headEnd/>
            <a:tailEnd/>
          </a:ln>
        </p:spPr>
        <p:txBody>
          <a:bodyPr/>
          <a:lstStyle/>
          <a:p>
            <a:pPr>
              <a:defRPr/>
            </a:pPr>
            <a:fld id="{4CC8AAEA-6712-485D-A3B8-E1AFBA14FA40}" type="slidenum">
              <a:rPr lang="en-US">
                <a:effectLst/>
                <a:latin typeface="+mj-lt"/>
              </a:rPr>
              <a:pPr>
                <a:defRPr/>
              </a:pPr>
              <a:t>90</a:t>
            </a:fld>
            <a:endParaRPr lang="en-US" dirty="0">
              <a:effectLst/>
              <a:latin typeface="+mj-lt"/>
            </a:endParaRPr>
          </a:p>
        </p:txBody>
      </p:sp>
      <p:grpSp>
        <p:nvGrpSpPr>
          <p:cNvPr id="10" name="Group 16"/>
          <p:cNvGrpSpPr>
            <a:grpSpLocks/>
          </p:cNvGrpSpPr>
          <p:nvPr/>
        </p:nvGrpSpPr>
        <p:grpSpPr bwMode="auto">
          <a:xfrm>
            <a:off x="4343400" y="3276600"/>
            <a:ext cx="4543425" cy="1068388"/>
            <a:chOff x="-1086" y="3496"/>
            <a:chExt cx="3831" cy="729"/>
          </a:xfrm>
        </p:grpSpPr>
        <p:sp>
          <p:nvSpPr>
            <p:cNvPr id="21" name="Line 17"/>
            <p:cNvSpPr>
              <a:spLocks noChangeShapeType="1"/>
            </p:cNvSpPr>
            <p:nvPr/>
          </p:nvSpPr>
          <p:spPr bwMode="invGray">
            <a:xfrm flipH="1">
              <a:off x="-1086" y="3808"/>
              <a:ext cx="1028" cy="312"/>
            </a:xfrm>
            <a:prstGeom prst="line">
              <a:avLst/>
            </a:prstGeom>
            <a:noFill/>
            <a:ln w="38100">
              <a:solidFill>
                <a:schemeClr val="bg1"/>
              </a:solidFill>
              <a:round/>
              <a:headEnd/>
              <a:tailEnd type="triangle" w="med" len="med"/>
            </a:ln>
            <a:effectLst>
              <a:outerShdw dist="35921" dir="2700000" algn="ctr" rotWithShape="0">
                <a:schemeClr val="tx1"/>
              </a:outerShdw>
            </a:effectLst>
          </p:spPr>
          <p:txBody>
            <a:bodyPr anchor="ctr" anchorCtr="1"/>
            <a:lstStyle/>
            <a:p>
              <a:pPr algn="l">
                <a:lnSpc>
                  <a:spcPct val="90000"/>
                </a:lnSpc>
                <a:spcAft>
                  <a:spcPts val="0"/>
                </a:spcAft>
                <a:defRPr/>
              </a:pPr>
              <a:endParaRPr lang="en-US" sz="2000" dirty="0">
                <a:effectLst>
                  <a:outerShdw blurRad="38100" dist="38100" dir="2700000" algn="tl">
                    <a:srgbClr val="000000">
                      <a:alpha val="43137"/>
                    </a:srgbClr>
                  </a:outerShdw>
                </a:effectLst>
                <a:latin typeface="+mj-lt"/>
              </a:endParaRPr>
            </a:p>
          </p:txBody>
        </p:sp>
        <p:sp>
          <p:nvSpPr>
            <p:cNvPr id="22" name="Rectangle 3"/>
            <p:cNvSpPr>
              <a:spLocks noChangeArrowheads="1"/>
            </p:cNvSpPr>
            <p:nvPr/>
          </p:nvSpPr>
          <p:spPr bwMode="invGray">
            <a:xfrm>
              <a:off x="6" y="3496"/>
              <a:ext cx="2739" cy="729"/>
            </a:xfrm>
            <a:prstGeom prst="rect">
              <a:avLst/>
            </a:prstGeom>
            <a:noFill/>
            <a:ln w="9525">
              <a:noFill/>
              <a:miter lim="800000"/>
              <a:headEnd/>
              <a:tailEnd/>
            </a:ln>
            <a:effectLst/>
          </p:spPr>
          <p:txBody>
            <a:bodyPr anchor="ctr"/>
            <a:lstStyle/>
            <a:p>
              <a:pPr marL="285750" indent="-285750" algn="l">
                <a:lnSpc>
                  <a:spcPct val="90000"/>
                </a:lnSpc>
                <a:spcAft>
                  <a:spcPts val="0"/>
                </a:spcAft>
                <a:buClr>
                  <a:srgbClr val="FFFF00"/>
                </a:buClr>
                <a:buSzPct val="85000"/>
                <a:buFont typeface="Wingdings" pitchFamily="2" charset="2"/>
                <a:buNone/>
                <a:defRPr/>
              </a:pPr>
              <a:r>
                <a:rPr lang="en-US" sz="2000" i="1" dirty="0">
                  <a:solidFill>
                    <a:srgbClr val="FFFF00"/>
                  </a:solidFill>
                  <a:effectLst>
                    <a:outerShdw blurRad="38100" dist="38100" dir="2700000" algn="tl">
                      <a:srgbClr val="000000"/>
                    </a:outerShdw>
                  </a:effectLst>
                  <a:latin typeface="+mj-lt"/>
                </a:rPr>
                <a:t>Reductions</a:t>
              </a:r>
            </a:p>
            <a:p>
              <a:pPr marL="285750" indent="-285750" algn="l">
                <a:lnSpc>
                  <a:spcPct val="90000"/>
                </a:lnSpc>
                <a:spcAft>
                  <a:spcPts val="0"/>
                </a:spcAft>
                <a:buClr>
                  <a:srgbClr val="FFFF00"/>
                </a:buClr>
                <a:buSzPct val="85000"/>
                <a:buFont typeface="Wingdings" pitchFamily="2" charset="2"/>
                <a:buNone/>
                <a:defRPr/>
              </a:pPr>
              <a:r>
                <a:rPr lang="en-US" sz="2000" dirty="0" err="1">
                  <a:solidFill>
                    <a:schemeClr val="bg1"/>
                  </a:solidFill>
                  <a:effectLst>
                    <a:outerShdw blurRad="38100" dist="38100" dir="2700000" algn="tl">
                      <a:srgbClr val="000000"/>
                    </a:outerShdw>
                  </a:effectLst>
                  <a:latin typeface="+mj-lt"/>
                </a:rPr>
                <a:t>Friant</a:t>
              </a:r>
              <a:r>
                <a:rPr lang="en-US" sz="2000" dirty="0">
                  <a:solidFill>
                    <a:schemeClr val="bg1"/>
                  </a:solidFill>
                  <a:effectLst>
                    <a:outerShdw blurRad="38100" dist="38100" dir="2700000" algn="tl">
                      <a:srgbClr val="000000"/>
                    </a:outerShdw>
                  </a:effectLst>
                  <a:latin typeface="+mj-lt"/>
                </a:rPr>
                <a:t> Water Users</a:t>
              </a:r>
              <a:br>
                <a:rPr lang="en-US" sz="2000" dirty="0">
                  <a:solidFill>
                    <a:schemeClr val="bg1"/>
                  </a:solidFill>
                  <a:effectLst>
                    <a:outerShdw blurRad="38100" dist="38100" dir="2700000" algn="tl">
                      <a:srgbClr val="000000"/>
                    </a:outerShdw>
                  </a:effectLst>
                  <a:latin typeface="+mj-lt"/>
                </a:rPr>
              </a:br>
              <a:endParaRPr lang="en-US" sz="2000" i="1" dirty="0">
                <a:solidFill>
                  <a:srgbClr val="FFFF00"/>
                </a:solidFill>
                <a:effectLst>
                  <a:outerShdw blurRad="38100" dist="38100" dir="2700000" algn="tl">
                    <a:srgbClr val="000000"/>
                  </a:outerShdw>
                </a:effectLst>
                <a:latin typeface="+mj-lt"/>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57058" name="Rectangle 2"/>
          <p:cNvSpPr>
            <a:spLocks noGrp="1" noChangeArrowheads="1"/>
          </p:cNvSpPr>
          <p:nvPr>
            <p:ph type="title" idx="4294967295"/>
          </p:nvPr>
        </p:nvSpPr>
        <p:spPr>
          <a:xfrm>
            <a:off x="3344863" y="579438"/>
            <a:ext cx="5799137" cy="1651000"/>
          </a:xfrm>
          <a:prstGeom prst="rect">
            <a:avLst/>
          </a:prstGeom>
        </p:spPr>
        <p:txBody>
          <a:bodyPr lIns="95244" tIns="47622" rIns="95244" bIns="47622"/>
          <a:lstStyle/>
          <a:p>
            <a:pPr>
              <a:defRPr/>
            </a:pPr>
            <a:r>
              <a:rPr lang="en-US" dirty="0" smtClean="0"/>
              <a:t>Southern California </a:t>
            </a:r>
            <a:br>
              <a:rPr lang="en-US" dirty="0" smtClean="0"/>
            </a:br>
            <a:r>
              <a:rPr lang="en-US" sz="3200" dirty="0" smtClean="0">
                <a:solidFill>
                  <a:schemeClr val="bg1"/>
                </a:solidFill>
              </a:rPr>
              <a:t>Water Supply Status</a:t>
            </a:r>
            <a:endParaRPr lang="en-US" dirty="0" smtClean="0">
              <a:solidFill>
                <a:schemeClr val="bg1"/>
              </a:solidFill>
            </a:endParaRPr>
          </a:p>
        </p:txBody>
      </p:sp>
      <p:sp>
        <p:nvSpPr>
          <p:cNvPr id="557059" name="Rectangle 3"/>
          <p:cNvSpPr>
            <a:spLocks noGrp="1" noChangeArrowheads="1"/>
          </p:cNvSpPr>
          <p:nvPr>
            <p:ph type="body" idx="4294967295"/>
          </p:nvPr>
        </p:nvSpPr>
        <p:spPr>
          <a:xfrm>
            <a:off x="1538288" y="2543175"/>
            <a:ext cx="7118350" cy="4105275"/>
          </a:xfrm>
          <a:prstGeom prst="rect">
            <a:avLst/>
          </a:prstGeom>
        </p:spPr>
        <p:txBody>
          <a:bodyPr lIns="95244" tIns="47622" rIns="95244" bIns="47622">
            <a:normAutofit/>
          </a:bodyPr>
          <a:lstStyle/>
          <a:p>
            <a:pPr marL="468313" indent="-468313" defTabSz="745747">
              <a:lnSpc>
                <a:spcPct val="150000"/>
              </a:lnSpc>
              <a:spcBef>
                <a:spcPts val="0"/>
              </a:spcBef>
              <a:spcAft>
                <a:spcPts val="600"/>
              </a:spcAft>
              <a:buClr>
                <a:schemeClr val="accent1"/>
              </a:buClr>
              <a:tabLst>
                <a:tab pos="4403378" algn="r"/>
              </a:tabLst>
              <a:defRPr/>
            </a:pPr>
            <a:r>
              <a:rPr lang="en-US" sz="3300" dirty="0" smtClean="0">
                <a:solidFill>
                  <a:srgbClr val="33CC33"/>
                </a:solidFill>
                <a:effectLst>
                  <a:outerShdw blurRad="38100" dist="38100" dir="2700000" algn="tl">
                    <a:srgbClr val="000000">
                      <a:alpha val="43137"/>
                    </a:srgbClr>
                  </a:outerShdw>
                </a:effectLst>
                <a:cs typeface="Times New Roman" pitchFamily="18" charset="0"/>
              </a:rPr>
              <a:t>Baseline Water Use Efficiency</a:t>
            </a:r>
          </a:p>
          <a:p>
            <a:pPr marL="468313" indent="-468313" defTabSz="745747">
              <a:lnSpc>
                <a:spcPct val="150000"/>
              </a:lnSpc>
              <a:spcBef>
                <a:spcPts val="0"/>
              </a:spcBef>
              <a:spcAft>
                <a:spcPts val="600"/>
              </a:spcAft>
              <a:buSzPct val="100000"/>
              <a:tabLst>
                <a:tab pos="4403378" algn="r"/>
              </a:tabLst>
              <a:defRPr/>
            </a:pPr>
            <a:r>
              <a:rPr lang="en-US" sz="3300" dirty="0" smtClean="0">
                <a:solidFill>
                  <a:srgbClr val="FFFF00"/>
                </a:solidFill>
                <a:effectLst>
                  <a:outerShdw blurRad="38100" dist="38100" dir="2700000" algn="tl">
                    <a:srgbClr val="000000">
                      <a:alpha val="43137"/>
                    </a:srgbClr>
                  </a:outerShdw>
                </a:effectLst>
                <a:cs typeface="Times New Roman" pitchFamily="18" charset="0"/>
              </a:rPr>
              <a:t>Water Supply Watch</a:t>
            </a:r>
          </a:p>
          <a:p>
            <a:pPr marL="468313" indent="-468313" defTabSz="745747">
              <a:lnSpc>
                <a:spcPct val="150000"/>
              </a:lnSpc>
              <a:spcBef>
                <a:spcPts val="0"/>
              </a:spcBef>
              <a:spcAft>
                <a:spcPts val="600"/>
              </a:spcAft>
              <a:buClr>
                <a:srgbClr val="FF9900"/>
              </a:buClr>
              <a:buSzPct val="100000"/>
              <a:tabLst>
                <a:tab pos="4403378" algn="r"/>
              </a:tabLst>
              <a:defRPr/>
            </a:pPr>
            <a:r>
              <a:rPr lang="en-US" sz="3300" dirty="0" smtClean="0">
                <a:solidFill>
                  <a:srgbClr val="FF9900"/>
                </a:solidFill>
                <a:effectLst>
                  <a:outerShdw blurRad="38100" dist="38100" dir="2700000" algn="tl">
                    <a:srgbClr val="000000">
                      <a:alpha val="43137"/>
                    </a:srgbClr>
                  </a:outerShdw>
                </a:effectLst>
                <a:cs typeface="Times New Roman" pitchFamily="18" charset="0"/>
              </a:rPr>
              <a:t>Water Supply Alert</a:t>
            </a:r>
          </a:p>
          <a:p>
            <a:pPr marL="468313" indent="-468313" defTabSz="745747">
              <a:lnSpc>
                <a:spcPct val="150000"/>
              </a:lnSpc>
              <a:spcBef>
                <a:spcPts val="0"/>
              </a:spcBef>
              <a:spcAft>
                <a:spcPts val="600"/>
              </a:spcAft>
              <a:buClr>
                <a:srgbClr val="FF0000"/>
              </a:buClr>
              <a:buSzPct val="100000"/>
              <a:tabLst>
                <a:tab pos="4403378" algn="r"/>
              </a:tabLst>
              <a:defRPr/>
            </a:pPr>
            <a:r>
              <a:rPr lang="en-US" sz="3300" dirty="0" smtClean="0">
                <a:solidFill>
                  <a:srgbClr val="FF0000"/>
                </a:solidFill>
                <a:effectLst>
                  <a:outerShdw blurRad="38100" dist="38100" dir="2700000" algn="tl">
                    <a:srgbClr val="000000">
                      <a:alpha val="43137"/>
                    </a:srgbClr>
                  </a:outerShdw>
                </a:effectLst>
                <a:cs typeface="Times New Roman" pitchFamily="18" charset="0"/>
              </a:rPr>
              <a:t>Water Supply Allocation</a:t>
            </a:r>
          </a:p>
          <a:p>
            <a:pPr defTabSz="745747">
              <a:lnSpc>
                <a:spcPct val="150000"/>
              </a:lnSpc>
              <a:spcBef>
                <a:spcPts val="0"/>
              </a:spcBef>
              <a:spcAft>
                <a:spcPts val="600"/>
              </a:spcAft>
              <a:buFont typeface="Wingdings" pitchFamily="2" charset="2"/>
              <a:buNone/>
              <a:tabLst>
                <a:tab pos="4403378" algn="r"/>
              </a:tabLst>
              <a:defRPr/>
            </a:pPr>
            <a:endParaRPr lang="en-US" sz="2900" dirty="0" smtClean="0">
              <a:cs typeface="Times New Roman" pitchFamily="18" charset="0"/>
            </a:endParaRPr>
          </a:p>
          <a:p>
            <a:pPr defTabSz="745747">
              <a:lnSpc>
                <a:spcPct val="150000"/>
              </a:lnSpc>
              <a:spcBef>
                <a:spcPts val="0"/>
              </a:spcBef>
              <a:spcAft>
                <a:spcPts val="600"/>
              </a:spcAft>
              <a:buFont typeface="Wingdings" pitchFamily="2" charset="2"/>
              <a:buNone/>
              <a:tabLst>
                <a:tab pos="4403378" algn="r"/>
              </a:tabLst>
              <a:defRPr/>
            </a:pPr>
            <a:endParaRPr lang="en-US" sz="1700" dirty="0" smtClean="0">
              <a:solidFill>
                <a:schemeClr val="tx1"/>
              </a:solidFill>
            </a:endParaRPr>
          </a:p>
        </p:txBody>
      </p:sp>
      <p:sp>
        <p:nvSpPr>
          <p:cNvPr id="7172" name="Oval 4"/>
          <p:cNvSpPr>
            <a:spLocks noChangeArrowheads="1"/>
          </p:cNvSpPr>
          <p:nvPr/>
        </p:nvSpPr>
        <p:spPr bwMode="auto">
          <a:xfrm>
            <a:off x="1333581" y="4139073"/>
            <a:ext cx="4949249" cy="1032986"/>
          </a:xfrm>
          <a:prstGeom prst="ellipse">
            <a:avLst/>
          </a:prstGeom>
          <a:noFill/>
          <a:ln w="57150" algn="ctr">
            <a:solidFill>
              <a:srgbClr val="FF9900"/>
            </a:solidFill>
            <a:round/>
            <a:headEnd/>
            <a:tailEnd/>
          </a:ln>
          <a:effectLst>
            <a:glow rad="101600">
              <a:schemeClr val="accent4">
                <a:satMod val="175000"/>
                <a:alpha val="40000"/>
              </a:schemeClr>
            </a:glow>
          </a:effectLst>
        </p:spPr>
        <p:txBody>
          <a:bodyPr lIns="95244" tIns="47622" rIns="95244" bIns="47622"/>
          <a:lstStyle/>
          <a:p>
            <a:pPr algn="ctr" eaLnBrk="0" hangingPunct="0">
              <a:defRPr/>
            </a:pPr>
            <a:endParaRPr lang="en-US"/>
          </a:p>
        </p:txBody>
      </p:sp>
      <p:pic>
        <p:nvPicPr>
          <p:cNvPr id="7173" name="Picture 6" descr="20-D Drought_Shasta Lake 0677.tif"/>
          <p:cNvPicPr>
            <a:picLocks noChangeAspect="1"/>
          </p:cNvPicPr>
          <p:nvPr/>
        </p:nvPicPr>
        <p:blipFill>
          <a:blip r:embed="rId3" cstate="print"/>
          <a:srcRect/>
          <a:stretch>
            <a:fillRect/>
          </a:stretch>
        </p:blipFill>
        <p:spPr bwMode="auto">
          <a:xfrm>
            <a:off x="417174" y="369101"/>
            <a:ext cx="2727472" cy="1840694"/>
          </a:xfrm>
          <a:prstGeom prst="rect">
            <a:avLst/>
          </a:prstGeom>
          <a:noFill/>
          <a:ln w="9525">
            <a:noFill/>
            <a:miter lim="800000"/>
            <a:headEnd/>
            <a:tailEnd/>
          </a:ln>
          <a:effectLst>
            <a:glow rad="228600">
              <a:schemeClr val="accent4">
                <a:satMod val="175000"/>
                <a:alpha val="40000"/>
              </a:schemeClr>
            </a:glow>
          </a:effectLst>
        </p:spPr>
      </p:pic>
      <p:sp>
        <p:nvSpPr>
          <p:cNvPr id="6" name="Slide Number Placeholder 1"/>
          <p:cNvSpPr>
            <a:spLocks noGrp="1"/>
          </p:cNvSpPr>
          <p:nvPr>
            <p:ph type="sldNum" sz="quarter" idx="10"/>
          </p:nvPr>
        </p:nvSpPr>
        <p:spPr/>
        <p:txBody>
          <a:bodyPr/>
          <a:lstStyle/>
          <a:p>
            <a:pPr>
              <a:defRPr/>
            </a:pPr>
            <a:fld id="{5258481E-D825-43CA-821E-319BE82EFE60}" type="slidenum">
              <a:rPr lang="en-US"/>
              <a:pPr>
                <a:defRPr/>
              </a:pPr>
              <a:t>91</a:t>
            </a:fld>
            <a:endParaRPr lang="en-US" dirty="0"/>
          </a:p>
        </p:txBody>
      </p:sp>
    </p:spTree>
  </p:cSld>
  <p:clrMapOvr>
    <a:masterClrMapping/>
  </p:clrMapOvr>
  <p:transition>
    <p:fade/>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57058" name="Rectangle 2"/>
          <p:cNvSpPr>
            <a:spLocks noGrp="1" noChangeArrowheads="1"/>
          </p:cNvSpPr>
          <p:nvPr>
            <p:ph type="title"/>
          </p:nvPr>
        </p:nvSpPr>
        <p:spPr>
          <a:xfrm>
            <a:off x="3255963" y="641350"/>
            <a:ext cx="5888037" cy="966788"/>
          </a:xfrm>
        </p:spPr>
        <p:txBody>
          <a:bodyPr lIns="95244" tIns="47622" rIns="95244" bIns="47622"/>
          <a:lstStyle/>
          <a:p>
            <a:pPr>
              <a:defRPr/>
            </a:pPr>
            <a:r>
              <a:rPr smtClean="0"/>
              <a:t>Immediate Actions</a:t>
            </a:r>
          </a:p>
        </p:txBody>
      </p:sp>
      <p:sp>
        <p:nvSpPr>
          <p:cNvPr id="557059" name="Rectangle 3"/>
          <p:cNvSpPr>
            <a:spLocks noGrp="1" noChangeArrowheads="1"/>
          </p:cNvSpPr>
          <p:nvPr>
            <p:ph type="body" idx="1"/>
          </p:nvPr>
        </p:nvSpPr>
        <p:spPr>
          <a:xfrm>
            <a:off x="407988" y="2543175"/>
            <a:ext cx="8483600" cy="4035425"/>
          </a:xfrm>
        </p:spPr>
        <p:txBody>
          <a:bodyPr lIns="95244" tIns="47622" rIns="95244" bIns="47622">
            <a:noAutofit/>
          </a:bodyPr>
          <a:lstStyle/>
          <a:p>
            <a:pPr defTabSz="745747">
              <a:spcAft>
                <a:spcPts val="1250"/>
              </a:spcAft>
              <a:tabLst>
                <a:tab pos="4403378" algn="r"/>
              </a:tabLst>
              <a:defRPr/>
            </a:pPr>
            <a:r>
              <a:rPr/>
              <a:t>Urging local drought ordinances</a:t>
            </a:r>
          </a:p>
          <a:p>
            <a:pPr lvl="1" defTabSz="745747">
              <a:spcAft>
                <a:spcPts val="1250"/>
              </a:spcAft>
              <a:tabLst>
                <a:tab pos="4403378" algn="r"/>
              </a:tabLst>
              <a:defRPr/>
            </a:pPr>
            <a:r>
              <a:rPr/>
              <a:t>Restrictions on hours of outdoor watering</a:t>
            </a:r>
          </a:p>
          <a:p>
            <a:pPr lvl="1" defTabSz="745747">
              <a:spcAft>
                <a:spcPts val="1250"/>
              </a:spcAft>
              <a:tabLst>
                <a:tab pos="4403378" algn="r"/>
              </a:tabLst>
              <a:defRPr/>
            </a:pPr>
            <a:r>
              <a:rPr/>
              <a:t>Tiered water rate structures</a:t>
            </a:r>
          </a:p>
          <a:p>
            <a:pPr lvl="1" defTabSz="745747">
              <a:spcAft>
                <a:spcPts val="1250"/>
              </a:spcAft>
              <a:tabLst>
                <a:tab pos="4403378" algn="r"/>
              </a:tabLst>
              <a:defRPr/>
            </a:pPr>
            <a:r>
              <a:rPr/>
              <a:t>Water-efficient landscape in new construction</a:t>
            </a:r>
          </a:p>
          <a:p>
            <a:pPr lvl="1" defTabSz="745747">
              <a:spcAft>
                <a:spcPts val="1250"/>
              </a:spcAft>
              <a:tabLst>
                <a:tab pos="4403378" algn="r"/>
              </a:tabLst>
              <a:defRPr/>
            </a:pPr>
            <a:r>
              <a:rPr/>
              <a:t>Prohibitions on irrigation runoff</a:t>
            </a:r>
          </a:p>
          <a:p>
            <a:pPr lvl="1" defTabSz="745747">
              <a:spcAft>
                <a:spcPts val="1250"/>
              </a:spcAft>
              <a:tabLst>
                <a:tab pos="4403378" algn="r"/>
              </a:tabLst>
              <a:defRPr/>
            </a:pPr>
            <a:r>
              <a:rPr/>
              <a:t>Hotlines for reporting water waste</a:t>
            </a:r>
            <a:endParaRPr sz="2900"/>
          </a:p>
          <a:p>
            <a:pPr lvl="1" defTabSz="745747">
              <a:lnSpc>
                <a:spcPct val="150000"/>
              </a:lnSpc>
              <a:spcAft>
                <a:spcPts val="1250"/>
              </a:spcAft>
              <a:tabLst>
                <a:tab pos="4403378" algn="r"/>
              </a:tabLst>
              <a:defRPr/>
            </a:pPr>
            <a:endParaRPr sz="2900"/>
          </a:p>
          <a:p>
            <a:pPr marL="342283" lvl="1" indent="-342283" defTabSz="745747">
              <a:lnSpc>
                <a:spcPct val="130000"/>
              </a:lnSpc>
              <a:buClr>
                <a:srgbClr val="FFFF00"/>
              </a:buClr>
              <a:buSzPct val="75000"/>
              <a:buFontTx/>
              <a:buNone/>
              <a:tabLst>
                <a:tab pos="4403378" algn="r"/>
              </a:tabLst>
              <a:defRPr/>
            </a:pPr>
            <a:endParaRPr sz="3300">
              <a:solidFill>
                <a:schemeClr val="bg1"/>
              </a:solidFill>
            </a:endParaRPr>
          </a:p>
          <a:p>
            <a:pPr marL="342283" lvl="1" indent="-342283" defTabSz="745747">
              <a:lnSpc>
                <a:spcPct val="130000"/>
              </a:lnSpc>
              <a:buClr>
                <a:srgbClr val="FFFF00"/>
              </a:buClr>
              <a:buSzPct val="75000"/>
              <a:buFont typeface="Wingdings" pitchFamily="2" charset="2"/>
              <a:buChar char="n"/>
              <a:tabLst>
                <a:tab pos="4403378" algn="r"/>
              </a:tabLst>
              <a:defRPr/>
            </a:pPr>
            <a:endParaRPr sz="2600"/>
          </a:p>
          <a:p>
            <a:pPr defTabSz="745747">
              <a:lnSpc>
                <a:spcPct val="110000"/>
              </a:lnSpc>
              <a:tabLst>
                <a:tab pos="4403378" algn="r"/>
              </a:tabLst>
              <a:defRPr/>
            </a:pPr>
            <a:endParaRPr sz="2400"/>
          </a:p>
          <a:p>
            <a:pPr defTabSz="745747">
              <a:lnSpc>
                <a:spcPct val="110000"/>
              </a:lnSpc>
              <a:spcAft>
                <a:spcPts val="1250"/>
              </a:spcAft>
              <a:tabLst>
                <a:tab pos="4403378" algn="r"/>
              </a:tabLst>
              <a:defRPr/>
            </a:pPr>
            <a:endParaRPr sz="2400">
              <a:cs typeface="Times New Roman" pitchFamily="18" charset="0"/>
            </a:endParaRPr>
          </a:p>
          <a:p>
            <a:pPr defTabSz="745747">
              <a:lnSpc>
                <a:spcPct val="70000"/>
              </a:lnSpc>
              <a:spcAft>
                <a:spcPts val="1250"/>
              </a:spcAft>
              <a:buFont typeface="Wingdings" pitchFamily="2" charset="2"/>
              <a:buNone/>
              <a:tabLst>
                <a:tab pos="4403378" algn="r"/>
              </a:tabLst>
              <a:defRPr/>
            </a:pPr>
            <a:endParaRPr sz="2400">
              <a:cs typeface="Times New Roman" pitchFamily="18" charset="0"/>
            </a:endParaRPr>
          </a:p>
          <a:p>
            <a:pPr marL="342283" lvl="1" indent="-342283" defTabSz="745747">
              <a:lnSpc>
                <a:spcPct val="70000"/>
              </a:lnSpc>
              <a:spcAft>
                <a:spcPts val="1250"/>
              </a:spcAft>
              <a:buFontTx/>
              <a:buNone/>
              <a:tabLst>
                <a:tab pos="4403378" algn="r"/>
              </a:tabLst>
              <a:defRPr/>
            </a:pPr>
            <a:endParaRPr sz="2300">
              <a:cs typeface="Times New Roman" pitchFamily="18" charset="0"/>
            </a:endParaRPr>
          </a:p>
          <a:p>
            <a:pPr defTabSz="745747">
              <a:lnSpc>
                <a:spcPct val="130000"/>
              </a:lnSpc>
              <a:buFont typeface="Wingdings" pitchFamily="2" charset="2"/>
              <a:buNone/>
              <a:tabLst>
                <a:tab pos="4403378" algn="r"/>
              </a:tabLst>
              <a:defRPr/>
            </a:pPr>
            <a:endParaRPr sz="2400">
              <a:solidFill>
                <a:schemeClr val="tx1"/>
              </a:solidFill>
              <a:effectLst/>
            </a:endParaRPr>
          </a:p>
        </p:txBody>
      </p:sp>
      <p:pic>
        <p:nvPicPr>
          <p:cNvPr id="4" name="Picture 6" descr="20-D Drought_Shasta Lake 0677.tif"/>
          <p:cNvPicPr>
            <a:picLocks noChangeAspect="1"/>
          </p:cNvPicPr>
          <p:nvPr/>
        </p:nvPicPr>
        <p:blipFill>
          <a:blip r:embed="rId3" cstate="print"/>
          <a:srcRect/>
          <a:stretch>
            <a:fillRect/>
          </a:stretch>
        </p:blipFill>
        <p:spPr bwMode="auto">
          <a:xfrm>
            <a:off x="417174" y="369101"/>
            <a:ext cx="2727472" cy="1840694"/>
          </a:xfrm>
          <a:prstGeom prst="rect">
            <a:avLst/>
          </a:prstGeom>
          <a:noFill/>
          <a:ln w="9525">
            <a:noFill/>
            <a:miter lim="800000"/>
            <a:headEnd/>
            <a:tailEnd/>
          </a:ln>
          <a:effectLst>
            <a:glow rad="228600">
              <a:schemeClr val="accent4">
                <a:satMod val="175000"/>
                <a:alpha val="40000"/>
              </a:schemeClr>
            </a:glow>
          </a:effectLst>
        </p:spPr>
      </p:pic>
      <p:sp>
        <p:nvSpPr>
          <p:cNvPr id="5" name="Slide Number Placeholder 1"/>
          <p:cNvSpPr>
            <a:spLocks noGrp="1"/>
          </p:cNvSpPr>
          <p:nvPr>
            <p:ph type="sldNum" sz="quarter" idx="10"/>
          </p:nvPr>
        </p:nvSpPr>
        <p:spPr/>
        <p:txBody>
          <a:bodyPr/>
          <a:lstStyle/>
          <a:p>
            <a:pPr>
              <a:defRPr/>
            </a:pPr>
            <a:fld id="{C605E5F0-8F63-4703-8C4F-C56CE9B59D65}" type="slidenum">
              <a:rPr lang="en-US"/>
              <a:pPr>
                <a:defRPr/>
              </a:pPr>
              <a:t>92</a:t>
            </a:fld>
            <a:endParaRPr lang="en-US" dirty="0"/>
          </a:p>
        </p:txBody>
      </p:sp>
    </p:spTree>
  </p:cSld>
  <p:clrMapOvr>
    <a:masterClrMapping/>
  </p:clrMapOvr>
  <p:transition>
    <p:fade/>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3" descr="Toyon_CalAmDuarte.jpg"/>
          <p:cNvPicPr>
            <a:picLocks noChangeAspect="1"/>
          </p:cNvPicPr>
          <p:nvPr/>
        </p:nvPicPr>
        <p:blipFill>
          <a:blip r:embed="rId3"/>
          <a:srcRect/>
          <a:stretch>
            <a:fillRect/>
          </a:stretch>
        </p:blipFill>
        <p:spPr bwMode="auto">
          <a:xfrm>
            <a:off x="5804712" y="4460488"/>
            <a:ext cx="2971428" cy="2020758"/>
          </a:xfrm>
          <a:prstGeom prst="rect">
            <a:avLst/>
          </a:prstGeom>
          <a:noFill/>
          <a:ln w="9525">
            <a:noFill/>
            <a:miter lim="800000"/>
            <a:headEnd/>
            <a:tailEnd/>
          </a:ln>
          <a:effectLst>
            <a:glow rad="228600">
              <a:schemeClr val="accent4">
                <a:satMod val="175000"/>
                <a:alpha val="40000"/>
              </a:schemeClr>
            </a:glow>
          </a:effectLst>
        </p:spPr>
      </p:pic>
      <p:sp>
        <p:nvSpPr>
          <p:cNvPr id="557058" name="Rectangle 2"/>
          <p:cNvSpPr>
            <a:spLocks noGrp="1" noChangeArrowheads="1"/>
          </p:cNvSpPr>
          <p:nvPr>
            <p:ph type="title"/>
          </p:nvPr>
        </p:nvSpPr>
        <p:spPr>
          <a:xfrm>
            <a:off x="3255963" y="641350"/>
            <a:ext cx="5888037" cy="966788"/>
          </a:xfrm>
        </p:spPr>
        <p:txBody>
          <a:bodyPr lIns="95244" tIns="47622" rIns="95244" bIns="47622"/>
          <a:lstStyle/>
          <a:p>
            <a:pPr>
              <a:defRPr/>
            </a:pPr>
            <a:r>
              <a:rPr smtClean="0"/>
              <a:t>Immediate Actions</a:t>
            </a:r>
          </a:p>
        </p:txBody>
      </p:sp>
      <p:sp>
        <p:nvSpPr>
          <p:cNvPr id="557059" name="Rectangle 3"/>
          <p:cNvSpPr>
            <a:spLocks noGrp="1" noChangeArrowheads="1"/>
          </p:cNvSpPr>
          <p:nvPr>
            <p:ph type="body" idx="1"/>
          </p:nvPr>
        </p:nvSpPr>
        <p:spPr>
          <a:xfrm>
            <a:off x="407988" y="2543175"/>
            <a:ext cx="8483600" cy="4035425"/>
          </a:xfrm>
        </p:spPr>
        <p:txBody>
          <a:bodyPr lIns="95244" tIns="47622" rIns="95244" bIns="47622">
            <a:noAutofit/>
          </a:bodyPr>
          <a:lstStyle/>
          <a:p>
            <a:pPr defTabSz="745747">
              <a:spcAft>
                <a:spcPts val="1250"/>
              </a:spcAft>
              <a:tabLst>
                <a:tab pos="4403378" algn="r"/>
              </a:tabLst>
              <a:defRPr/>
            </a:pPr>
            <a:r>
              <a:rPr/>
              <a:t>Urging consumers &amp; businesses to:</a:t>
            </a:r>
          </a:p>
          <a:p>
            <a:pPr lvl="1" defTabSz="745747">
              <a:spcAft>
                <a:spcPts val="1250"/>
              </a:spcAft>
              <a:tabLst>
                <a:tab pos="4403378" algn="r"/>
              </a:tabLst>
              <a:defRPr/>
            </a:pPr>
            <a:r>
              <a:rPr/>
              <a:t>Reduce landscape runoff</a:t>
            </a:r>
          </a:p>
          <a:p>
            <a:pPr lvl="1" defTabSz="745747">
              <a:spcAft>
                <a:spcPts val="1250"/>
              </a:spcAft>
              <a:tabLst>
                <a:tab pos="4403378" algn="r"/>
              </a:tabLst>
              <a:defRPr/>
            </a:pPr>
            <a:r>
              <a:rPr/>
              <a:t>Fix leaks</a:t>
            </a:r>
          </a:p>
          <a:p>
            <a:pPr lvl="1" defTabSz="745747">
              <a:spcAft>
                <a:spcPts val="1250"/>
              </a:spcAft>
              <a:tabLst>
                <a:tab pos="4403378" algn="r"/>
              </a:tabLst>
              <a:defRPr/>
            </a:pPr>
            <a:r>
              <a:rPr/>
              <a:t>Cover swimming pools</a:t>
            </a:r>
          </a:p>
          <a:p>
            <a:pPr lvl="1" defTabSz="745747">
              <a:spcAft>
                <a:spcPts val="1250"/>
              </a:spcAft>
              <a:tabLst>
                <a:tab pos="4403378" algn="r"/>
              </a:tabLst>
              <a:defRPr/>
            </a:pPr>
            <a:r>
              <a:rPr/>
              <a:t>Install water-efficient devices</a:t>
            </a:r>
          </a:p>
          <a:p>
            <a:pPr lvl="1" defTabSz="745747">
              <a:spcAft>
                <a:spcPts val="1250"/>
              </a:spcAft>
              <a:tabLst>
                <a:tab pos="4403378" algn="r"/>
              </a:tabLst>
              <a:defRPr/>
            </a:pPr>
            <a:r>
              <a:rPr/>
              <a:t>Plant drought-tolerant landscapes</a:t>
            </a:r>
            <a:endParaRPr sz="2900"/>
          </a:p>
          <a:p>
            <a:pPr lvl="1" defTabSz="745747">
              <a:lnSpc>
                <a:spcPct val="150000"/>
              </a:lnSpc>
              <a:spcAft>
                <a:spcPts val="1250"/>
              </a:spcAft>
              <a:tabLst>
                <a:tab pos="4403378" algn="r"/>
              </a:tabLst>
              <a:defRPr/>
            </a:pPr>
            <a:endParaRPr sz="2900"/>
          </a:p>
          <a:p>
            <a:pPr marL="342283" lvl="1" indent="-342283" defTabSz="745747">
              <a:lnSpc>
                <a:spcPct val="130000"/>
              </a:lnSpc>
              <a:buClr>
                <a:srgbClr val="FFFF00"/>
              </a:buClr>
              <a:buSzPct val="75000"/>
              <a:buFontTx/>
              <a:buNone/>
              <a:tabLst>
                <a:tab pos="4403378" algn="r"/>
              </a:tabLst>
              <a:defRPr/>
            </a:pPr>
            <a:endParaRPr sz="3300">
              <a:solidFill>
                <a:schemeClr val="bg1"/>
              </a:solidFill>
            </a:endParaRPr>
          </a:p>
          <a:p>
            <a:pPr marL="342283" lvl="1" indent="-342283" defTabSz="745747">
              <a:lnSpc>
                <a:spcPct val="130000"/>
              </a:lnSpc>
              <a:buClr>
                <a:srgbClr val="FFFF00"/>
              </a:buClr>
              <a:buSzPct val="75000"/>
              <a:buFont typeface="Wingdings" pitchFamily="2" charset="2"/>
              <a:buChar char="n"/>
              <a:tabLst>
                <a:tab pos="4403378" algn="r"/>
              </a:tabLst>
              <a:defRPr/>
            </a:pPr>
            <a:endParaRPr sz="2600"/>
          </a:p>
          <a:p>
            <a:pPr defTabSz="745747">
              <a:lnSpc>
                <a:spcPct val="110000"/>
              </a:lnSpc>
              <a:tabLst>
                <a:tab pos="4403378" algn="r"/>
              </a:tabLst>
              <a:defRPr/>
            </a:pPr>
            <a:endParaRPr sz="2400"/>
          </a:p>
          <a:p>
            <a:pPr defTabSz="745747">
              <a:lnSpc>
                <a:spcPct val="110000"/>
              </a:lnSpc>
              <a:spcAft>
                <a:spcPts val="1250"/>
              </a:spcAft>
              <a:tabLst>
                <a:tab pos="4403378" algn="r"/>
              </a:tabLst>
              <a:defRPr/>
            </a:pPr>
            <a:endParaRPr sz="2400">
              <a:cs typeface="Times New Roman" pitchFamily="18" charset="0"/>
            </a:endParaRPr>
          </a:p>
          <a:p>
            <a:pPr defTabSz="745747">
              <a:lnSpc>
                <a:spcPct val="70000"/>
              </a:lnSpc>
              <a:spcAft>
                <a:spcPts val="1250"/>
              </a:spcAft>
              <a:buFont typeface="Wingdings" pitchFamily="2" charset="2"/>
              <a:buNone/>
              <a:tabLst>
                <a:tab pos="4403378" algn="r"/>
              </a:tabLst>
              <a:defRPr/>
            </a:pPr>
            <a:endParaRPr sz="2400">
              <a:cs typeface="Times New Roman" pitchFamily="18" charset="0"/>
            </a:endParaRPr>
          </a:p>
          <a:p>
            <a:pPr marL="342283" lvl="1" indent="-342283" defTabSz="745747">
              <a:lnSpc>
                <a:spcPct val="70000"/>
              </a:lnSpc>
              <a:spcAft>
                <a:spcPts val="1250"/>
              </a:spcAft>
              <a:buFontTx/>
              <a:buNone/>
              <a:tabLst>
                <a:tab pos="4403378" algn="r"/>
              </a:tabLst>
              <a:defRPr/>
            </a:pPr>
            <a:endParaRPr sz="2300">
              <a:cs typeface="Times New Roman" pitchFamily="18" charset="0"/>
            </a:endParaRPr>
          </a:p>
          <a:p>
            <a:pPr defTabSz="745747">
              <a:lnSpc>
                <a:spcPct val="130000"/>
              </a:lnSpc>
              <a:buFont typeface="Wingdings" pitchFamily="2" charset="2"/>
              <a:buNone/>
              <a:tabLst>
                <a:tab pos="4403378" algn="r"/>
              </a:tabLst>
              <a:defRPr/>
            </a:pPr>
            <a:endParaRPr sz="2400">
              <a:solidFill>
                <a:schemeClr val="tx1"/>
              </a:solidFill>
              <a:effectLst/>
            </a:endParaRPr>
          </a:p>
        </p:txBody>
      </p:sp>
      <p:pic>
        <p:nvPicPr>
          <p:cNvPr id="4" name="Picture 6" descr="20-D Drought_Shasta Lake 0677.tif"/>
          <p:cNvPicPr>
            <a:picLocks noChangeAspect="1"/>
          </p:cNvPicPr>
          <p:nvPr/>
        </p:nvPicPr>
        <p:blipFill>
          <a:blip r:embed="rId4" cstate="print"/>
          <a:srcRect/>
          <a:stretch>
            <a:fillRect/>
          </a:stretch>
        </p:blipFill>
        <p:spPr bwMode="auto">
          <a:xfrm>
            <a:off x="417174" y="369101"/>
            <a:ext cx="2727472" cy="1840694"/>
          </a:xfrm>
          <a:prstGeom prst="rect">
            <a:avLst/>
          </a:prstGeom>
          <a:noFill/>
          <a:ln w="9525">
            <a:noFill/>
            <a:miter lim="800000"/>
            <a:headEnd/>
            <a:tailEnd/>
          </a:ln>
          <a:effectLst>
            <a:glow rad="228600">
              <a:schemeClr val="accent4">
                <a:satMod val="175000"/>
                <a:alpha val="40000"/>
              </a:schemeClr>
            </a:glow>
          </a:effectLst>
        </p:spPr>
      </p:pic>
      <p:sp>
        <p:nvSpPr>
          <p:cNvPr id="6" name="Slide Number Placeholder 1"/>
          <p:cNvSpPr>
            <a:spLocks noGrp="1"/>
          </p:cNvSpPr>
          <p:nvPr>
            <p:ph type="sldNum" sz="quarter" idx="10"/>
          </p:nvPr>
        </p:nvSpPr>
        <p:spPr/>
        <p:txBody>
          <a:bodyPr/>
          <a:lstStyle/>
          <a:p>
            <a:pPr>
              <a:defRPr/>
            </a:pPr>
            <a:fld id="{1C1727AA-3CBC-4E32-9966-975DD16B5850}" type="slidenum">
              <a:rPr lang="en-US"/>
              <a:pPr>
                <a:defRPr/>
              </a:pPr>
              <a:t>93</a:t>
            </a:fld>
            <a:endParaRPr lang="en-US" dirty="0"/>
          </a:p>
        </p:txBody>
      </p:sp>
    </p:spTree>
  </p:cSld>
  <p:clrMapOvr>
    <a:masterClrMapping/>
  </p:clrMapOvr>
  <p:transition>
    <p:fade/>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2770" name="Picture 2" descr="Base Map Topo 2"/>
          <p:cNvPicPr>
            <a:picLocks noChangeAspect="1" noChangeArrowheads="1"/>
          </p:cNvPicPr>
          <p:nvPr/>
        </p:nvPicPr>
        <p:blipFill>
          <a:blip r:embed="rId3">
            <a:clrChange>
              <a:clrFrom>
                <a:srgbClr val="000000"/>
              </a:clrFrom>
              <a:clrTo>
                <a:srgbClr val="000000">
                  <a:alpha val="0"/>
                </a:srgbClr>
              </a:clrTo>
            </a:clrChange>
          </a:blip>
          <a:srcRect/>
          <a:stretch>
            <a:fillRect/>
          </a:stretch>
        </p:blipFill>
        <p:spPr bwMode="auto">
          <a:xfrm>
            <a:off x="0" y="450850"/>
            <a:ext cx="5556250" cy="6559550"/>
          </a:xfrm>
          <a:prstGeom prst="rect">
            <a:avLst/>
          </a:prstGeom>
          <a:noFill/>
          <a:ln w="9525">
            <a:noFill/>
            <a:miter lim="800000"/>
            <a:headEnd/>
            <a:tailEnd/>
          </a:ln>
        </p:spPr>
      </p:pic>
      <p:sp>
        <p:nvSpPr>
          <p:cNvPr id="325635" name="Text Box 3"/>
          <p:cNvSpPr txBox="1">
            <a:spLocks noChangeArrowheads="1"/>
          </p:cNvSpPr>
          <p:nvPr/>
        </p:nvSpPr>
        <p:spPr bwMode="invGray">
          <a:xfrm>
            <a:off x="0" y="152400"/>
            <a:ext cx="9123363" cy="762000"/>
          </a:xfrm>
          <a:prstGeom prst="rect">
            <a:avLst/>
          </a:prstGeom>
          <a:noFill/>
          <a:ln w="9525">
            <a:noFill/>
            <a:miter lim="800000"/>
            <a:headEnd/>
            <a:tailEnd/>
          </a:ln>
          <a:effectLst>
            <a:outerShdw dist="45791" dir="2021404" algn="ctr" rotWithShape="0">
              <a:srgbClr val="000000"/>
            </a:outerShdw>
          </a:effectLst>
        </p:spPr>
        <p:txBody>
          <a:bodyPr anchor="ctr"/>
          <a:lstStyle/>
          <a:p>
            <a:pPr algn="ctr" eaLnBrk="0" hangingPunct="0">
              <a:defRPr/>
            </a:pPr>
            <a:r>
              <a:rPr lang="en-US" sz="4000" dirty="0">
                <a:solidFill>
                  <a:srgbClr val="FFFF00"/>
                </a:solidFill>
                <a:cs typeface="+mn-cs"/>
              </a:rPr>
              <a:t>California Water – 2007</a:t>
            </a:r>
          </a:p>
        </p:txBody>
      </p:sp>
      <p:grpSp>
        <p:nvGrpSpPr>
          <p:cNvPr id="2" name="Group 4"/>
          <p:cNvGrpSpPr>
            <a:grpSpLocks/>
          </p:cNvGrpSpPr>
          <p:nvPr/>
        </p:nvGrpSpPr>
        <p:grpSpPr bwMode="auto">
          <a:xfrm>
            <a:off x="204788" y="1193800"/>
            <a:ext cx="2224087" cy="2952750"/>
            <a:chOff x="345" y="468"/>
            <a:chExt cx="1401" cy="1860"/>
          </a:xfrm>
        </p:grpSpPr>
        <p:sp>
          <p:nvSpPr>
            <p:cNvPr id="325637" name="Freeform 5"/>
            <p:cNvSpPr>
              <a:spLocks/>
            </p:cNvSpPr>
            <p:nvPr/>
          </p:nvSpPr>
          <p:spPr bwMode="auto">
            <a:xfrm>
              <a:off x="816" y="795"/>
              <a:ext cx="301" cy="1029"/>
            </a:xfrm>
            <a:custGeom>
              <a:avLst/>
              <a:gdLst/>
              <a:ahLst/>
              <a:cxnLst>
                <a:cxn ang="0">
                  <a:pos x="0" y="0"/>
                </a:cxn>
                <a:cxn ang="0">
                  <a:pos x="24" y="36"/>
                </a:cxn>
                <a:cxn ang="0">
                  <a:pos x="21" y="63"/>
                </a:cxn>
                <a:cxn ang="0">
                  <a:pos x="18" y="72"/>
                </a:cxn>
                <a:cxn ang="0">
                  <a:pos x="39" y="87"/>
                </a:cxn>
                <a:cxn ang="0">
                  <a:pos x="48" y="90"/>
                </a:cxn>
                <a:cxn ang="0">
                  <a:pos x="60" y="144"/>
                </a:cxn>
                <a:cxn ang="0">
                  <a:pos x="81" y="171"/>
                </a:cxn>
                <a:cxn ang="0">
                  <a:pos x="81" y="240"/>
                </a:cxn>
                <a:cxn ang="0">
                  <a:pos x="123" y="270"/>
                </a:cxn>
                <a:cxn ang="0">
                  <a:pos x="159" y="312"/>
                </a:cxn>
                <a:cxn ang="0">
                  <a:pos x="174" y="408"/>
                </a:cxn>
                <a:cxn ang="0">
                  <a:pos x="174" y="462"/>
                </a:cxn>
                <a:cxn ang="0">
                  <a:pos x="180" y="480"/>
                </a:cxn>
                <a:cxn ang="0">
                  <a:pos x="153" y="537"/>
                </a:cxn>
                <a:cxn ang="0">
                  <a:pos x="180" y="636"/>
                </a:cxn>
                <a:cxn ang="0">
                  <a:pos x="207" y="687"/>
                </a:cxn>
                <a:cxn ang="0">
                  <a:pos x="246" y="741"/>
                </a:cxn>
                <a:cxn ang="0">
                  <a:pos x="249" y="774"/>
                </a:cxn>
                <a:cxn ang="0">
                  <a:pos x="252" y="822"/>
                </a:cxn>
                <a:cxn ang="0">
                  <a:pos x="282" y="855"/>
                </a:cxn>
                <a:cxn ang="0">
                  <a:pos x="282" y="969"/>
                </a:cxn>
                <a:cxn ang="0">
                  <a:pos x="261" y="996"/>
                </a:cxn>
                <a:cxn ang="0">
                  <a:pos x="234" y="1014"/>
                </a:cxn>
                <a:cxn ang="0">
                  <a:pos x="192" y="1011"/>
                </a:cxn>
                <a:cxn ang="0">
                  <a:pos x="192" y="1029"/>
                </a:cxn>
              </a:cxnLst>
              <a:rect l="0" t="0" r="r" b="b"/>
              <a:pathLst>
                <a:path w="301" h="1029">
                  <a:moveTo>
                    <a:pt x="0" y="0"/>
                  </a:moveTo>
                  <a:cubicBezTo>
                    <a:pt x="4" y="16"/>
                    <a:pt x="10" y="27"/>
                    <a:pt x="24" y="36"/>
                  </a:cubicBezTo>
                  <a:cubicBezTo>
                    <a:pt x="29" y="51"/>
                    <a:pt x="28" y="42"/>
                    <a:pt x="21" y="63"/>
                  </a:cubicBezTo>
                  <a:cubicBezTo>
                    <a:pt x="20" y="66"/>
                    <a:pt x="18" y="72"/>
                    <a:pt x="18" y="72"/>
                  </a:cubicBezTo>
                  <a:cubicBezTo>
                    <a:pt x="23" y="87"/>
                    <a:pt x="18" y="80"/>
                    <a:pt x="39" y="87"/>
                  </a:cubicBezTo>
                  <a:cubicBezTo>
                    <a:pt x="42" y="88"/>
                    <a:pt x="48" y="90"/>
                    <a:pt x="48" y="90"/>
                  </a:cubicBezTo>
                  <a:cubicBezTo>
                    <a:pt x="62" y="111"/>
                    <a:pt x="52" y="115"/>
                    <a:pt x="60" y="144"/>
                  </a:cubicBezTo>
                  <a:cubicBezTo>
                    <a:pt x="63" y="155"/>
                    <a:pt x="81" y="171"/>
                    <a:pt x="81" y="171"/>
                  </a:cubicBezTo>
                  <a:cubicBezTo>
                    <a:pt x="80" y="190"/>
                    <a:pt x="75" y="220"/>
                    <a:pt x="81" y="240"/>
                  </a:cubicBezTo>
                  <a:cubicBezTo>
                    <a:pt x="86" y="257"/>
                    <a:pt x="110" y="263"/>
                    <a:pt x="123" y="270"/>
                  </a:cubicBezTo>
                  <a:cubicBezTo>
                    <a:pt x="138" y="277"/>
                    <a:pt x="154" y="297"/>
                    <a:pt x="159" y="312"/>
                  </a:cubicBezTo>
                  <a:cubicBezTo>
                    <a:pt x="170" y="344"/>
                    <a:pt x="172" y="374"/>
                    <a:pt x="174" y="408"/>
                  </a:cubicBezTo>
                  <a:cubicBezTo>
                    <a:pt x="171" y="433"/>
                    <a:pt x="169" y="435"/>
                    <a:pt x="174" y="462"/>
                  </a:cubicBezTo>
                  <a:cubicBezTo>
                    <a:pt x="175" y="468"/>
                    <a:pt x="180" y="480"/>
                    <a:pt x="180" y="480"/>
                  </a:cubicBezTo>
                  <a:cubicBezTo>
                    <a:pt x="176" y="511"/>
                    <a:pt x="162" y="511"/>
                    <a:pt x="153" y="537"/>
                  </a:cubicBezTo>
                  <a:cubicBezTo>
                    <a:pt x="148" y="582"/>
                    <a:pt x="156" y="601"/>
                    <a:pt x="180" y="636"/>
                  </a:cubicBezTo>
                  <a:cubicBezTo>
                    <a:pt x="192" y="654"/>
                    <a:pt x="183" y="679"/>
                    <a:pt x="207" y="687"/>
                  </a:cubicBezTo>
                  <a:cubicBezTo>
                    <a:pt x="219" y="705"/>
                    <a:pt x="230" y="725"/>
                    <a:pt x="246" y="741"/>
                  </a:cubicBezTo>
                  <a:cubicBezTo>
                    <a:pt x="254" y="764"/>
                    <a:pt x="253" y="753"/>
                    <a:pt x="249" y="774"/>
                  </a:cubicBezTo>
                  <a:cubicBezTo>
                    <a:pt x="250" y="790"/>
                    <a:pt x="249" y="806"/>
                    <a:pt x="252" y="822"/>
                  </a:cubicBezTo>
                  <a:cubicBezTo>
                    <a:pt x="254" y="833"/>
                    <a:pt x="276" y="845"/>
                    <a:pt x="282" y="855"/>
                  </a:cubicBezTo>
                  <a:cubicBezTo>
                    <a:pt x="288" y="888"/>
                    <a:pt x="301" y="941"/>
                    <a:pt x="282" y="969"/>
                  </a:cubicBezTo>
                  <a:cubicBezTo>
                    <a:pt x="276" y="978"/>
                    <a:pt x="267" y="987"/>
                    <a:pt x="261" y="996"/>
                  </a:cubicBezTo>
                  <a:cubicBezTo>
                    <a:pt x="255" y="1005"/>
                    <a:pt x="234" y="1014"/>
                    <a:pt x="234" y="1014"/>
                  </a:cubicBezTo>
                  <a:cubicBezTo>
                    <a:pt x="194" y="1011"/>
                    <a:pt x="208" y="1011"/>
                    <a:pt x="192" y="1011"/>
                  </a:cubicBezTo>
                  <a:lnTo>
                    <a:pt x="192" y="1029"/>
                  </a:ln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38" name="Freeform 6"/>
            <p:cNvSpPr>
              <a:spLocks/>
            </p:cNvSpPr>
            <p:nvPr/>
          </p:nvSpPr>
          <p:spPr bwMode="auto">
            <a:xfrm>
              <a:off x="345" y="468"/>
              <a:ext cx="357" cy="333"/>
            </a:xfrm>
            <a:custGeom>
              <a:avLst/>
              <a:gdLst/>
              <a:ahLst/>
              <a:cxnLst>
                <a:cxn ang="0">
                  <a:pos x="357" y="312"/>
                </a:cxn>
                <a:cxn ang="0">
                  <a:pos x="321" y="333"/>
                </a:cxn>
                <a:cxn ang="0">
                  <a:pos x="273" y="306"/>
                </a:cxn>
                <a:cxn ang="0">
                  <a:pos x="237" y="309"/>
                </a:cxn>
                <a:cxn ang="0">
                  <a:pos x="213" y="315"/>
                </a:cxn>
                <a:cxn ang="0">
                  <a:pos x="189" y="309"/>
                </a:cxn>
                <a:cxn ang="0">
                  <a:pos x="150" y="261"/>
                </a:cxn>
                <a:cxn ang="0">
                  <a:pos x="114" y="237"/>
                </a:cxn>
                <a:cxn ang="0">
                  <a:pos x="96" y="225"/>
                </a:cxn>
                <a:cxn ang="0">
                  <a:pos x="90" y="207"/>
                </a:cxn>
                <a:cxn ang="0">
                  <a:pos x="87" y="198"/>
                </a:cxn>
                <a:cxn ang="0">
                  <a:pos x="84" y="156"/>
                </a:cxn>
                <a:cxn ang="0">
                  <a:pos x="21" y="75"/>
                </a:cxn>
                <a:cxn ang="0">
                  <a:pos x="0" y="0"/>
                </a:cxn>
              </a:cxnLst>
              <a:rect l="0" t="0" r="r" b="b"/>
              <a:pathLst>
                <a:path w="357" h="333">
                  <a:moveTo>
                    <a:pt x="357" y="312"/>
                  </a:moveTo>
                  <a:cubicBezTo>
                    <a:pt x="345" y="320"/>
                    <a:pt x="335" y="328"/>
                    <a:pt x="321" y="333"/>
                  </a:cubicBezTo>
                  <a:cubicBezTo>
                    <a:pt x="301" y="328"/>
                    <a:pt x="291" y="312"/>
                    <a:pt x="273" y="306"/>
                  </a:cubicBezTo>
                  <a:cubicBezTo>
                    <a:pt x="261" y="307"/>
                    <a:pt x="249" y="307"/>
                    <a:pt x="237" y="309"/>
                  </a:cubicBezTo>
                  <a:cubicBezTo>
                    <a:pt x="229" y="310"/>
                    <a:pt x="213" y="315"/>
                    <a:pt x="213" y="315"/>
                  </a:cubicBezTo>
                  <a:cubicBezTo>
                    <a:pt x="205" y="313"/>
                    <a:pt x="195" y="315"/>
                    <a:pt x="189" y="309"/>
                  </a:cubicBezTo>
                  <a:cubicBezTo>
                    <a:pt x="168" y="288"/>
                    <a:pt x="179" y="280"/>
                    <a:pt x="150" y="261"/>
                  </a:cubicBezTo>
                  <a:cubicBezTo>
                    <a:pt x="138" y="253"/>
                    <a:pt x="126" y="246"/>
                    <a:pt x="114" y="237"/>
                  </a:cubicBezTo>
                  <a:cubicBezTo>
                    <a:pt x="108" y="233"/>
                    <a:pt x="96" y="225"/>
                    <a:pt x="96" y="225"/>
                  </a:cubicBezTo>
                  <a:cubicBezTo>
                    <a:pt x="94" y="219"/>
                    <a:pt x="92" y="213"/>
                    <a:pt x="90" y="207"/>
                  </a:cubicBezTo>
                  <a:cubicBezTo>
                    <a:pt x="89" y="204"/>
                    <a:pt x="87" y="198"/>
                    <a:pt x="87" y="198"/>
                  </a:cubicBezTo>
                  <a:cubicBezTo>
                    <a:pt x="86" y="184"/>
                    <a:pt x="86" y="170"/>
                    <a:pt x="84" y="156"/>
                  </a:cubicBezTo>
                  <a:cubicBezTo>
                    <a:pt x="80" y="120"/>
                    <a:pt x="39" y="102"/>
                    <a:pt x="21" y="75"/>
                  </a:cubicBezTo>
                  <a:cubicBezTo>
                    <a:pt x="17" y="52"/>
                    <a:pt x="18" y="18"/>
                    <a:pt x="0" y="0"/>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39" name="Freeform 7"/>
            <p:cNvSpPr>
              <a:spLocks/>
            </p:cNvSpPr>
            <p:nvPr/>
          </p:nvSpPr>
          <p:spPr bwMode="auto">
            <a:xfrm>
              <a:off x="1056" y="1263"/>
              <a:ext cx="63" cy="297"/>
            </a:xfrm>
            <a:custGeom>
              <a:avLst/>
              <a:gdLst/>
              <a:ahLst/>
              <a:cxnLst>
                <a:cxn ang="0">
                  <a:pos x="33" y="0"/>
                </a:cxn>
                <a:cxn ang="0">
                  <a:pos x="30" y="9"/>
                </a:cxn>
                <a:cxn ang="0">
                  <a:pos x="24" y="18"/>
                </a:cxn>
                <a:cxn ang="0">
                  <a:pos x="18" y="36"/>
                </a:cxn>
                <a:cxn ang="0">
                  <a:pos x="42" y="81"/>
                </a:cxn>
                <a:cxn ang="0">
                  <a:pos x="57" y="108"/>
                </a:cxn>
                <a:cxn ang="0">
                  <a:pos x="63" y="126"/>
                </a:cxn>
                <a:cxn ang="0">
                  <a:pos x="12" y="297"/>
                </a:cxn>
                <a:cxn ang="0">
                  <a:pos x="0" y="273"/>
                </a:cxn>
              </a:cxnLst>
              <a:rect l="0" t="0" r="r" b="b"/>
              <a:pathLst>
                <a:path w="63" h="297">
                  <a:moveTo>
                    <a:pt x="33" y="0"/>
                  </a:moveTo>
                  <a:cubicBezTo>
                    <a:pt x="32" y="3"/>
                    <a:pt x="31" y="6"/>
                    <a:pt x="30" y="9"/>
                  </a:cubicBezTo>
                  <a:cubicBezTo>
                    <a:pt x="28" y="12"/>
                    <a:pt x="25" y="15"/>
                    <a:pt x="24" y="18"/>
                  </a:cubicBezTo>
                  <a:cubicBezTo>
                    <a:pt x="21" y="24"/>
                    <a:pt x="18" y="36"/>
                    <a:pt x="18" y="36"/>
                  </a:cubicBezTo>
                  <a:cubicBezTo>
                    <a:pt x="24" y="53"/>
                    <a:pt x="29" y="68"/>
                    <a:pt x="42" y="81"/>
                  </a:cubicBezTo>
                  <a:cubicBezTo>
                    <a:pt x="45" y="91"/>
                    <a:pt x="54" y="98"/>
                    <a:pt x="57" y="108"/>
                  </a:cubicBezTo>
                  <a:cubicBezTo>
                    <a:pt x="59" y="114"/>
                    <a:pt x="63" y="126"/>
                    <a:pt x="63" y="126"/>
                  </a:cubicBezTo>
                  <a:cubicBezTo>
                    <a:pt x="60" y="176"/>
                    <a:pt x="51" y="258"/>
                    <a:pt x="12" y="297"/>
                  </a:cubicBezTo>
                  <a:lnTo>
                    <a:pt x="0" y="273"/>
                  </a:ln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40" name="Freeform 8"/>
            <p:cNvSpPr>
              <a:spLocks/>
            </p:cNvSpPr>
            <p:nvPr/>
          </p:nvSpPr>
          <p:spPr bwMode="auto">
            <a:xfrm>
              <a:off x="1098" y="1566"/>
              <a:ext cx="153" cy="105"/>
            </a:xfrm>
            <a:custGeom>
              <a:avLst/>
              <a:gdLst/>
              <a:ahLst/>
              <a:cxnLst>
                <a:cxn ang="0">
                  <a:pos x="153" y="0"/>
                </a:cxn>
                <a:cxn ang="0">
                  <a:pos x="63" y="63"/>
                </a:cxn>
                <a:cxn ang="0">
                  <a:pos x="21" y="69"/>
                </a:cxn>
                <a:cxn ang="0">
                  <a:pos x="0" y="105"/>
                </a:cxn>
              </a:cxnLst>
              <a:rect l="0" t="0" r="r" b="b"/>
              <a:pathLst>
                <a:path w="153" h="105">
                  <a:moveTo>
                    <a:pt x="153" y="0"/>
                  </a:moveTo>
                  <a:cubicBezTo>
                    <a:pt x="144" y="38"/>
                    <a:pt x="99" y="57"/>
                    <a:pt x="63" y="63"/>
                  </a:cubicBezTo>
                  <a:cubicBezTo>
                    <a:pt x="49" y="65"/>
                    <a:pt x="21" y="69"/>
                    <a:pt x="21" y="69"/>
                  </a:cubicBezTo>
                  <a:cubicBezTo>
                    <a:pt x="1" y="76"/>
                    <a:pt x="0" y="85"/>
                    <a:pt x="0" y="105"/>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41" name="Freeform 9"/>
            <p:cNvSpPr>
              <a:spLocks/>
            </p:cNvSpPr>
            <p:nvPr/>
          </p:nvSpPr>
          <p:spPr bwMode="auto">
            <a:xfrm>
              <a:off x="1008" y="1812"/>
              <a:ext cx="738" cy="516"/>
            </a:xfrm>
            <a:custGeom>
              <a:avLst/>
              <a:gdLst/>
              <a:ahLst/>
              <a:cxnLst>
                <a:cxn ang="0">
                  <a:pos x="738" y="453"/>
                </a:cxn>
                <a:cxn ang="0">
                  <a:pos x="696" y="462"/>
                </a:cxn>
                <a:cxn ang="0">
                  <a:pos x="678" y="468"/>
                </a:cxn>
                <a:cxn ang="0">
                  <a:pos x="654" y="504"/>
                </a:cxn>
                <a:cxn ang="0">
                  <a:pos x="627" y="516"/>
                </a:cxn>
                <a:cxn ang="0">
                  <a:pos x="516" y="498"/>
                </a:cxn>
                <a:cxn ang="0">
                  <a:pos x="477" y="465"/>
                </a:cxn>
                <a:cxn ang="0">
                  <a:pos x="462" y="384"/>
                </a:cxn>
                <a:cxn ang="0">
                  <a:pos x="456" y="366"/>
                </a:cxn>
                <a:cxn ang="0">
                  <a:pos x="420" y="342"/>
                </a:cxn>
                <a:cxn ang="0">
                  <a:pos x="354" y="315"/>
                </a:cxn>
                <a:cxn ang="0">
                  <a:pos x="333" y="288"/>
                </a:cxn>
                <a:cxn ang="0">
                  <a:pos x="315" y="270"/>
                </a:cxn>
                <a:cxn ang="0">
                  <a:pos x="237" y="129"/>
                </a:cxn>
                <a:cxn ang="0">
                  <a:pos x="201" y="78"/>
                </a:cxn>
                <a:cxn ang="0">
                  <a:pos x="171" y="45"/>
                </a:cxn>
                <a:cxn ang="0">
                  <a:pos x="156" y="18"/>
                </a:cxn>
                <a:cxn ang="0">
                  <a:pos x="138" y="6"/>
                </a:cxn>
                <a:cxn ang="0">
                  <a:pos x="120" y="0"/>
                </a:cxn>
                <a:cxn ang="0">
                  <a:pos x="21" y="6"/>
                </a:cxn>
                <a:cxn ang="0">
                  <a:pos x="0" y="12"/>
                </a:cxn>
              </a:cxnLst>
              <a:rect l="0" t="0" r="r" b="b"/>
              <a:pathLst>
                <a:path w="738" h="516">
                  <a:moveTo>
                    <a:pt x="738" y="453"/>
                  </a:moveTo>
                  <a:cubicBezTo>
                    <a:pt x="724" y="458"/>
                    <a:pt x="710" y="458"/>
                    <a:pt x="696" y="462"/>
                  </a:cubicBezTo>
                  <a:cubicBezTo>
                    <a:pt x="690" y="464"/>
                    <a:pt x="678" y="468"/>
                    <a:pt x="678" y="468"/>
                  </a:cubicBezTo>
                  <a:cubicBezTo>
                    <a:pt x="669" y="481"/>
                    <a:pt x="666" y="494"/>
                    <a:pt x="654" y="504"/>
                  </a:cubicBezTo>
                  <a:cubicBezTo>
                    <a:pt x="646" y="510"/>
                    <a:pt x="627" y="516"/>
                    <a:pt x="627" y="516"/>
                  </a:cubicBezTo>
                  <a:cubicBezTo>
                    <a:pt x="589" y="512"/>
                    <a:pt x="554" y="501"/>
                    <a:pt x="516" y="498"/>
                  </a:cubicBezTo>
                  <a:cubicBezTo>
                    <a:pt x="485" y="492"/>
                    <a:pt x="493" y="488"/>
                    <a:pt x="477" y="465"/>
                  </a:cubicBezTo>
                  <a:cubicBezTo>
                    <a:pt x="474" y="437"/>
                    <a:pt x="469" y="411"/>
                    <a:pt x="462" y="384"/>
                  </a:cubicBezTo>
                  <a:cubicBezTo>
                    <a:pt x="460" y="378"/>
                    <a:pt x="461" y="370"/>
                    <a:pt x="456" y="366"/>
                  </a:cubicBezTo>
                  <a:cubicBezTo>
                    <a:pt x="444" y="358"/>
                    <a:pt x="434" y="348"/>
                    <a:pt x="420" y="342"/>
                  </a:cubicBezTo>
                  <a:cubicBezTo>
                    <a:pt x="397" y="332"/>
                    <a:pt x="375" y="329"/>
                    <a:pt x="354" y="315"/>
                  </a:cubicBezTo>
                  <a:cubicBezTo>
                    <a:pt x="348" y="306"/>
                    <a:pt x="340" y="296"/>
                    <a:pt x="333" y="288"/>
                  </a:cubicBezTo>
                  <a:cubicBezTo>
                    <a:pt x="327" y="282"/>
                    <a:pt x="315" y="270"/>
                    <a:pt x="315" y="270"/>
                  </a:cubicBezTo>
                  <a:cubicBezTo>
                    <a:pt x="296" y="213"/>
                    <a:pt x="293" y="166"/>
                    <a:pt x="237" y="129"/>
                  </a:cubicBezTo>
                  <a:cubicBezTo>
                    <a:pt x="225" y="111"/>
                    <a:pt x="219" y="90"/>
                    <a:pt x="201" y="78"/>
                  </a:cubicBezTo>
                  <a:cubicBezTo>
                    <a:pt x="192" y="65"/>
                    <a:pt x="178" y="59"/>
                    <a:pt x="171" y="45"/>
                  </a:cubicBezTo>
                  <a:cubicBezTo>
                    <a:pt x="166" y="34"/>
                    <a:pt x="170" y="27"/>
                    <a:pt x="156" y="18"/>
                  </a:cubicBezTo>
                  <a:cubicBezTo>
                    <a:pt x="150" y="14"/>
                    <a:pt x="145" y="8"/>
                    <a:pt x="138" y="6"/>
                  </a:cubicBezTo>
                  <a:cubicBezTo>
                    <a:pt x="132" y="4"/>
                    <a:pt x="120" y="0"/>
                    <a:pt x="120" y="0"/>
                  </a:cubicBezTo>
                  <a:cubicBezTo>
                    <a:pt x="87" y="2"/>
                    <a:pt x="54" y="6"/>
                    <a:pt x="21" y="6"/>
                  </a:cubicBezTo>
                  <a:lnTo>
                    <a:pt x="0" y="12"/>
                  </a:ln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grpSp>
        <p:nvGrpSpPr>
          <p:cNvPr id="3" name="Group 23"/>
          <p:cNvGrpSpPr>
            <a:grpSpLocks/>
          </p:cNvGrpSpPr>
          <p:nvPr/>
        </p:nvGrpSpPr>
        <p:grpSpPr bwMode="auto">
          <a:xfrm>
            <a:off x="2819400" y="3619500"/>
            <a:ext cx="1882775" cy="2016125"/>
            <a:chOff x="1776" y="2184"/>
            <a:chExt cx="1186" cy="1270"/>
          </a:xfrm>
        </p:grpSpPr>
        <p:grpSp>
          <p:nvGrpSpPr>
            <p:cNvPr id="4" name="Group 24"/>
            <p:cNvGrpSpPr>
              <a:grpSpLocks/>
            </p:cNvGrpSpPr>
            <p:nvPr/>
          </p:nvGrpSpPr>
          <p:grpSpPr bwMode="auto">
            <a:xfrm>
              <a:off x="1776" y="2184"/>
              <a:ext cx="276" cy="1270"/>
              <a:chOff x="1944" y="1996"/>
              <a:chExt cx="276" cy="1270"/>
            </a:xfrm>
          </p:grpSpPr>
          <p:sp>
            <p:nvSpPr>
              <p:cNvPr id="325657" name="Freeform 25"/>
              <p:cNvSpPr>
                <a:spLocks/>
              </p:cNvSpPr>
              <p:nvPr/>
            </p:nvSpPr>
            <p:spPr bwMode="auto">
              <a:xfrm>
                <a:off x="1944" y="1996"/>
                <a:ext cx="276" cy="1268"/>
              </a:xfrm>
              <a:custGeom>
                <a:avLst/>
                <a:gdLst/>
                <a:ahLst/>
                <a:cxnLst>
                  <a:cxn ang="0">
                    <a:pos x="0" y="0"/>
                  </a:cxn>
                  <a:cxn ang="0">
                    <a:pos x="28" y="8"/>
                  </a:cxn>
                  <a:cxn ang="0">
                    <a:pos x="64" y="68"/>
                  </a:cxn>
                  <a:cxn ang="0">
                    <a:pos x="88" y="80"/>
                  </a:cxn>
                  <a:cxn ang="0">
                    <a:pos x="112" y="96"/>
                  </a:cxn>
                  <a:cxn ang="0">
                    <a:pos x="136" y="180"/>
                  </a:cxn>
                  <a:cxn ang="0">
                    <a:pos x="152" y="216"/>
                  </a:cxn>
                  <a:cxn ang="0">
                    <a:pos x="156" y="292"/>
                  </a:cxn>
                  <a:cxn ang="0">
                    <a:pos x="200" y="392"/>
                  </a:cxn>
                  <a:cxn ang="0">
                    <a:pos x="216" y="428"/>
                  </a:cxn>
                  <a:cxn ang="0">
                    <a:pos x="232" y="508"/>
                  </a:cxn>
                  <a:cxn ang="0">
                    <a:pos x="244" y="532"/>
                  </a:cxn>
                  <a:cxn ang="0">
                    <a:pos x="252" y="556"/>
                  </a:cxn>
                  <a:cxn ang="0">
                    <a:pos x="272" y="692"/>
                  </a:cxn>
                  <a:cxn ang="0">
                    <a:pos x="260" y="792"/>
                  </a:cxn>
                  <a:cxn ang="0">
                    <a:pos x="244" y="828"/>
                  </a:cxn>
                  <a:cxn ang="0">
                    <a:pos x="236" y="880"/>
                  </a:cxn>
                  <a:cxn ang="0">
                    <a:pos x="228" y="936"/>
                  </a:cxn>
                  <a:cxn ang="0">
                    <a:pos x="196" y="968"/>
                  </a:cxn>
                  <a:cxn ang="0">
                    <a:pos x="152" y="1040"/>
                  </a:cxn>
                  <a:cxn ang="0">
                    <a:pos x="104" y="1068"/>
                  </a:cxn>
                  <a:cxn ang="0">
                    <a:pos x="92" y="1076"/>
                  </a:cxn>
                  <a:cxn ang="0">
                    <a:pos x="124" y="1148"/>
                  </a:cxn>
                  <a:cxn ang="0">
                    <a:pos x="108" y="1184"/>
                  </a:cxn>
                  <a:cxn ang="0">
                    <a:pos x="124" y="1268"/>
                  </a:cxn>
                </a:cxnLst>
                <a:rect l="0" t="0" r="r" b="b"/>
                <a:pathLst>
                  <a:path w="276" h="1268">
                    <a:moveTo>
                      <a:pt x="0" y="0"/>
                    </a:moveTo>
                    <a:cubicBezTo>
                      <a:pt x="0" y="0"/>
                      <a:pt x="26" y="6"/>
                      <a:pt x="28" y="8"/>
                    </a:cubicBezTo>
                    <a:cubicBezTo>
                      <a:pt x="47" y="27"/>
                      <a:pt x="44" y="51"/>
                      <a:pt x="64" y="68"/>
                    </a:cubicBezTo>
                    <a:cubicBezTo>
                      <a:pt x="85" y="86"/>
                      <a:pt x="66" y="68"/>
                      <a:pt x="88" y="80"/>
                    </a:cubicBezTo>
                    <a:cubicBezTo>
                      <a:pt x="96" y="85"/>
                      <a:pt x="112" y="96"/>
                      <a:pt x="112" y="96"/>
                    </a:cubicBezTo>
                    <a:cubicBezTo>
                      <a:pt x="121" y="122"/>
                      <a:pt x="121" y="158"/>
                      <a:pt x="136" y="180"/>
                    </a:cubicBezTo>
                    <a:cubicBezTo>
                      <a:pt x="143" y="191"/>
                      <a:pt x="152" y="216"/>
                      <a:pt x="152" y="216"/>
                    </a:cubicBezTo>
                    <a:cubicBezTo>
                      <a:pt x="153" y="241"/>
                      <a:pt x="154" y="267"/>
                      <a:pt x="156" y="292"/>
                    </a:cubicBezTo>
                    <a:cubicBezTo>
                      <a:pt x="159" y="331"/>
                      <a:pt x="185" y="358"/>
                      <a:pt x="200" y="392"/>
                    </a:cubicBezTo>
                    <a:cubicBezTo>
                      <a:pt x="219" y="435"/>
                      <a:pt x="198" y="401"/>
                      <a:pt x="216" y="428"/>
                    </a:cubicBezTo>
                    <a:cubicBezTo>
                      <a:pt x="223" y="455"/>
                      <a:pt x="227" y="481"/>
                      <a:pt x="232" y="508"/>
                    </a:cubicBezTo>
                    <a:cubicBezTo>
                      <a:pt x="236" y="528"/>
                      <a:pt x="235" y="513"/>
                      <a:pt x="244" y="532"/>
                    </a:cubicBezTo>
                    <a:cubicBezTo>
                      <a:pt x="247" y="540"/>
                      <a:pt x="252" y="556"/>
                      <a:pt x="252" y="556"/>
                    </a:cubicBezTo>
                    <a:cubicBezTo>
                      <a:pt x="246" y="603"/>
                      <a:pt x="261" y="646"/>
                      <a:pt x="272" y="692"/>
                    </a:cubicBezTo>
                    <a:cubicBezTo>
                      <a:pt x="268" y="776"/>
                      <a:pt x="276" y="744"/>
                      <a:pt x="260" y="792"/>
                    </a:cubicBezTo>
                    <a:cubicBezTo>
                      <a:pt x="256" y="804"/>
                      <a:pt x="244" y="828"/>
                      <a:pt x="244" y="828"/>
                    </a:cubicBezTo>
                    <a:cubicBezTo>
                      <a:pt x="251" y="848"/>
                      <a:pt x="247" y="863"/>
                      <a:pt x="236" y="880"/>
                    </a:cubicBezTo>
                    <a:cubicBezTo>
                      <a:pt x="234" y="899"/>
                      <a:pt x="240" y="921"/>
                      <a:pt x="228" y="936"/>
                    </a:cubicBezTo>
                    <a:cubicBezTo>
                      <a:pt x="218" y="948"/>
                      <a:pt x="204" y="953"/>
                      <a:pt x="196" y="968"/>
                    </a:cubicBezTo>
                    <a:cubicBezTo>
                      <a:pt x="187" y="986"/>
                      <a:pt x="170" y="1028"/>
                      <a:pt x="152" y="1040"/>
                    </a:cubicBezTo>
                    <a:cubicBezTo>
                      <a:pt x="136" y="1051"/>
                      <a:pt x="121" y="1057"/>
                      <a:pt x="104" y="1068"/>
                    </a:cubicBezTo>
                    <a:cubicBezTo>
                      <a:pt x="100" y="1071"/>
                      <a:pt x="92" y="1076"/>
                      <a:pt x="92" y="1076"/>
                    </a:cubicBezTo>
                    <a:cubicBezTo>
                      <a:pt x="73" y="1104"/>
                      <a:pt x="115" y="1120"/>
                      <a:pt x="124" y="1148"/>
                    </a:cubicBezTo>
                    <a:cubicBezTo>
                      <a:pt x="114" y="1177"/>
                      <a:pt x="121" y="1165"/>
                      <a:pt x="108" y="1184"/>
                    </a:cubicBezTo>
                    <a:cubicBezTo>
                      <a:pt x="110" y="1216"/>
                      <a:pt x="102" y="1246"/>
                      <a:pt x="124" y="1268"/>
                    </a:cubicBezTo>
                  </a:path>
                </a:pathLst>
              </a:custGeom>
              <a:noFill/>
              <a:ln w="57150" cap="flat" cmpd="sng">
                <a:solidFill>
                  <a:srgbClr val="FFA589"/>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58" name="Freeform 26"/>
              <p:cNvSpPr>
                <a:spLocks/>
              </p:cNvSpPr>
              <p:nvPr/>
            </p:nvSpPr>
            <p:spPr bwMode="auto">
              <a:xfrm>
                <a:off x="1944" y="1998"/>
                <a:ext cx="276" cy="1268"/>
              </a:xfrm>
              <a:custGeom>
                <a:avLst/>
                <a:gdLst/>
                <a:ahLst/>
                <a:cxnLst>
                  <a:cxn ang="0">
                    <a:pos x="0" y="0"/>
                  </a:cxn>
                  <a:cxn ang="0">
                    <a:pos x="28" y="8"/>
                  </a:cxn>
                  <a:cxn ang="0">
                    <a:pos x="64" y="68"/>
                  </a:cxn>
                  <a:cxn ang="0">
                    <a:pos x="88" y="80"/>
                  </a:cxn>
                  <a:cxn ang="0">
                    <a:pos x="112" y="96"/>
                  </a:cxn>
                  <a:cxn ang="0">
                    <a:pos x="136" y="180"/>
                  </a:cxn>
                  <a:cxn ang="0">
                    <a:pos x="152" y="216"/>
                  </a:cxn>
                  <a:cxn ang="0">
                    <a:pos x="156" y="292"/>
                  </a:cxn>
                  <a:cxn ang="0">
                    <a:pos x="200" y="392"/>
                  </a:cxn>
                  <a:cxn ang="0">
                    <a:pos x="216" y="428"/>
                  </a:cxn>
                  <a:cxn ang="0">
                    <a:pos x="232" y="508"/>
                  </a:cxn>
                  <a:cxn ang="0">
                    <a:pos x="244" y="532"/>
                  </a:cxn>
                  <a:cxn ang="0">
                    <a:pos x="252" y="556"/>
                  </a:cxn>
                  <a:cxn ang="0">
                    <a:pos x="272" y="692"/>
                  </a:cxn>
                  <a:cxn ang="0">
                    <a:pos x="260" y="792"/>
                  </a:cxn>
                  <a:cxn ang="0">
                    <a:pos x="244" y="828"/>
                  </a:cxn>
                  <a:cxn ang="0">
                    <a:pos x="236" y="880"/>
                  </a:cxn>
                  <a:cxn ang="0">
                    <a:pos x="228" y="936"/>
                  </a:cxn>
                  <a:cxn ang="0">
                    <a:pos x="196" y="968"/>
                  </a:cxn>
                  <a:cxn ang="0">
                    <a:pos x="152" y="1040"/>
                  </a:cxn>
                  <a:cxn ang="0">
                    <a:pos x="104" y="1068"/>
                  </a:cxn>
                  <a:cxn ang="0">
                    <a:pos x="92" y="1076"/>
                  </a:cxn>
                  <a:cxn ang="0">
                    <a:pos x="124" y="1148"/>
                  </a:cxn>
                  <a:cxn ang="0">
                    <a:pos x="108" y="1184"/>
                  </a:cxn>
                  <a:cxn ang="0">
                    <a:pos x="124" y="1268"/>
                  </a:cxn>
                </a:cxnLst>
                <a:rect l="0" t="0" r="r" b="b"/>
                <a:pathLst>
                  <a:path w="276" h="1268">
                    <a:moveTo>
                      <a:pt x="0" y="0"/>
                    </a:moveTo>
                    <a:cubicBezTo>
                      <a:pt x="0" y="0"/>
                      <a:pt x="26" y="6"/>
                      <a:pt x="28" y="8"/>
                    </a:cubicBezTo>
                    <a:cubicBezTo>
                      <a:pt x="47" y="27"/>
                      <a:pt x="44" y="51"/>
                      <a:pt x="64" y="68"/>
                    </a:cubicBezTo>
                    <a:cubicBezTo>
                      <a:pt x="85" y="86"/>
                      <a:pt x="66" y="68"/>
                      <a:pt x="88" y="80"/>
                    </a:cubicBezTo>
                    <a:cubicBezTo>
                      <a:pt x="96" y="85"/>
                      <a:pt x="112" y="96"/>
                      <a:pt x="112" y="96"/>
                    </a:cubicBezTo>
                    <a:cubicBezTo>
                      <a:pt x="121" y="122"/>
                      <a:pt x="121" y="158"/>
                      <a:pt x="136" y="180"/>
                    </a:cubicBezTo>
                    <a:cubicBezTo>
                      <a:pt x="143" y="191"/>
                      <a:pt x="152" y="216"/>
                      <a:pt x="152" y="216"/>
                    </a:cubicBezTo>
                    <a:cubicBezTo>
                      <a:pt x="153" y="241"/>
                      <a:pt x="154" y="267"/>
                      <a:pt x="156" y="292"/>
                    </a:cubicBezTo>
                    <a:cubicBezTo>
                      <a:pt x="159" y="331"/>
                      <a:pt x="185" y="358"/>
                      <a:pt x="200" y="392"/>
                    </a:cubicBezTo>
                    <a:cubicBezTo>
                      <a:pt x="219" y="435"/>
                      <a:pt x="198" y="401"/>
                      <a:pt x="216" y="428"/>
                    </a:cubicBezTo>
                    <a:cubicBezTo>
                      <a:pt x="223" y="455"/>
                      <a:pt x="227" y="481"/>
                      <a:pt x="232" y="508"/>
                    </a:cubicBezTo>
                    <a:cubicBezTo>
                      <a:pt x="236" y="528"/>
                      <a:pt x="235" y="513"/>
                      <a:pt x="244" y="532"/>
                    </a:cubicBezTo>
                    <a:cubicBezTo>
                      <a:pt x="247" y="540"/>
                      <a:pt x="252" y="556"/>
                      <a:pt x="252" y="556"/>
                    </a:cubicBezTo>
                    <a:cubicBezTo>
                      <a:pt x="246" y="603"/>
                      <a:pt x="261" y="646"/>
                      <a:pt x="272" y="692"/>
                    </a:cubicBezTo>
                    <a:cubicBezTo>
                      <a:pt x="268" y="776"/>
                      <a:pt x="276" y="744"/>
                      <a:pt x="260" y="792"/>
                    </a:cubicBezTo>
                    <a:cubicBezTo>
                      <a:pt x="256" y="804"/>
                      <a:pt x="244" y="828"/>
                      <a:pt x="244" y="828"/>
                    </a:cubicBezTo>
                    <a:cubicBezTo>
                      <a:pt x="251" y="848"/>
                      <a:pt x="247" y="863"/>
                      <a:pt x="236" y="880"/>
                    </a:cubicBezTo>
                    <a:cubicBezTo>
                      <a:pt x="234" y="899"/>
                      <a:pt x="240" y="921"/>
                      <a:pt x="228" y="936"/>
                    </a:cubicBezTo>
                    <a:cubicBezTo>
                      <a:pt x="218" y="948"/>
                      <a:pt x="204" y="953"/>
                      <a:pt x="196" y="968"/>
                    </a:cubicBezTo>
                    <a:cubicBezTo>
                      <a:pt x="187" y="986"/>
                      <a:pt x="170" y="1028"/>
                      <a:pt x="152" y="1040"/>
                    </a:cubicBezTo>
                    <a:cubicBezTo>
                      <a:pt x="136" y="1051"/>
                      <a:pt x="121" y="1057"/>
                      <a:pt x="104" y="1068"/>
                    </a:cubicBezTo>
                    <a:cubicBezTo>
                      <a:pt x="100" y="1071"/>
                      <a:pt x="92" y="1076"/>
                      <a:pt x="92" y="1076"/>
                    </a:cubicBezTo>
                    <a:cubicBezTo>
                      <a:pt x="73" y="1104"/>
                      <a:pt x="115" y="1120"/>
                      <a:pt x="124" y="1148"/>
                    </a:cubicBezTo>
                    <a:cubicBezTo>
                      <a:pt x="114" y="1177"/>
                      <a:pt x="121" y="1165"/>
                      <a:pt x="108" y="1184"/>
                    </a:cubicBezTo>
                    <a:cubicBezTo>
                      <a:pt x="110" y="1216"/>
                      <a:pt x="102" y="1246"/>
                      <a:pt x="124" y="1268"/>
                    </a:cubicBezTo>
                  </a:path>
                </a:pathLst>
              </a:custGeom>
              <a:noFill/>
              <a:ln w="25400" cap="flat" cmpd="sng">
                <a:solidFill>
                  <a:srgbClr val="CC3300"/>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sp>
          <p:nvSpPr>
            <p:cNvPr id="325659" name="Rectangle 27"/>
            <p:cNvSpPr>
              <a:spLocks noChangeArrowheads="1"/>
            </p:cNvSpPr>
            <p:nvPr/>
          </p:nvSpPr>
          <p:spPr bwMode="auto">
            <a:xfrm>
              <a:off x="1984" y="2516"/>
              <a:ext cx="978" cy="370"/>
            </a:xfrm>
            <a:prstGeom prst="rect">
              <a:avLst/>
            </a:prstGeom>
            <a:noFill/>
            <a:ln w="9525">
              <a:noFill/>
              <a:miter lim="800000"/>
              <a:headEnd/>
              <a:tailEnd/>
            </a:ln>
            <a:effectLst/>
          </p:spPr>
          <p:txBody>
            <a:bodyPr>
              <a:spAutoFit/>
            </a:bodyPr>
            <a:lstStyle/>
            <a:p>
              <a:pPr algn="ctr" eaLnBrk="0" hangingPunct="0">
                <a:lnSpc>
                  <a:spcPct val="90000"/>
                </a:lnSpc>
                <a:defRPr/>
              </a:pPr>
              <a:r>
                <a:rPr lang="en-US" sz="1800" dirty="0">
                  <a:solidFill>
                    <a:srgbClr val="FFFF66"/>
                  </a:solidFill>
                  <a:effectLst>
                    <a:outerShdw blurRad="38100" dist="38100" dir="2700000" algn="tl">
                      <a:srgbClr val="000000"/>
                    </a:outerShdw>
                  </a:effectLst>
                  <a:latin typeface="Arial" pitchFamily="34" charset="0"/>
                  <a:cs typeface="+mn-cs"/>
                </a:rPr>
                <a:t>Los Angeles Aqueduct</a:t>
              </a:r>
            </a:p>
          </p:txBody>
        </p:sp>
      </p:grpSp>
      <p:grpSp>
        <p:nvGrpSpPr>
          <p:cNvPr id="5" name="Group 48"/>
          <p:cNvGrpSpPr>
            <a:grpSpLocks/>
          </p:cNvGrpSpPr>
          <p:nvPr/>
        </p:nvGrpSpPr>
        <p:grpSpPr bwMode="auto">
          <a:xfrm>
            <a:off x="3543300" y="5051425"/>
            <a:ext cx="1912938" cy="1571625"/>
            <a:chOff x="2400" y="3086"/>
            <a:chExt cx="1205" cy="990"/>
          </a:xfrm>
        </p:grpSpPr>
        <p:grpSp>
          <p:nvGrpSpPr>
            <p:cNvPr id="6" name="Group 49"/>
            <p:cNvGrpSpPr>
              <a:grpSpLocks/>
            </p:cNvGrpSpPr>
            <p:nvPr/>
          </p:nvGrpSpPr>
          <p:grpSpPr bwMode="auto">
            <a:xfrm>
              <a:off x="2412" y="3384"/>
              <a:ext cx="1020" cy="692"/>
              <a:chOff x="2412" y="3384"/>
              <a:chExt cx="1020" cy="692"/>
            </a:xfrm>
          </p:grpSpPr>
          <p:grpSp>
            <p:nvGrpSpPr>
              <p:cNvPr id="7" name="Group 50"/>
              <p:cNvGrpSpPr>
                <a:grpSpLocks/>
              </p:cNvGrpSpPr>
              <p:nvPr/>
            </p:nvGrpSpPr>
            <p:grpSpPr bwMode="auto">
              <a:xfrm>
                <a:off x="2416" y="3384"/>
                <a:ext cx="1016" cy="692"/>
                <a:chOff x="6232" y="3196"/>
                <a:chExt cx="1016" cy="692"/>
              </a:xfrm>
            </p:grpSpPr>
            <p:sp>
              <p:nvSpPr>
                <p:cNvPr id="325683" name="Freeform 51"/>
                <p:cNvSpPr>
                  <a:spLocks/>
                </p:cNvSpPr>
                <p:nvPr/>
              </p:nvSpPr>
              <p:spPr bwMode="auto">
                <a:xfrm>
                  <a:off x="6232" y="3196"/>
                  <a:ext cx="1016" cy="270"/>
                </a:xfrm>
                <a:custGeom>
                  <a:avLst/>
                  <a:gdLst/>
                  <a:ahLst/>
                  <a:cxnLst>
                    <a:cxn ang="0">
                      <a:pos x="1016" y="0"/>
                    </a:cxn>
                    <a:cxn ang="0">
                      <a:pos x="980" y="16"/>
                    </a:cxn>
                    <a:cxn ang="0">
                      <a:pos x="944" y="40"/>
                    </a:cxn>
                    <a:cxn ang="0">
                      <a:pos x="876" y="52"/>
                    </a:cxn>
                    <a:cxn ang="0">
                      <a:pos x="800" y="96"/>
                    </a:cxn>
                    <a:cxn ang="0">
                      <a:pos x="780" y="92"/>
                    </a:cxn>
                    <a:cxn ang="0">
                      <a:pos x="756" y="100"/>
                    </a:cxn>
                    <a:cxn ang="0">
                      <a:pos x="684" y="84"/>
                    </a:cxn>
                    <a:cxn ang="0">
                      <a:pos x="664" y="120"/>
                    </a:cxn>
                    <a:cxn ang="0">
                      <a:pos x="612" y="188"/>
                    </a:cxn>
                    <a:cxn ang="0">
                      <a:pos x="588" y="236"/>
                    </a:cxn>
                    <a:cxn ang="0">
                      <a:pos x="564" y="252"/>
                    </a:cxn>
                    <a:cxn ang="0">
                      <a:pos x="540" y="260"/>
                    </a:cxn>
                    <a:cxn ang="0">
                      <a:pos x="452" y="252"/>
                    </a:cxn>
                    <a:cxn ang="0">
                      <a:pos x="304" y="160"/>
                    </a:cxn>
                    <a:cxn ang="0">
                      <a:pos x="208" y="184"/>
                    </a:cxn>
                    <a:cxn ang="0">
                      <a:pos x="128" y="228"/>
                    </a:cxn>
                    <a:cxn ang="0">
                      <a:pos x="0" y="228"/>
                    </a:cxn>
                  </a:cxnLst>
                  <a:rect l="0" t="0" r="r" b="b"/>
                  <a:pathLst>
                    <a:path w="1016" h="270">
                      <a:moveTo>
                        <a:pt x="1016" y="0"/>
                      </a:moveTo>
                      <a:cubicBezTo>
                        <a:pt x="997" y="13"/>
                        <a:pt x="1009" y="6"/>
                        <a:pt x="980" y="16"/>
                      </a:cubicBezTo>
                      <a:cubicBezTo>
                        <a:pt x="980" y="16"/>
                        <a:pt x="950" y="36"/>
                        <a:pt x="944" y="40"/>
                      </a:cubicBezTo>
                      <a:cubicBezTo>
                        <a:pt x="928" y="51"/>
                        <a:pt x="890" y="51"/>
                        <a:pt x="876" y="52"/>
                      </a:cubicBezTo>
                      <a:cubicBezTo>
                        <a:pt x="849" y="70"/>
                        <a:pt x="832" y="88"/>
                        <a:pt x="800" y="96"/>
                      </a:cubicBezTo>
                      <a:cubicBezTo>
                        <a:pt x="793" y="95"/>
                        <a:pt x="787" y="91"/>
                        <a:pt x="780" y="92"/>
                      </a:cubicBezTo>
                      <a:cubicBezTo>
                        <a:pt x="772" y="93"/>
                        <a:pt x="756" y="100"/>
                        <a:pt x="756" y="100"/>
                      </a:cubicBezTo>
                      <a:cubicBezTo>
                        <a:pt x="732" y="96"/>
                        <a:pt x="708" y="90"/>
                        <a:pt x="684" y="84"/>
                      </a:cubicBezTo>
                      <a:cubicBezTo>
                        <a:pt x="666" y="112"/>
                        <a:pt x="671" y="99"/>
                        <a:pt x="664" y="120"/>
                      </a:cubicBezTo>
                      <a:cubicBezTo>
                        <a:pt x="658" y="171"/>
                        <a:pt x="663" y="179"/>
                        <a:pt x="612" y="188"/>
                      </a:cubicBezTo>
                      <a:cubicBezTo>
                        <a:pt x="602" y="203"/>
                        <a:pt x="602" y="224"/>
                        <a:pt x="588" y="236"/>
                      </a:cubicBezTo>
                      <a:cubicBezTo>
                        <a:pt x="581" y="242"/>
                        <a:pt x="573" y="249"/>
                        <a:pt x="564" y="252"/>
                      </a:cubicBezTo>
                      <a:cubicBezTo>
                        <a:pt x="556" y="255"/>
                        <a:pt x="540" y="260"/>
                        <a:pt x="540" y="260"/>
                      </a:cubicBezTo>
                      <a:cubicBezTo>
                        <a:pt x="511" y="258"/>
                        <a:pt x="475" y="270"/>
                        <a:pt x="452" y="252"/>
                      </a:cubicBezTo>
                      <a:cubicBezTo>
                        <a:pt x="403" y="214"/>
                        <a:pt x="364" y="180"/>
                        <a:pt x="304" y="160"/>
                      </a:cubicBezTo>
                      <a:cubicBezTo>
                        <a:pt x="268" y="164"/>
                        <a:pt x="243" y="179"/>
                        <a:pt x="208" y="184"/>
                      </a:cubicBezTo>
                      <a:cubicBezTo>
                        <a:pt x="182" y="202"/>
                        <a:pt x="159" y="222"/>
                        <a:pt x="128" y="228"/>
                      </a:cubicBezTo>
                      <a:cubicBezTo>
                        <a:pt x="5" y="224"/>
                        <a:pt x="52" y="228"/>
                        <a:pt x="0" y="228"/>
                      </a:cubicBezTo>
                    </a:path>
                  </a:pathLst>
                </a:custGeom>
                <a:noFill/>
                <a:ln w="57150" cap="flat" cmpd="sng">
                  <a:solidFill>
                    <a:srgbClr val="FFA589"/>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84" name="Freeform 52"/>
                <p:cNvSpPr>
                  <a:spLocks/>
                </p:cNvSpPr>
                <p:nvPr/>
              </p:nvSpPr>
              <p:spPr bwMode="auto">
                <a:xfrm>
                  <a:off x="6320" y="3436"/>
                  <a:ext cx="104" cy="356"/>
                </a:xfrm>
                <a:custGeom>
                  <a:avLst/>
                  <a:gdLst/>
                  <a:ahLst/>
                  <a:cxnLst>
                    <a:cxn ang="0">
                      <a:pos x="40" y="0"/>
                    </a:cxn>
                    <a:cxn ang="0">
                      <a:pos x="12" y="48"/>
                    </a:cxn>
                    <a:cxn ang="0">
                      <a:pos x="4" y="72"/>
                    </a:cxn>
                    <a:cxn ang="0">
                      <a:pos x="0" y="148"/>
                    </a:cxn>
                    <a:cxn ang="0">
                      <a:pos x="16" y="248"/>
                    </a:cxn>
                    <a:cxn ang="0">
                      <a:pos x="32" y="272"/>
                    </a:cxn>
                    <a:cxn ang="0">
                      <a:pos x="52" y="320"/>
                    </a:cxn>
                    <a:cxn ang="0">
                      <a:pos x="84" y="340"/>
                    </a:cxn>
                    <a:cxn ang="0">
                      <a:pos x="104" y="356"/>
                    </a:cxn>
                  </a:cxnLst>
                  <a:rect l="0" t="0" r="r" b="b"/>
                  <a:pathLst>
                    <a:path w="104" h="356">
                      <a:moveTo>
                        <a:pt x="40" y="0"/>
                      </a:moveTo>
                      <a:cubicBezTo>
                        <a:pt x="30" y="16"/>
                        <a:pt x="20" y="31"/>
                        <a:pt x="12" y="48"/>
                      </a:cubicBezTo>
                      <a:cubicBezTo>
                        <a:pt x="9" y="56"/>
                        <a:pt x="4" y="72"/>
                        <a:pt x="4" y="72"/>
                      </a:cubicBezTo>
                      <a:cubicBezTo>
                        <a:pt x="12" y="97"/>
                        <a:pt x="6" y="123"/>
                        <a:pt x="0" y="148"/>
                      </a:cubicBezTo>
                      <a:cubicBezTo>
                        <a:pt x="3" y="188"/>
                        <a:pt x="4" y="212"/>
                        <a:pt x="16" y="248"/>
                      </a:cubicBezTo>
                      <a:cubicBezTo>
                        <a:pt x="19" y="257"/>
                        <a:pt x="29" y="263"/>
                        <a:pt x="32" y="272"/>
                      </a:cubicBezTo>
                      <a:cubicBezTo>
                        <a:pt x="38" y="289"/>
                        <a:pt x="46" y="302"/>
                        <a:pt x="52" y="320"/>
                      </a:cubicBezTo>
                      <a:cubicBezTo>
                        <a:pt x="54" y="325"/>
                        <a:pt x="75" y="336"/>
                        <a:pt x="84" y="340"/>
                      </a:cubicBezTo>
                      <a:lnTo>
                        <a:pt x="104" y="356"/>
                      </a:lnTo>
                    </a:path>
                  </a:pathLst>
                </a:custGeom>
                <a:noFill/>
                <a:ln w="57150" cap="flat" cmpd="sng">
                  <a:solidFill>
                    <a:srgbClr val="FFA589"/>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85" name="Freeform 53"/>
                <p:cNvSpPr>
                  <a:spLocks/>
                </p:cNvSpPr>
                <p:nvPr/>
              </p:nvSpPr>
              <p:spPr bwMode="auto">
                <a:xfrm>
                  <a:off x="6292" y="3436"/>
                  <a:ext cx="92" cy="452"/>
                </a:xfrm>
                <a:custGeom>
                  <a:avLst/>
                  <a:gdLst/>
                  <a:ahLst/>
                  <a:cxnLst>
                    <a:cxn ang="0">
                      <a:pos x="60" y="0"/>
                    </a:cxn>
                    <a:cxn ang="0">
                      <a:pos x="0" y="76"/>
                    </a:cxn>
                    <a:cxn ang="0">
                      <a:pos x="4" y="240"/>
                    </a:cxn>
                    <a:cxn ang="0">
                      <a:pos x="56" y="376"/>
                    </a:cxn>
                    <a:cxn ang="0">
                      <a:pos x="84" y="436"/>
                    </a:cxn>
                    <a:cxn ang="0">
                      <a:pos x="92" y="452"/>
                    </a:cxn>
                  </a:cxnLst>
                  <a:rect l="0" t="0" r="r" b="b"/>
                  <a:pathLst>
                    <a:path w="92" h="452">
                      <a:moveTo>
                        <a:pt x="60" y="0"/>
                      </a:moveTo>
                      <a:cubicBezTo>
                        <a:pt x="36" y="24"/>
                        <a:pt x="11" y="44"/>
                        <a:pt x="0" y="76"/>
                      </a:cubicBezTo>
                      <a:cubicBezTo>
                        <a:pt x="1" y="131"/>
                        <a:pt x="2" y="185"/>
                        <a:pt x="4" y="240"/>
                      </a:cubicBezTo>
                      <a:cubicBezTo>
                        <a:pt x="6" y="289"/>
                        <a:pt x="37" y="333"/>
                        <a:pt x="56" y="376"/>
                      </a:cubicBezTo>
                      <a:cubicBezTo>
                        <a:pt x="65" y="397"/>
                        <a:pt x="65" y="423"/>
                        <a:pt x="84" y="436"/>
                      </a:cubicBezTo>
                      <a:cubicBezTo>
                        <a:pt x="89" y="450"/>
                        <a:pt x="85" y="445"/>
                        <a:pt x="92" y="452"/>
                      </a:cubicBezTo>
                    </a:path>
                  </a:pathLst>
                </a:custGeom>
                <a:noFill/>
                <a:ln w="57150" cap="flat" cmpd="sng">
                  <a:solidFill>
                    <a:srgbClr val="FFA589"/>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grpSp>
            <p:nvGrpSpPr>
              <p:cNvPr id="8" name="Group 54"/>
              <p:cNvGrpSpPr>
                <a:grpSpLocks/>
              </p:cNvGrpSpPr>
              <p:nvPr/>
            </p:nvGrpSpPr>
            <p:grpSpPr bwMode="auto">
              <a:xfrm>
                <a:off x="2412" y="3384"/>
                <a:ext cx="1016" cy="692"/>
                <a:chOff x="6232" y="3196"/>
                <a:chExt cx="1016" cy="692"/>
              </a:xfrm>
            </p:grpSpPr>
            <p:sp>
              <p:nvSpPr>
                <p:cNvPr id="325687" name="Freeform 55"/>
                <p:cNvSpPr>
                  <a:spLocks/>
                </p:cNvSpPr>
                <p:nvPr/>
              </p:nvSpPr>
              <p:spPr bwMode="auto">
                <a:xfrm>
                  <a:off x="6232" y="3196"/>
                  <a:ext cx="1016" cy="270"/>
                </a:xfrm>
                <a:custGeom>
                  <a:avLst/>
                  <a:gdLst/>
                  <a:ahLst/>
                  <a:cxnLst>
                    <a:cxn ang="0">
                      <a:pos x="1016" y="0"/>
                    </a:cxn>
                    <a:cxn ang="0">
                      <a:pos x="980" y="16"/>
                    </a:cxn>
                    <a:cxn ang="0">
                      <a:pos x="944" y="40"/>
                    </a:cxn>
                    <a:cxn ang="0">
                      <a:pos x="876" y="52"/>
                    </a:cxn>
                    <a:cxn ang="0">
                      <a:pos x="800" y="96"/>
                    </a:cxn>
                    <a:cxn ang="0">
                      <a:pos x="780" y="92"/>
                    </a:cxn>
                    <a:cxn ang="0">
                      <a:pos x="756" y="100"/>
                    </a:cxn>
                    <a:cxn ang="0">
                      <a:pos x="684" y="84"/>
                    </a:cxn>
                    <a:cxn ang="0">
                      <a:pos x="664" y="120"/>
                    </a:cxn>
                    <a:cxn ang="0">
                      <a:pos x="612" y="188"/>
                    </a:cxn>
                    <a:cxn ang="0">
                      <a:pos x="588" y="236"/>
                    </a:cxn>
                    <a:cxn ang="0">
                      <a:pos x="564" y="252"/>
                    </a:cxn>
                    <a:cxn ang="0">
                      <a:pos x="540" y="260"/>
                    </a:cxn>
                    <a:cxn ang="0">
                      <a:pos x="452" y="252"/>
                    </a:cxn>
                    <a:cxn ang="0">
                      <a:pos x="304" y="160"/>
                    </a:cxn>
                    <a:cxn ang="0">
                      <a:pos x="208" y="184"/>
                    </a:cxn>
                    <a:cxn ang="0">
                      <a:pos x="128" y="228"/>
                    </a:cxn>
                    <a:cxn ang="0">
                      <a:pos x="0" y="228"/>
                    </a:cxn>
                  </a:cxnLst>
                  <a:rect l="0" t="0" r="r" b="b"/>
                  <a:pathLst>
                    <a:path w="1016" h="270">
                      <a:moveTo>
                        <a:pt x="1016" y="0"/>
                      </a:moveTo>
                      <a:cubicBezTo>
                        <a:pt x="997" y="13"/>
                        <a:pt x="1009" y="6"/>
                        <a:pt x="980" y="16"/>
                      </a:cubicBezTo>
                      <a:cubicBezTo>
                        <a:pt x="980" y="16"/>
                        <a:pt x="950" y="36"/>
                        <a:pt x="944" y="40"/>
                      </a:cubicBezTo>
                      <a:cubicBezTo>
                        <a:pt x="928" y="51"/>
                        <a:pt x="890" y="51"/>
                        <a:pt x="876" y="52"/>
                      </a:cubicBezTo>
                      <a:cubicBezTo>
                        <a:pt x="849" y="70"/>
                        <a:pt x="832" y="88"/>
                        <a:pt x="800" y="96"/>
                      </a:cubicBezTo>
                      <a:cubicBezTo>
                        <a:pt x="793" y="95"/>
                        <a:pt x="787" y="91"/>
                        <a:pt x="780" y="92"/>
                      </a:cubicBezTo>
                      <a:cubicBezTo>
                        <a:pt x="772" y="93"/>
                        <a:pt x="756" y="100"/>
                        <a:pt x="756" y="100"/>
                      </a:cubicBezTo>
                      <a:cubicBezTo>
                        <a:pt x="732" y="96"/>
                        <a:pt x="708" y="90"/>
                        <a:pt x="684" y="84"/>
                      </a:cubicBezTo>
                      <a:cubicBezTo>
                        <a:pt x="666" y="112"/>
                        <a:pt x="671" y="99"/>
                        <a:pt x="664" y="120"/>
                      </a:cubicBezTo>
                      <a:cubicBezTo>
                        <a:pt x="658" y="171"/>
                        <a:pt x="663" y="179"/>
                        <a:pt x="612" y="188"/>
                      </a:cubicBezTo>
                      <a:cubicBezTo>
                        <a:pt x="602" y="203"/>
                        <a:pt x="602" y="224"/>
                        <a:pt x="588" y="236"/>
                      </a:cubicBezTo>
                      <a:cubicBezTo>
                        <a:pt x="581" y="242"/>
                        <a:pt x="573" y="249"/>
                        <a:pt x="564" y="252"/>
                      </a:cubicBezTo>
                      <a:cubicBezTo>
                        <a:pt x="556" y="255"/>
                        <a:pt x="540" y="260"/>
                        <a:pt x="540" y="260"/>
                      </a:cubicBezTo>
                      <a:cubicBezTo>
                        <a:pt x="511" y="258"/>
                        <a:pt x="475" y="270"/>
                        <a:pt x="452" y="252"/>
                      </a:cubicBezTo>
                      <a:cubicBezTo>
                        <a:pt x="403" y="214"/>
                        <a:pt x="364" y="180"/>
                        <a:pt x="304" y="160"/>
                      </a:cubicBezTo>
                      <a:cubicBezTo>
                        <a:pt x="268" y="164"/>
                        <a:pt x="243" y="179"/>
                        <a:pt x="208" y="184"/>
                      </a:cubicBezTo>
                      <a:cubicBezTo>
                        <a:pt x="182" y="202"/>
                        <a:pt x="159" y="222"/>
                        <a:pt x="128" y="228"/>
                      </a:cubicBezTo>
                      <a:cubicBezTo>
                        <a:pt x="5" y="224"/>
                        <a:pt x="52" y="228"/>
                        <a:pt x="0" y="228"/>
                      </a:cubicBezTo>
                    </a:path>
                  </a:pathLst>
                </a:custGeom>
                <a:noFill/>
                <a:ln w="25400" cap="flat" cmpd="sng">
                  <a:solidFill>
                    <a:srgbClr val="CC3300"/>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88" name="Freeform 56"/>
                <p:cNvSpPr>
                  <a:spLocks/>
                </p:cNvSpPr>
                <p:nvPr/>
              </p:nvSpPr>
              <p:spPr bwMode="auto">
                <a:xfrm>
                  <a:off x="6320" y="3436"/>
                  <a:ext cx="104" cy="356"/>
                </a:xfrm>
                <a:custGeom>
                  <a:avLst/>
                  <a:gdLst/>
                  <a:ahLst/>
                  <a:cxnLst>
                    <a:cxn ang="0">
                      <a:pos x="40" y="0"/>
                    </a:cxn>
                    <a:cxn ang="0">
                      <a:pos x="12" y="48"/>
                    </a:cxn>
                    <a:cxn ang="0">
                      <a:pos x="4" y="72"/>
                    </a:cxn>
                    <a:cxn ang="0">
                      <a:pos x="0" y="148"/>
                    </a:cxn>
                    <a:cxn ang="0">
                      <a:pos x="16" y="248"/>
                    </a:cxn>
                    <a:cxn ang="0">
                      <a:pos x="32" y="272"/>
                    </a:cxn>
                    <a:cxn ang="0">
                      <a:pos x="52" y="320"/>
                    </a:cxn>
                    <a:cxn ang="0">
                      <a:pos x="84" y="340"/>
                    </a:cxn>
                    <a:cxn ang="0">
                      <a:pos x="104" y="356"/>
                    </a:cxn>
                  </a:cxnLst>
                  <a:rect l="0" t="0" r="r" b="b"/>
                  <a:pathLst>
                    <a:path w="104" h="356">
                      <a:moveTo>
                        <a:pt x="40" y="0"/>
                      </a:moveTo>
                      <a:cubicBezTo>
                        <a:pt x="30" y="16"/>
                        <a:pt x="20" y="31"/>
                        <a:pt x="12" y="48"/>
                      </a:cubicBezTo>
                      <a:cubicBezTo>
                        <a:pt x="9" y="56"/>
                        <a:pt x="4" y="72"/>
                        <a:pt x="4" y="72"/>
                      </a:cubicBezTo>
                      <a:cubicBezTo>
                        <a:pt x="12" y="97"/>
                        <a:pt x="6" y="123"/>
                        <a:pt x="0" y="148"/>
                      </a:cubicBezTo>
                      <a:cubicBezTo>
                        <a:pt x="3" y="188"/>
                        <a:pt x="4" y="212"/>
                        <a:pt x="16" y="248"/>
                      </a:cubicBezTo>
                      <a:cubicBezTo>
                        <a:pt x="19" y="257"/>
                        <a:pt x="29" y="263"/>
                        <a:pt x="32" y="272"/>
                      </a:cubicBezTo>
                      <a:cubicBezTo>
                        <a:pt x="38" y="289"/>
                        <a:pt x="46" y="302"/>
                        <a:pt x="52" y="320"/>
                      </a:cubicBezTo>
                      <a:cubicBezTo>
                        <a:pt x="54" y="325"/>
                        <a:pt x="75" y="336"/>
                        <a:pt x="84" y="340"/>
                      </a:cubicBezTo>
                      <a:lnTo>
                        <a:pt x="104" y="356"/>
                      </a:lnTo>
                    </a:path>
                  </a:pathLst>
                </a:custGeom>
                <a:noFill/>
                <a:ln w="25400" cap="flat" cmpd="sng">
                  <a:solidFill>
                    <a:srgbClr val="CC3300"/>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89" name="Freeform 57"/>
                <p:cNvSpPr>
                  <a:spLocks/>
                </p:cNvSpPr>
                <p:nvPr/>
              </p:nvSpPr>
              <p:spPr bwMode="auto">
                <a:xfrm>
                  <a:off x="6292" y="3436"/>
                  <a:ext cx="92" cy="452"/>
                </a:xfrm>
                <a:custGeom>
                  <a:avLst/>
                  <a:gdLst/>
                  <a:ahLst/>
                  <a:cxnLst>
                    <a:cxn ang="0">
                      <a:pos x="60" y="0"/>
                    </a:cxn>
                    <a:cxn ang="0">
                      <a:pos x="0" y="76"/>
                    </a:cxn>
                    <a:cxn ang="0">
                      <a:pos x="4" y="240"/>
                    </a:cxn>
                    <a:cxn ang="0">
                      <a:pos x="56" y="376"/>
                    </a:cxn>
                    <a:cxn ang="0">
                      <a:pos x="84" y="436"/>
                    </a:cxn>
                    <a:cxn ang="0">
                      <a:pos x="92" y="452"/>
                    </a:cxn>
                  </a:cxnLst>
                  <a:rect l="0" t="0" r="r" b="b"/>
                  <a:pathLst>
                    <a:path w="92" h="452">
                      <a:moveTo>
                        <a:pt x="60" y="0"/>
                      </a:moveTo>
                      <a:cubicBezTo>
                        <a:pt x="36" y="24"/>
                        <a:pt x="11" y="44"/>
                        <a:pt x="0" y="76"/>
                      </a:cubicBezTo>
                      <a:cubicBezTo>
                        <a:pt x="1" y="131"/>
                        <a:pt x="2" y="185"/>
                        <a:pt x="4" y="240"/>
                      </a:cubicBezTo>
                      <a:cubicBezTo>
                        <a:pt x="6" y="289"/>
                        <a:pt x="37" y="333"/>
                        <a:pt x="56" y="376"/>
                      </a:cubicBezTo>
                      <a:cubicBezTo>
                        <a:pt x="65" y="397"/>
                        <a:pt x="65" y="423"/>
                        <a:pt x="84" y="436"/>
                      </a:cubicBezTo>
                      <a:cubicBezTo>
                        <a:pt x="89" y="450"/>
                        <a:pt x="85" y="445"/>
                        <a:pt x="92" y="452"/>
                      </a:cubicBezTo>
                    </a:path>
                  </a:pathLst>
                </a:custGeom>
                <a:noFill/>
                <a:ln w="25400" cap="flat" cmpd="sng">
                  <a:solidFill>
                    <a:srgbClr val="CC3300"/>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grpSp>
        <p:sp>
          <p:nvSpPr>
            <p:cNvPr id="325690" name="Rectangle 58"/>
            <p:cNvSpPr>
              <a:spLocks noChangeArrowheads="1"/>
            </p:cNvSpPr>
            <p:nvPr/>
          </p:nvSpPr>
          <p:spPr bwMode="auto">
            <a:xfrm>
              <a:off x="2400" y="3086"/>
              <a:ext cx="1205" cy="370"/>
            </a:xfrm>
            <a:prstGeom prst="rect">
              <a:avLst/>
            </a:prstGeom>
            <a:noFill/>
            <a:ln w="9525">
              <a:noFill/>
              <a:miter lim="800000"/>
              <a:headEnd/>
              <a:tailEnd/>
            </a:ln>
            <a:effectLst/>
          </p:spPr>
          <p:txBody>
            <a:bodyPr>
              <a:spAutoFit/>
            </a:bodyPr>
            <a:lstStyle/>
            <a:p>
              <a:pPr algn="ctr" eaLnBrk="0" hangingPunct="0">
                <a:lnSpc>
                  <a:spcPct val="90000"/>
                </a:lnSpc>
                <a:defRPr/>
              </a:pPr>
              <a:r>
                <a:rPr lang="en-US" sz="1800" dirty="0">
                  <a:solidFill>
                    <a:srgbClr val="FFFF66"/>
                  </a:solidFill>
                  <a:effectLst>
                    <a:outerShdw blurRad="38100" dist="38100" dir="2700000" algn="tl">
                      <a:srgbClr val="000000"/>
                    </a:outerShdw>
                  </a:effectLst>
                  <a:latin typeface="Arial" pitchFamily="34" charset="0"/>
                  <a:cs typeface="+mn-cs"/>
                </a:rPr>
                <a:t>Colorado River</a:t>
              </a:r>
              <a:r>
                <a:rPr lang="en-US" sz="1600" dirty="0">
                  <a:solidFill>
                    <a:srgbClr val="FFFF66"/>
                  </a:solidFill>
                  <a:effectLst>
                    <a:outerShdw blurRad="38100" dist="38100" dir="2700000" algn="tl">
                      <a:srgbClr val="000000"/>
                    </a:outerShdw>
                  </a:effectLst>
                  <a:latin typeface="Arial" pitchFamily="34" charset="0"/>
                  <a:cs typeface="+mn-cs"/>
                </a:rPr>
                <a:t> </a:t>
              </a:r>
              <a:r>
                <a:rPr lang="en-US" sz="1800" dirty="0">
                  <a:solidFill>
                    <a:srgbClr val="FFFF66"/>
                  </a:solidFill>
                  <a:effectLst>
                    <a:outerShdw blurRad="38100" dist="38100" dir="2700000" algn="tl">
                      <a:srgbClr val="000000"/>
                    </a:outerShdw>
                  </a:effectLst>
                  <a:latin typeface="Arial" pitchFamily="34" charset="0"/>
                  <a:cs typeface="+mn-cs"/>
                </a:rPr>
                <a:t>Aqueduct</a:t>
              </a:r>
            </a:p>
          </p:txBody>
        </p:sp>
      </p:grpSp>
      <p:grpSp>
        <p:nvGrpSpPr>
          <p:cNvPr id="9" name="Group 103"/>
          <p:cNvGrpSpPr>
            <a:grpSpLocks/>
          </p:cNvGrpSpPr>
          <p:nvPr/>
        </p:nvGrpSpPr>
        <p:grpSpPr bwMode="auto">
          <a:xfrm>
            <a:off x="228600" y="2255838"/>
            <a:ext cx="3441700" cy="3587750"/>
            <a:chOff x="312" y="1325"/>
            <a:chExt cx="2168" cy="2260"/>
          </a:xfrm>
        </p:grpSpPr>
        <p:grpSp>
          <p:nvGrpSpPr>
            <p:cNvPr id="10" name="Group 104"/>
            <p:cNvGrpSpPr>
              <a:grpSpLocks/>
            </p:cNvGrpSpPr>
            <p:nvPr/>
          </p:nvGrpSpPr>
          <p:grpSpPr bwMode="auto">
            <a:xfrm>
              <a:off x="312" y="1872"/>
              <a:ext cx="2136" cy="1668"/>
              <a:chOff x="312" y="1872"/>
              <a:chExt cx="2136" cy="1668"/>
            </a:xfrm>
          </p:grpSpPr>
          <p:grpSp>
            <p:nvGrpSpPr>
              <p:cNvPr id="11" name="Group 105"/>
              <p:cNvGrpSpPr>
                <a:grpSpLocks/>
              </p:cNvGrpSpPr>
              <p:nvPr/>
            </p:nvGrpSpPr>
            <p:grpSpPr bwMode="auto">
              <a:xfrm>
                <a:off x="816" y="1872"/>
                <a:ext cx="1632" cy="1668"/>
                <a:chOff x="876" y="1716"/>
                <a:chExt cx="1632" cy="1668"/>
              </a:xfrm>
            </p:grpSpPr>
            <p:sp>
              <p:nvSpPr>
                <p:cNvPr id="325738" name="Freeform 106"/>
                <p:cNvSpPr>
                  <a:spLocks/>
                </p:cNvSpPr>
                <p:nvPr/>
              </p:nvSpPr>
              <p:spPr bwMode="auto">
                <a:xfrm>
                  <a:off x="1105" y="1928"/>
                  <a:ext cx="912" cy="1128"/>
                </a:xfrm>
                <a:custGeom>
                  <a:avLst/>
                  <a:gdLst/>
                  <a:ahLst/>
                  <a:cxnLst>
                    <a:cxn ang="0">
                      <a:pos x="0" y="0"/>
                    </a:cxn>
                    <a:cxn ang="0">
                      <a:pos x="44" y="24"/>
                    </a:cxn>
                    <a:cxn ang="0">
                      <a:pos x="80" y="60"/>
                    </a:cxn>
                    <a:cxn ang="0">
                      <a:pos x="124" y="120"/>
                    </a:cxn>
                    <a:cxn ang="0">
                      <a:pos x="146" y="163"/>
                    </a:cxn>
                    <a:cxn ang="0">
                      <a:pos x="152" y="208"/>
                    </a:cxn>
                    <a:cxn ang="0">
                      <a:pos x="164" y="252"/>
                    </a:cxn>
                    <a:cxn ang="0">
                      <a:pos x="220" y="328"/>
                    </a:cxn>
                    <a:cxn ang="0">
                      <a:pos x="252" y="372"/>
                    </a:cxn>
                    <a:cxn ang="0">
                      <a:pos x="272" y="392"/>
                    </a:cxn>
                    <a:cxn ang="0">
                      <a:pos x="316" y="412"/>
                    </a:cxn>
                    <a:cxn ang="0">
                      <a:pos x="348" y="468"/>
                    </a:cxn>
                    <a:cxn ang="0">
                      <a:pos x="384" y="488"/>
                    </a:cxn>
                    <a:cxn ang="0">
                      <a:pos x="420" y="552"/>
                    </a:cxn>
                    <a:cxn ang="0">
                      <a:pos x="480" y="584"/>
                    </a:cxn>
                    <a:cxn ang="0">
                      <a:pos x="484" y="608"/>
                    </a:cxn>
                    <a:cxn ang="0">
                      <a:pos x="480" y="640"/>
                    </a:cxn>
                    <a:cxn ang="0">
                      <a:pos x="488" y="664"/>
                    </a:cxn>
                    <a:cxn ang="0">
                      <a:pos x="524" y="736"/>
                    </a:cxn>
                    <a:cxn ang="0">
                      <a:pos x="548" y="756"/>
                    </a:cxn>
                    <a:cxn ang="0">
                      <a:pos x="580" y="832"/>
                    </a:cxn>
                    <a:cxn ang="0">
                      <a:pos x="608" y="852"/>
                    </a:cxn>
                    <a:cxn ang="0">
                      <a:pos x="616" y="912"/>
                    </a:cxn>
                    <a:cxn ang="0">
                      <a:pos x="695" y="931"/>
                    </a:cxn>
                    <a:cxn ang="0">
                      <a:pos x="746" y="928"/>
                    </a:cxn>
                    <a:cxn ang="0">
                      <a:pos x="752" y="949"/>
                    </a:cxn>
                    <a:cxn ang="0">
                      <a:pos x="713" y="961"/>
                    </a:cxn>
                    <a:cxn ang="0">
                      <a:pos x="704" y="1032"/>
                    </a:cxn>
                    <a:cxn ang="0">
                      <a:pos x="800" y="1036"/>
                    </a:cxn>
                    <a:cxn ang="0">
                      <a:pos x="852" y="1084"/>
                    </a:cxn>
                    <a:cxn ang="0">
                      <a:pos x="869" y="1075"/>
                    </a:cxn>
                    <a:cxn ang="0">
                      <a:pos x="892" y="1092"/>
                    </a:cxn>
                    <a:cxn ang="0">
                      <a:pos x="912" y="1128"/>
                    </a:cxn>
                  </a:cxnLst>
                  <a:rect l="0" t="0" r="r" b="b"/>
                  <a:pathLst>
                    <a:path w="912" h="1128">
                      <a:moveTo>
                        <a:pt x="0" y="0"/>
                      </a:moveTo>
                      <a:lnTo>
                        <a:pt x="44" y="24"/>
                      </a:lnTo>
                      <a:lnTo>
                        <a:pt x="80" y="60"/>
                      </a:lnTo>
                      <a:lnTo>
                        <a:pt x="124" y="120"/>
                      </a:lnTo>
                      <a:lnTo>
                        <a:pt x="146" y="163"/>
                      </a:lnTo>
                      <a:lnTo>
                        <a:pt x="152" y="208"/>
                      </a:lnTo>
                      <a:lnTo>
                        <a:pt x="164" y="252"/>
                      </a:lnTo>
                      <a:lnTo>
                        <a:pt x="220" y="328"/>
                      </a:lnTo>
                      <a:lnTo>
                        <a:pt x="252" y="372"/>
                      </a:lnTo>
                      <a:lnTo>
                        <a:pt x="272" y="392"/>
                      </a:lnTo>
                      <a:lnTo>
                        <a:pt x="316" y="412"/>
                      </a:lnTo>
                      <a:lnTo>
                        <a:pt x="348" y="468"/>
                      </a:lnTo>
                      <a:lnTo>
                        <a:pt x="384" y="488"/>
                      </a:lnTo>
                      <a:lnTo>
                        <a:pt x="420" y="552"/>
                      </a:lnTo>
                      <a:lnTo>
                        <a:pt x="480" y="584"/>
                      </a:lnTo>
                      <a:lnTo>
                        <a:pt x="484" y="608"/>
                      </a:lnTo>
                      <a:lnTo>
                        <a:pt x="480" y="640"/>
                      </a:lnTo>
                      <a:lnTo>
                        <a:pt x="488" y="664"/>
                      </a:lnTo>
                      <a:lnTo>
                        <a:pt x="524" y="736"/>
                      </a:lnTo>
                      <a:lnTo>
                        <a:pt x="548" y="756"/>
                      </a:lnTo>
                      <a:lnTo>
                        <a:pt x="580" y="832"/>
                      </a:lnTo>
                      <a:lnTo>
                        <a:pt x="608" y="852"/>
                      </a:lnTo>
                      <a:lnTo>
                        <a:pt x="616" y="912"/>
                      </a:lnTo>
                      <a:lnTo>
                        <a:pt x="695" y="931"/>
                      </a:lnTo>
                      <a:lnTo>
                        <a:pt x="746" y="928"/>
                      </a:lnTo>
                      <a:lnTo>
                        <a:pt x="752" y="949"/>
                      </a:lnTo>
                      <a:lnTo>
                        <a:pt x="713" y="961"/>
                      </a:lnTo>
                      <a:lnTo>
                        <a:pt x="704" y="1032"/>
                      </a:lnTo>
                      <a:lnTo>
                        <a:pt x="800" y="1036"/>
                      </a:lnTo>
                      <a:lnTo>
                        <a:pt x="852" y="1084"/>
                      </a:lnTo>
                      <a:lnTo>
                        <a:pt x="869" y="1075"/>
                      </a:lnTo>
                      <a:lnTo>
                        <a:pt x="892" y="1092"/>
                      </a:lnTo>
                      <a:lnTo>
                        <a:pt x="912" y="1128"/>
                      </a:lnTo>
                    </a:path>
                  </a:pathLst>
                </a:custGeom>
                <a:noFill/>
                <a:ln w="63500" cmpd="sng">
                  <a:solidFill>
                    <a:srgbClr val="00FF00"/>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39" name="Freeform 107"/>
                <p:cNvSpPr>
                  <a:spLocks/>
                </p:cNvSpPr>
                <p:nvPr/>
              </p:nvSpPr>
              <p:spPr bwMode="auto">
                <a:xfrm>
                  <a:off x="876" y="1716"/>
                  <a:ext cx="195" cy="57"/>
                </a:xfrm>
                <a:custGeom>
                  <a:avLst/>
                  <a:gdLst/>
                  <a:ahLst/>
                  <a:cxnLst>
                    <a:cxn ang="0">
                      <a:pos x="0" y="57"/>
                    </a:cxn>
                    <a:cxn ang="0">
                      <a:pos x="64" y="32"/>
                    </a:cxn>
                    <a:cxn ang="0">
                      <a:pos x="112" y="4"/>
                    </a:cxn>
                    <a:cxn ang="0">
                      <a:pos x="144" y="0"/>
                    </a:cxn>
                    <a:cxn ang="0">
                      <a:pos x="195" y="3"/>
                    </a:cxn>
                  </a:cxnLst>
                  <a:rect l="0" t="0" r="r" b="b"/>
                  <a:pathLst>
                    <a:path w="195" h="57">
                      <a:moveTo>
                        <a:pt x="0" y="57"/>
                      </a:moveTo>
                      <a:lnTo>
                        <a:pt x="64" y="32"/>
                      </a:lnTo>
                      <a:lnTo>
                        <a:pt x="112" y="4"/>
                      </a:lnTo>
                      <a:lnTo>
                        <a:pt x="144" y="0"/>
                      </a:lnTo>
                      <a:lnTo>
                        <a:pt x="195" y="3"/>
                      </a:lnTo>
                    </a:path>
                  </a:pathLst>
                </a:custGeom>
                <a:noFill/>
                <a:ln w="63500" cmpd="sng">
                  <a:solidFill>
                    <a:srgbClr val="00FF00"/>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0" name="Freeform 108"/>
                <p:cNvSpPr>
                  <a:spLocks/>
                </p:cNvSpPr>
                <p:nvPr/>
              </p:nvSpPr>
              <p:spPr bwMode="auto">
                <a:xfrm>
                  <a:off x="990" y="1890"/>
                  <a:ext cx="126" cy="186"/>
                </a:xfrm>
                <a:custGeom>
                  <a:avLst/>
                  <a:gdLst/>
                  <a:ahLst/>
                  <a:cxnLst>
                    <a:cxn ang="0">
                      <a:pos x="126" y="0"/>
                    </a:cxn>
                    <a:cxn ang="0">
                      <a:pos x="87" y="18"/>
                    </a:cxn>
                    <a:cxn ang="0">
                      <a:pos x="117" y="39"/>
                    </a:cxn>
                    <a:cxn ang="0">
                      <a:pos x="81" y="45"/>
                    </a:cxn>
                    <a:cxn ang="0">
                      <a:pos x="66" y="99"/>
                    </a:cxn>
                    <a:cxn ang="0">
                      <a:pos x="42" y="87"/>
                    </a:cxn>
                    <a:cxn ang="0">
                      <a:pos x="15" y="96"/>
                    </a:cxn>
                    <a:cxn ang="0">
                      <a:pos x="0" y="123"/>
                    </a:cxn>
                    <a:cxn ang="0">
                      <a:pos x="6" y="147"/>
                    </a:cxn>
                    <a:cxn ang="0">
                      <a:pos x="33" y="186"/>
                    </a:cxn>
                  </a:cxnLst>
                  <a:rect l="0" t="0" r="r" b="b"/>
                  <a:pathLst>
                    <a:path w="126" h="186">
                      <a:moveTo>
                        <a:pt x="126" y="0"/>
                      </a:moveTo>
                      <a:lnTo>
                        <a:pt x="87" y="18"/>
                      </a:lnTo>
                      <a:lnTo>
                        <a:pt x="117" y="39"/>
                      </a:lnTo>
                      <a:lnTo>
                        <a:pt x="81" y="45"/>
                      </a:lnTo>
                      <a:lnTo>
                        <a:pt x="66" y="99"/>
                      </a:lnTo>
                      <a:lnTo>
                        <a:pt x="42" y="87"/>
                      </a:lnTo>
                      <a:lnTo>
                        <a:pt x="15" y="96"/>
                      </a:lnTo>
                      <a:lnTo>
                        <a:pt x="0" y="123"/>
                      </a:lnTo>
                      <a:lnTo>
                        <a:pt x="6" y="147"/>
                      </a:lnTo>
                      <a:lnTo>
                        <a:pt x="33" y="186"/>
                      </a:lnTo>
                    </a:path>
                  </a:pathLst>
                </a:custGeom>
                <a:noFill/>
                <a:ln w="63500" cap="flat" cmpd="sng">
                  <a:solidFill>
                    <a:srgbClr val="00FF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1" name="Freeform 109"/>
                <p:cNvSpPr>
                  <a:spLocks/>
                </p:cNvSpPr>
                <p:nvPr/>
              </p:nvSpPr>
              <p:spPr bwMode="auto">
                <a:xfrm>
                  <a:off x="1386" y="2661"/>
                  <a:ext cx="240" cy="387"/>
                </a:xfrm>
                <a:custGeom>
                  <a:avLst/>
                  <a:gdLst/>
                  <a:ahLst/>
                  <a:cxnLst>
                    <a:cxn ang="0">
                      <a:pos x="240" y="0"/>
                    </a:cxn>
                    <a:cxn ang="0">
                      <a:pos x="219" y="42"/>
                    </a:cxn>
                    <a:cxn ang="0">
                      <a:pos x="204" y="57"/>
                    </a:cxn>
                    <a:cxn ang="0">
                      <a:pos x="174" y="57"/>
                    </a:cxn>
                    <a:cxn ang="0">
                      <a:pos x="147" y="36"/>
                    </a:cxn>
                    <a:cxn ang="0">
                      <a:pos x="126" y="42"/>
                    </a:cxn>
                    <a:cxn ang="0">
                      <a:pos x="105" y="63"/>
                    </a:cxn>
                    <a:cxn ang="0">
                      <a:pos x="87" y="87"/>
                    </a:cxn>
                    <a:cxn ang="0">
                      <a:pos x="87" y="114"/>
                    </a:cxn>
                    <a:cxn ang="0">
                      <a:pos x="66" y="123"/>
                    </a:cxn>
                    <a:cxn ang="0">
                      <a:pos x="54" y="138"/>
                    </a:cxn>
                    <a:cxn ang="0">
                      <a:pos x="39" y="159"/>
                    </a:cxn>
                    <a:cxn ang="0">
                      <a:pos x="15" y="162"/>
                    </a:cxn>
                    <a:cxn ang="0">
                      <a:pos x="3" y="192"/>
                    </a:cxn>
                    <a:cxn ang="0">
                      <a:pos x="24" y="219"/>
                    </a:cxn>
                    <a:cxn ang="0">
                      <a:pos x="18" y="237"/>
                    </a:cxn>
                    <a:cxn ang="0">
                      <a:pos x="42" y="249"/>
                    </a:cxn>
                    <a:cxn ang="0">
                      <a:pos x="45" y="279"/>
                    </a:cxn>
                    <a:cxn ang="0">
                      <a:pos x="60" y="291"/>
                    </a:cxn>
                    <a:cxn ang="0">
                      <a:pos x="69" y="312"/>
                    </a:cxn>
                    <a:cxn ang="0">
                      <a:pos x="63" y="333"/>
                    </a:cxn>
                    <a:cxn ang="0">
                      <a:pos x="60" y="351"/>
                    </a:cxn>
                    <a:cxn ang="0">
                      <a:pos x="33" y="387"/>
                    </a:cxn>
                  </a:cxnLst>
                  <a:rect l="0" t="0" r="r" b="b"/>
                  <a:pathLst>
                    <a:path w="240" h="387">
                      <a:moveTo>
                        <a:pt x="240" y="0"/>
                      </a:moveTo>
                      <a:lnTo>
                        <a:pt x="219" y="42"/>
                      </a:lnTo>
                      <a:lnTo>
                        <a:pt x="204" y="57"/>
                      </a:lnTo>
                      <a:lnTo>
                        <a:pt x="174" y="57"/>
                      </a:lnTo>
                      <a:lnTo>
                        <a:pt x="147" y="36"/>
                      </a:lnTo>
                      <a:lnTo>
                        <a:pt x="126" y="42"/>
                      </a:lnTo>
                      <a:lnTo>
                        <a:pt x="105" y="63"/>
                      </a:lnTo>
                      <a:lnTo>
                        <a:pt x="87" y="87"/>
                      </a:lnTo>
                      <a:lnTo>
                        <a:pt x="87" y="114"/>
                      </a:lnTo>
                      <a:lnTo>
                        <a:pt x="66" y="123"/>
                      </a:lnTo>
                      <a:lnTo>
                        <a:pt x="54" y="138"/>
                      </a:lnTo>
                      <a:lnTo>
                        <a:pt x="39" y="159"/>
                      </a:lnTo>
                      <a:lnTo>
                        <a:pt x="15" y="162"/>
                      </a:lnTo>
                      <a:cubicBezTo>
                        <a:pt x="0" y="181"/>
                        <a:pt x="3" y="171"/>
                        <a:pt x="3" y="192"/>
                      </a:cubicBezTo>
                      <a:lnTo>
                        <a:pt x="24" y="219"/>
                      </a:lnTo>
                      <a:lnTo>
                        <a:pt x="18" y="237"/>
                      </a:lnTo>
                      <a:lnTo>
                        <a:pt x="42" y="249"/>
                      </a:lnTo>
                      <a:lnTo>
                        <a:pt x="45" y="279"/>
                      </a:lnTo>
                      <a:lnTo>
                        <a:pt x="60" y="291"/>
                      </a:lnTo>
                      <a:lnTo>
                        <a:pt x="69" y="312"/>
                      </a:lnTo>
                      <a:lnTo>
                        <a:pt x="63" y="333"/>
                      </a:lnTo>
                      <a:lnTo>
                        <a:pt x="60" y="351"/>
                      </a:lnTo>
                      <a:lnTo>
                        <a:pt x="33" y="387"/>
                      </a:lnTo>
                    </a:path>
                  </a:pathLst>
                </a:custGeom>
                <a:noFill/>
                <a:ln w="63500" cap="flat" cmpd="sng">
                  <a:solidFill>
                    <a:srgbClr val="00FF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2" name="Freeform 110"/>
                <p:cNvSpPr>
                  <a:spLocks/>
                </p:cNvSpPr>
                <p:nvPr/>
              </p:nvSpPr>
              <p:spPr bwMode="auto">
                <a:xfrm>
                  <a:off x="1989" y="3051"/>
                  <a:ext cx="516" cy="306"/>
                </a:xfrm>
                <a:custGeom>
                  <a:avLst/>
                  <a:gdLst/>
                  <a:ahLst/>
                  <a:cxnLst>
                    <a:cxn ang="0">
                      <a:pos x="42" y="99"/>
                    </a:cxn>
                    <a:cxn ang="0">
                      <a:pos x="12" y="81"/>
                    </a:cxn>
                    <a:cxn ang="0">
                      <a:pos x="3" y="57"/>
                    </a:cxn>
                    <a:cxn ang="0">
                      <a:pos x="0" y="39"/>
                    </a:cxn>
                    <a:cxn ang="0">
                      <a:pos x="18" y="21"/>
                    </a:cxn>
                    <a:cxn ang="0">
                      <a:pos x="33" y="9"/>
                    </a:cxn>
                    <a:cxn ang="0">
                      <a:pos x="57" y="0"/>
                    </a:cxn>
                    <a:cxn ang="0">
                      <a:pos x="75" y="12"/>
                    </a:cxn>
                    <a:cxn ang="0">
                      <a:pos x="96" y="27"/>
                    </a:cxn>
                    <a:cxn ang="0">
                      <a:pos x="120" y="39"/>
                    </a:cxn>
                    <a:cxn ang="0">
                      <a:pos x="150" y="63"/>
                    </a:cxn>
                    <a:cxn ang="0">
                      <a:pos x="192" y="81"/>
                    </a:cxn>
                    <a:cxn ang="0">
                      <a:pos x="222" y="111"/>
                    </a:cxn>
                    <a:cxn ang="0">
                      <a:pos x="291" y="111"/>
                    </a:cxn>
                    <a:cxn ang="0">
                      <a:pos x="306" y="129"/>
                    </a:cxn>
                    <a:cxn ang="0">
                      <a:pos x="441" y="129"/>
                    </a:cxn>
                    <a:cxn ang="0">
                      <a:pos x="468" y="144"/>
                    </a:cxn>
                    <a:cxn ang="0">
                      <a:pos x="486" y="168"/>
                    </a:cxn>
                    <a:cxn ang="0">
                      <a:pos x="516" y="183"/>
                    </a:cxn>
                    <a:cxn ang="0">
                      <a:pos x="495" y="195"/>
                    </a:cxn>
                    <a:cxn ang="0">
                      <a:pos x="489" y="213"/>
                    </a:cxn>
                    <a:cxn ang="0">
                      <a:pos x="492" y="255"/>
                    </a:cxn>
                    <a:cxn ang="0">
                      <a:pos x="501" y="279"/>
                    </a:cxn>
                    <a:cxn ang="0">
                      <a:pos x="504" y="306"/>
                    </a:cxn>
                  </a:cxnLst>
                  <a:rect l="0" t="0" r="r" b="b"/>
                  <a:pathLst>
                    <a:path w="516" h="306">
                      <a:moveTo>
                        <a:pt x="42" y="99"/>
                      </a:moveTo>
                      <a:lnTo>
                        <a:pt x="12" y="81"/>
                      </a:lnTo>
                      <a:lnTo>
                        <a:pt x="3" y="57"/>
                      </a:lnTo>
                      <a:lnTo>
                        <a:pt x="0" y="39"/>
                      </a:lnTo>
                      <a:lnTo>
                        <a:pt x="18" y="21"/>
                      </a:lnTo>
                      <a:lnTo>
                        <a:pt x="33" y="9"/>
                      </a:lnTo>
                      <a:lnTo>
                        <a:pt x="57" y="0"/>
                      </a:lnTo>
                      <a:lnTo>
                        <a:pt x="75" y="12"/>
                      </a:lnTo>
                      <a:lnTo>
                        <a:pt x="96" y="27"/>
                      </a:lnTo>
                      <a:lnTo>
                        <a:pt x="120" y="39"/>
                      </a:lnTo>
                      <a:lnTo>
                        <a:pt x="150" y="63"/>
                      </a:lnTo>
                      <a:lnTo>
                        <a:pt x="192" y="81"/>
                      </a:lnTo>
                      <a:lnTo>
                        <a:pt x="222" y="111"/>
                      </a:lnTo>
                      <a:lnTo>
                        <a:pt x="291" y="111"/>
                      </a:lnTo>
                      <a:lnTo>
                        <a:pt x="306" y="129"/>
                      </a:lnTo>
                      <a:lnTo>
                        <a:pt x="441" y="129"/>
                      </a:lnTo>
                      <a:lnTo>
                        <a:pt x="468" y="144"/>
                      </a:lnTo>
                      <a:lnTo>
                        <a:pt x="486" y="168"/>
                      </a:lnTo>
                      <a:lnTo>
                        <a:pt x="516" y="183"/>
                      </a:lnTo>
                      <a:lnTo>
                        <a:pt x="495" y="195"/>
                      </a:lnTo>
                      <a:lnTo>
                        <a:pt x="489" y="213"/>
                      </a:lnTo>
                      <a:lnTo>
                        <a:pt x="492" y="255"/>
                      </a:lnTo>
                      <a:lnTo>
                        <a:pt x="501" y="279"/>
                      </a:lnTo>
                      <a:lnTo>
                        <a:pt x="504" y="306"/>
                      </a:lnTo>
                    </a:path>
                  </a:pathLst>
                </a:custGeom>
                <a:noFill/>
                <a:ln w="63500" cap="flat" cmpd="sng">
                  <a:solidFill>
                    <a:srgbClr val="00FF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nvGrpSpPr>
                <p:cNvPr id="12" name="Group 111"/>
                <p:cNvGrpSpPr>
                  <a:grpSpLocks/>
                </p:cNvGrpSpPr>
                <p:nvPr/>
              </p:nvGrpSpPr>
              <p:grpSpPr bwMode="auto">
                <a:xfrm>
                  <a:off x="876" y="1716"/>
                  <a:ext cx="1632" cy="1668"/>
                  <a:chOff x="876" y="1716"/>
                  <a:chExt cx="1632" cy="1668"/>
                </a:xfrm>
              </p:grpSpPr>
              <p:sp>
                <p:nvSpPr>
                  <p:cNvPr id="325744" name="Freeform 112"/>
                  <p:cNvSpPr>
                    <a:spLocks/>
                  </p:cNvSpPr>
                  <p:nvPr/>
                </p:nvSpPr>
                <p:spPr bwMode="auto">
                  <a:xfrm>
                    <a:off x="1105" y="1928"/>
                    <a:ext cx="912" cy="1128"/>
                  </a:xfrm>
                  <a:custGeom>
                    <a:avLst/>
                    <a:gdLst/>
                    <a:ahLst/>
                    <a:cxnLst>
                      <a:cxn ang="0">
                        <a:pos x="0" y="0"/>
                      </a:cxn>
                      <a:cxn ang="0">
                        <a:pos x="44" y="24"/>
                      </a:cxn>
                      <a:cxn ang="0">
                        <a:pos x="80" y="60"/>
                      </a:cxn>
                      <a:cxn ang="0">
                        <a:pos x="124" y="120"/>
                      </a:cxn>
                      <a:cxn ang="0">
                        <a:pos x="146" y="163"/>
                      </a:cxn>
                      <a:cxn ang="0">
                        <a:pos x="152" y="208"/>
                      </a:cxn>
                      <a:cxn ang="0">
                        <a:pos x="164" y="252"/>
                      </a:cxn>
                      <a:cxn ang="0">
                        <a:pos x="220" y="328"/>
                      </a:cxn>
                      <a:cxn ang="0">
                        <a:pos x="252" y="372"/>
                      </a:cxn>
                      <a:cxn ang="0">
                        <a:pos x="272" y="392"/>
                      </a:cxn>
                      <a:cxn ang="0">
                        <a:pos x="316" y="412"/>
                      </a:cxn>
                      <a:cxn ang="0">
                        <a:pos x="348" y="468"/>
                      </a:cxn>
                      <a:cxn ang="0">
                        <a:pos x="384" y="488"/>
                      </a:cxn>
                      <a:cxn ang="0">
                        <a:pos x="420" y="552"/>
                      </a:cxn>
                      <a:cxn ang="0">
                        <a:pos x="480" y="584"/>
                      </a:cxn>
                      <a:cxn ang="0">
                        <a:pos x="484" y="608"/>
                      </a:cxn>
                      <a:cxn ang="0">
                        <a:pos x="480" y="640"/>
                      </a:cxn>
                      <a:cxn ang="0">
                        <a:pos x="488" y="664"/>
                      </a:cxn>
                      <a:cxn ang="0">
                        <a:pos x="524" y="736"/>
                      </a:cxn>
                      <a:cxn ang="0">
                        <a:pos x="548" y="756"/>
                      </a:cxn>
                      <a:cxn ang="0">
                        <a:pos x="580" y="832"/>
                      </a:cxn>
                      <a:cxn ang="0">
                        <a:pos x="608" y="852"/>
                      </a:cxn>
                      <a:cxn ang="0">
                        <a:pos x="616" y="912"/>
                      </a:cxn>
                      <a:cxn ang="0">
                        <a:pos x="695" y="931"/>
                      </a:cxn>
                      <a:cxn ang="0">
                        <a:pos x="746" y="928"/>
                      </a:cxn>
                      <a:cxn ang="0">
                        <a:pos x="752" y="949"/>
                      </a:cxn>
                      <a:cxn ang="0">
                        <a:pos x="713" y="961"/>
                      </a:cxn>
                      <a:cxn ang="0">
                        <a:pos x="704" y="1032"/>
                      </a:cxn>
                      <a:cxn ang="0">
                        <a:pos x="800" y="1036"/>
                      </a:cxn>
                      <a:cxn ang="0">
                        <a:pos x="852" y="1084"/>
                      </a:cxn>
                      <a:cxn ang="0">
                        <a:pos x="869" y="1075"/>
                      </a:cxn>
                      <a:cxn ang="0">
                        <a:pos x="892" y="1092"/>
                      </a:cxn>
                      <a:cxn ang="0">
                        <a:pos x="912" y="1128"/>
                      </a:cxn>
                    </a:cxnLst>
                    <a:rect l="0" t="0" r="r" b="b"/>
                    <a:pathLst>
                      <a:path w="912" h="1128">
                        <a:moveTo>
                          <a:pt x="0" y="0"/>
                        </a:moveTo>
                        <a:lnTo>
                          <a:pt x="44" y="24"/>
                        </a:lnTo>
                        <a:lnTo>
                          <a:pt x="80" y="60"/>
                        </a:lnTo>
                        <a:lnTo>
                          <a:pt x="124" y="120"/>
                        </a:lnTo>
                        <a:lnTo>
                          <a:pt x="146" y="163"/>
                        </a:lnTo>
                        <a:lnTo>
                          <a:pt x="152" y="208"/>
                        </a:lnTo>
                        <a:lnTo>
                          <a:pt x="164" y="252"/>
                        </a:lnTo>
                        <a:lnTo>
                          <a:pt x="220" y="328"/>
                        </a:lnTo>
                        <a:lnTo>
                          <a:pt x="252" y="372"/>
                        </a:lnTo>
                        <a:lnTo>
                          <a:pt x="272" y="392"/>
                        </a:lnTo>
                        <a:lnTo>
                          <a:pt x="316" y="412"/>
                        </a:lnTo>
                        <a:lnTo>
                          <a:pt x="348" y="468"/>
                        </a:lnTo>
                        <a:lnTo>
                          <a:pt x="384" y="488"/>
                        </a:lnTo>
                        <a:lnTo>
                          <a:pt x="420" y="552"/>
                        </a:lnTo>
                        <a:lnTo>
                          <a:pt x="480" y="584"/>
                        </a:lnTo>
                        <a:lnTo>
                          <a:pt x="484" y="608"/>
                        </a:lnTo>
                        <a:lnTo>
                          <a:pt x="480" y="640"/>
                        </a:lnTo>
                        <a:lnTo>
                          <a:pt x="488" y="664"/>
                        </a:lnTo>
                        <a:lnTo>
                          <a:pt x="524" y="736"/>
                        </a:lnTo>
                        <a:lnTo>
                          <a:pt x="548" y="756"/>
                        </a:lnTo>
                        <a:lnTo>
                          <a:pt x="580" y="832"/>
                        </a:lnTo>
                        <a:lnTo>
                          <a:pt x="608" y="852"/>
                        </a:lnTo>
                        <a:lnTo>
                          <a:pt x="616" y="912"/>
                        </a:lnTo>
                        <a:lnTo>
                          <a:pt x="695" y="931"/>
                        </a:lnTo>
                        <a:lnTo>
                          <a:pt x="746" y="928"/>
                        </a:lnTo>
                        <a:lnTo>
                          <a:pt x="752" y="949"/>
                        </a:lnTo>
                        <a:lnTo>
                          <a:pt x="713" y="961"/>
                        </a:lnTo>
                        <a:lnTo>
                          <a:pt x="704" y="1032"/>
                        </a:lnTo>
                        <a:lnTo>
                          <a:pt x="800" y="1036"/>
                        </a:lnTo>
                        <a:lnTo>
                          <a:pt x="852" y="1084"/>
                        </a:lnTo>
                        <a:lnTo>
                          <a:pt x="869" y="1075"/>
                        </a:lnTo>
                        <a:lnTo>
                          <a:pt x="892" y="1092"/>
                        </a:lnTo>
                        <a:lnTo>
                          <a:pt x="912" y="1128"/>
                        </a:lnTo>
                      </a:path>
                    </a:pathLst>
                  </a:custGeom>
                  <a:noFill/>
                  <a:ln w="25400" cmpd="sng">
                    <a:solidFill>
                      <a:srgbClr val="006600"/>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5" name="Freeform 113"/>
                  <p:cNvSpPr>
                    <a:spLocks/>
                  </p:cNvSpPr>
                  <p:nvPr/>
                </p:nvSpPr>
                <p:spPr bwMode="auto">
                  <a:xfrm>
                    <a:off x="876" y="1716"/>
                    <a:ext cx="195" cy="57"/>
                  </a:xfrm>
                  <a:custGeom>
                    <a:avLst/>
                    <a:gdLst/>
                    <a:ahLst/>
                    <a:cxnLst>
                      <a:cxn ang="0">
                        <a:pos x="0" y="57"/>
                      </a:cxn>
                      <a:cxn ang="0">
                        <a:pos x="64" y="32"/>
                      </a:cxn>
                      <a:cxn ang="0">
                        <a:pos x="112" y="4"/>
                      </a:cxn>
                      <a:cxn ang="0">
                        <a:pos x="144" y="0"/>
                      </a:cxn>
                      <a:cxn ang="0">
                        <a:pos x="195" y="3"/>
                      </a:cxn>
                    </a:cxnLst>
                    <a:rect l="0" t="0" r="r" b="b"/>
                    <a:pathLst>
                      <a:path w="195" h="57">
                        <a:moveTo>
                          <a:pt x="0" y="57"/>
                        </a:moveTo>
                        <a:lnTo>
                          <a:pt x="64" y="32"/>
                        </a:lnTo>
                        <a:lnTo>
                          <a:pt x="112" y="4"/>
                        </a:lnTo>
                        <a:lnTo>
                          <a:pt x="144" y="0"/>
                        </a:lnTo>
                        <a:lnTo>
                          <a:pt x="195" y="3"/>
                        </a:lnTo>
                      </a:path>
                    </a:pathLst>
                  </a:custGeom>
                  <a:noFill/>
                  <a:ln w="25400" cmpd="sng">
                    <a:solidFill>
                      <a:srgbClr val="006600"/>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6" name="Freeform 114"/>
                  <p:cNvSpPr>
                    <a:spLocks/>
                  </p:cNvSpPr>
                  <p:nvPr/>
                </p:nvSpPr>
                <p:spPr bwMode="auto">
                  <a:xfrm>
                    <a:off x="990" y="1890"/>
                    <a:ext cx="126" cy="186"/>
                  </a:xfrm>
                  <a:custGeom>
                    <a:avLst/>
                    <a:gdLst/>
                    <a:ahLst/>
                    <a:cxnLst>
                      <a:cxn ang="0">
                        <a:pos x="126" y="0"/>
                      </a:cxn>
                      <a:cxn ang="0">
                        <a:pos x="87" y="18"/>
                      </a:cxn>
                      <a:cxn ang="0">
                        <a:pos x="117" y="39"/>
                      </a:cxn>
                      <a:cxn ang="0">
                        <a:pos x="81" y="45"/>
                      </a:cxn>
                      <a:cxn ang="0">
                        <a:pos x="66" y="99"/>
                      </a:cxn>
                      <a:cxn ang="0">
                        <a:pos x="42" y="87"/>
                      </a:cxn>
                      <a:cxn ang="0">
                        <a:pos x="15" y="96"/>
                      </a:cxn>
                      <a:cxn ang="0">
                        <a:pos x="0" y="123"/>
                      </a:cxn>
                      <a:cxn ang="0">
                        <a:pos x="6" y="147"/>
                      </a:cxn>
                      <a:cxn ang="0">
                        <a:pos x="33" y="186"/>
                      </a:cxn>
                    </a:cxnLst>
                    <a:rect l="0" t="0" r="r" b="b"/>
                    <a:pathLst>
                      <a:path w="126" h="186">
                        <a:moveTo>
                          <a:pt x="126" y="0"/>
                        </a:moveTo>
                        <a:lnTo>
                          <a:pt x="87" y="18"/>
                        </a:lnTo>
                        <a:lnTo>
                          <a:pt x="117" y="39"/>
                        </a:lnTo>
                        <a:lnTo>
                          <a:pt x="81" y="45"/>
                        </a:lnTo>
                        <a:lnTo>
                          <a:pt x="66" y="99"/>
                        </a:lnTo>
                        <a:lnTo>
                          <a:pt x="42" y="87"/>
                        </a:lnTo>
                        <a:lnTo>
                          <a:pt x="15" y="96"/>
                        </a:lnTo>
                        <a:lnTo>
                          <a:pt x="0" y="123"/>
                        </a:lnTo>
                        <a:lnTo>
                          <a:pt x="6" y="147"/>
                        </a:lnTo>
                        <a:lnTo>
                          <a:pt x="33" y="186"/>
                        </a:lnTo>
                      </a:path>
                    </a:pathLst>
                  </a:custGeom>
                  <a:noFill/>
                  <a:ln w="25400" cap="flat" cmpd="sng">
                    <a:solidFill>
                      <a:srgbClr val="0066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7" name="Freeform 115"/>
                  <p:cNvSpPr>
                    <a:spLocks/>
                  </p:cNvSpPr>
                  <p:nvPr/>
                </p:nvSpPr>
                <p:spPr bwMode="auto">
                  <a:xfrm>
                    <a:off x="1386" y="2661"/>
                    <a:ext cx="240" cy="387"/>
                  </a:xfrm>
                  <a:custGeom>
                    <a:avLst/>
                    <a:gdLst/>
                    <a:ahLst/>
                    <a:cxnLst>
                      <a:cxn ang="0">
                        <a:pos x="240" y="0"/>
                      </a:cxn>
                      <a:cxn ang="0">
                        <a:pos x="219" y="42"/>
                      </a:cxn>
                      <a:cxn ang="0">
                        <a:pos x="204" y="57"/>
                      </a:cxn>
                      <a:cxn ang="0">
                        <a:pos x="174" y="57"/>
                      </a:cxn>
                      <a:cxn ang="0">
                        <a:pos x="147" y="36"/>
                      </a:cxn>
                      <a:cxn ang="0">
                        <a:pos x="126" y="42"/>
                      </a:cxn>
                      <a:cxn ang="0">
                        <a:pos x="105" y="63"/>
                      </a:cxn>
                      <a:cxn ang="0">
                        <a:pos x="87" y="87"/>
                      </a:cxn>
                      <a:cxn ang="0">
                        <a:pos x="87" y="114"/>
                      </a:cxn>
                      <a:cxn ang="0">
                        <a:pos x="66" y="123"/>
                      </a:cxn>
                      <a:cxn ang="0">
                        <a:pos x="54" y="138"/>
                      </a:cxn>
                      <a:cxn ang="0">
                        <a:pos x="39" y="159"/>
                      </a:cxn>
                      <a:cxn ang="0">
                        <a:pos x="15" y="162"/>
                      </a:cxn>
                      <a:cxn ang="0">
                        <a:pos x="3" y="192"/>
                      </a:cxn>
                      <a:cxn ang="0">
                        <a:pos x="24" y="219"/>
                      </a:cxn>
                      <a:cxn ang="0">
                        <a:pos x="18" y="237"/>
                      </a:cxn>
                      <a:cxn ang="0">
                        <a:pos x="42" y="249"/>
                      </a:cxn>
                      <a:cxn ang="0">
                        <a:pos x="45" y="279"/>
                      </a:cxn>
                      <a:cxn ang="0">
                        <a:pos x="60" y="291"/>
                      </a:cxn>
                      <a:cxn ang="0">
                        <a:pos x="69" y="312"/>
                      </a:cxn>
                      <a:cxn ang="0">
                        <a:pos x="63" y="333"/>
                      </a:cxn>
                      <a:cxn ang="0">
                        <a:pos x="60" y="351"/>
                      </a:cxn>
                      <a:cxn ang="0">
                        <a:pos x="33" y="387"/>
                      </a:cxn>
                    </a:cxnLst>
                    <a:rect l="0" t="0" r="r" b="b"/>
                    <a:pathLst>
                      <a:path w="240" h="387">
                        <a:moveTo>
                          <a:pt x="240" y="0"/>
                        </a:moveTo>
                        <a:lnTo>
                          <a:pt x="219" y="42"/>
                        </a:lnTo>
                        <a:lnTo>
                          <a:pt x="204" y="57"/>
                        </a:lnTo>
                        <a:lnTo>
                          <a:pt x="174" y="57"/>
                        </a:lnTo>
                        <a:lnTo>
                          <a:pt x="147" y="36"/>
                        </a:lnTo>
                        <a:lnTo>
                          <a:pt x="126" y="42"/>
                        </a:lnTo>
                        <a:lnTo>
                          <a:pt x="105" y="63"/>
                        </a:lnTo>
                        <a:lnTo>
                          <a:pt x="87" y="87"/>
                        </a:lnTo>
                        <a:lnTo>
                          <a:pt x="87" y="114"/>
                        </a:lnTo>
                        <a:lnTo>
                          <a:pt x="66" y="123"/>
                        </a:lnTo>
                        <a:lnTo>
                          <a:pt x="54" y="138"/>
                        </a:lnTo>
                        <a:lnTo>
                          <a:pt x="39" y="159"/>
                        </a:lnTo>
                        <a:lnTo>
                          <a:pt x="15" y="162"/>
                        </a:lnTo>
                        <a:cubicBezTo>
                          <a:pt x="0" y="181"/>
                          <a:pt x="3" y="171"/>
                          <a:pt x="3" y="192"/>
                        </a:cubicBezTo>
                        <a:lnTo>
                          <a:pt x="24" y="219"/>
                        </a:lnTo>
                        <a:lnTo>
                          <a:pt x="18" y="237"/>
                        </a:lnTo>
                        <a:lnTo>
                          <a:pt x="42" y="249"/>
                        </a:lnTo>
                        <a:lnTo>
                          <a:pt x="45" y="279"/>
                        </a:lnTo>
                        <a:lnTo>
                          <a:pt x="60" y="291"/>
                        </a:lnTo>
                        <a:lnTo>
                          <a:pt x="69" y="312"/>
                        </a:lnTo>
                        <a:lnTo>
                          <a:pt x="63" y="333"/>
                        </a:lnTo>
                        <a:lnTo>
                          <a:pt x="60" y="351"/>
                        </a:lnTo>
                        <a:lnTo>
                          <a:pt x="33" y="387"/>
                        </a:lnTo>
                      </a:path>
                    </a:pathLst>
                  </a:custGeom>
                  <a:noFill/>
                  <a:ln w="25400" cap="flat" cmpd="sng">
                    <a:solidFill>
                      <a:srgbClr val="0066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8" name="Freeform 116"/>
                  <p:cNvSpPr>
                    <a:spLocks/>
                  </p:cNvSpPr>
                  <p:nvPr/>
                </p:nvSpPr>
                <p:spPr bwMode="auto">
                  <a:xfrm>
                    <a:off x="1989" y="3051"/>
                    <a:ext cx="519" cy="333"/>
                  </a:xfrm>
                  <a:custGeom>
                    <a:avLst/>
                    <a:gdLst/>
                    <a:ahLst/>
                    <a:cxnLst>
                      <a:cxn ang="0">
                        <a:pos x="42" y="99"/>
                      </a:cxn>
                      <a:cxn ang="0">
                        <a:pos x="12" y="81"/>
                      </a:cxn>
                      <a:cxn ang="0">
                        <a:pos x="3" y="57"/>
                      </a:cxn>
                      <a:cxn ang="0">
                        <a:pos x="0" y="39"/>
                      </a:cxn>
                      <a:cxn ang="0">
                        <a:pos x="18" y="21"/>
                      </a:cxn>
                      <a:cxn ang="0">
                        <a:pos x="33" y="9"/>
                      </a:cxn>
                      <a:cxn ang="0">
                        <a:pos x="57" y="0"/>
                      </a:cxn>
                      <a:cxn ang="0">
                        <a:pos x="75" y="12"/>
                      </a:cxn>
                      <a:cxn ang="0">
                        <a:pos x="96" y="27"/>
                      </a:cxn>
                      <a:cxn ang="0">
                        <a:pos x="120" y="39"/>
                      </a:cxn>
                      <a:cxn ang="0">
                        <a:pos x="150" y="63"/>
                      </a:cxn>
                      <a:cxn ang="0">
                        <a:pos x="192" y="81"/>
                      </a:cxn>
                      <a:cxn ang="0">
                        <a:pos x="222" y="111"/>
                      </a:cxn>
                      <a:cxn ang="0">
                        <a:pos x="291" y="111"/>
                      </a:cxn>
                      <a:cxn ang="0">
                        <a:pos x="306" y="129"/>
                      </a:cxn>
                      <a:cxn ang="0">
                        <a:pos x="441" y="129"/>
                      </a:cxn>
                      <a:cxn ang="0">
                        <a:pos x="468" y="144"/>
                      </a:cxn>
                      <a:cxn ang="0">
                        <a:pos x="486" y="168"/>
                      </a:cxn>
                      <a:cxn ang="0">
                        <a:pos x="516" y="183"/>
                      </a:cxn>
                      <a:cxn ang="0">
                        <a:pos x="495" y="195"/>
                      </a:cxn>
                      <a:cxn ang="0">
                        <a:pos x="489" y="213"/>
                      </a:cxn>
                      <a:cxn ang="0">
                        <a:pos x="492" y="255"/>
                      </a:cxn>
                      <a:cxn ang="0">
                        <a:pos x="501" y="279"/>
                      </a:cxn>
                      <a:cxn ang="0">
                        <a:pos x="504" y="306"/>
                      </a:cxn>
                      <a:cxn ang="0">
                        <a:pos x="519" y="333"/>
                      </a:cxn>
                    </a:cxnLst>
                    <a:rect l="0" t="0" r="r" b="b"/>
                    <a:pathLst>
                      <a:path w="519" h="333">
                        <a:moveTo>
                          <a:pt x="42" y="99"/>
                        </a:moveTo>
                        <a:lnTo>
                          <a:pt x="12" y="81"/>
                        </a:lnTo>
                        <a:lnTo>
                          <a:pt x="3" y="57"/>
                        </a:lnTo>
                        <a:lnTo>
                          <a:pt x="0" y="39"/>
                        </a:lnTo>
                        <a:lnTo>
                          <a:pt x="18" y="21"/>
                        </a:lnTo>
                        <a:lnTo>
                          <a:pt x="33" y="9"/>
                        </a:lnTo>
                        <a:lnTo>
                          <a:pt x="57" y="0"/>
                        </a:lnTo>
                        <a:lnTo>
                          <a:pt x="75" y="12"/>
                        </a:lnTo>
                        <a:lnTo>
                          <a:pt x="96" y="27"/>
                        </a:lnTo>
                        <a:lnTo>
                          <a:pt x="120" y="39"/>
                        </a:lnTo>
                        <a:lnTo>
                          <a:pt x="150" y="63"/>
                        </a:lnTo>
                        <a:lnTo>
                          <a:pt x="192" y="81"/>
                        </a:lnTo>
                        <a:lnTo>
                          <a:pt x="222" y="111"/>
                        </a:lnTo>
                        <a:lnTo>
                          <a:pt x="291" y="111"/>
                        </a:lnTo>
                        <a:lnTo>
                          <a:pt x="306" y="129"/>
                        </a:lnTo>
                        <a:lnTo>
                          <a:pt x="441" y="129"/>
                        </a:lnTo>
                        <a:lnTo>
                          <a:pt x="468" y="144"/>
                        </a:lnTo>
                        <a:lnTo>
                          <a:pt x="486" y="168"/>
                        </a:lnTo>
                        <a:lnTo>
                          <a:pt x="516" y="183"/>
                        </a:lnTo>
                        <a:lnTo>
                          <a:pt x="495" y="195"/>
                        </a:lnTo>
                        <a:lnTo>
                          <a:pt x="489" y="213"/>
                        </a:lnTo>
                        <a:lnTo>
                          <a:pt x="492" y="255"/>
                        </a:lnTo>
                        <a:lnTo>
                          <a:pt x="501" y="279"/>
                        </a:lnTo>
                        <a:lnTo>
                          <a:pt x="504" y="306"/>
                        </a:lnTo>
                        <a:lnTo>
                          <a:pt x="519" y="333"/>
                        </a:lnTo>
                      </a:path>
                    </a:pathLst>
                  </a:custGeom>
                  <a:noFill/>
                  <a:ln w="25400" cap="flat" cmpd="sng">
                    <a:solidFill>
                      <a:srgbClr val="0066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grpSp>
          <p:sp>
            <p:nvSpPr>
              <p:cNvPr id="325749" name="Rectangle 117"/>
              <p:cNvSpPr>
                <a:spLocks noChangeArrowheads="1"/>
              </p:cNvSpPr>
              <p:nvPr/>
            </p:nvSpPr>
            <p:spPr bwMode="auto">
              <a:xfrm>
                <a:off x="312" y="3118"/>
                <a:ext cx="1114" cy="407"/>
              </a:xfrm>
              <a:prstGeom prst="rect">
                <a:avLst/>
              </a:prstGeom>
              <a:noFill/>
              <a:ln w="9525">
                <a:noFill/>
                <a:miter lim="800000"/>
                <a:headEnd/>
                <a:tailEnd/>
              </a:ln>
              <a:effectLst/>
            </p:spPr>
            <p:txBody>
              <a:bodyPr>
                <a:spAutoFit/>
              </a:bodyPr>
              <a:lstStyle/>
              <a:p>
                <a:pPr algn="ctr" eaLnBrk="0" hangingPunct="0">
                  <a:lnSpc>
                    <a:spcPct val="90000"/>
                  </a:lnSpc>
                  <a:defRPr/>
                </a:pPr>
                <a:r>
                  <a:rPr lang="en-US" sz="2000" dirty="0">
                    <a:solidFill>
                      <a:srgbClr val="FFFF66"/>
                    </a:solidFill>
                    <a:effectLst>
                      <a:outerShdw blurRad="38100" dist="38100" dir="2700000" algn="tl">
                        <a:srgbClr val="000000"/>
                      </a:outerShdw>
                    </a:effectLst>
                    <a:latin typeface="Arial" pitchFamily="34" charset="0"/>
                    <a:cs typeface="+mn-cs"/>
                  </a:rPr>
                  <a:t>State Water Project</a:t>
                </a:r>
              </a:p>
            </p:txBody>
          </p:sp>
        </p:grpSp>
        <p:grpSp>
          <p:nvGrpSpPr>
            <p:cNvPr id="13" name="Group 118"/>
            <p:cNvGrpSpPr>
              <a:grpSpLocks/>
            </p:cNvGrpSpPr>
            <p:nvPr/>
          </p:nvGrpSpPr>
          <p:grpSpPr bwMode="auto">
            <a:xfrm>
              <a:off x="992" y="1325"/>
              <a:ext cx="1488" cy="2260"/>
              <a:chOff x="1152" y="1161"/>
              <a:chExt cx="1488" cy="2260"/>
            </a:xfrm>
          </p:grpSpPr>
          <p:sp>
            <p:nvSpPr>
              <p:cNvPr id="325751" name="Oval 119"/>
              <p:cNvSpPr>
                <a:spLocks noChangeArrowheads="1"/>
              </p:cNvSpPr>
              <p:nvPr/>
            </p:nvSpPr>
            <p:spPr bwMode="auto">
              <a:xfrm>
                <a:off x="1152" y="1161"/>
                <a:ext cx="124" cy="124"/>
              </a:xfrm>
              <a:prstGeom prst="ellipse">
                <a:avLst/>
              </a:prstGeom>
              <a:solidFill>
                <a:srgbClr val="006600"/>
              </a:solidFill>
              <a:ln w="12700">
                <a:solidFill>
                  <a:srgbClr val="66FF33"/>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52" name="Oval 120"/>
              <p:cNvSpPr>
                <a:spLocks noChangeArrowheads="1"/>
              </p:cNvSpPr>
              <p:nvPr/>
            </p:nvSpPr>
            <p:spPr bwMode="auto">
              <a:xfrm>
                <a:off x="1232" y="2160"/>
                <a:ext cx="124" cy="124"/>
              </a:xfrm>
              <a:prstGeom prst="ellipse">
                <a:avLst/>
              </a:prstGeom>
              <a:solidFill>
                <a:srgbClr val="006600"/>
              </a:solidFill>
              <a:ln w="12700">
                <a:solidFill>
                  <a:srgbClr val="66FF33"/>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53" name="Oval 121"/>
              <p:cNvSpPr>
                <a:spLocks noChangeArrowheads="1"/>
              </p:cNvSpPr>
              <p:nvPr/>
            </p:nvSpPr>
            <p:spPr bwMode="auto">
              <a:xfrm>
                <a:off x="2106" y="3135"/>
                <a:ext cx="84" cy="84"/>
              </a:xfrm>
              <a:prstGeom prst="ellipse">
                <a:avLst/>
              </a:prstGeom>
              <a:solidFill>
                <a:srgbClr val="006600"/>
              </a:solidFill>
              <a:ln w="12700">
                <a:solidFill>
                  <a:srgbClr val="66FF33"/>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54" name="Oval 122"/>
              <p:cNvSpPr>
                <a:spLocks noChangeArrowheads="1"/>
              </p:cNvSpPr>
              <p:nvPr/>
            </p:nvSpPr>
            <p:spPr bwMode="auto">
              <a:xfrm>
                <a:off x="2563" y="3344"/>
                <a:ext cx="77" cy="77"/>
              </a:xfrm>
              <a:prstGeom prst="ellipse">
                <a:avLst/>
              </a:prstGeom>
              <a:solidFill>
                <a:srgbClr val="006600"/>
              </a:solidFill>
              <a:ln w="12700">
                <a:solidFill>
                  <a:srgbClr val="66FF33"/>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grpSp>
      <p:pic>
        <p:nvPicPr>
          <p:cNvPr id="72" name="Picture 5" descr="Opening of the Opening of the Los Angeles Aqueduct, November 5, 1913, California Historical Society."/>
          <p:cNvPicPr>
            <a:picLocks noChangeAspect="1" noChangeArrowheads="1"/>
          </p:cNvPicPr>
          <p:nvPr/>
        </p:nvPicPr>
        <p:blipFill>
          <a:blip r:embed="rId4" cstate="screen"/>
          <a:srcRect/>
          <a:stretch>
            <a:fillRect/>
          </a:stretch>
        </p:blipFill>
        <p:spPr bwMode="auto">
          <a:xfrm>
            <a:off x="2743200" y="990600"/>
            <a:ext cx="1890713" cy="2296092"/>
          </a:xfrm>
          <a:prstGeom prst="rect">
            <a:avLst/>
          </a:prstGeom>
          <a:ln>
            <a:noFill/>
          </a:ln>
          <a:effectLst>
            <a:softEdge rad="112500"/>
          </a:effectLst>
        </p:spPr>
      </p:pic>
      <p:pic>
        <p:nvPicPr>
          <p:cNvPr id="74" name="Picture 60" descr="D:\Documents and Settings\u07136\My Documents\grafix\jpegs11-03\CRA.jpg"/>
          <p:cNvPicPr>
            <a:picLocks noChangeAspect="1" noChangeArrowheads="1"/>
          </p:cNvPicPr>
          <p:nvPr/>
        </p:nvPicPr>
        <p:blipFill>
          <a:blip r:embed="rId5" cstate="screen"/>
          <a:srcRect/>
          <a:stretch>
            <a:fillRect/>
          </a:stretch>
        </p:blipFill>
        <p:spPr bwMode="auto">
          <a:xfrm>
            <a:off x="4191000" y="1828800"/>
            <a:ext cx="2998712" cy="2009775"/>
          </a:xfrm>
          <a:prstGeom prst="rect">
            <a:avLst/>
          </a:prstGeom>
          <a:ln>
            <a:noFill/>
          </a:ln>
          <a:effectLst>
            <a:softEdge rad="112500"/>
          </a:effectLst>
        </p:spPr>
      </p:pic>
      <p:grpSp>
        <p:nvGrpSpPr>
          <p:cNvPr id="14" name="Group 78"/>
          <p:cNvGrpSpPr>
            <a:grpSpLocks/>
          </p:cNvGrpSpPr>
          <p:nvPr/>
        </p:nvGrpSpPr>
        <p:grpSpPr bwMode="auto">
          <a:xfrm>
            <a:off x="1905000" y="5453063"/>
            <a:ext cx="2146300" cy="1211262"/>
            <a:chOff x="1905000" y="5453063"/>
            <a:chExt cx="2146300" cy="1211263"/>
          </a:xfrm>
        </p:grpSpPr>
        <p:sp>
          <p:nvSpPr>
            <p:cNvPr id="325650" name="Freeform 18"/>
            <p:cNvSpPr>
              <a:spLocks/>
            </p:cNvSpPr>
            <p:nvPr/>
          </p:nvSpPr>
          <p:spPr bwMode="auto">
            <a:xfrm>
              <a:off x="2600325" y="5453063"/>
              <a:ext cx="1450975" cy="1211263"/>
            </a:xfrm>
            <a:custGeom>
              <a:avLst/>
              <a:gdLst/>
              <a:ahLst/>
              <a:cxnLst>
                <a:cxn ang="0">
                  <a:pos x="276" y="221"/>
                </a:cxn>
                <a:cxn ang="0">
                  <a:pos x="292" y="313"/>
                </a:cxn>
                <a:cxn ang="0">
                  <a:pos x="398" y="319"/>
                </a:cxn>
                <a:cxn ang="0">
                  <a:pos x="556" y="439"/>
                </a:cxn>
                <a:cxn ang="0">
                  <a:pos x="674" y="589"/>
                </a:cxn>
                <a:cxn ang="0">
                  <a:pos x="696" y="679"/>
                </a:cxn>
                <a:cxn ang="0">
                  <a:pos x="730" y="717"/>
                </a:cxn>
                <a:cxn ang="0">
                  <a:pos x="736" y="763"/>
                </a:cxn>
                <a:cxn ang="0">
                  <a:pos x="897" y="748"/>
                </a:cxn>
                <a:cxn ang="0">
                  <a:pos x="914" y="685"/>
                </a:cxn>
                <a:cxn ang="0">
                  <a:pos x="866" y="643"/>
                </a:cxn>
                <a:cxn ang="0">
                  <a:pos x="806" y="623"/>
                </a:cxn>
                <a:cxn ang="0">
                  <a:pos x="846" y="571"/>
                </a:cxn>
                <a:cxn ang="0">
                  <a:pos x="796" y="469"/>
                </a:cxn>
                <a:cxn ang="0">
                  <a:pos x="812" y="414"/>
                </a:cxn>
                <a:cxn ang="0">
                  <a:pos x="754" y="388"/>
                </a:cxn>
                <a:cxn ang="0">
                  <a:pos x="765" y="348"/>
                </a:cxn>
                <a:cxn ang="0">
                  <a:pos x="812" y="326"/>
                </a:cxn>
                <a:cxn ang="0">
                  <a:pos x="847" y="298"/>
                </a:cxn>
                <a:cxn ang="0">
                  <a:pos x="858" y="259"/>
                </a:cxn>
                <a:cxn ang="0">
                  <a:pos x="771" y="177"/>
                </a:cxn>
                <a:cxn ang="0">
                  <a:pos x="710" y="179"/>
                </a:cxn>
                <a:cxn ang="0">
                  <a:pos x="657" y="134"/>
                </a:cxn>
                <a:cxn ang="0">
                  <a:pos x="600" y="140"/>
                </a:cxn>
                <a:cxn ang="0">
                  <a:pos x="550" y="140"/>
                </a:cxn>
                <a:cxn ang="0">
                  <a:pos x="502" y="116"/>
                </a:cxn>
                <a:cxn ang="0">
                  <a:pos x="461" y="108"/>
                </a:cxn>
                <a:cxn ang="0">
                  <a:pos x="441" y="56"/>
                </a:cxn>
                <a:cxn ang="0">
                  <a:pos x="387" y="8"/>
                </a:cxn>
                <a:cxn ang="0">
                  <a:pos x="352" y="6"/>
                </a:cxn>
                <a:cxn ang="0">
                  <a:pos x="304" y="13"/>
                </a:cxn>
                <a:cxn ang="0">
                  <a:pos x="231" y="26"/>
                </a:cxn>
                <a:cxn ang="0">
                  <a:pos x="174" y="15"/>
                </a:cxn>
                <a:cxn ang="0">
                  <a:pos x="124" y="10"/>
                </a:cxn>
                <a:cxn ang="0">
                  <a:pos x="58" y="51"/>
                </a:cxn>
                <a:cxn ang="0">
                  <a:pos x="18" y="106"/>
                </a:cxn>
                <a:cxn ang="0">
                  <a:pos x="0" y="137"/>
                </a:cxn>
                <a:cxn ang="0">
                  <a:pos x="54" y="179"/>
                </a:cxn>
                <a:cxn ang="0">
                  <a:pos x="148" y="203"/>
                </a:cxn>
                <a:cxn ang="0">
                  <a:pos x="276" y="221"/>
                </a:cxn>
              </a:cxnLst>
              <a:rect l="0" t="0" r="r" b="b"/>
              <a:pathLst>
                <a:path w="914" h="763">
                  <a:moveTo>
                    <a:pt x="276" y="221"/>
                  </a:moveTo>
                  <a:cubicBezTo>
                    <a:pt x="308" y="241"/>
                    <a:pt x="257" y="296"/>
                    <a:pt x="292" y="313"/>
                  </a:cubicBezTo>
                  <a:cubicBezTo>
                    <a:pt x="327" y="330"/>
                    <a:pt x="355" y="296"/>
                    <a:pt x="398" y="319"/>
                  </a:cubicBezTo>
                  <a:cubicBezTo>
                    <a:pt x="444" y="340"/>
                    <a:pt x="511" y="394"/>
                    <a:pt x="556" y="439"/>
                  </a:cubicBezTo>
                  <a:cubicBezTo>
                    <a:pt x="601" y="484"/>
                    <a:pt x="654" y="548"/>
                    <a:pt x="674" y="589"/>
                  </a:cubicBezTo>
                  <a:cubicBezTo>
                    <a:pt x="701" y="627"/>
                    <a:pt x="698" y="639"/>
                    <a:pt x="696" y="679"/>
                  </a:cubicBezTo>
                  <a:cubicBezTo>
                    <a:pt x="694" y="719"/>
                    <a:pt x="727" y="701"/>
                    <a:pt x="730" y="717"/>
                  </a:cubicBezTo>
                  <a:cubicBezTo>
                    <a:pt x="740" y="745"/>
                    <a:pt x="709" y="757"/>
                    <a:pt x="736" y="763"/>
                  </a:cubicBezTo>
                  <a:lnTo>
                    <a:pt x="897" y="748"/>
                  </a:lnTo>
                  <a:cubicBezTo>
                    <a:pt x="897" y="748"/>
                    <a:pt x="914" y="685"/>
                    <a:pt x="914" y="685"/>
                  </a:cubicBezTo>
                  <a:cubicBezTo>
                    <a:pt x="914" y="685"/>
                    <a:pt x="884" y="653"/>
                    <a:pt x="866" y="643"/>
                  </a:cubicBezTo>
                  <a:cubicBezTo>
                    <a:pt x="848" y="633"/>
                    <a:pt x="809" y="635"/>
                    <a:pt x="806" y="623"/>
                  </a:cubicBezTo>
                  <a:cubicBezTo>
                    <a:pt x="803" y="611"/>
                    <a:pt x="848" y="597"/>
                    <a:pt x="846" y="571"/>
                  </a:cubicBezTo>
                  <a:cubicBezTo>
                    <a:pt x="844" y="545"/>
                    <a:pt x="802" y="495"/>
                    <a:pt x="796" y="469"/>
                  </a:cubicBezTo>
                  <a:cubicBezTo>
                    <a:pt x="790" y="443"/>
                    <a:pt x="819" y="427"/>
                    <a:pt x="812" y="414"/>
                  </a:cubicBezTo>
                  <a:cubicBezTo>
                    <a:pt x="805" y="401"/>
                    <a:pt x="762" y="399"/>
                    <a:pt x="754" y="388"/>
                  </a:cubicBezTo>
                  <a:cubicBezTo>
                    <a:pt x="746" y="377"/>
                    <a:pt x="755" y="358"/>
                    <a:pt x="765" y="348"/>
                  </a:cubicBezTo>
                  <a:cubicBezTo>
                    <a:pt x="775" y="338"/>
                    <a:pt x="798" y="334"/>
                    <a:pt x="812" y="326"/>
                  </a:cubicBezTo>
                  <a:cubicBezTo>
                    <a:pt x="826" y="318"/>
                    <a:pt x="839" y="309"/>
                    <a:pt x="847" y="298"/>
                  </a:cubicBezTo>
                  <a:cubicBezTo>
                    <a:pt x="855" y="287"/>
                    <a:pt x="871" y="279"/>
                    <a:pt x="858" y="259"/>
                  </a:cubicBezTo>
                  <a:cubicBezTo>
                    <a:pt x="845" y="239"/>
                    <a:pt x="796" y="190"/>
                    <a:pt x="771" y="177"/>
                  </a:cubicBezTo>
                  <a:cubicBezTo>
                    <a:pt x="746" y="164"/>
                    <a:pt x="729" y="186"/>
                    <a:pt x="710" y="179"/>
                  </a:cubicBezTo>
                  <a:cubicBezTo>
                    <a:pt x="691" y="172"/>
                    <a:pt x="675" y="140"/>
                    <a:pt x="657" y="134"/>
                  </a:cubicBezTo>
                  <a:cubicBezTo>
                    <a:pt x="639" y="128"/>
                    <a:pt x="618" y="139"/>
                    <a:pt x="600" y="140"/>
                  </a:cubicBezTo>
                  <a:cubicBezTo>
                    <a:pt x="582" y="141"/>
                    <a:pt x="566" y="144"/>
                    <a:pt x="550" y="140"/>
                  </a:cubicBezTo>
                  <a:cubicBezTo>
                    <a:pt x="534" y="136"/>
                    <a:pt x="517" y="121"/>
                    <a:pt x="502" y="116"/>
                  </a:cubicBezTo>
                  <a:cubicBezTo>
                    <a:pt x="487" y="111"/>
                    <a:pt x="471" y="118"/>
                    <a:pt x="461" y="108"/>
                  </a:cubicBezTo>
                  <a:cubicBezTo>
                    <a:pt x="451" y="98"/>
                    <a:pt x="453" y="73"/>
                    <a:pt x="441" y="56"/>
                  </a:cubicBezTo>
                  <a:cubicBezTo>
                    <a:pt x="429" y="39"/>
                    <a:pt x="402" y="16"/>
                    <a:pt x="387" y="8"/>
                  </a:cubicBezTo>
                  <a:cubicBezTo>
                    <a:pt x="372" y="0"/>
                    <a:pt x="366" y="5"/>
                    <a:pt x="352" y="6"/>
                  </a:cubicBezTo>
                  <a:cubicBezTo>
                    <a:pt x="338" y="7"/>
                    <a:pt x="324" y="10"/>
                    <a:pt x="304" y="13"/>
                  </a:cubicBezTo>
                  <a:cubicBezTo>
                    <a:pt x="284" y="16"/>
                    <a:pt x="253" y="26"/>
                    <a:pt x="231" y="26"/>
                  </a:cubicBezTo>
                  <a:cubicBezTo>
                    <a:pt x="209" y="26"/>
                    <a:pt x="192" y="18"/>
                    <a:pt x="174" y="15"/>
                  </a:cubicBezTo>
                  <a:cubicBezTo>
                    <a:pt x="156" y="12"/>
                    <a:pt x="143" y="4"/>
                    <a:pt x="124" y="10"/>
                  </a:cubicBezTo>
                  <a:cubicBezTo>
                    <a:pt x="105" y="16"/>
                    <a:pt x="76" y="35"/>
                    <a:pt x="58" y="51"/>
                  </a:cubicBezTo>
                  <a:cubicBezTo>
                    <a:pt x="40" y="67"/>
                    <a:pt x="28" y="92"/>
                    <a:pt x="18" y="106"/>
                  </a:cubicBezTo>
                  <a:lnTo>
                    <a:pt x="0" y="137"/>
                  </a:lnTo>
                  <a:cubicBezTo>
                    <a:pt x="6" y="149"/>
                    <a:pt x="34" y="169"/>
                    <a:pt x="54" y="179"/>
                  </a:cubicBezTo>
                  <a:cubicBezTo>
                    <a:pt x="74" y="189"/>
                    <a:pt x="134" y="200"/>
                    <a:pt x="148" y="203"/>
                  </a:cubicBezTo>
                  <a:cubicBezTo>
                    <a:pt x="183" y="210"/>
                    <a:pt x="244" y="201"/>
                    <a:pt x="276" y="221"/>
                  </a:cubicBezTo>
                  <a:close/>
                </a:path>
              </a:pathLst>
            </a:custGeom>
            <a:solidFill>
              <a:srgbClr val="FFFF00">
                <a:alpha val="50000"/>
              </a:srgbClr>
            </a:solidFill>
            <a:ln w="12700" cap="rnd" cmpd="sng">
              <a:solidFill>
                <a:schemeClr val="tx1"/>
              </a:solidFill>
              <a:prstDash val="solid"/>
              <a:round/>
              <a:headEnd type="none" w="sm" len="sm"/>
              <a:tailEnd type="none" w="sm" len="sm"/>
            </a:ln>
            <a:effectLst/>
          </p:spPr>
          <p:txBody>
            <a:bodyP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76" name="Rectangle 27"/>
            <p:cNvSpPr>
              <a:spLocks noChangeArrowheads="1"/>
            </p:cNvSpPr>
            <p:nvPr/>
          </p:nvSpPr>
          <p:spPr bwMode="auto">
            <a:xfrm>
              <a:off x="1905000" y="5943600"/>
              <a:ext cx="1552575" cy="341313"/>
            </a:xfrm>
            <a:prstGeom prst="rect">
              <a:avLst/>
            </a:prstGeom>
            <a:noFill/>
            <a:ln w="9525">
              <a:noFill/>
              <a:miter lim="800000"/>
              <a:headEnd/>
              <a:tailEnd/>
            </a:ln>
            <a:effectLst/>
          </p:spPr>
          <p:txBody>
            <a:bodyPr>
              <a:spAutoFit/>
            </a:bodyPr>
            <a:lstStyle/>
            <a:p>
              <a:pPr algn="ctr" eaLnBrk="0" hangingPunct="0">
                <a:lnSpc>
                  <a:spcPct val="90000"/>
                </a:lnSpc>
                <a:defRPr/>
              </a:pPr>
              <a:r>
                <a:rPr lang="en-US" sz="1800" dirty="0">
                  <a:solidFill>
                    <a:srgbClr val="FFFF66"/>
                  </a:solidFill>
                  <a:effectLst>
                    <a:outerShdw blurRad="38100" dist="38100" dir="2700000" algn="tl">
                      <a:srgbClr val="000000"/>
                    </a:outerShdw>
                  </a:effectLst>
                  <a:latin typeface="Arial" pitchFamily="34" charset="0"/>
                  <a:cs typeface="+mn-cs"/>
                </a:rPr>
                <a:t>Local</a:t>
              </a:r>
            </a:p>
          </p:txBody>
        </p:sp>
      </p:grpSp>
      <p:sp>
        <p:nvSpPr>
          <p:cNvPr id="32779" name="AutoShape 2" descr="Los Angeles - Geo 3HZ3 - Urban Social Geography"/>
          <p:cNvSpPr>
            <a:spLocks noChangeAspect="1" noChangeArrowheads="1"/>
          </p:cNvSpPr>
          <p:nvPr/>
        </p:nvSpPr>
        <p:spPr bwMode="auto">
          <a:xfrm>
            <a:off x="4241800" y="-1423988"/>
            <a:ext cx="3962400" cy="2971801"/>
          </a:xfrm>
          <a:prstGeom prst="rect">
            <a:avLst/>
          </a:prstGeom>
          <a:noFill/>
          <a:ln w="9525">
            <a:noFill/>
            <a:miter lim="800000"/>
            <a:headEnd/>
            <a:tailEnd/>
          </a:ln>
        </p:spPr>
        <p:txBody>
          <a:bodyPr/>
          <a:lstStyle/>
          <a:p>
            <a:pPr algn="ctr" eaLnBrk="0" hangingPunct="0"/>
            <a:endParaRPr lang="en-US"/>
          </a:p>
        </p:txBody>
      </p:sp>
      <p:pic>
        <p:nvPicPr>
          <p:cNvPr id="97283" name="Picture 3"/>
          <p:cNvPicPr>
            <a:picLocks noChangeAspect="1" noChangeArrowheads="1"/>
          </p:cNvPicPr>
          <p:nvPr/>
        </p:nvPicPr>
        <p:blipFill>
          <a:blip r:embed="rId6" cstate="screen"/>
          <a:srcRect/>
          <a:stretch>
            <a:fillRect/>
          </a:stretch>
        </p:blipFill>
        <p:spPr bwMode="invGray">
          <a:xfrm>
            <a:off x="5334001" y="3352800"/>
            <a:ext cx="2590799" cy="1943504"/>
          </a:xfrm>
          <a:prstGeom prst="rect">
            <a:avLst/>
          </a:prstGeom>
          <a:ln>
            <a:noFill/>
          </a:ln>
          <a:effectLst>
            <a:softEdge rad="112500"/>
          </a:effectLst>
        </p:spPr>
      </p:pic>
      <p:pic>
        <p:nvPicPr>
          <p:cNvPr id="73" name="Picture 1029" descr="http://rubicon.water.ca.gov/delta_atlas.fdr/banks.gif"/>
          <p:cNvPicPr>
            <a:picLocks noChangeAspect="1" noChangeArrowheads="1"/>
          </p:cNvPicPr>
          <p:nvPr/>
        </p:nvPicPr>
        <p:blipFill>
          <a:blip r:embed="rId7"/>
          <a:srcRect r="16225"/>
          <a:stretch>
            <a:fillRect/>
          </a:stretch>
        </p:blipFill>
        <p:spPr bwMode="auto">
          <a:xfrm>
            <a:off x="7162800" y="4624387"/>
            <a:ext cx="1905000" cy="2157413"/>
          </a:xfrm>
          <a:prstGeom prst="rect">
            <a:avLst/>
          </a:prstGeom>
          <a:ln>
            <a:noFill/>
          </a:ln>
          <a:effectLst>
            <a:softEdge rad="112500"/>
          </a:effectLst>
        </p:spPr>
      </p:pic>
      <p:sp>
        <p:nvSpPr>
          <p:cNvPr id="54" name="TextBox 53"/>
          <p:cNvSpPr txBox="1"/>
          <p:nvPr/>
        </p:nvSpPr>
        <p:spPr bwMode="invGray">
          <a:xfrm>
            <a:off x="3810000" y="1214735"/>
            <a:ext cx="4661853" cy="461665"/>
          </a:xfrm>
          <a:prstGeom prst="rect">
            <a:avLst/>
          </a:prstGeom>
          <a:noFill/>
        </p:spPr>
        <p:txBody>
          <a:bodyPr wrap="none">
            <a:spAutoFit/>
          </a:bodyPr>
          <a:lstStyle/>
          <a:p>
            <a:pPr algn="ctr" eaLnBrk="0" hangingPunct="0">
              <a:defRPr/>
            </a:pPr>
            <a:r>
              <a:rPr lang="en-US" sz="2400" dirty="0">
                <a:solidFill>
                  <a:schemeClr val="bg1"/>
                </a:solidFill>
                <a:effectLst>
                  <a:glow rad="139700">
                    <a:schemeClr val="accent4">
                      <a:satMod val="175000"/>
                      <a:alpha val="40000"/>
                    </a:schemeClr>
                  </a:glow>
                </a:effectLst>
                <a:cs typeface="+mn-cs"/>
              </a:rPr>
              <a:t>Significant delivery reductions</a:t>
            </a:r>
          </a:p>
        </p:txBody>
      </p:sp>
      <p:sp>
        <p:nvSpPr>
          <p:cNvPr id="56" name="TextBox 55"/>
          <p:cNvSpPr txBox="1"/>
          <p:nvPr/>
        </p:nvSpPr>
        <p:spPr bwMode="invGray">
          <a:xfrm>
            <a:off x="6042898" y="2281535"/>
            <a:ext cx="2339102" cy="461665"/>
          </a:xfrm>
          <a:prstGeom prst="rect">
            <a:avLst/>
          </a:prstGeom>
          <a:noFill/>
        </p:spPr>
        <p:txBody>
          <a:bodyPr wrap="none">
            <a:spAutoFit/>
          </a:bodyPr>
          <a:lstStyle/>
          <a:p>
            <a:pPr algn="ctr" eaLnBrk="0" hangingPunct="0">
              <a:defRPr/>
            </a:pPr>
            <a:r>
              <a:rPr lang="en-US" sz="2400" dirty="0">
                <a:solidFill>
                  <a:schemeClr val="bg1"/>
                </a:solidFill>
                <a:effectLst>
                  <a:glow rad="139700">
                    <a:schemeClr val="accent4">
                      <a:satMod val="175000"/>
                      <a:alpha val="40000"/>
                    </a:schemeClr>
                  </a:glow>
                </a:effectLst>
                <a:cs typeface="+mn-cs"/>
              </a:rPr>
              <a:t>8-year drought</a:t>
            </a:r>
          </a:p>
        </p:txBody>
      </p:sp>
      <p:sp>
        <p:nvSpPr>
          <p:cNvPr id="57" name="TextBox 56"/>
          <p:cNvSpPr txBox="1"/>
          <p:nvPr/>
        </p:nvSpPr>
        <p:spPr bwMode="invGray">
          <a:xfrm>
            <a:off x="6629400" y="3581400"/>
            <a:ext cx="2285999" cy="830997"/>
          </a:xfrm>
          <a:prstGeom prst="rect">
            <a:avLst/>
          </a:prstGeom>
          <a:noFill/>
        </p:spPr>
        <p:txBody>
          <a:bodyPr>
            <a:spAutoFit/>
          </a:bodyPr>
          <a:lstStyle/>
          <a:p>
            <a:pPr eaLnBrk="0" hangingPunct="0">
              <a:defRPr/>
            </a:pPr>
            <a:r>
              <a:rPr lang="en-US" sz="2400" dirty="0">
                <a:solidFill>
                  <a:schemeClr val="bg1"/>
                </a:solidFill>
                <a:effectLst>
                  <a:glow rad="139700">
                    <a:schemeClr val="accent4">
                      <a:satMod val="175000"/>
                      <a:alpha val="40000"/>
                    </a:schemeClr>
                  </a:glow>
                </a:effectLst>
                <a:cs typeface="+mn-cs"/>
              </a:rPr>
              <a:t>Lowest </a:t>
            </a:r>
            <a:r>
              <a:rPr lang="en-US" sz="2400" dirty="0" err="1">
                <a:solidFill>
                  <a:schemeClr val="bg1"/>
                </a:solidFill>
                <a:effectLst>
                  <a:glow rad="139700">
                    <a:schemeClr val="accent4">
                      <a:satMod val="175000"/>
                      <a:alpha val="40000"/>
                    </a:schemeClr>
                  </a:glow>
                </a:effectLst>
                <a:cs typeface="+mn-cs"/>
              </a:rPr>
              <a:t>precip</a:t>
            </a:r>
            <a:r>
              <a:rPr lang="en-US" sz="2400" dirty="0">
                <a:solidFill>
                  <a:schemeClr val="bg1"/>
                </a:solidFill>
                <a:effectLst>
                  <a:glow rad="139700">
                    <a:schemeClr val="accent4">
                      <a:satMod val="175000"/>
                      <a:alpha val="40000"/>
                    </a:schemeClr>
                  </a:glow>
                </a:effectLst>
                <a:cs typeface="+mn-cs"/>
              </a:rPr>
              <a:t> on record</a:t>
            </a:r>
          </a:p>
        </p:txBody>
      </p:sp>
      <p:sp>
        <p:nvSpPr>
          <p:cNvPr id="58" name="TextBox 57"/>
          <p:cNvSpPr txBox="1"/>
          <p:nvPr/>
        </p:nvSpPr>
        <p:spPr bwMode="invGray">
          <a:xfrm>
            <a:off x="5334000" y="5874603"/>
            <a:ext cx="2743200" cy="830997"/>
          </a:xfrm>
          <a:prstGeom prst="rect">
            <a:avLst/>
          </a:prstGeom>
          <a:noFill/>
        </p:spPr>
        <p:txBody>
          <a:bodyPr>
            <a:spAutoFit/>
          </a:bodyPr>
          <a:lstStyle/>
          <a:p>
            <a:pPr algn="r" eaLnBrk="0" hangingPunct="0">
              <a:defRPr/>
            </a:pPr>
            <a:r>
              <a:rPr lang="en-US" sz="2400" dirty="0">
                <a:solidFill>
                  <a:schemeClr val="bg1"/>
                </a:solidFill>
                <a:effectLst>
                  <a:glow rad="139700">
                    <a:schemeClr val="accent4">
                      <a:satMod val="175000"/>
                      <a:alpha val="40000"/>
                    </a:schemeClr>
                  </a:glow>
                </a:effectLst>
                <a:cs typeface="+mn-cs"/>
              </a:rPr>
              <a:t>Fishery conflicts cause cutbacks</a:t>
            </a:r>
          </a:p>
        </p:txBody>
      </p:sp>
      <p:sp>
        <p:nvSpPr>
          <p:cNvPr id="60" name="Slide Number Placeholder 59"/>
          <p:cNvSpPr>
            <a:spLocks noGrp="1"/>
          </p:cNvSpPr>
          <p:nvPr>
            <p:ph type="sldNum" sz="quarter" idx="10"/>
          </p:nvPr>
        </p:nvSpPr>
        <p:spPr/>
        <p:txBody>
          <a:bodyPr/>
          <a:lstStyle/>
          <a:p>
            <a:pPr>
              <a:defRPr/>
            </a:pPr>
            <a:fld id="{1C36ED92-6A70-40C8-8A03-1CF5A0FAD5DE}" type="slidenum">
              <a:rPr lang="en-US"/>
              <a:pPr>
                <a:defRPr/>
              </a:pPr>
              <a:t>94</a:t>
            </a:fld>
            <a:endParaRPr lang="en-US"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childTnLst>
                          </p:cTn>
                        </p:par>
                        <p:par>
                          <p:cTn id="8" fill="hold">
                            <p:stCondLst>
                              <p:cond delay="1000"/>
                            </p:stCondLst>
                            <p:childTnLst>
                              <p:par>
                                <p:cTn id="9" presetID="23" presetClass="entr" presetSubtype="16" fill="hold" nodeType="afterEffect">
                                  <p:stCondLst>
                                    <p:cond delay="0"/>
                                  </p:stCondLst>
                                  <p:childTnLst>
                                    <p:set>
                                      <p:cBhvr>
                                        <p:cTn id="10" dur="1" fill="hold">
                                          <p:stCondLst>
                                            <p:cond delay="0"/>
                                          </p:stCondLst>
                                        </p:cTn>
                                        <p:tgtEl>
                                          <p:spTgt spid="72"/>
                                        </p:tgtEl>
                                        <p:attrNameLst>
                                          <p:attrName>style.visibility</p:attrName>
                                        </p:attrNameLst>
                                      </p:cBhvr>
                                      <p:to>
                                        <p:strVal val="visible"/>
                                      </p:to>
                                    </p:set>
                                    <p:anim calcmode="lin" valueType="num">
                                      <p:cBhvr>
                                        <p:cTn id="11" dur="500" fill="hold"/>
                                        <p:tgtEl>
                                          <p:spTgt spid="72"/>
                                        </p:tgtEl>
                                        <p:attrNameLst>
                                          <p:attrName>ppt_w</p:attrName>
                                        </p:attrNameLst>
                                      </p:cBhvr>
                                      <p:tavLst>
                                        <p:tav tm="0">
                                          <p:val>
                                            <p:fltVal val="0"/>
                                          </p:val>
                                        </p:tav>
                                        <p:tav tm="100000">
                                          <p:val>
                                            <p:strVal val="#ppt_w"/>
                                          </p:val>
                                        </p:tav>
                                      </p:tavLst>
                                    </p:anim>
                                    <p:anim calcmode="lin" valueType="num">
                                      <p:cBhvr>
                                        <p:cTn id="12" dur="500" fill="hold"/>
                                        <p:tgtEl>
                                          <p:spTgt spid="72"/>
                                        </p:tgtEl>
                                        <p:attrNameLst>
                                          <p:attrName>ppt_h</p:attrName>
                                        </p:attrNameLst>
                                      </p:cBhvr>
                                      <p:tavLst>
                                        <p:tav tm="0">
                                          <p:val>
                                            <p:fltVal val="0"/>
                                          </p:val>
                                        </p:tav>
                                        <p:tav tm="100000">
                                          <p:val>
                                            <p:strVal val="#ppt_h"/>
                                          </p:val>
                                        </p:tav>
                                      </p:tavLst>
                                    </p:anim>
                                  </p:childTnLst>
                                </p:cTn>
                              </p:par>
                            </p:childTnLst>
                          </p:cTn>
                        </p:par>
                        <p:par>
                          <p:cTn id="13" fill="hold">
                            <p:stCondLst>
                              <p:cond delay="1500"/>
                            </p:stCondLst>
                            <p:childTnLst>
                              <p:par>
                                <p:cTn id="14" presetID="22" presetClass="entr" presetSubtype="8" fill="hold" nodeType="after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wipe(left)">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1000"/>
                                        <p:tgtEl>
                                          <p:spTgt spid="5"/>
                                        </p:tgtEl>
                                      </p:cBhvr>
                                    </p:animEffect>
                                  </p:childTnLst>
                                </p:cTn>
                              </p:par>
                            </p:childTnLst>
                          </p:cTn>
                        </p:par>
                        <p:par>
                          <p:cTn id="22" fill="hold">
                            <p:stCondLst>
                              <p:cond delay="1000"/>
                            </p:stCondLst>
                            <p:childTnLst>
                              <p:par>
                                <p:cTn id="23" presetID="23" presetClass="entr" presetSubtype="16"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p:cTn id="25" dur="500" fill="hold"/>
                                        <p:tgtEl>
                                          <p:spTgt spid="74"/>
                                        </p:tgtEl>
                                        <p:attrNameLst>
                                          <p:attrName>ppt_w</p:attrName>
                                        </p:attrNameLst>
                                      </p:cBhvr>
                                      <p:tavLst>
                                        <p:tav tm="0">
                                          <p:val>
                                            <p:fltVal val="0"/>
                                          </p:val>
                                        </p:tav>
                                        <p:tav tm="100000">
                                          <p:val>
                                            <p:strVal val="#ppt_w"/>
                                          </p:val>
                                        </p:tav>
                                      </p:tavLst>
                                    </p:anim>
                                    <p:anim calcmode="lin" valueType="num">
                                      <p:cBhvr>
                                        <p:cTn id="26" dur="500" fill="hold"/>
                                        <p:tgtEl>
                                          <p:spTgt spid="74"/>
                                        </p:tgtEl>
                                        <p:attrNameLst>
                                          <p:attrName>ppt_h</p:attrName>
                                        </p:attrNameLst>
                                      </p:cBhvr>
                                      <p:tavLst>
                                        <p:tav tm="0">
                                          <p:val>
                                            <p:fltVal val="0"/>
                                          </p:val>
                                        </p:tav>
                                        <p:tav tm="100000">
                                          <p:val>
                                            <p:strVal val="#ppt_h"/>
                                          </p:val>
                                        </p:tav>
                                      </p:tavLst>
                                    </p:anim>
                                  </p:childTnLst>
                                </p:cTn>
                              </p:par>
                            </p:childTnLst>
                          </p:cTn>
                        </p:par>
                        <p:par>
                          <p:cTn id="27" fill="hold">
                            <p:stCondLst>
                              <p:cond delay="1500"/>
                            </p:stCondLst>
                            <p:childTnLst>
                              <p:par>
                                <p:cTn id="28" presetID="22" presetClass="entr" presetSubtype="8"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nodeType="click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strVal val="#ppt_w*0.70"/>
                                          </p:val>
                                        </p:tav>
                                        <p:tav tm="100000">
                                          <p:val>
                                            <p:strVal val="#ppt_w"/>
                                          </p:val>
                                        </p:tav>
                                      </p:tavLst>
                                    </p:anim>
                                    <p:anim calcmode="lin" valueType="num">
                                      <p:cBhvr>
                                        <p:cTn id="36" dur="500" fill="hold"/>
                                        <p:tgtEl>
                                          <p:spTgt spid="14"/>
                                        </p:tgtEl>
                                        <p:attrNameLst>
                                          <p:attrName>ppt_h</p:attrName>
                                        </p:attrNameLst>
                                      </p:cBhvr>
                                      <p:tavLst>
                                        <p:tav tm="0">
                                          <p:val>
                                            <p:strVal val="#ppt_h"/>
                                          </p:val>
                                        </p:tav>
                                        <p:tav tm="100000">
                                          <p:val>
                                            <p:strVal val="#ppt_h"/>
                                          </p:val>
                                        </p:tav>
                                      </p:tavLst>
                                    </p:anim>
                                    <p:animEffect transition="in" filter="fade">
                                      <p:cBhvr>
                                        <p:cTn id="37" dur="500"/>
                                        <p:tgtEl>
                                          <p:spTgt spid="14"/>
                                        </p:tgtEl>
                                      </p:cBhvr>
                                    </p:animEffect>
                                  </p:childTnLst>
                                </p:cTn>
                              </p:par>
                            </p:childTnLst>
                          </p:cTn>
                        </p:par>
                        <p:par>
                          <p:cTn id="38" fill="hold">
                            <p:stCondLst>
                              <p:cond delay="500"/>
                            </p:stCondLst>
                            <p:childTnLst>
                              <p:par>
                                <p:cTn id="39" presetID="23" presetClass="entr" presetSubtype="16" fill="hold" nodeType="afterEffect">
                                  <p:stCondLst>
                                    <p:cond delay="0"/>
                                  </p:stCondLst>
                                  <p:childTnLst>
                                    <p:set>
                                      <p:cBhvr>
                                        <p:cTn id="40" dur="1" fill="hold">
                                          <p:stCondLst>
                                            <p:cond delay="0"/>
                                          </p:stCondLst>
                                        </p:cTn>
                                        <p:tgtEl>
                                          <p:spTgt spid="97283"/>
                                        </p:tgtEl>
                                        <p:attrNameLst>
                                          <p:attrName>style.visibility</p:attrName>
                                        </p:attrNameLst>
                                      </p:cBhvr>
                                      <p:to>
                                        <p:strVal val="visible"/>
                                      </p:to>
                                    </p:set>
                                    <p:anim calcmode="lin" valueType="num">
                                      <p:cBhvr>
                                        <p:cTn id="41" dur="500" fill="hold"/>
                                        <p:tgtEl>
                                          <p:spTgt spid="97283"/>
                                        </p:tgtEl>
                                        <p:attrNameLst>
                                          <p:attrName>ppt_w</p:attrName>
                                        </p:attrNameLst>
                                      </p:cBhvr>
                                      <p:tavLst>
                                        <p:tav tm="0">
                                          <p:val>
                                            <p:fltVal val="0"/>
                                          </p:val>
                                        </p:tav>
                                        <p:tav tm="100000">
                                          <p:val>
                                            <p:strVal val="#ppt_w"/>
                                          </p:val>
                                        </p:tav>
                                      </p:tavLst>
                                    </p:anim>
                                    <p:anim calcmode="lin" valueType="num">
                                      <p:cBhvr>
                                        <p:cTn id="42" dur="500" fill="hold"/>
                                        <p:tgtEl>
                                          <p:spTgt spid="97283"/>
                                        </p:tgtEl>
                                        <p:attrNameLst>
                                          <p:attrName>ppt_h</p:attrName>
                                        </p:attrNameLst>
                                      </p:cBhvr>
                                      <p:tavLst>
                                        <p:tav tm="0">
                                          <p:val>
                                            <p:fltVal val="0"/>
                                          </p:val>
                                        </p:tav>
                                        <p:tav tm="100000">
                                          <p:val>
                                            <p:strVal val="#ppt_h"/>
                                          </p:val>
                                        </p:tav>
                                      </p:tavLst>
                                    </p:anim>
                                  </p:childTnLst>
                                </p:cTn>
                              </p:par>
                            </p:childTnLst>
                          </p:cTn>
                        </p:par>
                        <p:par>
                          <p:cTn id="43" fill="hold">
                            <p:stCondLst>
                              <p:cond delay="1000"/>
                            </p:stCondLst>
                            <p:childTnLst>
                              <p:par>
                                <p:cTn id="44" presetID="22" presetClass="entr" presetSubtype="8" fill="hold" nodeType="after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left)">
                                      <p:cBhvr>
                                        <p:cTn id="46" dur="500"/>
                                        <p:tgtEl>
                                          <p:spTgt spid="57"/>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wipe(up)">
                                      <p:cBhvr>
                                        <p:cTn id="51" dur="1000"/>
                                        <p:tgtEl>
                                          <p:spTgt spid="9"/>
                                        </p:tgtEl>
                                      </p:cBhvr>
                                    </p:animEffect>
                                  </p:childTnLst>
                                </p:cTn>
                              </p:par>
                            </p:childTnLst>
                          </p:cTn>
                        </p:par>
                        <p:par>
                          <p:cTn id="52" fill="hold">
                            <p:stCondLst>
                              <p:cond delay="1000"/>
                            </p:stCondLst>
                            <p:childTnLst>
                              <p:par>
                                <p:cTn id="53" presetID="23" presetClass="entr" presetSubtype="16" fill="hold" nodeType="afterEffect">
                                  <p:stCondLst>
                                    <p:cond delay="0"/>
                                  </p:stCondLst>
                                  <p:childTnLst>
                                    <p:set>
                                      <p:cBhvr>
                                        <p:cTn id="54" dur="1" fill="hold">
                                          <p:stCondLst>
                                            <p:cond delay="0"/>
                                          </p:stCondLst>
                                        </p:cTn>
                                        <p:tgtEl>
                                          <p:spTgt spid="73"/>
                                        </p:tgtEl>
                                        <p:attrNameLst>
                                          <p:attrName>style.visibility</p:attrName>
                                        </p:attrNameLst>
                                      </p:cBhvr>
                                      <p:to>
                                        <p:strVal val="visible"/>
                                      </p:to>
                                    </p:set>
                                    <p:anim calcmode="lin" valueType="num">
                                      <p:cBhvr>
                                        <p:cTn id="55" dur="500" fill="hold"/>
                                        <p:tgtEl>
                                          <p:spTgt spid="73"/>
                                        </p:tgtEl>
                                        <p:attrNameLst>
                                          <p:attrName>ppt_w</p:attrName>
                                        </p:attrNameLst>
                                      </p:cBhvr>
                                      <p:tavLst>
                                        <p:tav tm="0">
                                          <p:val>
                                            <p:fltVal val="0"/>
                                          </p:val>
                                        </p:tav>
                                        <p:tav tm="100000">
                                          <p:val>
                                            <p:strVal val="#ppt_w"/>
                                          </p:val>
                                        </p:tav>
                                      </p:tavLst>
                                    </p:anim>
                                    <p:anim calcmode="lin" valueType="num">
                                      <p:cBhvr>
                                        <p:cTn id="56" dur="500" fill="hold"/>
                                        <p:tgtEl>
                                          <p:spTgt spid="73"/>
                                        </p:tgtEl>
                                        <p:attrNameLst>
                                          <p:attrName>ppt_h</p:attrName>
                                        </p:attrNameLst>
                                      </p:cBhvr>
                                      <p:tavLst>
                                        <p:tav tm="0">
                                          <p:val>
                                            <p:fltVal val="0"/>
                                          </p:val>
                                        </p:tav>
                                        <p:tav tm="100000">
                                          <p:val>
                                            <p:strVal val="#ppt_h"/>
                                          </p:val>
                                        </p:tav>
                                      </p:tavLst>
                                    </p:anim>
                                  </p:childTnLst>
                                </p:cTn>
                              </p:par>
                              <p:par>
                                <p:cTn id="57" presetID="22" presetClass="entr" presetSubtype="8" fill="hold" nodeType="withEffect">
                                  <p:stCondLst>
                                    <p:cond delay="0"/>
                                  </p:stCondLst>
                                  <p:childTnLst>
                                    <p:set>
                                      <p:cBhvr>
                                        <p:cTn id="58" dur="1" fill="hold">
                                          <p:stCondLst>
                                            <p:cond delay="0"/>
                                          </p:stCondLst>
                                        </p:cTn>
                                        <p:tgtEl>
                                          <p:spTgt spid="58"/>
                                        </p:tgtEl>
                                        <p:attrNameLst>
                                          <p:attrName>style.visibility</p:attrName>
                                        </p:attrNameLst>
                                      </p:cBhvr>
                                      <p:to>
                                        <p:strVal val="visible"/>
                                      </p:to>
                                    </p:set>
                                    <p:animEffect transition="in" filter="wipe(left)">
                                      <p:cBhvr>
                                        <p:cTn id="59"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3794" name="Picture 2" descr="Base Map Topo 2"/>
          <p:cNvPicPr>
            <a:picLocks noChangeAspect="1" noChangeArrowheads="1"/>
          </p:cNvPicPr>
          <p:nvPr/>
        </p:nvPicPr>
        <p:blipFill>
          <a:blip r:embed="rId3">
            <a:clrChange>
              <a:clrFrom>
                <a:srgbClr val="000000"/>
              </a:clrFrom>
              <a:clrTo>
                <a:srgbClr val="000000">
                  <a:alpha val="0"/>
                </a:srgbClr>
              </a:clrTo>
            </a:clrChange>
          </a:blip>
          <a:srcRect/>
          <a:stretch>
            <a:fillRect/>
          </a:stretch>
        </p:blipFill>
        <p:spPr bwMode="auto">
          <a:xfrm>
            <a:off x="0" y="450850"/>
            <a:ext cx="5556250" cy="6559550"/>
          </a:xfrm>
          <a:prstGeom prst="rect">
            <a:avLst/>
          </a:prstGeom>
          <a:noFill/>
          <a:ln w="9525">
            <a:noFill/>
            <a:miter lim="800000"/>
            <a:headEnd/>
            <a:tailEnd/>
          </a:ln>
        </p:spPr>
      </p:pic>
      <p:sp>
        <p:nvSpPr>
          <p:cNvPr id="325635" name="Text Box 3"/>
          <p:cNvSpPr txBox="1">
            <a:spLocks noChangeArrowheads="1"/>
          </p:cNvSpPr>
          <p:nvPr/>
        </p:nvSpPr>
        <p:spPr bwMode="invGray">
          <a:xfrm>
            <a:off x="0" y="152400"/>
            <a:ext cx="9123363" cy="762000"/>
          </a:xfrm>
          <a:prstGeom prst="rect">
            <a:avLst/>
          </a:prstGeom>
          <a:noFill/>
          <a:ln w="9525">
            <a:noFill/>
            <a:miter lim="800000"/>
            <a:headEnd/>
            <a:tailEnd/>
          </a:ln>
          <a:effectLst>
            <a:outerShdw dist="45791" dir="2021404" algn="ctr" rotWithShape="0">
              <a:srgbClr val="000000"/>
            </a:outerShdw>
          </a:effectLst>
        </p:spPr>
        <p:txBody>
          <a:bodyPr anchor="ctr"/>
          <a:lstStyle/>
          <a:p>
            <a:pPr algn="ctr" eaLnBrk="0" hangingPunct="0">
              <a:defRPr/>
            </a:pPr>
            <a:r>
              <a:rPr lang="en-US" sz="4000" dirty="0">
                <a:solidFill>
                  <a:srgbClr val="FFFF00"/>
                </a:solidFill>
                <a:cs typeface="+mn-cs"/>
              </a:rPr>
              <a:t>California Water – 2007</a:t>
            </a:r>
          </a:p>
        </p:txBody>
      </p:sp>
      <p:grpSp>
        <p:nvGrpSpPr>
          <p:cNvPr id="2" name="Group 4"/>
          <p:cNvGrpSpPr>
            <a:grpSpLocks/>
          </p:cNvGrpSpPr>
          <p:nvPr/>
        </p:nvGrpSpPr>
        <p:grpSpPr bwMode="auto">
          <a:xfrm>
            <a:off x="204788" y="1193800"/>
            <a:ext cx="2224087" cy="2952750"/>
            <a:chOff x="345" y="468"/>
            <a:chExt cx="1401" cy="1860"/>
          </a:xfrm>
        </p:grpSpPr>
        <p:sp>
          <p:nvSpPr>
            <p:cNvPr id="325637" name="Freeform 5"/>
            <p:cNvSpPr>
              <a:spLocks/>
            </p:cNvSpPr>
            <p:nvPr/>
          </p:nvSpPr>
          <p:spPr bwMode="auto">
            <a:xfrm>
              <a:off x="816" y="795"/>
              <a:ext cx="301" cy="1029"/>
            </a:xfrm>
            <a:custGeom>
              <a:avLst/>
              <a:gdLst/>
              <a:ahLst/>
              <a:cxnLst>
                <a:cxn ang="0">
                  <a:pos x="0" y="0"/>
                </a:cxn>
                <a:cxn ang="0">
                  <a:pos x="24" y="36"/>
                </a:cxn>
                <a:cxn ang="0">
                  <a:pos x="21" y="63"/>
                </a:cxn>
                <a:cxn ang="0">
                  <a:pos x="18" y="72"/>
                </a:cxn>
                <a:cxn ang="0">
                  <a:pos x="39" y="87"/>
                </a:cxn>
                <a:cxn ang="0">
                  <a:pos x="48" y="90"/>
                </a:cxn>
                <a:cxn ang="0">
                  <a:pos x="60" y="144"/>
                </a:cxn>
                <a:cxn ang="0">
                  <a:pos x="81" y="171"/>
                </a:cxn>
                <a:cxn ang="0">
                  <a:pos x="81" y="240"/>
                </a:cxn>
                <a:cxn ang="0">
                  <a:pos x="123" y="270"/>
                </a:cxn>
                <a:cxn ang="0">
                  <a:pos x="159" y="312"/>
                </a:cxn>
                <a:cxn ang="0">
                  <a:pos x="174" y="408"/>
                </a:cxn>
                <a:cxn ang="0">
                  <a:pos x="174" y="462"/>
                </a:cxn>
                <a:cxn ang="0">
                  <a:pos x="180" y="480"/>
                </a:cxn>
                <a:cxn ang="0">
                  <a:pos x="153" y="537"/>
                </a:cxn>
                <a:cxn ang="0">
                  <a:pos x="180" y="636"/>
                </a:cxn>
                <a:cxn ang="0">
                  <a:pos x="207" y="687"/>
                </a:cxn>
                <a:cxn ang="0">
                  <a:pos x="246" y="741"/>
                </a:cxn>
                <a:cxn ang="0">
                  <a:pos x="249" y="774"/>
                </a:cxn>
                <a:cxn ang="0">
                  <a:pos x="252" y="822"/>
                </a:cxn>
                <a:cxn ang="0">
                  <a:pos x="282" y="855"/>
                </a:cxn>
                <a:cxn ang="0">
                  <a:pos x="282" y="969"/>
                </a:cxn>
                <a:cxn ang="0">
                  <a:pos x="261" y="996"/>
                </a:cxn>
                <a:cxn ang="0">
                  <a:pos x="234" y="1014"/>
                </a:cxn>
                <a:cxn ang="0">
                  <a:pos x="192" y="1011"/>
                </a:cxn>
                <a:cxn ang="0">
                  <a:pos x="192" y="1029"/>
                </a:cxn>
              </a:cxnLst>
              <a:rect l="0" t="0" r="r" b="b"/>
              <a:pathLst>
                <a:path w="301" h="1029">
                  <a:moveTo>
                    <a:pt x="0" y="0"/>
                  </a:moveTo>
                  <a:cubicBezTo>
                    <a:pt x="4" y="16"/>
                    <a:pt x="10" y="27"/>
                    <a:pt x="24" y="36"/>
                  </a:cubicBezTo>
                  <a:cubicBezTo>
                    <a:pt x="29" y="51"/>
                    <a:pt x="28" y="42"/>
                    <a:pt x="21" y="63"/>
                  </a:cubicBezTo>
                  <a:cubicBezTo>
                    <a:pt x="20" y="66"/>
                    <a:pt x="18" y="72"/>
                    <a:pt x="18" y="72"/>
                  </a:cubicBezTo>
                  <a:cubicBezTo>
                    <a:pt x="23" y="87"/>
                    <a:pt x="18" y="80"/>
                    <a:pt x="39" y="87"/>
                  </a:cubicBezTo>
                  <a:cubicBezTo>
                    <a:pt x="42" y="88"/>
                    <a:pt x="48" y="90"/>
                    <a:pt x="48" y="90"/>
                  </a:cubicBezTo>
                  <a:cubicBezTo>
                    <a:pt x="62" y="111"/>
                    <a:pt x="52" y="115"/>
                    <a:pt x="60" y="144"/>
                  </a:cubicBezTo>
                  <a:cubicBezTo>
                    <a:pt x="63" y="155"/>
                    <a:pt x="81" y="171"/>
                    <a:pt x="81" y="171"/>
                  </a:cubicBezTo>
                  <a:cubicBezTo>
                    <a:pt x="80" y="190"/>
                    <a:pt x="75" y="220"/>
                    <a:pt x="81" y="240"/>
                  </a:cubicBezTo>
                  <a:cubicBezTo>
                    <a:pt x="86" y="257"/>
                    <a:pt x="110" y="263"/>
                    <a:pt x="123" y="270"/>
                  </a:cubicBezTo>
                  <a:cubicBezTo>
                    <a:pt x="138" y="277"/>
                    <a:pt x="154" y="297"/>
                    <a:pt x="159" y="312"/>
                  </a:cubicBezTo>
                  <a:cubicBezTo>
                    <a:pt x="170" y="344"/>
                    <a:pt x="172" y="374"/>
                    <a:pt x="174" y="408"/>
                  </a:cubicBezTo>
                  <a:cubicBezTo>
                    <a:pt x="171" y="433"/>
                    <a:pt x="169" y="435"/>
                    <a:pt x="174" y="462"/>
                  </a:cubicBezTo>
                  <a:cubicBezTo>
                    <a:pt x="175" y="468"/>
                    <a:pt x="180" y="480"/>
                    <a:pt x="180" y="480"/>
                  </a:cubicBezTo>
                  <a:cubicBezTo>
                    <a:pt x="176" y="511"/>
                    <a:pt x="162" y="511"/>
                    <a:pt x="153" y="537"/>
                  </a:cubicBezTo>
                  <a:cubicBezTo>
                    <a:pt x="148" y="582"/>
                    <a:pt x="156" y="601"/>
                    <a:pt x="180" y="636"/>
                  </a:cubicBezTo>
                  <a:cubicBezTo>
                    <a:pt x="192" y="654"/>
                    <a:pt x="183" y="679"/>
                    <a:pt x="207" y="687"/>
                  </a:cubicBezTo>
                  <a:cubicBezTo>
                    <a:pt x="219" y="705"/>
                    <a:pt x="230" y="725"/>
                    <a:pt x="246" y="741"/>
                  </a:cubicBezTo>
                  <a:cubicBezTo>
                    <a:pt x="254" y="764"/>
                    <a:pt x="253" y="753"/>
                    <a:pt x="249" y="774"/>
                  </a:cubicBezTo>
                  <a:cubicBezTo>
                    <a:pt x="250" y="790"/>
                    <a:pt x="249" y="806"/>
                    <a:pt x="252" y="822"/>
                  </a:cubicBezTo>
                  <a:cubicBezTo>
                    <a:pt x="254" y="833"/>
                    <a:pt x="276" y="845"/>
                    <a:pt x="282" y="855"/>
                  </a:cubicBezTo>
                  <a:cubicBezTo>
                    <a:pt x="288" y="888"/>
                    <a:pt x="301" y="941"/>
                    <a:pt x="282" y="969"/>
                  </a:cubicBezTo>
                  <a:cubicBezTo>
                    <a:pt x="276" y="978"/>
                    <a:pt x="267" y="987"/>
                    <a:pt x="261" y="996"/>
                  </a:cubicBezTo>
                  <a:cubicBezTo>
                    <a:pt x="255" y="1005"/>
                    <a:pt x="234" y="1014"/>
                    <a:pt x="234" y="1014"/>
                  </a:cubicBezTo>
                  <a:cubicBezTo>
                    <a:pt x="194" y="1011"/>
                    <a:pt x="208" y="1011"/>
                    <a:pt x="192" y="1011"/>
                  </a:cubicBezTo>
                  <a:lnTo>
                    <a:pt x="192" y="1029"/>
                  </a:ln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38" name="Freeform 6"/>
            <p:cNvSpPr>
              <a:spLocks/>
            </p:cNvSpPr>
            <p:nvPr/>
          </p:nvSpPr>
          <p:spPr bwMode="auto">
            <a:xfrm>
              <a:off x="345" y="468"/>
              <a:ext cx="357" cy="333"/>
            </a:xfrm>
            <a:custGeom>
              <a:avLst/>
              <a:gdLst/>
              <a:ahLst/>
              <a:cxnLst>
                <a:cxn ang="0">
                  <a:pos x="357" y="312"/>
                </a:cxn>
                <a:cxn ang="0">
                  <a:pos x="321" y="333"/>
                </a:cxn>
                <a:cxn ang="0">
                  <a:pos x="273" y="306"/>
                </a:cxn>
                <a:cxn ang="0">
                  <a:pos x="237" y="309"/>
                </a:cxn>
                <a:cxn ang="0">
                  <a:pos x="213" y="315"/>
                </a:cxn>
                <a:cxn ang="0">
                  <a:pos x="189" y="309"/>
                </a:cxn>
                <a:cxn ang="0">
                  <a:pos x="150" y="261"/>
                </a:cxn>
                <a:cxn ang="0">
                  <a:pos x="114" y="237"/>
                </a:cxn>
                <a:cxn ang="0">
                  <a:pos x="96" y="225"/>
                </a:cxn>
                <a:cxn ang="0">
                  <a:pos x="90" y="207"/>
                </a:cxn>
                <a:cxn ang="0">
                  <a:pos x="87" y="198"/>
                </a:cxn>
                <a:cxn ang="0">
                  <a:pos x="84" y="156"/>
                </a:cxn>
                <a:cxn ang="0">
                  <a:pos x="21" y="75"/>
                </a:cxn>
                <a:cxn ang="0">
                  <a:pos x="0" y="0"/>
                </a:cxn>
              </a:cxnLst>
              <a:rect l="0" t="0" r="r" b="b"/>
              <a:pathLst>
                <a:path w="357" h="333">
                  <a:moveTo>
                    <a:pt x="357" y="312"/>
                  </a:moveTo>
                  <a:cubicBezTo>
                    <a:pt x="345" y="320"/>
                    <a:pt x="335" y="328"/>
                    <a:pt x="321" y="333"/>
                  </a:cubicBezTo>
                  <a:cubicBezTo>
                    <a:pt x="301" y="328"/>
                    <a:pt x="291" y="312"/>
                    <a:pt x="273" y="306"/>
                  </a:cubicBezTo>
                  <a:cubicBezTo>
                    <a:pt x="261" y="307"/>
                    <a:pt x="249" y="307"/>
                    <a:pt x="237" y="309"/>
                  </a:cubicBezTo>
                  <a:cubicBezTo>
                    <a:pt x="229" y="310"/>
                    <a:pt x="213" y="315"/>
                    <a:pt x="213" y="315"/>
                  </a:cubicBezTo>
                  <a:cubicBezTo>
                    <a:pt x="205" y="313"/>
                    <a:pt x="195" y="315"/>
                    <a:pt x="189" y="309"/>
                  </a:cubicBezTo>
                  <a:cubicBezTo>
                    <a:pt x="168" y="288"/>
                    <a:pt x="179" y="280"/>
                    <a:pt x="150" y="261"/>
                  </a:cubicBezTo>
                  <a:cubicBezTo>
                    <a:pt x="138" y="253"/>
                    <a:pt x="126" y="246"/>
                    <a:pt x="114" y="237"/>
                  </a:cubicBezTo>
                  <a:cubicBezTo>
                    <a:pt x="108" y="233"/>
                    <a:pt x="96" y="225"/>
                    <a:pt x="96" y="225"/>
                  </a:cubicBezTo>
                  <a:cubicBezTo>
                    <a:pt x="94" y="219"/>
                    <a:pt x="92" y="213"/>
                    <a:pt x="90" y="207"/>
                  </a:cubicBezTo>
                  <a:cubicBezTo>
                    <a:pt x="89" y="204"/>
                    <a:pt x="87" y="198"/>
                    <a:pt x="87" y="198"/>
                  </a:cubicBezTo>
                  <a:cubicBezTo>
                    <a:pt x="86" y="184"/>
                    <a:pt x="86" y="170"/>
                    <a:pt x="84" y="156"/>
                  </a:cubicBezTo>
                  <a:cubicBezTo>
                    <a:pt x="80" y="120"/>
                    <a:pt x="39" y="102"/>
                    <a:pt x="21" y="75"/>
                  </a:cubicBezTo>
                  <a:cubicBezTo>
                    <a:pt x="17" y="52"/>
                    <a:pt x="18" y="18"/>
                    <a:pt x="0" y="0"/>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39" name="Freeform 7"/>
            <p:cNvSpPr>
              <a:spLocks/>
            </p:cNvSpPr>
            <p:nvPr/>
          </p:nvSpPr>
          <p:spPr bwMode="auto">
            <a:xfrm>
              <a:off x="1056" y="1263"/>
              <a:ext cx="63" cy="297"/>
            </a:xfrm>
            <a:custGeom>
              <a:avLst/>
              <a:gdLst/>
              <a:ahLst/>
              <a:cxnLst>
                <a:cxn ang="0">
                  <a:pos x="33" y="0"/>
                </a:cxn>
                <a:cxn ang="0">
                  <a:pos x="30" y="9"/>
                </a:cxn>
                <a:cxn ang="0">
                  <a:pos x="24" y="18"/>
                </a:cxn>
                <a:cxn ang="0">
                  <a:pos x="18" y="36"/>
                </a:cxn>
                <a:cxn ang="0">
                  <a:pos x="42" y="81"/>
                </a:cxn>
                <a:cxn ang="0">
                  <a:pos x="57" y="108"/>
                </a:cxn>
                <a:cxn ang="0">
                  <a:pos x="63" y="126"/>
                </a:cxn>
                <a:cxn ang="0">
                  <a:pos x="12" y="297"/>
                </a:cxn>
                <a:cxn ang="0">
                  <a:pos x="0" y="273"/>
                </a:cxn>
              </a:cxnLst>
              <a:rect l="0" t="0" r="r" b="b"/>
              <a:pathLst>
                <a:path w="63" h="297">
                  <a:moveTo>
                    <a:pt x="33" y="0"/>
                  </a:moveTo>
                  <a:cubicBezTo>
                    <a:pt x="32" y="3"/>
                    <a:pt x="31" y="6"/>
                    <a:pt x="30" y="9"/>
                  </a:cubicBezTo>
                  <a:cubicBezTo>
                    <a:pt x="28" y="12"/>
                    <a:pt x="25" y="15"/>
                    <a:pt x="24" y="18"/>
                  </a:cubicBezTo>
                  <a:cubicBezTo>
                    <a:pt x="21" y="24"/>
                    <a:pt x="18" y="36"/>
                    <a:pt x="18" y="36"/>
                  </a:cubicBezTo>
                  <a:cubicBezTo>
                    <a:pt x="24" y="53"/>
                    <a:pt x="29" y="68"/>
                    <a:pt x="42" y="81"/>
                  </a:cubicBezTo>
                  <a:cubicBezTo>
                    <a:pt x="45" y="91"/>
                    <a:pt x="54" y="98"/>
                    <a:pt x="57" y="108"/>
                  </a:cubicBezTo>
                  <a:cubicBezTo>
                    <a:pt x="59" y="114"/>
                    <a:pt x="63" y="126"/>
                    <a:pt x="63" y="126"/>
                  </a:cubicBezTo>
                  <a:cubicBezTo>
                    <a:pt x="60" y="176"/>
                    <a:pt x="51" y="258"/>
                    <a:pt x="12" y="297"/>
                  </a:cubicBezTo>
                  <a:lnTo>
                    <a:pt x="0" y="273"/>
                  </a:ln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40" name="Freeform 8"/>
            <p:cNvSpPr>
              <a:spLocks/>
            </p:cNvSpPr>
            <p:nvPr/>
          </p:nvSpPr>
          <p:spPr bwMode="auto">
            <a:xfrm>
              <a:off x="1098" y="1566"/>
              <a:ext cx="153" cy="105"/>
            </a:xfrm>
            <a:custGeom>
              <a:avLst/>
              <a:gdLst/>
              <a:ahLst/>
              <a:cxnLst>
                <a:cxn ang="0">
                  <a:pos x="153" y="0"/>
                </a:cxn>
                <a:cxn ang="0">
                  <a:pos x="63" y="63"/>
                </a:cxn>
                <a:cxn ang="0">
                  <a:pos x="21" y="69"/>
                </a:cxn>
                <a:cxn ang="0">
                  <a:pos x="0" y="105"/>
                </a:cxn>
              </a:cxnLst>
              <a:rect l="0" t="0" r="r" b="b"/>
              <a:pathLst>
                <a:path w="153" h="105">
                  <a:moveTo>
                    <a:pt x="153" y="0"/>
                  </a:moveTo>
                  <a:cubicBezTo>
                    <a:pt x="144" y="38"/>
                    <a:pt x="99" y="57"/>
                    <a:pt x="63" y="63"/>
                  </a:cubicBezTo>
                  <a:cubicBezTo>
                    <a:pt x="49" y="65"/>
                    <a:pt x="21" y="69"/>
                    <a:pt x="21" y="69"/>
                  </a:cubicBezTo>
                  <a:cubicBezTo>
                    <a:pt x="1" y="76"/>
                    <a:pt x="0" y="85"/>
                    <a:pt x="0" y="105"/>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41" name="Freeform 9"/>
            <p:cNvSpPr>
              <a:spLocks/>
            </p:cNvSpPr>
            <p:nvPr/>
          </p:nvSpPr>
          <p:spPr bwMode="auto">
            <a:xfrm>
              <a:off x="1008" y="1812"/>
              <a:ext cx="738" cy="516"/>
            </a:xfrm>
            <a:custGeom>
              <a:avLst/>
              <a:gdLst/>
              <a:ahLst/>
              <a:cxnLst>
                <a:cxn ang="0">
                  <a:pos x="738" y="453"/>
                </a:cxn>
                <a:cxn ang="0">
                  <a:pos x="696" y="462"/>
                </a:cxn>
                <a:cxn ang="0">
                  <a:pos x="678" y="468"/>
                </a:cxn>
                <a:cxn ang="0">
                  <a:pos x="654" y="504"/>
                </a:cxn>
                <a:cxn ang="0">
                  <a:pos x="627" y="516"/>
                </a:cxn>
                <a:cxn ang="0">
                  <a:pos x="516" y="498"/>
                </a:cxn>
                <a:cxn ang="0">
                  <a:pos x="477" y="465"/>
                </a:cxn>
                <a:cxn ang="0">
                  <a:pos x="462" y="384"/>
                </a:cxn>
                <a:cxn ang="0">
                  <a:pos x="456" y="366"/>
                </a:cxn>
                <a:cxn ang="0">
                  <a:pos x="420" y="342"/>
                </a:cxn>
                <a:cxn ang="0">
                  <a:pos x="354" y="315"/>
                </a:cxn>
                <a:cxn ang="0">
                  <a:pos x="333" y="288"/>
                </a:cxn>
                <a:cxn ang="0">
                  <a:pos x="315" y="270"/>
                </a:cxn>
                <a:cxn ang="0">
                  <a:pos x="237" y="129"/>
                </a:cxn>
                <a:cxn ang="0">
                  <a:pos x="201" y="78"/>
                </a:cxn>
                <a:cxn ang="0">
                  <a:pos x="171" y="45"/>
                </a:cxn>
                <a:cxn ang="0">
                  <a:pos x="156" y="18"/>
                </a:cxn>
                <a:cxn ang="0">
                  <a:pos x="138" y="6"/>
                </a:cxn>
                <a:cxn ang="0">
                  <a:pos x="120" y="0"/>
                </a:cxn>
                <a:cxn ang="0">
                  <a:pos x="21" y="6"/>
                </a:cxn>
                <a:cxn ang="0">
                  <a:pos x="0" y="12"/>
                </a:cxn>
              </a:cxnLst>
              <a:rect l="0" t="0" r="r" b="b"/>
              <a:pathLst>
                <a:path w="738" h="516">
                  <a:moveTo>
                    <a:pt x="738" y="453"/>
                  </a:moveTo>
                  <a:cubicBezTo>
                    <a:pt x="724" y="458"/>
                    <a:pt x="710" y="458"/>
                    <a:pt x="696" y="462"/>
                  </a:cubicBezTo>
                  <a:cubicBezTo>
                    <a:pt x="690" y="464"/>
                    <a:pt x="678" y="468"/>
                    <a:pt x="678" y="468"/>
                  </a:cubicBezTo>
                  <a:cubicBezTo>
                    <a:pt x="669" y="481"/>
                    <a:pt x="666" y="494"/>
                    <a:pt x="654" y="504"/>
                  </a:cubicBezTo>
                  <a:cubicBezTo>
                    <a:pt x="646" y="510"/>
                    <a:pt x="627" y="516"/>
                    <a:pt x="627" y="516"/>
                  </a:cubicBezTo>
                  <a:cubicBezTo>
                    <a:pt x="589" y="512"/>
                    <a:pt x="554" y="501"/>
                    <a:pt x="516" y="498"/>
                  </a:cubicBezTo>
                  <a:cubicBezTo>
                    <a:pt x="485" y="492"/>
                    <a:pt x="493" y="488"/>
                    <a:pt x="477" y="465"/>
                  </a:cubicBezTo>
                  <a:cubicBezTo>
                    <a:pt x="474" y="437"/>
                    <a:pt x="469" y="411"/>
                    <a:pt x="462" y="384"/>
                  </a:cubicBezTo>
                  <a:cubicBezTo>
                    <a:pt x="460" y="378"/>
                    <a:pt x="461" y="370"/>
                    <a:pt x="456" y="366"/>
                  </a:cubicBezTo>
                  <a:cubicBezTo>
                    <a:pt x="444" y="358"/>
                    <a:pt x="434" y="348"/>
                    <a:pt x="420" y="342"/>
                  </a:cubicBezTo>
                  <a:cubicBezTo>
                    <a:pt x="397" y="332"/>
                    <a:pt x="375" y="329"/>
                    <a:pt x="354" y="315"/>
                  </a:cubicBezTo>
                  <a:cubicBezTo>
                    <a:pt x="348" y="306"/>
                    <a:pt x="340" y="296"/>
                    <a:pt x="333" y="288"/>
                  </a:cubicBezTo>
                  <a:cubicBezTo>
                    <a:pt x="327" y="282"/>
                    <a:pt x="315" y="270"/>
                    <a:pt x="315" y="270"/>
                  </a:cubicBezTo>
                  <a:cubicBezTo>
                    <a:pt x="296" y="213"/>
                    <a:pt x="293" y="166"/>
                    <a:pt x="237" y="129"/>
                  </a:cubicBezTo>
                  <a:cubicBezTo>
                    <a:pt x="225" y="111"/>
                    <a:pt x="219" y="90"/>
                    <a:pt x="201" y="78"/>
                  </a:cubicBezTo>
                  <a:cubicBezTo>
                    <a:pt x="192" y="65"/>
                    <a:pt x="178" y="59"/>
                    <a:pt x="171" y="45"/>
                  </a:cubicBezTo>
                  <a:cubicBezTo>
                    <a:pt x="166" y="34"/>
                    <a:pt x="170" y="27"/>
                    <a:pt x="156" y="18"/>
                  </a:cubicBezTo>
                  <a:cubicBezTo>
                    <a:pt x="150" y="14"/>
                    <a:pt x="145" y="8"/>
                    <a:pt x="138" y="6"/>
                  </a:cubicBezTo>
                  <a:cubicBezTo>
                    <a:pt x="132" y="4"/>
                    <a:pt x="120" y="0"/>
                    <a:pt x="120" y="0"/>
                  </a:cubicBezTo>
                  <a:cubicBezTo>
                    <a:pt x="87" y="2"/>
                    <a:pt x="54" y="6"/>
                    <a:pt x="21" y="6"/>
                  </a:cubicBezTo>
                  <a:lnTo>
                    <a:pt x="0" y="12"/>
                  </a:ln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grpSp>
        <p:nvGrpSpPr>
          <p:cNvPr id="3" name="Group 23"/>
          <p:cNvGrpSpPr>
            <a:grpSpLocks/>
          </p:cNvGrpSpPr>
          <p:nvPr/>
        </p:nvGrpSpPr>
        <p:grpSpPr bwMode="auto">
          <a:xfrm>
            <a:off x="2819400" y="3619500"/>
            <a:ext cx="1882775" cy="2016125"/>
            <a:chOff x="1776" y="2184"/>
            <a:chExt cx="1186" cy="1270"/>
          </a:xfrm>
        </p:grpSpPr>
        <p:grpSp>
          <p:nvGrpSpPr>
            <p:cNvPr id="4" name="Group 24"/>
            <p:cNvGrpSpPr>
              <a:grpSpLocks/>
            </p:cNvGrpSpPr>
            <p:nvPr/>
          </p:nvGrpSpPr>
          <p:grpSpPr bwMode="auto">
            <a:xfrm>
              <a:off x="1776" y="2184"/>
              <a:ext cx="276" cy="1270"/>
              <a:chOff x="1944" y="1996"/>
              <a:chExt cx="276" cy="1270"/>
            </a:xfrm>
          </p:grpSpPr>
          <p:sp>
            <p:nvSpPr>
              <p:cNvPr id="325657" name="Freeform 25"/>
              <p:cNvSpPr>
                <a:spLocks/>
              </p:cNvSpPr>
              <p:nvPr/>
            </p:nvSpPr>
            <p:spPr bwMode="auto">
              <a:xfrm>
                <a:off x="1944" y="1996"/>
                <a:ext cx="276" cy="1268"/>
              </a:xfrm>
              <a:custGeom>
                <a:avLst/>
                <a:gdLst/>
                <a:ahLst/>
                <a:cxnLst>
                  <a:cxn ang="0">
                    <a:pos x="0" y="0"/>
                  </a:cxn>
                  <a:cxn ang="0">
                    <a:pos x="28" y="8"/>
                  </a:cxn>
                  <a:cxn ang="0">
                    <a:pos x="64" y="68"/>
                  </a:cxn>
                  <a:cxn ang="0">
                    <a:pos x="88" y="80"/>
                  </a:cxn>
                  <a:cxn ang="0">
                    <a:pos x="112" y="96"/>
                  </a:cxn>
                  <a:cxn ang="0">
                    <a:pos x="136" y="180"/>
                  </a:cxn>
                  <a:cxn ang="0">
                    <a:pos x="152" y="216"/>
                  </a:cxn>
                  <a:cxn ang="0">
                    <a:pos x="156" y="292"/>
                  </a:cxn>
                  <a:cxn ang="0">
                    <a:pos x="200" y="392"/>
                  </a:cxn>
                  <a:cxn ang="0">
                    <a:pos x="216" y="428"/>
                  </a:cxn>
                  <a:cxn ang="0">
                    <a:pos x="232" y="508"/>
                  </a:cxn>
                  <a:cxn ang="0">
                    <a:pos x="244" y="532"/>
                  </a:cxn>
                  <a:cxn ang="0">
                    <a:pos x="252" y="556"/>
                  </a:cxn>
                  <a:cxn ang="0">
                    <a:pos x="272" y="692"/>
                  </a:cxn>
                  <a:cxn ang="0">
                    <a:pos x="260" y="792"/>
                  </a:cxn>
                  <a:cxn ang="0">
                    <a:pos x="244" y="828"/>
                  </a:cxn>
                  <a:cxn ang="0">
                    <a:pos x="236" y="880"/>
                  </a:cxn>
                  <a:cxn ang="0">
                    <a:pos x="228" y="936"/>
                  </a:cxn>
                  <a:cxn ang="0">
                    <a:pos x="196" y="968"/>
                  </a:cxn>
                  <a:cxn ang="0">
                    <a:pos x="152" y="1040"/>
                  </a:cxn>
                  <a:cxn ang="0">
                    <a:pos x="104" y="1068"/>
                  </a:cxn>
                  <a:cxn ang="0">
                    <a:pos x="92" y="1076"/>
                  </a:cxn>
                  <a:cxn ang="0">
                    <a:pos x="124" y="1148"/>
                  </a:cxn>
                  <a:cxn ang="0">
                    <a:pos x="108" y="1184"/>
                  </a:cxn>
                  <a:cxn ang="0">
                    <a:pos x="124" y="1268"/>
                  </a:cxn>
                </a:cxnLst>
                <a:rect l="0" t="0" r="r" b="b"/>
                <a:pathLst>
                  <a:path w="276" h="1268">
                    <a:moveTo>
                      <a:pt x="0" y="0"/>
                    </a:moveTo>
                    <a:cubicBezTo>
                      <a:pt x="0" y="0"/>
                      <a:pt x="26" y="6"/>
                      <a:pt x="28" y="8"/>
                    </a:cubicBezTo>
                    <a:cubicBezTo>
                      <a:pt x="47" y="27"/>
                      <a:pt x="44" y="51"/>
                      <a:pt x="64" y="68"/>
                    </a:cubicBezTo>
                    <a:cubicBezTo>
                      <a:pt x="85" y="86"/>
                      <a:pt x="66" y="68"/>
                      <a:pt x="88" y="80"/>
                    </a:cubicBezTo>
                    <a:cubicBezTo>
                      <a:pt x="96" y="85"/>
                      <a:pt x="112" y="96"/>
                      <a:pt x="112" y="96"/>
                    </a:cubicBezTo>
                    <a:cubicBezTo>
                      <a:pt x="121" y="122"/>
                      <a:pt x="121" y="158"/>
                      <a:pt x="136" y="180"/>
                    </a:cubicBezTo>
                    <a:cubicBezTo>
                      <a:pt x="143" y="191"/>
                      <a:pt x="152" y="216"/>
                      <a:pt x="152" y="216"/>
                    </a:cubicBezTo>
                    <a:cubicBezTo>
                      <a:pt x="153" y="241"/>
                      <a:pt x="154" y="267"/>
                      <a:pt x="156" y="292"/>
                    </a:cubicBezTo>
                    <a:cubicBezTo>
                      <a:pt x="159" y="331"/>
                      <a:pt x="185" y="358"/>
                      <a:pt x="200" y="392"/>
                    </a:cubicBezTo>
                    <a:cubicBezTo>
                      <a:pt x="219" y="435"/>
                      <a:pt x="198" y="401"/>
                      <a:pt x="216" y="428"/>
                    </a:cubicBezTo>
                    <a:cubicBezTo>
                      <a:pt x="223" y="455"/>
                      <a:pt x="227" y="481"/>
                      <a:pt x="232" y="508"/>
                    </a:cubicBezTo>
                    <a:cubicBezTo>
                      <a:pt x="236" y="528"/>
                      <a:pt x="235" y="513"/>
                      <a:pt x="244" y="532"/>
                    </a:cubicBezTo>
                    <a:cubicBezTo>
                      <a:pt x="247" y="540"/>
                      <a:pt x="252" y="556"/>
                      <a:pt x="252" y="556"/>
                    </a:cubicBezTo>
                    <a:cubicBezTo>
                      <a:pt x="246" y="603"/>
                      <a:pt x="261" y="646"/>
                      <a:pt x="272" y="692"/>
                    </a:cubicBezTo>
                    <a:cubicBezTo>
                      <a:pt x="268" y="776"/>
                      <a:pt x="276" y="744"/>
                      <a:pt x="260" y="792"/>
                    </a:cubicBezTo>
                    <a:cubicBezTo>
                      <a:pt x="256" y="804"/>
                      <a:pt x="244" y="828"/>
                      <a:pt x="244" y="828"/>
                    </a:cubicBezTo>
                    <a:cubicBezTo>
                      <a:pt x="251" y="848"/>
                      <a:pt x="247" y="863"/>
                      <a:pt x="236" y="880"/>
                    </a:cubicBezTo>
                    <a:cubicBezTo>
                      <a:pt x="234" y="899"/>
                      <a:pt x="240" y="921"/>
                      <a:pt x="228" y="936"/>
                    </a:cubicBezTo>
                    <a:cubicBezTo>
                      <a:pt x="218" y="948"/>
                      <a:pt x="204" y="953"/>
                      <a:pt x="196" y="968"/>
                    </a:cubicBezTo>
                    <a:cubicBezTo>
                      <a:pt x="187" y="986"/>
                      <a:pt x="170" y="1028"/>
                      <a:pt x="152" y="1040"/>
                    </a:cubicBezTo>
                    <a:cubicBezTo>
                      <a:pt x="136" y="1051"/>
                      <a:pt x="121" y="1057"/>
                      <a:pt x="104" y="1068"/>
                    </a:cubicBezTo>
                    <a:cubicBezTo>
                      <a:pt x="100" y="1071"/>
                      <a:pt x="92" y="1076"/>
                      <a:pt x="92" y="1076"/>
                    </a:cubicBezTo>
                    <a:cubicBezTo>
                      <a:pt x="73" y="1104"/>
                      <a:pt x="115" y="1120"/>
                      <a:pt x="124" y="1148"/>
                    </a:cubicBezTo>
                    <a:cubicBezTo>
                      <a:pt x="114" y="1177"/>
                      <a:pt x="121" y="1165"/>
                      <a:pt x="108" y="1184"/>
                    </a:cubicBezTo>
                    <a:cubicBezTo>
                      <a:pt x="110" y="1216"/>
                      <a:pt x="102" y="1246"/>
                      <a:pt x="124" y="1268"/>
                    </a:cubicBezTo>
                  </a:path>
                </a:pathLst>
              </a:custGeom>
              <a:noFill/>
              <a:ln w="57150" cap="flat" cmpd="sng">
                <a:solidFill>
                  <a:srgbClr val="FFA589"/>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58" name="Freeform 26"/>
              <p:cNvSpPr>
                <a:spLocks/>
              </p:cNvSpPr>
              <p:nvPr/>
            </p:nvSpPr>
            <p:spPr bwMode="auto">
              <a:xfrm>
                <a:off x="1944" y="1998"/>
                <a:ext cx="276" cy="1268"/>
              </a:xfrm>
              <a:custGeom>
                <a:avLst/>
                <a:gdLst/>
                <a:ahLst/>
                <a:cxnLst>
                  <a:cxn ang="0">
                    <a:pos x="0" y="0"/>
                  </a:cxn>
                  <a:cxn ang="0">
                    <a:pos x="28" y="8"/>
                  </a:cxn>
                  <a:cxn ang="0">
                    <a:pos x="64" y="68"/>
                  </a:cxn>
                  <a:cxn ang="0">
                    <a:pos x="88" y="80"/>
                  </a:cxn>
                  <a:cxn ang="0">
                    <a:pos x="112" y="96"/>
                  </a:cxn>
                  <a:cxn ang="0">
                    <a:pos x="136" y="180"/>
                  </a:cxn>
                  <a:cxn ang="0">
                    <a:pos x="152" y="216"/>
                  </a:cxn>
                  <a:cxn ang="0">
                    <a:pos x="156" y="292"/>
                  </a:cxn>
                  <a:cxn ang="0">
                    <a:pos x="200" y="392"/>
                  </a:cxn>
                  <a:cxn ang="0">
                    <a:pos x="216" y="428"/>
                  </a:cxn>
                  <a:cxn ang="0">
                    <a:pos x="232" y="508"/>
                  </a:cxn>
                  <a:cxn ang="0">
                    <a:pos x="244" y="532"/>
                  </a:cxn>
                  <a:cxn ang="0">
                    <a:pos x="252" y="556"/>
                  </a:cxn>
                  <a:cxn ang="0">
                    <a:pos x="272" y="692"/>
                  </a:cxn>
                  <a:cxn ang="0">
                    <a:pos x="260" y="792"/>
                  </a:cxn>
                  <a:cxn ang="0">
                    <a:pos x="244" y="828"/>
                  </a:cxn>
                  <a:cxn ang="0">
                    <a:pos x="236" y="880"/>
                  </a:cxn>
                  <a:cxn ang="0">
                    <a:pos x="228" y="936"/>
                  </a:cxn>
                  <a:cxn ang="0">
                    <a:pos x="196" y="968"/>
                  </a:cxn>
                  <a:cxn ang="0">
                    <a:pos x="152" y="1040"/>
                  </a:cxn>
                  <a:cxn ang="0">
                    <a:pos x="104" y="1068"/>
                  </a:cxn>
                  <a:cxn ang="0">
                    <a:pos x="92" y="1076"/>
                  </a:cxn>
                  <a:cxn ang="0">
                    <a:pos x="124" y="1148"/>
                  </a:cxn>
                  <a:cxn ang="0">
                    <a:pos x="108" y="1184"/>
                  </a:cxn>
                  <a:cxn ang="0">
                    <a:pos x="124" y="1268"/>
                  </a:cxn>
                </a:cxnLst>
                <a:rect l="0" t="0" r="r" b="b"/>
                <a:pathLst>
                  <a:path w="276" h="1268">
                    <a:moveTo>
                      <a:pt x="0" y="0"/>
                    </a:moveTo>
                    <a:cubicBezTo>
                      <a:pt x="0" y="0"/>
                      <a:pt x="26" y="6"/>
                      <a:pt x="28" y="8"/>
                    </a:cubicBezTo>
                    <a:cubicBezTo>
                      <a:pt x="47" y="27"/>
                      <a:pt x="44" y="51"/>
                      <a:pt x="64" y="68"/>
                    </a:cubicBezTo>
                    <a:cubicBezTo>
                      <a:pt x="85" y="86"/>
                      <a:pt x="66" y="68"/>
                      <a:pt x="88" y="80"/>
                    </a:cubicBezTo>
                    <a:cubicBezTo>
                      <a:pt x="96" y="85"/>
                      <a:pt x="112" y="96"/>
                      <a:pt x="112" y="96"/>
                    </a:cubicBezTo>
                    <a:cubicBezTo>
                      <a:pt x="121" y="122"/>
                      <a:pt x="121" y="158"/>
                      <a:pt x="136" y="180"/>
                    </a:cubicBezTo>
                    <a:cubicBezTo>
                      <a:pt x="143" y="191"/>
                      <a:pt x="152" y="216"/>
                      <a:pt x="152" y="216"/>
                    </a:cubicBezTo>
                    <a:cubicBezTo>
                      <a:pt x="153" y="241"/>
                      <a:pt x="154" y="267"/>
                      <a:pt x="156" y="292"/>
                    </a:cubicBezTo>
                    <a:cubicBezTo>
                      <a:pt x="159" y="331"/>
                      <a:pt x="185" y="358"/>
                      <a:pt x="200" y="392"/>
                    </a:cubicBezTo>
                    <a:cubicBezTo>
                      <a:pt x="219" y="435"/>
                      <a:pt x="198" y="401"/>
                      <a:pt x="216" y="428"/>
                    </a:cubicBezTo>
                    <a:cubicBezTo>
                      <a:pt x="223" y="455"/>
                      <a:pt x="227" y="481"/>
                      <a:pt x="232" y="508"/>
                    </a:cubicBezTo>
                    <a:cubicBezTo>
                      <a:pt x="236" y="528"/>
                      <a:pt x="235" y="513"/>
                      <a:pt x="244" y="532"/>
                    </a:cubicBezTo>
                    <a:cubicBezTo>
                      <a:pt x="247" y="540"/>
                      <a:pt x="252" y="556"/>
                      <a:pt x="252" y="556"/>
                    </a:cubicBezTo>
                    <a:cubicBezTo>
                      <a:pt x="246" y="603"/>
                      <a:pt x="261" y="646"/>
                      <a:pt x="272" y="692"/>
                    </a:cubicBezTo>
                    <a:cubicBezTo>
                      <a:pt x="268" y="776"/>
                      <a:pt x="276" y="744"/>
                      <a:pt x="260" y="792"/>
                    </a:cubicBezTo>
                    <a:cubicBezTo>
                      <a:pt x="256" y="804"/>
                      <a:pt x="244" y="828"/>
                      <a:pt x="244" y="828"/>
                    </a:cubicBezTo>
                    <a:cubicBezTo>
                      <a:pt x="251" y="848"/>
                      <a:pt x="247" y="863"/>
                      <a:pt x="236" y="880"/>
                    </a:cubicBezTo>
                    <a:cubicBezTo>
                      <a:pt x="234" y="899"/>
                      <a:pt x="240" y="921"/>
                      <a:pt x="228" y="936"/>
                    </a:cubicBezTo>
                    <a:cubicBezTo>
                      <a:pt x="218" y="948"/>
                      <a:pt x="204" y="953"/>
                      <a:pt x="196" y="968"/>
                    </a:cubicBezTo>
                    <a:cubicBezTo>
                      <a:pt x="187" y="986"/>
                      <a:pt x="170" y="1028"/>
                      <a:pt x="152" y="1040"/>
                    </a:cubicBezTo>
                    <a:cubicBezTo>
                      <a:pt x="136" y="1051"/>
                      <a:pt x="121" y="1057"/>
                      <a:pt x="104" y="1068"/>
                    </a:cubicBezTo>
                    <a:cubicBezTo>
                      <a:pt x="100" y="1071"/>
                      <a:pt x="92" y="1076"/>
                      <a:pt x="92" y="1076"/>
                    </a:cubicBezTo>
                    <a:cubicBezTo>
                      <a:pt x="73" y="1104"/>
                      <a:pt x="115" y="1120"/>
                      <a:pt x="124" y="1148"/>
                    </a:cubicBezTo>
                    <a:cubicBezTo>
                      <a:pt x="114" y="1177"/>
                      <a:pt x="121" y="1165"/>
                      <a:pt x="108" y="1184"/>
                    </a:cubicBezTo>
                    <a:cubicBezTo>
                      <a:pt x="110" y="1216"/>
                      <a:pt x="102" y="1246"/>
                      <a:pt x="124" y="1268"/>
                    </a:cubicBezTo>
                  </a:path>
                </a:pathLst>
              </a:custGeom>
              <a:noFill/>
              <a:ln w="25400" cap="flat" cmpd="sng">
                <a:solidFill>
                  <a:srgbClr val="CC3300"/>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sp>
          <p:nvSpPr>
            <p:cNvPr id="325659" name="Rectangle 27"/>
            <p:cNvSpPr>
              <a:spLocks noChangeArrowheads="1"/>
            </p:cNvSpPr>
            <p:nvPr/>
          </p:nvSpPr>
          <p:spPr bwMode="auto">
            <a:xfrm>
              <a:off x="1984" y="2516"/>
              <a:ext cx="978" cy="370"/>
            </a:xfrm>
            <a:prstGeom prst="rect">
              <a:avLst/>
            </a:prstGeom>
            <a:noFill/>
            <a:ln w="9525">
              <a:noFill/>
              <a:miter lim="800000"/>
              <a:headEnd/>
              <a:tailEnd/>
            </a:ln>
            <a:effectLst/>
          </p:spPr>
          <p:txBody>
            <a:bodyPr>
              <a:spAutoFit/>
            </a:bodyPr>
            <a:lstStyle/>
            <a:p>
              <a:pPr algn="ctr" eaLnBrk="0" hangingPunct="0">
                <a:lnSpc>
                  <a:spcPct val="90000"/>
                </a:lnSpc>
                <a:defRPr/>
              </a:pPr>
              <a:r>
                <a:rPr lang="en-US" sz="1800" dirty="0">
                  <a:solidFill>
                    <a:srgbClr val="FFFF66"/>
                  </a:solidFill>
                  <a:effectLst>
                    <a:outerShdw blurRad="38100" dist="38100" dir="2700000" algn="tl">
                      <a:srgbClr val="000000"/>
                    </a:outerShdw>
                  </a:effectLst>
                  <a:latin typeface="Arial" pitchFamily="34" charset="0"/>
                  <a:cs typeface="+mn-cs"/>
                </a:rPr>
                <a:t>Los Angeles Aqueduct</a:t>
              </a:r>
            </a:p>
          </p:txBody>
        </p:sp>
      </p:grpSp>
      <p:grpSp>
        <p:nvGrpSpPr>
          <p:cNvPr id="5" name="Group 48"/>
          <p:cNvGrpSpPr>
            <a:grpSpLocks/>
          </p:cNvGrpSpPr>
          <p:nvPr/>
        </p:nvGrpSpPr>
        <p:grpSpPr bwMode="auto">
          <a:xfrm>
            <a:off x="3543300" y="5051425"/>
            <a:ext cx="1912938" cy="1571625"/>
            <a:chOff x="2400" y="3086"/>
            <a:chExt cx="1205" cy="990"/>
          </a:xfrm>
        </p:grpSpPr>
        <p:grpSp>
          <p:nvGrpSpPr>
            <p:cNvPr id="6" name="Group 49"/>
            <p:cNvGrpSpPr>
              <a:grpSpLocks/>
            </p:cNvGrpSpPr>
            <p:nvPr/>
          </p:nvGrpSpPr>
          <p:grpSpPr bwMode="auto">
            <a:xfrm>
              <a:off x="2412" y="3384"/>
              <a:ext cx="1020" cy="692"/>
              <a:chOff x="2412" y="3384"/>
              <a:chExt cx="1020" cy="692"/>
            </a:xfrm>
          </p:grpSpPr>
          <p:grpSp>
            <p:nvGrpSpPr>
              <p:cNvPr id="7" name="Group 50"/>
              <p:cNvGrpSpPr>
                <a:grpSpLocks/>
              </p:cNvGrpSpPr>
              <p:nvPr/>
            </p:nvGrpSpPr>
            <p:grpSpPr bwMode="auto">
              <a:xfrm>
                <a:off x="2416" y="3384"/>
                <a:ext cx="1016" cy="692"/>
                <a:chOff x="6232" y="3196"/>
                <a:chExt cx="1016" cy="692"/>
              </a:xfrm>
            </p:grpSpPr>
            <p:sp>
              <p:nvSpPr>
                <p:cNvPr id="325683" name="Freeform 51"/>
                <p:cNvSpPr>
                  <a:spLocks/>
                </p:cNvSpPr>
                <p:nvPr/>
              </p:nvSpPr>
              <p:spPr bwMode="auto">
                <a:xfrm>
                  <a:off x="6232" y="3196"/>
                  <a:ext cx="1016" cy="270"/>
                </a:xfrm>
                <a:custGeom>
                  <a:avLst/>
                  <a:gdLst/>
                  <a:ahLst/>
                  <a:cxnLst>
                    <a:cxn ang="0">
                      <a:pos x="1016" y="0"/>
                    </a:cxn>
                    <a:cxn ang="0">
                      <a:pos x="980" y="16"/>
                    </a:cxn>
                    <a:cxn ang="0">
                      <a:pos x="944" y="40"/>
                    </a:cxn>
                    <a:cxn ang="0">
                      <a:pos x="876" y="52"/>
                    </a:cxn>
                    <a:cxn ang="0">
                      <a:pos x="800" y="96"/>
                    </a:cxn>
                    <a:cxn ang="0">
                      <a:pos x="780" y="92"/>
                    </a:cxn>
                    <a:cxn ang="0">
                      <a:pos x="756" y="100"/>
                    </a:cxn>
                    <a:cxn ang="0">
                      <a:pos x="684" y="84"/>
                    </a:cxn>
                    <a:cxn ang="0">
                      <a:pos x="664" y="120"/>
                    </a:cxn>
                    <a:cxn ang="0">
                      <a:pos x="612" y="188"/>
                    </a:cxn>
                    <a:cxn ang="0">
                      <a:pos x="588" y="236"/>
                    </a:cxn>
                    <a:cxn ang="0">
                      <a:pos x="564" y="252"/>
                    </a:cxn>
                    <a:cxn ang="0">
                      <a:pos x="540" y="260"/>
                    </a:cxn>
                    <a:cxn ang="0">
                      <a:pos x="452" y="252"/>
                    </a:cxn>
                    <a:cxn ang="0">
                      <a:pos x="304" y="160"/>
                    </a:cxn>
                    <a:cxn ang="0">
                      <a:pos x="208" y="184"/>
                    </a:cxn>
                    <a:cxn ang="0">
                      <a:pos x="128" y="228"/>
                    </a:cxn>
                    <a:cxn ang="0">
                      <a:pos x="0" y="228"/>
                    </a:cxn>
                  </a:cxnLst>
                  <a:rect l="0" t="0" r="r" b="b"/>
                  <a:pathLst>
                    <a:path w="1016" h="270">
                      <a:moveTo>
                        <a:pt x="1016" y="0"/>
                      </a:moveTo>
                      <a:cubicBezTo>
                        <a:pt x="997" y="13"/>
                        <a:pt x="1009" y="6"/>
                        <a:pt x="980" y="16"/>
                      </a:cubicBezTo>
                      <a:cubicBezTo>
                        <a:pt x="980" y="16"/>
                        <a:pt x="950" y="36"/>
                        <a:pt x="944" y="40"/>
                      </a:cubicBezTo>
                      <a:cubicBezTo>
                        <a:pt x="928" y="51"/>
                        <a:pt x="890" y="51"/>
                        <a:pt x="876" y="52"/>
                      </a:cubicBezTo>
                      <a:cubicBezTo>
                        <a:pt x="849" y="70"/>
                        <a:pt x="832" y="88"/>
                        <a:pt x="800" y="96"/>
                      </a:cubicBezTo>
                      <a:cubicBezTo>
                        <a:pt x="793" y="95"/>
                        <a:pt x="787" y="91"/>
                        <a:pt x="780" y="92"/>
                      </a:cubicBezTo>
                      <a:cubicBezTo>
                        <a:pt x="772" y="93"/>
                        <a:pt x="756" y="100"/>
                        <a:pt x="756" y="100"/>
                      </a:cubicBezTo>
                      <a:cubicBezTo>
                        <a:pt x="732" y="96"/>
                        <a:pt x="708" y="90"/>
                        <a:pt x="684" y="84"/>
                      </a:cubicBezTo>
                      <a:cubicBezTo>
                        <a:pt x="666" y="112"/>
                        <a:pt x="671" y="99"/>
                        <a:pt x="664" y="120"/>
                      </a:cubicBezTo>
                      <a:cubicBezTo>
                        <a:pt x="658" y="171"/>
                        <a:pt x="663" y="179"/>
                        <a:pt x="612" y="188"/>
                      </a:cubicBezTo>
                      <a:cubicBezTo>
                        <a:pt x="602" y="203"/>
                        <a:pt x="602" y="224"/>
                        <a:pt x="588" y="236"/>
                      </a:cubicBezTo>
                      <a:cubicBezTo>
                        <a:pt x="581" y="242"/>
                        <a:pt x="573" y="249"/>
                        <a:pt x="564" y="252"/>
                      </a:cubicBezTo>
                      <a:cubicBezTo>
                        <a:pt x="556" y="255"/>
                        <a:pt x="540" y="260"/>
                        <a:pt x="540" y="260"/>
                      </a:cubicBezTo>
                      <a:cubicBezTo>
                        <a:pt x="511" y="258"/>
                        <a:pt x="475" y="270"/>
                        <a:pt x="452" y="252"/>
                      </a:cubicBezTo>
                      <a:cubicBezTo>
                        <a:pt x="403" y="214"/>
                        <a:pt x="364" y="180"/>
                        <a:pt x="304" y="160"/>
                      </a:cubicBezTo>
                      <a:cubicBezTo>
                        <a:pt x="268" y="164"/>
                        <a:pt x="243" y="179"/>
                        <a:pt x="208" y="184"/>
                      </a:cubicBezTo>
                      <a:cubicBezTo>
                        <a:pt x="182" y="202"/>
                        <a:pt x="159" y="222"/>
                        <a:pt x="128" y="228"/>
                      </a:cubicBezTo>
                      <a:cubicBezTo>
                        <a:pt x="5" y="224"/>
                        <a:pt x="52" y="228"/>
                        <a:pt x="0" y="228"/>
                      </a:cubicBezTo>
                    </a:path>
                  </a:pathLst>
                </a:custGeom>
                <a:noFill/>
                <a:ln w="57150" cap="flat" cmpd="sng">
                  <a:solidFill>
                    <a:srgbClr val="FFA589"/>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84" name="Freeform 52"/>
                <p:cNvSpPr>
                  <a:spLocks/>
                </p:cNvSpPr>
                <p:nvPr/>
              </p:nvSpPr>
              <p:spPr bwMode="auto">
                <a:xfrm>
                  <a:off x="6320" y="3436"/>
                  <a:ext cx="104" cy="356"/>
                </a:xfrm>
                <a:custGeom>
                  <a:avLst/>
                  <a:gdLst/>
                  <a:ahLst/>
                  <a:cxnLst>
                    <a:cxn ang="0">
                      <a:pos x="40" y="0"/>
                    </a:cxn>
                    <a:cxn ang="0">
                      <a:pos x="12" y="48"/>
                    </a:cxn>
                    <a:cxn ang="0">
                      <a:pos x="4" y="72"/>
                    </a:cxn>
                    <a:cxn ang="0">
                      <a:pos x="0" y="148"/>
                    </a:cxn>
                    <a:cxn ang="0">
                      <a:pos x="16" y="248"/>
                    </a:cxn>
                    <a:cxn ang="0">
                      <a:pos x="32" y="272"/>
                    </a:cxn>
                    <a:cxn ang="0">
                      <a:pos x="52" y="320"/>
                    </a:cxn>
                    <a:cxn ang="0">
                      <a:pos x="84" y="340"/>
                    </a:cxn>
                    <a:cxn ang="0">
                      <a:pos x="104" y="356"/>
                    </a:cxn>
                  </a:cxnLst>
                  <a:rect l="0" t="0" r="r" b="b"/>
                  <a:pathLst>
                    <a:path w="104" h="356">
                      <a:moveTo>
                        <a:pt x="40" y="0"/>
                      </a:moveTo>
                      <a:cubicBezTo>
                        <a:pt x="30" y="16"/>
                        <a:pt x="20" y="31"/>
                        <a:pt x="12" y="48"/>
                      </a:cubicBezTo>
                      <a:cubicBezTo>
                        <a:pt x="9" y="56"/>
                        <a:pt x="4" y="72"/>
                        <a:pt x="4" y="72"/>
                      </a:cubicBezTo>
                      <a:cubicBezTo>
                        <a:pt x="12" y="97"/>
                        <a:pt x="6" y="123"/>
                        <a:pt x="0" y="148"/>
                      </a:cubicBezTo>
                      <a:cubicBezTo>
                        <a:pt x="3" y="188"/>
                        <a:pt x="4" y="212"/>
                        <a:pt x="16" y="248"/>
                      </a:cubicBezTo>
                      <a:cubicBezTo>
                        <a:pt x="19" y="257"/>
                        <a:pt x="29" y="263"/>
                        <a:pt x="32" y="272"/>
                      </a:cubicBezTo>
                      <a:cubicBezTo>
                        <a:pt x="38" y="289"/>
                        <a:pt x="46" y="302"/>
                        <a:pt x="52" y="320"/>
                      </a:cubicBezTo>
                      <a:cubicBezTo>
                        <a:pt x="54" y="325"/>
                        <a:pt x="75" y="336"/>
                        <a:pt x="84" y="340"/>
                      </a:cubicBezTo>
                      <a:lnTo>
                        <a:pt x="104" y="356"/>
                      </a:lnTo>
                    </a:path>
                  </a:pathLst>
                </a:custGeom>
                <a:noFill/>
                <a:ln w="57150" cap="flat" cmpd="sng">
                  <a:solidFill>
                    <a:srgbClr val="FFA589"/>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85" name="Freeform 53"/>
                <p:cNvSpPr>
                  <a:spLocks/>
                </p:cNvSpPr>
                <p:nvPr/>
              </p:nvSpPr>
              <p:spPr bwMode="auto">
                <a:xfrm>
                  <a:off x="6292" y="3436"/>
                  <a:ext cx="92" cy="452"/>
                </a:xfrm>
                <a:custGeom>
                  <a:avLst/>
                  <a:gdLst/>
                  <a:ahLst/>
                  <a:cxnLst>
                    <a:cxn ang="0">
                      <a:pos x="60" y="0"/>
                    </a:cxn>
                    <a:cxn ang="0">
                      <a:pos x="0" y="76"/>
                    </a:cxn>
                    <a:cxn ang="0">
                      <a:pos x="4" y="240"/>
                    </a:cxn>
                    <a:cxn ang="0">
                      <a:pos x="56" y="376"/>
                    </a:cxn>
                    <a:cxn ang="0">
                      <a:pos x="84" y="436"/>
                    </a:cxn>
                    <a:cxn ang="0">
                      <a:pos x="92" y="452"/>
                    </a:cxn>
                  </a:cxnLst>
                  <a:rect l="0" t="0" r="r" b="b"/>
                  <a:pathLst>
                    <a:path w="92" h="452">
                      <a:moveTo>
                        <a:pt x="60" y="0"/>
                      </a:moveTo>
                      <a:cubicBezTo>
                        <a:pt x="36" y="24"/>
                        <a:pt x="11" y="44"/>
                        <a:pt x="0" y="76"/>
                      </a:cubicBezTo>
                      <a:cubicBezTo>
                        <a:pt x="1" y="131"/>
                        <a:pt x="2" y="185"/>
                        <a:pt x="4" y="240"/>
                      </a:cubicBezTo>
                      <a:cubicBezTo>
                        <a:pt x="6" y="289"/>
                        <a:pt x="37" y="333"/>
                        <a:pt x="56" y="376"/>
                      </a:cubicBezTo>
                      <a:cubicBezTo>
                        <a:pt x="65" y="397"/>
                        <a:pt x="65" y="423"/>
                        <a:pt x="84" y="436"/>
                      </a:cubicBezTo>
                      <a:cubicBezTo>
                        <a:pt x="89" y="450"/>
                        <a:pt x="85" y="445"/>
                        <a:pt x="92" y="452"/>
                      </a:cubicBezTo>
                    </a:path>
                  </a:pathLst>
                </a:custGeom>
                <a:noFill/>
                <a:ln w="57150" cap="flat" cmpd="sng">
                  <a:solidFill>
                    <a:srgbClr val="FFA589"/>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grpSp>
            <p:nvGrpSpPr>
              <p:cNvPr id="8" name="Group 54"/>
              <p:cNvGrpSpPr>
                <a:grpSpLocks/>
              </p:cNvGrpSpPr>
              <p:nvPr/>
            </p:nvGrpSpPr>
            <p:grpSpPr bwMode="auto">
              <a:xfrm>
                <a:off x="2412" y="3384"/>
                <a:ext cx="1016" cy="692"/>
                <a:chOff x="6232" y="3196"/>
                <a:chExt cx="1016" cy="692"/>
              </a:xfrm>
            </p:grpSpPr>
            <p:sp>
              <p:nvSpPr>
                <p:cNvPr id="325687" name="Freeform 55"/>
                <p:cNvSpPr>
                  <a:spLocks/>
                </p:cNvSpPr>
                <p:nvPr/>
              </p:nvSpPr>
              <p:spPr bwMode="auto">
                <a:xfrm>
                  <a:off x="6232" y="3196"/>
                  <a:ext cx="1016" cy="270"/>
                </a:xfrm>
                <a:custGeom>
                  <a:avLst/>
                  <a:gdLst/>
                  <a:ahLst/>
                  <a:cxnLst>
                    <a:cxn ang="0">
                      <a:pos x="1016" y="0"/>
                    </a:cxn>
                    <a:cxn ang="0">
                      <a:pos x="980" y="16"/>
                    </a:cxn>
                    <a:cxn ang="0">
                      <a:pos x="944" y="40"/>
                    </a:cxn>
                    <a:cxn ang="0">
                      <a:pos x="876" y="52"/>
                    </a:cxn>
                    <a:cxn ang="0">
                      <a:pos x="800" y="96"/>
                    </a:cxn>
                    <a:cxn ang="0">
                      <a:pos x="780" y="92"/>
                    </a:cxn>
                    <a:cxn ang="0">
                      <a:pos x="756" y="100"/>
                    </a:cxn>
                    <a:cxn ang="0">
                      <a:pos x="684" y="84"/>
                    </a:cxn>
                    <a:cxn ang="0">
                      <a:pos x="664" y="120"/>
                    </a:cxn>
                    <a:cxn ang="0">
                      <a:pos x="612" y="188"/>
                    </a:cxn>
                    <a:cxn ang="0">
                      <a:pos x="588" y="236"/>
                    </a:cxn>
                    <a:cxn ang="0">
                      <a:pos x="564" y="252"/>
                    </a:cxn>
                    <a:cxn ang="0">
                      <a:pos x="540" y="260"/>
                    </a:cxn>
                    <a:cxn ang="0">
                      <a:pos x="452" y="252"/>
                    </a:cxn>
                    <a:cxn ang="0">
                      <a:pos x="304" y="160"/>
                    </a:cxn>
                    <a:cxn ang="0">
                      <a:pos x="208" y="184"/>
                    </a:cxn>
                    <a:cxn ang="0">
                      <a:pos x="128" y="228"/>
                    </a:cxn>
                    <a:cxn ang="0">
                      <a:pos x="0" y="228"/>
                    </a:cxn>
                  </a:cxnLst>
                  <a:rect l="0" t="0" r="r" b="b"/>
                  <a:pathLst>
                    <a:path w="1016" h="270">
                      <a:moveTo>
                        <a:pt x="1016" y="0"/>
                      </a:moveTo>
                      <a:cubicBezTo>
                        <a:pt x="997" y="13"/>
                        <a:pt x="1009" y="6"/>
                        <a:pt x="980" y="16"/>
                      </a:cubicBezTo>
                      <a:cubicBezTo>
                        <a:pt x="980" y="16"/>
                        <a:pt x="950" y="36"/>
                        <a:pt x="944" y="40"/>
                      </a:cubicBezTo>
                      <a:cubicBezTo>
                        <a:pt x="928" y="51"/>
                        <a:pt x="890" y="51"/>
                        <a:pt x="876" y="52"/>
                      </a:cubicBezTo>
                      <a:cubicBezTo>
                        <a:pt x="849" y="70"/>
                        <a:pt x="832" y="88"/>
                        <a:pt x="800" y="96"/>
                      </a:cubicBezTo>
                      <a:cubicBezTo>
                        <a:pt x="793" y="95"/>
                        <a:pt x="787" y="91"/>
                        <a:pt x="780" y="92"/>
                      </a:cubicBezTo>
                      <a:cubicBezTo>
                        <a:pt x="772" y="93"/>
                        <a:pt x="756" y="100"/>
                        <a:pt x="756" y="100"/>
                      </a:cubicBezTo>
                      <a:cubicBezTo>
                        <a:pt x="732" y="96"/>
                        <a:pt x="708" y="90"/>
                        <a:pt x="684" y="84"/>
                      </a:cubicBezTo>
                      <a:cubicBezTo>
                        <a:pt x="666" y="112"/>
                        <a:pt x="671" y="99"/>
                        <a:pt x="664" y="120"/>
                      </a:cubicBezTo>
                      <a:cubicBezTo>
                        <a:pt x="658" y="171"/>
                        <a:pt x="663" y="179"/>
                        <a:pt x="612" y="188"/>
                      </a:cubicBezTo>
                      <a:cubicBezTo>
                        <a:pt x="602" y="203"/>
                        <a:pt x="602" y="224"/>
                        <a:pt x="588" y="236"/>
                      </a:cubicBezTo>
                      <a:cubicBezTo>
                        <a:pt x="581" y="242"/>
                        <a:pt x="573" y="249"/>
                        <a:pt x="564" y="252"/>
                      </a:cubicBezTo>
                      <a:cubicBezTo>
                        <a:pt x="556" y="255"/>
                        <a:pt x="540" y="260"/>
                        <a:pt x="540" y="260"/>
                      </a:cubicBezTo>
                      <a:cubicBezTo>
                        <a:pt x="511" y="258"/>
                        <a:pt x="475" y="270"/>
                        <a:pt x="452" y="252"/>
                      </a:cubicBezTo>
                      <a:cubicBezTo>
                        <a:pt x="403" y="214"/>
                        <a:pt x="364" y="180"/>
                        <a:pt x="304" y="160"/>
                      </a:cubicBezTo>
                      <a:cubicBezTo>
                        <a:pt x="268" y="164"/>
                        <a:pt x="243" y="179"/>
                        <a:pt x="208" y="184"/>
                      </a:cubicBezTo>
                      <a:cubicBezTo>
                        <a:pt x="182" y="202"/>
                        <a:pt x="159" y="222"/>
                        <a:pt x="128" y="228"/>
                      </a:cubicBezTo>
                      <a:cubicBezTo>
                        <a:pt x="5" y="224"/>
                        <a:pt x="52" y="228"/>
                        <a:pt x="0" y="228"/>
                      </a:cubicBezTo>
                    </a:path>
                  </a:pathLst>
                </a:custGeom>
                <a:noFill/>
                <a:ln w="25400" cap="flat" cmpd="sng">
                  <a:solidFill>
                    <a:srgbClr val="CC3300"/>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88" name="Freeform 56"/>
                <p:cNvSpPr>
                  <a:spLocks/>
                </p:cNvSpPr>
                <p:nvPr/>
              </p:nvSpPr>
              <p:spPr bwMode="auto">
                <a:xfrm>
                  <a:off x="6320" y="3436"/>
                  <a:ext cx="104" cy="356"/>
                </a:xfrm>
                <a:custGeom>
                  <a:avLst/>
                  <a:gdLst/>
                  <a:ahLst/>
                  <a:cxnLst>
                    <a:cxn ang="0">
                      <a:pos x="40" y="0"/>
                    </a:cxn>
                    <a:cxn ang="0">
                      <a:pos x="12" y="48"/>
                    </a:cxn>
                    <a:cxn ang="0">
                      <a:pos x="4" y="72"/>
                    </a:cxn>
                    <a:cxn ang="0">
                      <a:pos x="0" y="148"/>
                    </a:cxn>
                    <a:cxn ang="0">
                      <a:pos x="16" y="248"/>
                    </a:cxn>
                    <a:cxn ang="0">
                      <a:pos x="32" y="272"/>
                    </a:cxn>
                    <a:cxn ang="0">
                      <a:pos x="52" y="320"/>
                    </a:cxn>
                    <a:cxn ang="0">
                      <a:pos x="84" y="340"/>
                    </a:cxn>
                    <a:cxn ang="0">
                      <a:pos x="104" y="356"/>
                    </a:cxn>
                  </a:cxnLst>
                  <a:rect l="0" t="0" r="r" b="b"/>
                  <a:pathLst>
                    <a:path w="104" h="356">
                      <a:moveTo>
                        <a:pt x="40" y="0"/>
                      </a:moveTo>
                      <a:cubicBezTo>
                        <a:pt x="30" y="16"/>
                        <a:pt x="20" y="31"/>
                        <a:pt x="12" y="48"/>
                      </a:cubicBezTo>
                      <a:cubicBezTo>
                        <a:pt x="9" y="56"/>
                        <a:pt x="4" y="72"/>
                        <a:pt x="4" y="72"/>
                      </a:cubicBezTo>
                      <a:cubicBezTo>
                        <a:pt x="12" y="97"/>
                        <a:pt x="6" y="123"/>
                        <a:pt x="0" y="148"/>
                      </a:cubicBezTo>
                      <a:cubicBezTo>
                        <a:pt x="3" y="188"/>
                        <a:pt x="4" y="212"/>
                        <a:pt x="16" y="248"/>
                      </a:cubicBezTo>
                      <a:cubicBezTo>
                        <a:pt x="19" y="257"/>
                        <a:pt x="29" y="263"/>
                        <a:pt x="32" y="272"/>
                      </a:cubicBezTo>
                      <a:cubicBezTo>
                        <a:pt x="38" y="289"/>
                        <a:pt x="46" y="302"/>
                        <a:pt x="52" y="320"/>
                      </a:cubicBezTo>
                      <a:cubicBezTo>
                        <a:pt x="54" y="325"/>
                        <a:pt x="75" y="336"/>
                        <a:pt x="84" y="340"/>
                      </a:cubicBezTo>
                      <a:lnTo>
                        <a:pt x="104" y="356"/>
                      </a:lnTo>
                    </a:path>
                  </a:pathLst>
                </a:custGeom>
                <a:noFill/>
                <a:ln w="25400" cap="flat" cmpd="sng">
                  <a:solidFill>
                    <a:srgbClr val="CC3300"/>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89" name="Freeform 57"/>
                <p:cNvSpPr>
                  <a:spLocks/>
                </p:cNvSpPr>
                <p:nvPr/>
              </p:nvSpPr>
              <p:spPr bwMode="auto">
                <a:xfrm>
                  <a:off x="6292" y="3436"/>
                  <a:ext cx="92" cy="452"/>
                </a:xfrm>
                <a:custGeom>
                  <a:avLst/>
                  <a:gdLst/>
                  <a:ahLst/>
                  <a:cxnLst>
                    <a:cxn ang="0">
                      <a:pos x="60" y="0"/>
                    </a:cxn>
                    <a:cxn ang="0">
                      <a:pos x="0" y="76"/>
                    </a:cxn>
                    <a:cxn ang="0">
                      <a:pos x="4" y="240"/>
                    </a:cxn>
                    <a:cxn ang="0">
                      <a:pos x="56" y="376"/>
                    </a:cxn>
                    <a:cxn ang="0">
                      <a:pos x="84" y="436"/>
                    </a:cxn>
                    <a:cxn ang="0">
                      <a:pos x="92" y="452"/>
                    </a:cxn>
                  </a:cxnLst>
                  <a:rect l="0" t="0" r="r" b="b"/>
                  <a:pathLst>
                    <a:path w="92" h="452">
                      <a:moveTo>
                        <a:pt x="60" y="0"/>
                      </a:moveTo>
                      <a:cubicBezTo>
                        <a:pt x="36" y="24"/>
                        <a:pt x="11" y="44"/>
                        <a:pt x="0" y="76"/>
                      </a:cubicBezTo>
                      <a:cubicBezTo>
                        <a:pt x="1" y="131"/>
                        <a:pt x="2" y="185"/>
                        <a:pt x="4" y="240"/>
                      </a:cubicBezTo>
                      <a:cubicBezTo>
                        <a:pt x="6" y="289"/>
                        <a:pt x="37" y="333"/>
                        <a:pt x="56" y="376"/>
                      </a:cubicBezTo>
                      <a:cubicBezTo>
                        <a:pt x="65" y="397"/>
                        <a:pt x="65" y="423"/>
                        <a:pt x="84" y="436"/>
                      </a:cubicBezTo>
                      <a:cubicBezTo>
                        <a:pt x="89" y="450"/>
                        <a:pt x="85" y="445"/>
                        <a:pt x="92" y="452"/>
                      </a:cubicBezTo>
                    </a:path>
                  </a:pathLst>
                </a:custGeom>
                <a:noFill/>
                <a:ln w="25400" cap="flat" cmpd="sng">
                  <a:solidFill>
                    <a:srgbClr val="CC3300"/>
                  </a:solidFill>
                  <a:prstDash val="solid"/>
                  <a:round/>
                  <a:headEnd type="none" w="sm" len="sm"/>
                  <a:tailEnd type="none" w="sm" len="sm"/>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grpSp>
        <p:sp>
          <p:nvSpPr>
            <p:cNvPr id="325690" name="Rectangle 58"/>
            <p:cNvSpPr>
              <a:spLocks noChangeArrowheads="1"/>
            </p:cNvSpPr>
            <p:nvPr/>
          </p:nvSpPr>
          <p:spPr bwMode="auto">
            <a:xfrm>
              <a:off x="2400" y="3086"/>
              <a:ext cx="1205" cy="370"/>
            </a:xfrm>
            <a:prstGeom prst="rect">
              <a:avLst/>
            </a:prstGeom>
            <a:noFill/>
            <a:ln w="9525">
              <a:noFill/>
              <a:miter lim="800000"/>
              <a:headEnd/>
              <a:tailEnd/>
            </a:ln>
            <a:effectLst/>
          </p:spPr>
          <p:txBody>
            <a:bodyPr>
              <a:spAutoFit/>
            </a:bodyPr>
            <a:lstStyle/>
            <a:p>
              <a:pPr algn="ctr" eaLnBrk="0" hangingPunct="0">
                <a:lnSpc>
                  <a:spcPct val="90000"/>
                </a:lnSpc>
                <a:defRPr/>
              </a:pPr>
              <a:r>
                <a:rPr lang="en-US" sz="1800" dirty="0">
                  <a:solidFill>
                    <a:srgbClr val="FFFF66"/>
                  </a:solidFill>
                  <a:effectLst>
                    <a:outerShdw blurRad="38100" dist="38100" dir="2700000" algn="tl">
                      <a:srgbClr val="000000"/>
                    </a:outerShdw>
                  </a:effectLst>
                  <a:latin typeface="Arial" pitchFamily="34" charset="0"/>
                  <a:cs typeface="+mn-cs"/>
                </a:rPr>
                <a:t>Colorado River</a:t>
              </a:r>
              <a:r>
                <a:rPr lang="en-US" sz="1600" dirty="0">
                  <a:solidFill>
                    <a:srgbClr val="FFFF66"/>
                  </a:solidFill>
                  <a:effectLst>
                    <a:outerShdw blurRad="38100" dist="38100" dir="2700000" algn="tl">
                      <a:srgbClr val="000000"/>
                    </a:outerShdw>
                  </a:effectLst>
                  <a:latin typeface="Arial" pitchFamily="34" charset="0"/>
                  <a:cs typeface="+mn-cs"/>
                </a:rPr>
                <a:t> </a:t>
              </a:r>
              <a:r>
                <a:rPr lang="en-US" sz="1800" dirty="0">
                  <a:solidFill>
                    <a:srgbClr val="FFFF66"/>
                  </a:solidFill>
                  <a:effectLst>
                    <a:outerShdw blurRad="38100" dist="38100" dir="2700000" algn="tl">
                      <a:srgbClr val="000000"/>
                    </a:outerShdw>
                  </a:effectLst>
                  <a:latin typeface="Arial" pitchFamily="34" charset="0"/>
                  <a:cs typeface="+mn-cs"/>
                </a:rPr>
                <a:t>Aqueduct</a:t>
              </a:r>
            </a:p>
          </p:txBody>
        </p:sp>
      </p:grpSp>
      <p:grpSp>
        <p:nvGrpSpPr>
          <p:cNvPr id="9" name="Group 103"/>
          <p:cNvGrpSpPr>
            <a:grpSpLocks/>
          </p:cNvGrpSpPr>
          <p:nvPr/>
        </p:nvGrpSpPr>
        <p:grpSpPr bwMode="auto">
          <a:xfrm>
            <a:off x="228600" y="2255838"/>
            <a:ext cx="3441700" cy="3587750"/>
            <a:chOff x="312" y="1325"/>
            <a:chExt cx="2168" cy="2260"/>
          </a:xfrm>
        </p:grpSpPr>
        <p:grpSp>
          <p:nvGrpSpPr>
            <p:cNvPr id="10" name="Group 104"/>
            <p:cNvGrpSpPr>
              <a:grpSpLocks/>
            </p:cNvGrpSpPr>
            <p:nvPr/>
          </p:nvGrpSpPr>
          <p:grpSpPr bwMode="auto">
            <a:xfrm>
              <a:off x="312" y="1872"/>
              <a:ext cx="2136" cy="1668"/>
              <a:chOff x="312" y="1872"/>
              <a:chExt cx="2136" cy="1668"/>
            </a:xfrm>
          </p:grpSpPr>
          <p:grpSp>
            <p:nvGrpSpPr>
              <p:cNvPr id="11" name="Group 105"/>
              <p:cNvGrpSpPr>
                <a:grpSpLocks/>
              </p:cNvGrpSpPr>
              <p:nvPr/>
            </p:nvGrpSpPr>
            <p:grpSpPr bwMode="auto">
              <a:xfrm>
                <a:off x="816" y="1872"/>
                <a:ext cx="1632" cy="1668"/>
                <a:chOff x="876" y="1716"/>
                <a:chExt cx="1632" cy="1668"/>
              </a:xfrm>
            </p:grpSpPr>
            <p:sp>
              <p:nvSpPr>
                <p:cNvPr id="325738" name="Freeform 106"/>
                <p:cNvSpPr>
                  <a:spLocks/>
                </p:cNvSpPr>
                <p:nvPr/>
              </p:nvSpPr>
              <p:spPr bwMode="auto">
                <a:xfrm>
                  <a:off x="1105" y="1928"/>
                  <a:ext cx="912" cy="1128"/>
                </a:xfrm>
                <a:custGeom>
                  <a:avLst/>
                  <a:gdLst/>
                  <a:ahLst/>
                  <a:cxnLst>
                    <a:cxn ang="0">
                      <a:pos x="0" y="0"/>
                    </a:cxn>
                    <a:cxn ang="0">
                      <a:pos x="44" y="24"/>
                    </a:cxn>
                    <a:cxn ang="0">
                      <a:pos x="80" y="60"/>
                    </a:cxn>
                    <a:cxn ang="0">
                      <a:pos x="124" y="120"/>
                    </a:cxn>
                    <a:cxn ang="0">
                      <a:pos x="146" y="163"/>
                    </a:cxn>
                    <a:cxn ang="0">
                      <a:pos x="152" y="208"/>
                    </a:cxn>
                    <a:cxn ang="0">
                      <a:pos x="164" y="252"/>
                    </a:cxn>
                    <a:cxn ang="0">
                      <a:pos x="220" y="328"/>
                    </a:cxn>
                    <a:cxn ang="0">
                      <a:pos x="252" y="372"/>
                    </a:cxn>
                    <a:cxn ang="0">
                      <a:pos x="272" y="392"/>
                    </a:cxn>
                    <a:cxn ang="0">
                      <a:pos x="316" y="412"/>
                    </a:cxn>
                    <a:cxn ang="0">
                      <a:pos x="348" y="468"/>
                    </a:cxn>
                    <a:cxn ang="0">
                      <a:pos x="384" y="488"/>
                    </a:cxn>
                    <a:cxn ang="0">
                      <a:pos x="420" y="552"/>
                    </a:cxn>
                    <a:cxn ang="0">
                      <a:pos x="480" y="584"/>
                    </a:cxn>
                    <a:cxn ang="0">
                      <a:pos x="484" y="608"/>
                    </a:cxn>
                    <a:cxn ang="0">
                      <a:pos x="480" y="640"/>
                    </a:cxn>
                    <a:cxn ang="0">
                      <a:pos x="488" y="664"/>
                    </a:cxn>
                    <a:cxn ang="0">
                      <a:pos x="524" y="736"/>
                    </a:cxn>
                    <a:cxn ang="0">
                      <a:pos x="548" y="756"/>
                    </a:cxn>
                    <a:cxn ang="0">
                      <a:pos x="580" y="832"/>
                    </a:cxn>
                    <a:cxn ang="0">
                      <a:pos x="608" y="852"/>
                    </a:cxn>
                    <a:cxn ang="0">
                      <a:pos x="616" y="912"/>
                    </a:cxn>
                    <a:cxn ang="0">
                      <a:pos x="695" y="931"/>
                    </a:cxn>
                    <a:cxn ang="0">
                      <a:pos x="746" y="928"/>
                    </a:cxn>
                    <a:cxn ang="0">
                      <a:pos x="752" y="949"/>
                    </a:cxn>
                    <a:cxn ang="0">
                      <a:pos x="713" y="961"/>
                    </a:cxn>
                    <a:cxn ang="0">
                      <a:pos x="704" y="1032"/>
                    </a:cxn>
                    <a:cxn ang="0">
                      <a:pos x="800" y="1036"/>
                    </a:cxn>
                    <a:cxn ang="0">
                      <a:pos x="852" y="1084"/>
                    </a:cxn>
                    <a:cxn ang="0">
                      <a:pos x="869" y="1075"/>
                    </a:cxn>
                    <a:cxn ang="0">
                      <a:pos x="892" y="1092"/>
                    </a:cxn>
                    <a:cxn ang="0">
                      <a:pos x="912" y="1128"/>
                    </a:cxn>
                  </a:cxnLst>
                  <a:rect l="0" t="0" r="r" b="b"/>
                  <a:pathLst>
                    <a:path w="912" h="1128">
                      <a:moveTo>
                        <a:pt x="0" y="0"/>
                      </a:moveTo>
                      <a:lnTo>
                        <a:pt x="44" y="24"/>
                      </a:lnTo>
                      <a:lnTo>
                        <a:pt x="80" y="60"/>
                      </a:lnTo>
                      <a:lnTo>
                        <a:pt x="124" y="120"/>
                      </a:lnTo>
                      <a:lnTo>
                        <a:pt x="146" y="163"/>
                      </a:lnTo>
                      <a:lnTo>
                        <a:pt x="152" y="208"/>
                      </a:lnTo>
                      <a:lnTo>
                        <a:pt x="164" y="252"/>
                      </a:lnTo>
                      <a:lnTo>
                        <a:pt x="220" y="328"/>
                      </a:lnTo>
                      <a:lnTo>
                        <a:pt x="252" y="372"/>
                      </a:lnTo>
                      <a:lnTo>
                        <a:pt x="272" y="392"/>
                      </a:lnTo>
                      <a:lnTo>
                        <a:pt x="316" y="412"/>
                      </a:lnTo>
                      <a:lnTo>
                        <a:pt x="348" y="468"/>
                      </a:lnTo>
                      <a:lnTo>
                        <a:pt x="384" y="488"/>
                      </a:lnTo>
                      <a:lnTo>
                        <a:pt x="420" y="552"/>
                      </a:lnTo>
                      <a:lnTo>
                        <a:pt x="480" y="584"/>
                      </a:lnTo>
                      <a:lnTo>
                        <a:pt x="484" y="608"/>
                      </a:lnTo>
                      <a:lnTo>
                        <a:pt x="480" y="640"/>
                      </a:lnTo>
                      <a:lnTo>
                        <a:pt x="488" y="664"/>
                      </a:lnTo>
                      <a:lnTo>
                        <a:pt x="524" y="736"/>
                      </a:lnTo>
                      <a:lnTo>
                        <a:pt x="548" y="756"/>
                      </a:lnTo>
                      <a:lnTo>
                        <a:pt x="580" y="832"/>
                      </a:lnTo>
                      <a:lnTo>
                        <a:pt x="608" y="852"/>
                      </a:lnTo>
                      <a:lnTo>
                        <a:pt x="616" y="912"/>
                      </a:lnTo>
                      <a:lnTo>
                        <a:pt x="695" y="931"/>
                      </a:lnTo>
                      <a:lnTo>
                        <a:pt x="746" y="928"/>
                      </a:lnTo>
                      <a:lnTo>
                        <a:pt x="752" y="949"/>
                      </a:lnTo>
                      <a:lnTo>
                        <a:pt x="713" y="961"/>
                      </a:lnTo>
                      <a:lnTo>
                        <a:pt x="704" y="1032"/>
                      </a:lnTo>
                      <a:lnTo>
                        <a:pt x="800" y="1036"/>
                      </a:lnTo>
                      <a:lnTo>
                        <a:pt x="852" y="1084"/>
                      </a:lnTo>
                      <a:lnTo>
                        <a:pt x="869" y="1075"/>
                      </a:lnTo>
                      <a:lnTo>
                        <a:pt x="892" y="1092"/>
                      </a:lnTo>
                      <a:lnTo>
                        <a:pt x="912" y="1128"/>
                      </a:lnTo>
                    </a:path>
                  </a:pathLst>
                </a:custGeom>
                <a:noFill/>
                <a:ln w="63500" cmpd="sng">
                  <a:solidFill>
                    <a:srgbClr val="00FF00"/>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39" name="Freeform 107"/>
                <p:cNvSpPr>
                  <a:spLocks/>
                </p:cNvSpPr>
                <p:nvPr/>
              </p:nvSpPr>
              <p:spPr bwMode="auto">
                <a:xfrm>
                  <a:off x="876" y="1716"/>
                  <a:ext cx="195" cy="57"/>
                </a:xfrm>
                <a:custGeom>
                  <a:avLst/>
                  <a:gdLst/>
                  <a:ahLst/>
                  <a:cxnLst>
                    <a:cxn ang="0">
                      <a:pos x="0" y="57"/>
                    </a:cxn>
                    <a:cxn ang="0">
                      <a:pos x="64" y="32"/>
                    </a:cxn>
                    <a:cxn ang="0">
                      <a:pos x="112" y="4"/>
                    </a:cxn>
                    <a:cxn ang="0">
                      <a:pos x="144" y="0"/>
                    </a:cxn>
                    <a:cxn ang="0">
                      <a:pos x="195" y="3"/>
                    </a:cxn>
                  </a:cxnLst>
                  <a:rect l="0" t="0" r="r" b="b"/>
                  <a:pathLst>
                    <a:path w="195" h="57">
                      <a:moveTo>
                        <a:pt x="0" y="57"/>
                      </a:moveTo>
                      <a:lnTo>
                        <a:pt x="64" y="32"/>
                      </a:lnTo>
                      <a:lnTo>
                        <a:pt x="112" y="4"/>
                      </a:lnTo>
                      <a:lnTo>
                        <a:pt x="144" y="0"/>
                      </a:lnTo>
                      <a:lnTo>
                        <a:pt x="195" y="3"/>
                      </a:lnTo>
                    </a:path>
                  </a:pathLst>
                </a:custGeom>
                <a:noFill/>
                <a:ln w="63500" cmpd="sng">
                  <a:solidFill>
                    <a:srgbClr val="00FF00"/>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0" name="Freeform 108"/>
                <p:cNvSpPr>
                  <a:spLocks/>
                </p:cNvSpPr>
                <p:nvPr/>
              </p:nvSpPr>
              <p:spPr bwMode="auto">
                <a:xfrm>
                  <a:off x="990" y="1890"/>
                  <a:ext cx="126" cy="186"/>
                </a:xfrm>
                <a:custGeom>
                  <a:avLst/>
                  <a:gdLst/>
                  <a:ahLst/>
                  <a:cxnLst>
                    <a:cxn ang="0">
                      <a:pos x="126" y="0"/>
                    </a:cxn>
                    <a:cxn ang="0">
                      <a:pos x="87" y="18"/>
                    </a:cxn>
                    <a:cxn ang="0">
                      <a:pos x="117" y="39"/>
                    </a:cxn>
                    <a:cxn ang="0">
                      <a:pos x="81" y="45"/>
                    </a:cxn>
                    <a:cxn ang="0">
                      <a:pos x="66" y="99"/>
                    </a:cxn>
                    <a:cxn ang="0">
                      <a:pos x="42" y="87"/>
                    </a:cxn>
                    <a:cxn ang="0">
                      <a:pos x="15" y="96"/>
                    </a:cxn>
                    <a:cxn ang="0">
                      <a:pos x="0" y="123"/>
                    </a:cxn>
                    <a:cxn ang="0">
                      <a:pos x="6" y="147"/>
                    </a:cxn>
                    <a:cxn ang="0">
                      <a:pos x="33" y="186"/>
                    </a:cxn>
                  </a:cxnLst>
                  <a:rect l="0" t="0" r="r" b="b"/>
                  <a:pathLst>
                    <a:path w="126" h="186">
                      <a:moveTo>
                        <a:pt x="126" y="0"/>
                      </a:moveTo>
                      <a:lnTo>
                        <a:pt x="87" y="18"/>
                      </a:lnTo>
                      <a:lnTo>
                        <a:pt x="117" y="39"/>
                      </a:lnTo>
                      <a:lnTo>
                        <a:pt x="81" y="45"/>
                      </a:lnTo>
                      <a:lnTo>
                        <a:pt x="66" y="99"/>
                      </a:lnTo>
                      <a:lnTo>
                        <a:pt x="42" y="87"/>
                      </a:lnTo>
                      <a:lnTo>
                        <a:pt x="15" y="96"/>
                      </a:lnTo>
                      <a:lnTo>
                        <a:pt x="0" y="123"/>
                      </a:lnTo>
                      <a:lnTo>
                        <a:pt x="6" y="147"/>
                      </a:lnTo>
                      <a:lnTo>
                        <a:pt x="33" y="186"/>
                      </a:lnTo>
                    </a:path>
                  </a:pathLst>
                </a:custGeom>
                <a:noFill/>
                <a:ln w="63500" cap="flat" cmpd="sng">
                  <a:solidFill>
                    <a:srgbClr val="00FF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1" name="Freeform 109"/>
                <p:cNvSpPr>
                  <a:spLocks/>
                </p:cNvSpPr>
                <p:nvPr/>
              </p:nvSpPr>
              <p:spPr bwMode="auto">
                <a:xfrm>
                  <a:off x="1386" y="2661"/>
                  <a:ext cx="240" cy="387"/>
                </a:xfrm>
                <a:custGeom>
                  <a:avLst/>
                  <a:gdLst/>
                  <a:ahLst/>
                  <a:cxnLst>
                    <a:cxn ang="0">
                      <a:pos x="240" y="0"/>
                    </a:cxn>
                    <a:cxn ang="0">
                      <a:pos x="219" y="42"/>
                    </a:cxn>
                    <a:cxn ang="0">
                      <a:pos x="204" y="57"/>
                    </a:cxn>
                    <a:cxn ang="0">
                      <a:pos x="174" y="57"/>
                    </a:cxn>
                    <a:cxn ang="0">
                      <a:pos x="147" y="36"/>
                    </a:cxn>
                    <a:cxn ang="0">
                      <a:pos x="126" y="42"/>
                    </a:cxn>
                    <a:cxn ang="0">
                      <a:pos x="105" y="63"/>
                    </a:cxn>
                    <a:cxn ang="0">
                      <a:pos x="87" y="87"/>
                    </a:cxn>
                    <a:cxn ang="0">
                      <a:pos x="87" y="114"/>
                    </a:cxn>
                    <a:cxn ang="0">
                      <a:pos x="66" y="123"/>
                    </a:cxn>
                    <a:cxn ang="0">
                      <a:pos x="54" y="138"/>
                    </a:cxn>
                    <a:cxn ang="0">
                      <a:pos x="39" y="159"/>
                    </a:cxn>
                    <a:cxn ang="0">
                      <a:pos x="15" y="162"/>
                    </a:cxn>
                    <a:cxn ang="0">
                      <a:pos x="3" y="192"/>
                    </a:cxn>
                    <a:cxn ang="0">
                      <a:pos x="24" y="219"/>
                    </a:cxn>
                    <a:cxn ang="0">
                      <a:pos x="18" y="237"/>
                    </a:cxn>
                    <a:cxn ang="0">
                      <a:pos x="42" y="249"/>
                    </a:cxn>
                    <a:cxn ang="0">
                      <a:pos x="45" y="279"/>
                    </a:cxn>
                    <a:cxn ang="0">
                      <a:pos x="60" y="291"/>
                    </a:cxn>
                    <a:cxn ang="0">
                      <a:pos x="69" y="312"/>
                    </a:cxn>
                    <a:cxn ang="0">
                      <a:pos x="63" y="333"/>
                    </a:cxn>
                    <a:cxn ang="0">
                      <a:pos x="60" y="351"/>
                    </a:cxn>
                    <a:cxn ang="0">
                      <a:pos x="33" y="387"/>
                    </a:cxn>
                  </a:cxnLst>
                  <a:rect l="0" t="0" r="r" b="b"/>
                  <a:pathLst>
                    <a:path w="240" h="387">
                      <a:moveTo>
                        <a:pt x="240" y="0"/>
                      </a:moveTo>
                      <a:lnTo>
                        <a:pt x="219" y="42"/>
                      </a:lnTo>
                      <a:lnTo>
                        <a:pt x="204" y="57"/>
                      </a:lnTo>
                      <a:lnTo>
                        <a:pt x="174" y="57"/>
                      </a:lnTo>
                      <a:lnTo>
                        <a:pt x="147" y="36"/>
                      </a:lnTo>
                      <a:lnTo>
                        <a:pt x="126" y="42"/>
                      </a:lnTo>
                      <a:lnTo>
                        <a:pt x="105" y="63"/>
                      </a:lnTo>
                      <a:lnTo>
                        <a:pt x="87" y="87"/>
                      </a:lnTo>
                      <a:lnTo>
                        <a:pt x="87" y="114"/>
                      </a:lnTo>
                      <a:lnTo>
                        <a:pt x="66" y="123"/>
                      </a:lnTo>
                      <a:lnTo>
                        <a:pt x="54" y="138"/>
                      </a:lnTo>
                      <a:lnTo>
                        <a:pt x="39" y="159"/>
                      </a:lnTo>
                      <a:lnTo>
                        <a:pt x="15" y="162"/>
                      </a:lnTo>
                      <a:cubicBezTo>
                        <a:pt x="0" y="181"/>
                        <a:pt x="3" y="171"/>
                        <a:pt x="3" y="192"/>
                      </a:cubicBezTo>
                      <a:lnTo>
                        <a:pt x="24" y="219"/>
                      </a:lnTo>
                      <a:lnTo>
                        <a:pt x="18" y="237"/>
                      </a:lnTo>
                      <a:lnTo>
                        <a:pt x="42" y="249"/>
                      </a:lnTo>
                      <a:lnTo>
                        <a:pt x="45" y="279"/>
                      </a:lnTo>
                      <a:lnTo>
                        <a:pt x="60" y="291"/>
                      </a:lnTo>
                      <a:lnTo>
                        <a:pt x="69" y="312"/>
                      </a:lnTo>
                      <a:lnTo>
                        <a:pt x="63" y="333"/>
                      </a:lnTo>
                      <a:lnTo>
                        <a:pt x="60" y="351"/>
                      </a:lnTo>
                      <a:lnTo>
                        <a:pt x="33" y="387"/>
                      </a:lnTo>
                    </a:path>
                  </a:pathLst>
                </a:custGeom>
                <a:noFill/>
                <a:ln w="63500" cap="flat" cmpd="sng">
                  <a:solidFill>
                    <a:srgbClr val="00FF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2" name="Freeform 110"/>
                <p:cNvSpPr>
                  <a:spLocks/>
                </p:cNvSpPr>
                <p:nvPr/>
              </p:nvSpPr>
              <p:spPr bwMode="auto">
                <a:xfrm>
                  <a:off x="1989" y="3051"/>
                  <a:ext cx="516" cy="306"/>
                </a:xfrm>
                <a:custGeom>
                  <a:avLst/>
                  <a:gdLst/>
                  <a:ahLst/>
                  <a:cxnLst>
                    <a:cxn ang="0">
                      <a:pos x="42" y="99"/>
                    </a:cxn>
                    <a:cxn ang="0">
                      <a:pos x="12" y="81"/>
                    </a:cxn>
                    <a:cxn ang="0">
                      <a:pos x="3" y="57"/>
                    </a:cxn>
                    <a:cxn ang="0">
                      <a:pos x="0" y="39"/>
                    </a:cxn>
                    <a:cxn ang="0">
                      <a:pos x="18" y="21"/>
                    </a:cxn>
                    <a:cxn ang="0">
                      <a:pos x="33" y="9"/>
                    </a:cxn>
                    <a:cxn ang="0">
                      <a:pos x="57" y="0"/>
                    </a:cxn>
                    <a:cxn ang="0">
                      <a:pos x="75" y="12"/>
                    </a:cxn>
                    <a:cxn ang="0">
                      <a:pos x="96" y="27"/>
                    </a:cxn>
                    <a:cxn ang="0">
                      <a:pos x="120" y="39"/>
                    </a:cxn>
                    <a:cxn ang="0">
                      <a:pos x="150" y="63"/>
                    </a:cxn>
                    <a:cxn ang="0">
                      <a:pos x="192" y="81"/>
                    </a:cxn>
                    <a:cxn ang="0">
                      <a:pos x="222" y="111"/>
                    </a:cxn>
                    <a:cxn ang="0">
                      <a:pos x="291" y="111"/>
                    </a:cxn>
                    <a:cxn ang="0">
                      <a:pos x="306" y="129"/>
                    </a:cxn>
                    <a:cxn ang="0">
                      <a:pos x="441" y="129"/>
                    </a:cxn>
                    <a:cxn ang="0">
                      <a:pos x="468" y="144"/>
                    </a:cxn>
                    <a:cxn ang="0">
                      <a:pos x="486" y="168"/>
                    </a:cxn>
                    <a:cxn ang="0">
                      <a:pos x="516" y="183"/>
                    </a:cxn>
                    <a:cxn ang="0">
                      <a:pos x="495" y="195"/>
                    </a:cxn>
                    <a:cxn ang="0">
                      <a:pos x="489" y="213"/>
                    </a:cxn>
                    <a:cxn ang="0">
                      <a:pos x="492" y="255"/>
                    </a:cxn>
                    <a:cxn ang="0">
                      <a:pos x="501" y="279"/>
                    </a:cxn>
                    <a:cxn ang="0">
                      <a:pos x="504" y="306"/>
                    </a:cxn>
                  </a:cxnLst>
                  <a:rect l="0" t="0" r="r" b="b"/>
                  <a:pathLst>
                    <a:path w="516" h="306">
                      <a:moveTo>
                        <a:pt x="42" y="99"/>
                      </a:moveTo>
                      <a:lnTo>
                        <a:pt x="12" y="81"/>
                      </a:lnTo>
                      <a:lnTo>
                        <a:pt x="3" y="57"/>
                      </a:lnTo>
                      <a:lnTo>
                        <a:pt x="0" y="39"/>
                      </a:lnTo>
                      <a:lnTo>
                        <a:pt x="18" y="21"/>
                      </a:lnTo>
                      <a:lnTo>
                        <a:pt x="33" y="9"/>
                      </a:lnTo>
                      <a:lnTo>
                        <a:pt x="57" y="0"/>
                      </a:lnTo>
                      <a:lnTo>
                        <a:pt x="75" y="12"/>
                      </a:lnTo>
                      <a:lnTo>
                        <a:pt x="96" y="27"/>
                      </a:lnTo>
                      <a:lnTo>
                        <a:pt x="120" y="39"/>
                      </a:lnTo>
                      <a:lnTo>
                        <a:pt x="150" y="63"/>
                      </a:lnTo>
                      <a:lnTo>
                        <a:pt x="192" y="81"/>
                      </a:lnTo>
                      <a:lnTo>
                        <a:pt x="222" y="111"/>
                      </a:lnTo>
                      <a:lnTo>
                        <a:pt x="291" y="111"/>
                      </a:lnTo>
                      <a:lnTo>
                        <a:pt x="306" y="129"/>
                      </a:lnTo>
                      <a:lnTo>
                        <a:pt x="441" y="129"/>
                      </a:lnTo>
                      <a:lnTo>
                        <a:pt x="468" y="144"/>
                      </a:lnTo>
                      <a:lnTo>
                        <a:pt x="486" y="168"/>
                      </a:lnTo>
                      <a:lnTo>
                        <a:pt x="516" y="183"/>
                      </a:lnTo>
                      <a:lnTo>
                        <a:pt x="495" y="195"/>
                      </a:lnTo>
                      <a:lnTo>
                        <a:pt x="489" y="213"/>
                      </a:lnTo>
                      <a:lnTo>
                        <a:pt x="492" y="255"/>
                      </a:lnTo>
                      <a:lnTo>
                        <a:pt x="501" y="279"/>
                      </a:lnTo>
                      <a:lnTo>
                        <a:pt x="504" y="306"/>
                      </a:lnTo>
                    </a:path>
                  </a:pathLst>
                </a:custGeom>
                <a:noFill/>
                <a:ln w="63500" cap="flat" cmpd="sng">
                  <a:solidFill>
                    <a:srgbClr val="00FF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nvGrpSpPr>
                <p:cNvPr id="12" name="Group 111"/>
                <p:cNvGrpSpPr>
                  <a:grpSpLocks/>
                </p:cNvGrpSpPr>
                <p:nvPr/>
              </p:nvGrpSpPr>
              <p:grpSpPr bwMode="auto">
                <a:xfrm>
                  <a:off x="876" y="1716"/>
                  <a:ext cx="1632" cy="1668"/>
                  <a:chOff x="876" y="1716"/>
                  <a:chExt cx="1632" cy="1668"/>
                </a:xfrm>
              </p:grpSpPr>
              <p:sp>
                <p:nvSpPr>
                  <p:cNvPr id="325744" name="Freeform 112"/>
                  <p:cNvSpPr>
                    <a:spLocks/>
                  </p:cNvSpPr>
                  <p:nvPr/>
                </p:nvSpPr>
                <p:spPr bwMode="auto">
                  <a:xfrm>
                    <a:off x="1105" y="1928"/>
                    <a:ext cx="912" cy="1128"/>
                  </a:xfrm>
                  <a:custGeom>
                    <a:avLst/>
                    <a:gdLst/>
                    <a:ahLst/>
                    <a:cxnLst>
                      <a:cxn ang="0">
                        <a:pos x="0" y="0"/>
                      </a:cxn>
                      <a:cxn ang="0">
                        <a:pos x="44" y="24"/>
                      </a:cxn>
                      <a:cxn ang="0">
                        <a:pos x="80" y="60"/>
                      </a:cxn>
                      <a:cxn ang="0">
                        <a:pos x="124" y="120"/>
                      </a:cxn>
                      <a:cxn ang="0">
                        <a:pos x="146" y="163"/>
                      </a:cxn>
                      <a:cxn ang="0">
                        <a:pos x="152" y="208"/>
                      </a:cxn>
                      <a:cxn ang="0">
                        <a:pos x="164" y="252"/>
                      </a:cxn>
                      <a:cxn ang="0">
                        <a:pos x="220" y="328"/>
                      </a:cxn>
                      <a:cxn ang="0">
                        <a:pos x="252" y="372"/>
                      </a:cxn>
                      <a:cxn ang="0">
                        <a:pos x="272" y="392"/>
                      </a:cxn>
                      <a:cxn ang="0">
                        <a:pos x="316" y="412"/>
                      </a:cxn>
                      <a:cxn ang="0">
                        <a:pos x="348" y="468"/>
                      </a:cxn>
                      <a:cxn ang="0">
                        <a:pos x="384" y="488"/>
                      </a:cxn>
                      <a:cxn ang="0">
                        <a:pos x="420" y="552"/>
                      </a:cxn>
                      <a:cxn ang="0">
                        <a:pos x="480" y="584"/>
                      </a:cxn>
                      <a:cxn ang="0">
                        <a:pos x="484" y="608"/>
                      </a:cxn>
                      <a:cxn ang="0">
                        <a:pos x="480" y="640"/>
                      </a:cxn>
                      <a:cxn ang="0">
                        <a:pos x="488" y="664"/>
                      </a:cxn>
                      <a:cxn ang="0">
                        <a:pos x="524" y="736"/>
                      </a:cxn>
                      <a:cxn ang="0">
                        <a:pos x="548" y="756"/>
                      </a:cxn>
                      <a:cxn ang="0">
                        <a:pos x="580" y="832"/>
                      </a:cxn>
                      <a:cxn ang="0">
                        <a:pos x="608" y="852"/>
                      </a:cxn>
                      <a:cxn ang="0">
                        <a:pos x="616" y="912"/>
                      </a:cxn>
                      <a:cxn ang="0">
                        <a:pos x="695" y="931"/>
                      </a:cxn>
                      <a:cxn ang="0">
                        <a:pos x="746" y="928"/>
                      </a:cxn>
                      <a:cxn ang="0">
                        <a:pos x="752" y="949"/>
                      </a:cxn>
                      <a:cxn ang="0">
                        <a:pos x="713" y="961"/>
                      </a:cxn>
                      <a:cxn ang="0">
                        <a:pos x="704" y="1032"/>
                      </a:cxn>
                      <a:cxn ang="0">
                        <a:pos x="800" y="1036"/>
                      </a:cxn>
                      <a:cxn ang="0">
                        <a:pos x="852" y="1084"/>
                      </a:cxn>
                      <a:cxn ang="0">
                        <a:pos x="869" y="1075"/>
                      </a:cxn>
                      <a:cxn ang="0">
                        <a:pos x="892" y="1092"/>
                      </a:cxn>
                      <a:cxn ang="0">
                        <a:pos x="912" y="1128"/>
                      </a:cxn>
                    </a:cxnLst>
                    <a:rect l="0" t="0" r="r" b="b"/>
                    <a:pathLst>
                      <a:path w="912" h="1128">
                        <a:moveTo>
                          <a:pt x="0" y="0"/>
                        </a:moveTo>
                        <a:lnTo>
                          <a:pt x="44" y="24"/>
                        </a:lnTo>
                        <a:lnTo>
                          <a:pt x="80" y="60"/>
                        </a:lnTo>
                        <a:lnTo>
                          <a:pt x="124" y="120"/>
                        </a:lnTo>
                        <a:lnTo>
                          <a:pt x="146" y="163"/>
                        </a:lnTo>
                        <a:lnTo>
                          <a:pt x="152" y="208"/>
                        </a:lnTo>
                        <a:lnTo>
                          <a:pt x="164" y="252"/>
                        </a:lnTo>
                        <a:lnTo>
                          <a:pt x="220" y="328"/>
                        </a:lnTo>
                        <a:lnTo>
                          <a:pt x="252" y="372"/>
                        </a:lnTo>
                        <a:lnTo>
                          <a:pt x="272" y="392"/>
                        </a:lnTo>
                        <a:lnTo>
                          <a:pt x="316" y="412"/>
                        </a:lnTo>
                        <a:lnTo>
                          <a:pt x="348" y="468"/>
                        </a:lnTo>
                        <a:lnTo>
                          <a:pt x="384" y="488"/>
                        </a:lnTo>
                        <a:lnTo>
                          <a:pt x="420" y="552"/>
                        </a:lnTo>
                        <a:lnTo>
                          <a:pt x="480" y="584"/>
                        </a:lnTo>
                        <a:lnTo>
                          <a:pt x="484" y="608"/>
                        </a:lnTo>
                        <a:lnTo>
                          <a:pt x="480" y="640"/>
                        </a:lnTo>
                        <a:lnTo>
                          <a:pt x="488" y="664"/>
                        </a:lnTo>
                        <a:lnTo>
                          <a:pt x="524" y="736"/>
                        </a:lnTo>
                        <a:lnTo>
                          <a:pt x="548" y="756"/>
                        </a:lnTo>
                        <a:lnTo>
                          <a:pt x="580" y="832"/>
                        </a:lnTo>
                        <a:lnTo>
                          <a:pt x="608" y="852"/>
                        </a:lnTo>
                        <a:lnTo>
                          <a:pt x="616" y="912"/>
                        </a:lnTo>
                        <a:lnTo>
                          <a:pt x="695" y="931"/>
                        </a:lnTo>
                        <a:lnTo>
                          <a:pt x="746" y="928"/>
                        </a:lnTo>
                        <a:lnTo>
                          <a:pt x="752" y="949"/>
                        </a:lnTo>
                        <a:lnTo>
                          <a:pt x="713" y="961"/>
                        </a:lnTo>
                        <a:lnTo>
                          <a:pt x="704" y="1032"/>
                        </a:lnTo>
                        <a:lnTo>
                          <a:pt x="800" y="1036"/>
                        </a:lnTo>
                        <a:lnTo>
                          <a:pt x="852" y="1084"/>
                        </a:lnTo>
                        <a:lnTo>
                          <a:pt x="869" y="1075"/>
                        </a:lnTo>
                        <a:lnTo>
                          <a:pt x="892" y="1092"/>
                        </a:lnTo>
                        <a:lnTo>
                          <a:pt x="912" y="1128"/>
                        </a:lnTo>
                      </a:path>
                    </a:pathLst>
                  </a:custGeom>
                  <a:noFill/>
                  <a:ln w="25400" cmpd="sng">
                    <a:solidFill>
                      <a:srgbClr val="006600"/>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5" name="Freeform 113"/>
                  <p:cNvSpPr>
                    <a:spLocks/>
                  </p:cNvSpPr>
                  <p:nvPr/>
                </p:nvSpPr>
                <p:spPr bwMode="auto">
                  <a:xfrm>
                    <a:off x="876" y="1716"/>
                    <a:ext cx="195" cy="57"/>
                  </a:xfrm>
                  <a:custGeom>
                    <a:avLst/>
                    <a:gdLst/>
                    <a:ahLst/>
                    <a:cxnLst>
                      <a:cxn ang="0">
                        <a:pos x="0" y="57"/>
                      </a:cxn>
                      <a:cxn ang="0">
                        <a:pos x="64" y="32"/>
                      </a:cxn>
                      <a:cxn ang="0">
                        <a:pos x="112" y="4"/>
                      </a:cxn>
                      <a:cxn ang="0">
                        <a:pos x="144" y="0"/>
                      </a:cxn>
                      <a:cxn ang="0">
                        <a:pos x="195" y="3"/>
                      </a:cxn>
                    </a:cxnLst>
                    <a:rect l="0" t="0" r="r" b="b"/>
                    <a:pathLst>
                      <a:path w="195" h="57">
                        <a:moveTo>
                          <a:pt x="0" y="57"/>
                        </a:moveTo>
                        <a:lnTo>
                          <a:pt x="64" y="32"/>
                        </a:lnTo>
                        <a:lnTo>
                          <a:pt x="112" y="4"/>
                        </a:lnTo>
                        <a:lnTo>
                          <a:pt x="144" y="0"/>
                        </a:lnTo>
                        <a:lnTo>
                          <a:pt x="195" y="3"/>
                        </a:lnTo>
                      </a:path>
                    </a:pathLst>
                  </a:custGeom>
                  <a:noFill/>
                  <a:ln w="25400" cmpd="sng">
                    <a:solidFill>
                      <a:srgbClr val="006600"/>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6" name="Freeform 114"/>
                  <p:cNvSpPr>
                    <a:spLocks/>
                  </p:cNvSpPr>
                  <p:nvPr/>
                </p:nvSpPr>
                <p:spPr bwMode="auto">
                  <a:xfrm>
                    <a:off x="990" y="1890"/>
                    <a:ext cx="126" cy="186"/>
                  </a:xfrm>
                  <a:custGeom>
                    <a:avLst/>
                    <a:gdLst/>
                    <a:ahLst/>
                    <a:cxnLst>
                      <a:cxn ang="0">
                        <a:pos x="126" y="0"/>
                      </a:cxn>
                      <a:cxn ang="0">
                        <a:pos x="87" y="18"/>
                      </a:cxn>
                      <a:cxn ang="0">
                        <a:pos x="117" y="39"/>
                      </a:cxn>
                      <a:cxn ang="0">
                        <a:pos x="81" y="45"/>
                      </a:cxn>
                      <a:cxn ang="0">
                        <a:pos x="66" y="99"/>
                      </a:cxn>
                      <a:cxn ang="0">
                        <a:pos x="42" y="87"/>
                      </a:cxn>
                      <a:cxn ang="0">
                        <a:pos x="15" y="96"/>
                      </a:cxn>
                      <a:cxn ang="0">
                        <a:pos x="0" y="123"/>
                      </a:cxn>
                      <a:cxn ang="0">
                        <a:pos x="6" y="147"/>
                      </a:cxn>
                      <a:cxn ang="0">
                        <a:pos x="33" y="186"/>
                      </a:cxn>
                    </a:cxnLst>
                    <a:rect l="0" t="0" r="r" b="b"/>
                    <a:pathLst>
                      <a:path w="126" h="186">
                        <a:moveTo>
                          <a:pt x="126" y="0"/>
                        </a:moveTo>
                        <a:lnTo>
                          <a:pt x="87" y="18"/>
                        </a:lnTo>
                        <a:lnTo>
                          <a:pt x="117" y="39"/>
                        </a:lnTo>
                        <a:lnTo>
                          <a:pt x="81" y="45"/>
                        </a:lnTo>
                        <a:lnTo>
                          <a:pt x="66" y="99"/>
                        </a:lnTo>
                        <a:lnTo>
                          <a:pt x="42" y="87"/>
                        </a:lnTo>
                        <a:lnTo>
                          <a:pt x="15" y="96"/>
                        </a:lnTo>
                        <a:lnTo>
                          <a:pt x="0" y="123"/>
                        </a:lnTo>
                        <a:lnTo>
                          <a:pt x="6" y="147"/>
                        </a:lnTo>
                        <a:lnTo>
                          <a:pt x="33" y="186"/>
                        </a:lnTo>
                      </a:path>
                    </a:pathLst>
                  </a:custGeom>
                  <a:noFill/>
                  <a:ln w="25400" cap="flat" cmpd="sng">
                    <a:solidFill>
                      <a:srgbClr val="0066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7" name="Freeform 115"/>
                  <p:cNvSpPr>
                    <a:spLocks/>
                  </p:cNvSpPr>
                  <p:nvPr/>
                </p:nvSpPr>
                <p:spPr bwMode="auto">
                  <a:xfrm>
                    <a:off x="1386" y="2661"/>
                    <a:ext cx="240" cy="387"/>
                  </a:xfrm>
                  <a:custGeom>
                    <a:avLst/>
                    <a:gdLst/>
                    <a:ahLst/>
                    <a:cxnLst>
                      <a:cxn ang="0">
                        <a:pos x="240" y="0"/>
                      </a:cxn>
                      <a:cxn ang="0">
                        <a:pos x="219" y="42"/>
                      </a:cxn>
                      <a:cxn ang="0">
                        <a:pos x="204" y="57"/>
                      </a:cxn>
                      <a:cxn ang="0">
                        <a:pos x="174" y="57"/>
                      </a:cxn>
                      <a:cxn ang="0">
                        <a:pos x="147" y="36"/>
                      </a:cxn>
                      <a:cxn ang="0">
                        <a:pos x="126" y="42"/>
                      </a:cxn>
                      <a:cxn ang="0">
                        <a:pos x="105" y="63"/>
                      </a:cxn>
                      <a:cxn ang="0">
                        <a:pos x="87" y="87"/>
                      </a:cxn>
                      <a:cxn ang="0">
                        <a:pos x="87" y="114"/>
                      </a:cxn>
                      <a:cxn ang="0">
                        <a:pos x="66" y="123"/>
                      </a:cxn>
                      <a:cxn ang="0">
                        <a:pos x="54" y="138"/>
                      </a:cxn>
                      <a:cxn ang="0">
                        <a:pos x="39" y="159"/>
                      </a:cxn>
                      <a:cxn ang="0">
                        <a:pos x="15" y="162"/>
                      </a:cxn>
                      <a:cxn ang="0">
                        <a:pos x="3" y="192"/>
                      </a:cxn>
                      <a:cxn ang="0">
                        <a:pos x="24" y="219"/>
                      </a:cxn>
                      <a:cxn ang="0">
                        <a:pos x="18" y="237"/>
                      </a:cxn>
                      <a:cxn ang="0">
                        <a:pos x="42" y="249"/>
                      </a:cxn>
                      <a:cxn ang="0">
                        <a:pos x="45" y="279"/>
                      </a:cxn>
                      <a:cxn ang="0">
                        <a:pos x="60" y="291"/>
                      </a:cxn>
                      <a:cxn ang="0">
                        <a:pos x="69" y="312"/>
                      </a:cxn>
                      <a:cxn ang="0">
                        <a:pos x="63" y="333"/>
                      </a:cxn>
                      <a:cxn ang="0">
                        <a:pos x="60" y="351"/>
                      </a:cxn>
                      <a:cxn ang="0">
                        <a:pos x="33" y="387"/>
                      </a:cxn>
                    </a:cxnLst>
                    <a:rect l="0" t="0" r="r" b="b"/>
                    <a:pathLst>
                      <a:path w="240" h="387">
                        <a:moveTo>
                          <a:pt x="240" y="0"/>
                        </a:moveTo>
                        <a:lnTo>
                          <a:pt x="219" y="42"/>
                        </a:lnTo>
                        <a:lnTo>
                          <a:pt x="204" y="57"/>
                        </a:lnTo>
                        <a:lnTo>
                          <a:pt x="174" y="57"/>
                        </a:lnTo>
                        <a:lnTo>
                          <a:pt x="147" y="36"/>
                        </a:lnTo>
                        <a:lnTo>
                          <a:pt x="126" y="42"/>
                        </a:lnTo>
                        <a:lnTo>
                          <a:pt x="105" y="63"/>
                        </a:lnTo>
                        <a:lnTo>
                          <a:pt x="87" y="87"/>
                        </a:lnTo>
                        <a:lnTo>
                          <a:pt x="87" y="114"/>
                        </a:lnTo>
                        <a:lnTo>
                          <a:pt x="66" y="123"/>
                        </a:lnTo>
                        <a:lnTo>
                          <a:pt x="54" y="138"/>
                        </a:lnTo>
                        <a:lnTo>
                          <a:pt x="39" y="159"/>
                        </a:lnTo>
                        <a:lnTo>
                          <a:pt x="15" y="162"/>
                        </a:lnTo>
                        <a:cubicBezTo>
                          <a:pt x="0" y="181"/>
                          <a:pt x="3" y="171"/>
                          <a:pt x="3" y="192"/>
                        </a:cubicBezTo>
                        <a:lnTo>
                          <a:pt x="24" y="219"/>
                        </a:lnTo>
                        <a:lnTo>
                          <a:pt x="18" y="237"/>
                        </a:lnTo>
                        <a:lnTo>
                          <a:pt x="42" y="249"/>
                        </a:lnTo>
                        <a:lnTo>
                          <a:pt x="45" y="279"/>
                        </a:lnTo>
                        <a:lnTo>
                          <a:pt x="60" y="291"/>
                        </a:lnTo>
                        <a:lnTo>
                          <a:pt x="69" y="312"/>
                        </a:lnTo>
                        <a:lnTo>
                          <a:pt x="63" y="333"/>
                        </a:lnTo>
                        <a:lnTo>
                          <a:pt x="60" y="351"/>
                        </a:lnTo>
                        <a:lnTo>
                          <a:pt x="33" y="387"/>
                        </a:lnTo>
                      </a:path>
                    </a:pathLst>
                  </a:custGeom>
                  <a:noFill/>
                  <a:ln w="25400" cap="flat" cmpd="sng">
                    <a:solidFill>
                      <a:srgbClr val="0066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8" name="Freeform 116"/>
                  <p:cNvSpPr>
                    <a:spLocks/>
                  </p:cNvSpPr>
                  <p:nvPr/>
                </p:nvSpPr>
                <p:spPr bwMode="auto">
                  <a:xfrm>
                    <a:off x="1989" y="3051"/>
                    <a:ext cx="519" cy="333"/>
                  </a:xfrm>
                  <a:custGeom>
                    <a:avLst/>
                    <a:gdLst/>
                    <a:ahLst/>
                    <a:cxnLst>
                      <a:cxn ang="0">
                        <a:pos x="42" y="99"/>
                      </a:cxn>
                      <a:cxn ang="0">
                        <a:pos x="12" y="81"/>
                      </a:cxn>
                      <a:cxn ang="0">
                        <a:pos x="3" y="57"/>
                      </a:cxn>
                      <a:cxn ang="0">
                        <a:pos x="0" y="39"/>
                      </a:cxn>
                      <a:cxn ang="0">
                        <a:pos x="18" y="21"/>
                      </a:cxn>
                      <a:cxn ang="0">
                        <a:pos x="33" y="9"/>
                      </a:cxn>
                      <a:cxn ang="0">
                        <a:pos x="57" y="0"/>
                      </a:cxn>
                      <a:cxn ang="0">
                        <a:pos x="75" y="12"/>
                      </a:cxn>
                      <a:cxn ang="0">
                        <a:pos x="96" y="27"/>
                      </a:cxn>
                      <a:cxn ang="0">
                        <a:pos x="120" y="39"/>
                      </a:cxn>
                      <a:cxn ang="0">
                        <a:pos x="150" y="63"/>
                      </a:cxn>
                      <a:cxn ang="0">
                        <a:pos x="192" y="81"/>
                      </a:cxn>
                      <a:cxn ang="0">
                        <a:pos x="222" y="111"/>
                      </a:cxn>
                      <a:cxn ang="0">
                        <a:pos x="291" y="111"/>
                      </a:cxn>
                      <a:cxn ang="0">
                        <a:pos x="306" y="129"/>
                      </a:cxn>
                      <a:cxn ang="0">
                        <a:pos x="441" y="129"/>
                      </a:cxn>
                      <a:cxn ang="0">
                        <a:pos x="468" y="144"/>
                      </a:cxn>
                      <a:cxn ang="0">
                        <a:pos x="486" y="168"/>
                      </a:cxn>
                      <a:cxn ang="0">
                        <a:pos x="516" y="183"/>
                      </a:cxn>
                      <a:cxn ang="0">
                        <a:pos x="495" y="195"/>
                      </a:cxn>
                      <a:cxn ang="0">
                        <a:pos x="489" y="213"/>
                      </a:cxn>
                      <a:cxn ang="0">
                        <a:pos x="492" y="255"/>
                      </a:cxn>
                      <a:cxn ang="0">
                        <a:pos x="501" y="279"/>
                      </a:cxn>
                      <a:cxn ang="0">
                        <a:pos x="504" y="306"/>
                      </a:cxn>
                      <a:cxn ang="0">
                        <a:pos x="519" y="333"/>
                      </a:cxn>
                    </a:cxnLst>
                    <a:rect l="0" t="0" r="r" b="b"/>
                    <a:pathLst>
                      <a:path w="519" h="333">
                        <a:moveTo>
                          <a:pt x="42" y="99"/>
                        </a:moveTo>
                        <a:lnTo>
                          <a:pt x="12" y="81"/>
                        </a:lnTo>
                        <a:lnTo>
                          <a:pt x="3" y="57"/>
                        </a:lnTo>
                        <a:lnTo>
                          <a:pt x="0" y="39"/>
                        </a:lnTo>
                        <a:lnTo>
                          <a:pt x="18" y="21"/>
                        </a:lnTo>
                        <a:lnTo>
                          <a:pt x="33" y="9"/>
                        </a:lnTo>
                        <a:lnTo>
                          <a:pt x="57" y="0"/>
                        </a:lnTo>
                        <a:lnTo>
                          <a:pt x="75" y="12"/>
                        </a:lnTo>
                        <a:lnTo>
                          <a:pt x="96" y="27"/>
                        </a:lnTo>
                        <a:lnTo>
                          <a:pt x="120" y="39"/>
                        </a:lnTo>
                        <a:lnTo>
                          <a:pt x="150" y="63"/>
                        </a:lnTo>
                        <a:lnTo>
                          <a:pt x="192" y="81"/>
                        </a:lnTo>
                        <a:lnTo>
                          <a:pt x="222" y="111"/>
                        </a:lnTo>
                        <a:lnTo>
                          <a:pt x="291" y="111"/>
                        </a:lnTo>
                        <a:lnTo>
                          <a:pt x="306" y="129"/>
                        </a:lnTo>
                        <a:lnTo>
                          <a:pt x="441" y="129"/>
                        </a:lnTo>
                        <a:lnTo>
                          <a:pt x="468" y="144"/>
                        </a:lnTo>
                        <a:lnTo>
                          <a:pt x="486" y="168"/>
                        </a:lnTo>
                        <a:lnTo>
                          <a:pt x="516" y="183"/>
                        </a:lnTo>
                        <a:lnTo>
                          <a:pt x="495" y="195"/>
                        </a:lnTo>
                        <a:lnTo>
                          <a:pt x="489" y="213"/>
                        </a:lnTo>
                        <a:lnTo>
                          <a:pt x="492" y="255"/>
                        </a:lnTo>
                        <a:lnTo>
                          <a:pt x="501" y="279"/>
                        </a:lnTo>
                        <a:lnTo>
                          <a:pt x="504" y="306"/>
                        </a:lnTo>
                        <a:lnTo>
                          <a:pt x="519" y="333"/>
                        </a:lnTo>
                      </a:path>
                    </a:pathLst>
                  </a:custGeom>
                  <a:noFill/>
                  <a:ln w="25400" cap="flat" cmpd="sng">
                    <a:solidFill>
                      <a:srgbClr val="006600"/>
                    </a:solidFill>
                    <a:prstDash val="solid"/>
                    <a:round/>
                    <a:headEnd type="none" w="med" len="med"/>
                    <a:tailEnd type="none" w="med" len="me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grpSp>
          <p:sp>
            <p:nvSpPr>
              <p:cNvPr id="325749" name="Rectangle 117"/>
              <p:cNvSpPr>
                <a:spLocks noChangeArrowheads="1"/>
              </p:cNvSpPr>
              <p:nvPr/>
            </p:nvSpPr>
            <p:spPr bwMode="auto">
              <a:xfrm>
                <a:off x="312" y="3118"/>
                <a:ext cx="1114" cy="407"/>
              </a:xfrm>
              <a:prstGeom prst="rect">
                <a:avLst/>
              </a:prstGeom>
              <a:noFill/>
              <a:ln w="9525">
                <a:noFill/>
                <a:miter lim="800000"/>
                <a:headEnd/>
                <a:tailEnd/>
              </a:ln>
              <a:effectLst/>
            </p:spPr>
            <p:txBody>
              <a:bodyPr>
                <a:spAutoFit/>
              </a:bodyPr>
              <a:lstStyle/>
              <a:p>
                <a:pPr algn="ctr" eaLnBrk="0" hangingPunct="0">
                  <a:lnSpc>
                    <a:spcPct val="90000"/>
                  </a:lnSpc>
                  <a:defRPr/>
                </a:pPr>
                <a:r>
                  <a:rPr lang="en-US" sz="2000" dirty="0">
                    <a:solidFill>
                      <a:srgbClr val="FFFF66"/>
                    </a:solidFill>
                    <a:effectLst>
                      <a:outerShdw blurRad="38100" dist="38100" dir="2700000" algn="tl">
                        <a:srgbClr val="000000"/>
                      </a:outerShdw>
                    </a:effectLst>
                    <a:latin typeface="Arial" pitchFamily="34" charset="0"/>
                    <a:cs typeface="+mn-cs"/>
                  </a:rPr>
                  <a:t>State Water Project</a:t>
                </a:r>
              </a:p>
            </p:txBody>
          </p:sp>
        </p:grpSp>
        <p:grpSp>
          <p:nvGrpSpPr>
            <p:cNvPr id="13" name="Group 118"/>
            <p:cNvGrpSpPr>
              <a:grpSpLocks/>
            </p:cNvGrpSpPr>
            <p:nvPr/>
          </p:nvGrpSpPr>
          <p:grpSpPr bwMode="auto">
            <a:xfrm>
              <a:off x="992" y="1325"/>
              <a:ext cx="1488" cy="2260"/>
              <a:chOff x="1152" y="1161"/>
              <a:chExt cx="1488" cy="2260"/>
            </a:xfrm>
          </p:grpSpPr>
          <p:sp>
            <p:nvSpPr>
              <p:cNvPr id="325751" name="Oval 119"/>
              <p:cNvSpPr>
                <a:spLocks noChangeArrowheads="1"/>
              </p:cNvSpPr>
              <p:nvPr/>
            </p:nvSpPr>
            <p:spPr bwMode="auto">
              <a:xfrm>
                <a:off x="1152" y="1161"/>
                <a:ext cx="124" cy="124"/>
              </a:xfrm>
              <a:prstGeom prst="ellipse">
                <a:avLst/>
              </a:prstGeom>
              <a:solidFill>
                <a:srgbClr val="006600"/>
              </a:solidFill>
              <a:ln w="12700">
                <a:solidFill>
                  <a:srgbClr val="66FF33"/>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52" name="Oval 120"/>
              <p:cNvSpPr>
                <a:spLocks noChangeArrowheads="1"/>
              </p:cNvSpPr>
              <p:nvPr/>
            </p:nvSpPr>
            <p:spPr bwMode="auto">
              <a:xfrm>
                <a:off x="1232" y="2160"/>
                <a:ext cx="124" cy="124"/>
              </a:xfrm>
              <a:prstGeom prst="ellipse">
                <a:avLst/>
              </a:prstGeom>
              <a:solidFill>
                <a:srgbClr val="006600"/>
              </a:solidFill>
              <a:ln w="12700">
                <a:solidFill>
                  <a:srgbClr val="66FF33"/>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53" name="Oval 121"/>
              <p:cNvSpPr>
                <a:spLocks noChangeArrowheads="1"/>
              </p:cNvSpPr>
              <p:nvPr/>
            </p:nvSpPr>
            <p:spPr bwMode="auto">
              <a:xfrm>
                <a:off x="2106" y="3135"/>
                <a:ext cx="84" cy="84"/>
              </a:xfrm>
              <a:prstGeom prst="ellipse">
                <a:avLst/>
              </a:prstGeom>
              <a:solidFill>
                <a:srgbClr val="006600"/>
              </a:solidFill>
              <a:ln w="12700">
                <a:solidFill>
                  <a:srgbClr val="66FF33"/>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54" name="Oval 122"/>
              <p:cNvSpPr>
                <a:spLocks noChangeArrowheads="1"/>
              </p:cNvSpPr>
              <p:nvPr/>
            </p:nvSpPr>
            <p:spPr bwMode="auto">
              <a:xfrm>
                <a:off x="2563" y="3344"/>
                <a:ext cx="77" cy="77"/>
              </a:xfrm>
              <a:prstGeom prst="ellipse">
                <a:avLst/>
              </a:prstGeom>
              <a:solidFill>
                <a:srgbClr val="006600"/>
              </a:solidFill>
              <a:ln w="12700">
                <a:solidFill>
                  <a:srgbClr val="66FF33"/>
                </a:solidFill>
                <a:round/>
                <a:headEnd/>
                <a:tailEnd/>
              </a:ln>
              <a:effectLst/>
            </p:spPr>
            <p:txBody>
              <a:bodyPr wrap="none" anchor="ct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grpSp>
      <p:pic>
        <p:nvPicPr>
          <p:cNvPr id="72" name="Picture 5" descr="Opening of the Opening of the Los Angeles Aqueduct, November 5, 1913, California Historical Society."/>
          <p:cNvPicPr>
            <a:picLocks noChangeAspect="1" noChangeArrowheads="1"/>
          </p:cNvPicPr>
          <p:nvPr/>
        </p:nvPicPr>
        <p:blipFill>
          <a:blip r:embed="rId4" cstate="screen"/>
          <a:srcRect/>
          <a:stretch>
            <a:fillRect/>
          </a:stretch>
        </p:blipFill>
        <p:spPr bwMode="auto">
          <a:xfrm>
            <a:off x="2743200" y="990600"/>
            <a:ext cx="1890713" cy="2296092"/>
          </a:xfrm>
          <a:prstGeom prst="rect">
            <a:avLst/>
          </a:prstGeom>
          <a:ln>
            <a:noFill/>
          </a:ln>
          <a:effectLst>
            <a:softEdge rad="112500"/>
          </a:effectLst>
        </p:spPr>
      </p:pic>
      <p:pic>
        <p:nvPicPr>
          <p:cNvPr id="74" name="Picture 60" descr="D:\Documents and Settings\u07136\My Documents\grafix\jpegs11-03\CRA.jpg"/>
          <p:cNvPicPr>
            <a:picLocks noChangeAspect="1" noChangeArrowheads="1"/>
          </p:cNvPicPr>
          <p:nvPr/>
        </p:nvPicPr>
        <p:blipFill>
          <a:blip r:embed="rId5" cstate="screen"/>
          <a:srcRect/>
          <a:stretch>
            <a:fillRect/>
          </a:stretch>
        </p:blipFill>
        <p:spPr bwMode="auto">
          <a:xfrm>
            <a:off x="4191000" y="1828800"/>
            <a:ext cx="2998712" cy="2009775"/>
          </a:xfrm>
          <a:prstGeom prst="rect">
            <a:avLst/>
          </a:prstGeom>
          <a:ln>
            <a:noFill/>
          </a:ln>
          <a:effectLst>
            <a:softEdge rad="112500"/>
          </a:effectLst>
        </p:spPr>
      </p:pic>
      <p:grpSp>
        <p:nvGrpSpPr>
          <p:cNvPr id="14" name="Group 78"/>
          <p:cNvGrpSpPr>
            <a:grpSpLocks/>
          </p:cNvGrpSpPr>
          <p:nvPr/>
        </p:nvGrpSpPr>
        <p:grpSpPr bwMode="auto">
          <a:xfrm>
            <a:off x="1905000" y="5453063"/>
            <a:ext cx="2146300" cy="1211262"/>
            <a:chOff x="1905000" y="5453063"/>
            <a:chExt cx="2146300" cy="1211263"/>
          </a:xfrm>
        </p:grpSpPr>
        <p:sp>
          <p:nvSpPr>
            <p:cNvPr id="325650" name="Freeform 18"/>
            <p:cNvSpPr>
              <a:spLocks/>
            </p:cNvSpPr>
            <p:nvPr/>
          </p:nvSpPr>
          <p:spPr bwMode="auto">
            <a:xfrm>
              <a:off x="2600325" y="5453063"/>
              <a:ext cx="1450975" cy="1211263"/>
            </a:xfrm>
            <a:custGeom>
              <a:avLst/>
              <a:gdLst/>
              <a:ahLst/>
              <a:cxnLst>
                <a:cxn ang="0">
                  <a:pos x="276" y="221"/>
                </a:cxn>
                <a:cxn ang="0">
                  <a:pos x="292" y="313"/>
                </a:cxn>
                <a:cxn ang="0">
                  <a:pos x="398" y="319"/>
                </a:cxn>
                <a:cxn ang="0">
                  <a:pos x="556" y="439"/>
                </a:cxn>
                <a:cxn ang="0">
                  <a:pos x="674" y="589"/>
                </a:cxn>
                <a:cxn ang="0">
                  <a:pos x="696" y="679"/>
                </a:cxn>
                <a:cxn ang="0">
                  <a:pos x="730" y="717"/>
                </a:cxn>
                <a:cxn ang="0">
                  <a:pos x="736" y="763"/>
                </a:cxn>
                <a:cxn ang="0">
                  <a:pos x="897" y="748"/>
                </a:cxn>
                <a:cxn ang="0">
                  <a:pos x="914" y="685"/>
                </a:cxn>
                <a:cxn ang="0">
                  <a:pos x="866" y="643"/>
                </a:cxn>
                <a:cxn ang="0">
                  <a:pos x="806" y="623"/>
                </a:cxn>
                <a:cxn ang="0">
                  <a:pos x="846" y="571"/>
                </a:cxn>
                <a:cxn ang="0">
                  <a:pos x="796" y="469"/>
                </a:cxn>
                <a:cxn ang="0">
                  <a:pos x="812" y="414"/>
                </a:cxn>
                <a:cxn ang="0">
                  <a:pos x="754" y="388"/>
                </a:cxn>
                <a:cxn ang="0">
                  <a:pos x="765" y="348"/>
                </a:cxn>
                <a:cxn ang="0">
                  <a:pos x="812" y="326"/>
                </a:cxn>
                <a:cxn ang="0">
                  <a:pos x="847" y="298"/>
                </a:cxn>
                <a:cxn ang="0">
                  <a:pos x="858" y="259"/>
                </a:cxn>
                <a:cxn ang="0">
                  <a:pos x="771" y="177"/>
                </a:cxn>
                <a:cxn ang="0">
                  <a:pos x="710" y="179"/>
                </a:cxn>
                <a:cxn ang="0">
                  <a:pos x="657" y="134"/>
                </a:cxn>
                <a:cxn ang="0">
                  <a:pos x="600" y="140"/>
                </a:cxn>
                <a:cxn ang="0">
                  <a:pos x="550" y="140"/>
                </a:cxn>
                <a:cxn ang="0">
                  <a:pos x="502" y="116"/>
                </a:cxn>
                <a:cxn ang="0">
                  <a:pos x="461" y="108"/>
                </a:cxn>
                <a:cxn ang="0">
                  <a:pos x="441" y="56"/>
                </a:cxn>
                <a:cxn ang="0">
                  <a:pos x="387" y="8"/>
                </a:cxn>
                <a:cxn ang="0">
                  <a:pos x="352" y="6"/>
                </a:cxn>
                <a:cxn ang="0">
                  <a:pos x="304" y="13"/>
                </a:cxn>
                <a:cxn ang="0">
                  <a:pos x="231" y="26"/>
                </a:cxn>
                <a:cxn ang="0">
                  <a:pos x="174" y="15"/>
                </a:cxn>
                <a:cxn ang="0">
                  <a:pos x="124" y="10"/>
                </a:cxn>
                <a:cxn ang="0">
                  <a:pos x="58" y="51"/>
                </a:cxn>
                <a:cxn ang="0">
                  <a:pos x="18" y="106"/>
                </a:cxn>
                <a:cxn ang="0">
                  <a:pos x="0" y="137"/>
                </a:cxn>
                <a:cxn ang="0">
                  <a:pos x="54" y="179"/>
                </a:cxn>
                <a:cxn ang="0">
                  <a:pos x="148" y="203"/>
                </a:cxn>
                <a:cxn ang="0">
                  <a:pos x="276" y="221"/>
                </a:cxn>
              </a:cxnLst>
              <a:rect l="0" t="0" r="r" b="b"/>
              <a:pathLst>
                <a:path w="914" h="763">
                  <a:moveTo>
                    <a:pt x="276" y="221"/>
                  </a:moveTo>
                  <a:cubicBezTo>
                    <a:pt x="308" y="241"/>
                    <a:pt x="257" y="296"/>
                    <a:pt x="292" y="313"/>
                  </a:cubicBezTo>
                  <a:cubicBezTo>
                    <a:pt x="327" y="330"/>
                    <a:pt x="355" y="296"/>
                    <a:pt x="398" y="319"/>
                  </a:cubicBezTo>
                  <a:cubicBezTo>
                    <a:pt x="444" y="340"/>
                    <a:pt x="511" y="394"/>
                    <a:pt x="556" y="439"/>
                  </a:cubicBezTo>
                  <a:cubicBezTo>
                    <a:pt x="601" y="484"/>
                    <a:pt x="654" y="548"/>
                    <a:pt x="674" y="589"/>
                  </a:cubicBezTo>
                  <a:cubicBezTo>
                    <a:pt x="701" y="627"/>
                    <a:pt x="698" y="639"/>
                    <a:pt x="696" y="679"/>
                  </a:cubicBezTo>
                  <a:cubicBezTo>
                    <a:pt x="694" y="719"/>
                    <a:pt x="727" y="701"/>
                    <a:pt x="730" y="717"/>
                  </a:cubicBezTo>
                  <a:cubicBezTo>
                    <a:pt x="740" y="745"/>
                    <a:pt x="709" y="757"/>
                    <a:pt x="736" y="763"/>
                  </a:cubicBezTo>
                  <a:lnTo>
                    <a:pt x="897" y="748"/>
                  </a:lnTo>
                  <a:cubicBezTo>
                    <a:pt x="897" y="748"/>
                    <a:pt x="914" y="685"/>
                    <a:pt x="914" y="685"/>
                  </a:cubicBezTo>
                  <a:cubicBezTo>
                    <a:pt x="914" y="685"/>
                    <a:pt x="884" y="653"/>
                    <a:pt x="866" y="643"/>
                  </a:cubicBezTo>
                  <a:cubicBezTo>
                    <a:pt x="848" y="633"/>
                    <a:pt x="809" y="635"/>
                    <a:pt x="806" y="623"/>
                  </a:cubicBezTo>
                  <a:cubicBezTo>
                    <a:pt x="803" y="611"/>
                    <a:pt x="848" y="597"/>
                    <a:pt x="846" y="571"/>
                  </a:cubicBezTo>
                  <a:cubicBezTo>
                    <a:pt x="844" y="545"/>
                    <a:pt x="802" y="495"/>
                    <a:pt x="796" y="469"/>
                  </a:cubicBezTo>
                  <a:cubicBezTo>
                    <a:pt x="790" y="443"/>
                    <a:pt x="819" y="427"/>
                    <a:pt x="812" y="414"/>
                  </a:cubicBezTo>
                  <a:cubicBezTo>
                    <a:pt x="805" y="401"/>
                    <a:pt x="762" y="399"/>
                    <a:pt x="754" y="388"/>
                  </a:cubicBezTo>
                  <a:cubicBezTo>
                    <a:pt x="746" y="377"/>
                    <a:pt x="755" y="358"/>
                    <a:pt x="765" y="348"/>
                  </a:cubicBezTo>
                  <a:cubicBezTo>
                    <a:pt x="775" y="338"/>
                    <a:pt x="798" y="334"/>
                    <a:pt x="812" y="326"/>
                  </a:cubicBezTo>
                  <a:cubicBezTo>
                    <a:pt x="826" y="318"/>
                    <a:pt x="839" y="309"/>
                    <a:pt x="847" y="298"/>
                  </a:cubicBezTo>
                  <a:cubicBezTo>
                    <a:pt x="855" y="287"/>
                    <a:pt x="871" y="279"/>
                    <a:pt x="858" y="259"/>
                  </a:cubicBezTo>
                  <a:cubicBezTo>
                    <a:pt x="845" y="239"/>
                    <a:pt x="796" y="190"/>
                    <a:pt x="771" y="177"/>
                  </a:cubicBezTo>
                  <a:cubicBezTo>
                    <a:pt x="746" y="164"/>
                    <a:pt x="729" y="186"/>
                    <a:pt x="710" y="179"/>
                  </a:cubicBezTo>
                  <a:cubicBezTo>
                    <a:pt x="691" y="172"/>
                    <a:pt x="675" y="140"/>
                    <a:pt x="657" y="134"/>
                  </a:cubicBezTo>
                  <a:cubicBezTo>
                    <a:pt x="639" y="128"/>
                    <a:pt x="618" y="139"/>
                    <a:pt x="600" y="140"/>
                  </a:cubicBezTo>
                  <a:cubicBezTo>
                    <a:pt x="582" y="141"/>
                    <a:pt x="566" y="144"/>
                    <a:pt x="550" y="140"/>
                  </a:cubicBezTo>
                  <a:cubicBezTo>
                    <a:pt x="534" y="136"/>
                    <a:pt x="517" y="121"/>
                    <a:pt x="502" y="116"/>
                  </a:cubicBezTo>
                  <a:cubicBezTo>
                    <a:pt x="487" y="111"/>
                    <a:pt x="471" y="118"/>
                    <a:pt x="461" y="108"/>
                  </a:cubicBezTo>
                  <a:cubicBezTo>
                    <a:pt x="451" y="98"/>
                    <a:pt x="453" y="73"/>
                    <a:pt x="441" y="56"/>
                  </a:cubicBezTo>
                  <a:cubicBezTo>
                    <a:pt x="429" y="39"/>
                    <a:pt x="402" y="16"/>
                    <a:pt x="387" y="8"/>
                  </a:cubicBezTo>
                  <a:cubicBezTo>
                    <a:pt x="372" y="0"/>
                    <a:pt x="366" y="5"/>
                    <a:pt x="352" y="6"/>
                  </a:cubicBezTo>
                  <a:cubicBezTo>
                    <a:pt x="338" y="7"/>
                    <a:pt x="324" y="10"/>
                    <a:pt x="304" y="13"/>
                  </a:cubicBezTo>
                  <a:cubicBezTo>
                    <a:pt x="284" y="16"/>
                    <a:pt x="253" y="26"/>
                    <a:pt x="231" y="26"/>
                  </a:cubicBezTo>
                  <a:cubicBezTo>
                    <a:pt x="209" y="26"/>
                    <a:pt x="192" y="18"/>
                    <a:pt x="174" y="15"/>
                  </a:cubicBezTo>
                  <a:cubicBezTo>
                    <a:pt x="156" y="12"/>
                    <a:pt x="143" y="4"/>
                    <a:pt x="124" y="10"/>
                  </a:cubicBezTo>
                  <a:cubicBezTo>
                    <a:pt x="105" y="16"/>
                    <a:pt x="76" y="35"/>
                    <a:pt x="58" y="51"/>
                  </a:cubicBezTo>
                  <a:cubicBezTo>
                    <a:pt x="40" y="67"/>
                    <a:pt x="28" y="92"/>
                    <a:pt x="18" y="106"/>
                  </a:cubicBezTo>
                  <a:lnTo>
                    <a:pt x="0" y="137"/>
                  </a:lnTo>
                  <a:cubicBezTo>
                    <a:pt x="6" y="149"/>
                    <a:pt x="34" y="169"/>
                    <a:pt x="54" y="179"/>
                  </a:cubicBezTo>
                  <a:cubicBezTo>
                    <a:pt x="74" y="189"/>
                    <a:pt x="134" y="200"/>
                    <a:pt x="148" y="203"/>
                  </a:cubicBezTo>
                  <a:cubicBezTo>
                    <a:pt x="183" y="210"/>
                    <a:pt x="244" y="201"/>
                    <a:pt x="276" y="221"/>
                  </a:cubicBezTo>
                  <a:close/>
                </a:path>
              </a:pathLst>
            </a:custGeom>
            <a:solidFill>
              <a:srgbClr val="FFFF00">
                <a:alpha val="50000"/>
              </a:srgbClr>
            </a:solidFill>
            <a:ln w="12700" cap="rnd" cmpd="sng">
              <a:solidFill>
                <a:schemeClr val="tx1"/>
              </a:solidFill>
              <a:prstDash val="solid"/>
              <a:round/>
              <a:headEnd type="none" w="sm" len="sm"/>
              <a:tailEnd type="none" w="sm" len="sm"/>
            </a:ln>
            <a:effectLst/>
          </p:spPr>
          <p:txBody>
            <a:bodyPr/>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76" name="Rectangle 27"/>
            <p:cNvSpPr>
              <a:spLocks noChangeArrowheads="1"/>
            </p:cNvSpPr>
            <p:nvPr/>
          </p:nvSpPr>
          <p:spPr bwMode="auto">
            <a:xfrm>
              <a:off x="1905000" y="5943600"/>
              <a:ext cx="1552575" cy="341313"/>
            </a:xfrm>
            <a:prstGeom prst="rect">
              <a:avLst/>
            </a:prstGeom>
            <a:noFill/>
            <a:ln w="9525">
              <a:noFill/>
              <a:miter lim="800000"/>
              <a:headEnd/>
              <a:tailEnd/>
            </a:ln>
            <a:effectLst/>
          </p:spPr>
          <p:txBody>
            <a:bodyPr>
              <a:spAutoFit/>
            </a:bodyPr>
            <a:lstStyle/>
            <a:p>
              <a:pPr algn="ctr" eaLnBrk="0" hangingPunct="0">
                <a:lnSpc>
                  <a:spcPct val="90000"/>
                </a:lnSpc>
                <a:defRPr/>
              </a:pPr>
              <a:r>
                <a:rPr lang="en-US" sz="1800" dirty="0">
                  <a:solidFill>
                    <a:srgbClr val="FFFF66"/>
                  </a:solidFill>
                  <a:effectLst>
                    <a:outerShdw blurRad="38100" dist="38100" dir="2700000" algn="tl">
                      <a:srgbClr val="000000"/>
                    </a:outerShdw>
                  </a:effectLst>
                  <a:latin typeface="Arial" pitchFamily="34" charset="0"/>
                  <a:cs typeface="+mn-cs"/>
                </a:rPr>
                <a:t>Local</a:t>
              </a:r>
            </a:p>
          </p:txBody>
        </p:sp>
      </p:grpSp>
      <p:sp>
        <p:nvSpPr>
          <p:cNvPr id="33803" name="AutoShape 2" descr="Los Angeles - Geo 3HZ3 - Urban Social Geography"/>
          <p:cNvSpPr>
            <a:spLocks noChangeAspect="1" noChangeArrowheads="1"/>
          </p:cNvSpPr>
          <p:nvPr/>
        </p:nvSpPr>
        <p:spPr bwMode="auto">
          <a:xfrm>
            <a:off x="4241800" y="-1423988"/>
            <a:ext cx="3962400" cy="2971801"/>
          </a:xfrm>
          <a:prstGeom prst="rect">
            <a:avLst/>
          </a:prstGeom>
          <a:noFill/>
          <a:ln w="9525">
            <a:noFill/>
            <a:miter lim="800000"/>
            <a:headEnd/>
            <a:tailEnd/>
          </a:ln>
        </p:spPr>
        <p:txBody>
          <a:bodyPr/>
          <a:lstStyle/>
          <a:p>
            <a:pPr algn="ctr" eaLnBrk="0" hangingPunct="0"/>
            <a:endParaRPr lang="en-US"/>
          </a:p>
        </p:txBody>
      </p:sp>
      <p:pic>
        <p:nvPicPr>
          <p:cNvPr id="97283" name="Picture 3"/>
          <p:cNvPicPr>
            <a:picLocks noChangeAspect="1" noChangeArrowheads="1"/>
          </p:cNvPicPr>
          <p:nvPr/>
        </p:nvPicPr>
        <p:blipFill>
          <a:blip r:embed="rId6" cstate="screen"/>
          <a:srcRect/>
          <a:stretch>
            <a:fillRect/>
          </a:stretch>
        </p:blipFill>
        <p:spPr bwMode="invGray">
          <a:xfrm>
            <a:off x="5334001" y="3352800"/>
            <a:ext cx="2590799" cy="1943504"/>
          </a:xfrm>
          <a:prstGeom prst="rect">
            <a:avLst/>
          </a:prstGeom>
          <a:ln>
            <a:noFill/>
          </a:ln>
          <a:effectLst>
            <a:softEdge rad="112500"/>
          </a:effectLst>
        </p:spPr>
      </p:pic>
      <p:pic>
        <p:nvPicPr>
          <p:cNvPr id="73" name="Picture 1029" descr="http://rubicon.water.ca.gov/delta_atlas.fdr/banks.gif"/>
          <p:cNvPicPr>
            <a:picLocks noChangeAspect="1" noChangeArrowheads="1"/>
          </p:cNvPicPr>
          <p:nvPr/>
        </p:nvPicPr>
        <p:blipFill>
          <a:blip r:embed="rId7"/>
          <a:srcRect r="16225"/>
          <a:stretch>
            <a:fillRect/>
          </a:stretch>
        </p:blipFill>
        <p:spPr bwMode="auto">
          <a:xfrm>
            <a:off x="7162800" y="4624387"/>
            <a:ext cx="1905000" cy="2157413"/>
          </a:xfrm>
          <a:prstGeom prst="rect">
            <a:avLst/>
          </a:prstGeom>
          <a:ln>
            <a:noFill/>
          </a:ln>
          <a:effectLst>
            <a:softEdge rad="112500"/>
          </a:effectLst>
        </p:spPr>
      </p:pic>
      <p:sp>
        <p:nvSpPr>
          <p:cNvPr id="54" name="TextBox 53"/>
          <p:cNvSpPr txBox="1"/>
          <p:nvPr/>
        </p:nvSpPr>
        <p:spPr bwMode="invGray">
          <a:xfrm>
            <a:off x="3810000" y="1214735"/>
            <a:ext cx="4661853" cy="461665"/>
          </a:xfrm>
          <a:prstGeom prst="rect">
            <a:avLst/>
          </a:prstGeom>
          <a:noFill/>
        </p:spPr>
        <p:txBody>
          <a:bodyPr wrap="none">
            <a:spAutoFit/>
          </a:bodyPr>
          <a:lstStyle/>
          <a:p>
            <a:pPr algn="ctr" eaLnBrk="0" hangingPunct="0">
              <a:defRPr/>
            </a:pPr>
            <a:r>
              <a:rPr lang="en-US" sz="2400" dirty="0">
                <a:solidFill>
                  <a:schemeClr val="bg1"/>
                </a:solidFill>
                <a:effectLst>
                  <a:glow rad="139700">
                    <a:schemeClr val="accent4">
                      <a:satMod val="175000"/>
                      <a:alpha val="40000"/>
                    </a:schemeClr>
                  </a:glow>
                </a:effectLst>
                <a:cs typeface="+mn-cs"/>
              </a:rPr>
              <a:t>Significant delivery reductions</a:t>
            </a:r>
          </a:p>
        </p:txBody>
      </p:sp>
      <p:sp>
        <p:nvSpPr>
          <p:cNvPr id="56" name="TextBox 55"/>
          <p:cNvSpPr txBox="1"/>
          <p:nvPr/>
        </p:nvSpPr>
        <p:spPr bwMode="invGray">
          <a:xfrm>
            <a:off x="6042898" y="2281535"/>
            <a:ext cx="2339102" cy="461665"/>
          </a:xfrm>
          <a:prstGeom prst="rect">
            <a:avLst/>
          </a:prstGeom>
          <a:noFill/>
        </p:spPr>
        <p:txBody>
          <a:bodyPr wrap="none">
            <a:spAutoFit/>
          </a:bodyPr>
          <a:lstStyle/>
          <a:p>
            <a:pPr algn="ctr" eaLnBrk="0" hangingPunct="0">
              <a:defRPr/>
            </a:pPr>
            <a:r>
              <a:rPr lang="en-US" sz="2400" dirty="0">
                <a:solidFill>
                  <a:schemeClr val="bg1"/>
                </a:solidFill>
                <a:effectLst>
                  <a:glow rad="139700">
                    <a:schemeClr val="accent4">
                      <a:satMod val="175000"/>
                      <a:alpha val="40000"/>
                    </a:schemeClr>
                  </a:glow>
                </a:effectLst>
                <a:cs typeface="+mn-cs"/>
              </a:rPr>
              <a:t>8-year drought</a:t>
            </a:r>
          </a:p>
        </p:txBody>
      </p:sp>
      <p:sp>
        <p:nvSpPr>
          <p:cNvPr id="57" name="TextBox 56"/>
          <p:cNvSpPr txBox="1"/>
          <p:nvPr/>
        </p:nvSpPr>
        <p:spPr bwMode="invGray">
          <a:xfrm>
            <a:off x="6629400" y="3581400"/>
            <a:ext cx="2285999" cy="830997"/>
          </a:xfrm>
          <a:prstGeom prst="rect">
            <a:avLst/>
          </a:prstGeom>
          <a:noFill/>
        </p:spPr>
        <p:txBody>
          <a:bodyPr>
            <a:spAutoFit/>
          </a:bodyPr>
          <a:lstStyle/>
          <a:p>
            <a:pPr eaLnBrk="0" hangingPunct="0">
              <a:defRPr/>
            </a:pPr>
            <a:r>
              <a:rPr lang="en-US" sz="2400" dirty="0">
                <a:solidFill>
                  <a:schemeClr val="bg1"/>
                </a:solidFill>
                <a:effectLst>
                  <a:glow rad="139700">
                    <a:schemeClr val="accent4">
                      <a:satMod val="175000"/>
                      <a:alpha val="40000"/>
                    </a:schemeClr>
                  </a:glow>
                </a:effectLst>
                <a:cs typeface="+mn-cs"/>
              </a:rPr>
              <a:t>Lowest </a:t>
            </a:r>
            <a:r>
              <a:rPr lang="en-US" sz="2400" dirty="0" err="1">
                <a:solidFill>
                  <a:schemeClr val="bg1"/>
                </a:solidFill>
                <a:effectLst>
                  <a:glow rad="139700">
                    <a:schemeClr val="accent4">
                      <a:satMod val="175000"/>
                      <a:alpha val="40000"/>
                    </a:schemeClr>
                  </a:glow>
                </a:effectLst>
                <a:cs typeface="+mn-cs"/>
              </a:rPr>
              <a:t>precip</a:t>
            </a:r>
            <a:r>
              <a:rPr lang="en-US" sz="2400" dirty="0">
                <a:solidFill>
                  <a:schemeClr val="bg1"/>
                </a:solidFill>
                <a:effectLst>
                  <a:glow rad="139700">
                    <a:schemeClr val="accent4">
                      <a:satMod val="175000"/>
                      <a:alpha val="40000"/>
                    </a:schemeClr>
                  </a:glow>
                </a:effectLst>
                <a:cs typeface="+mn-cs"/>
              </a:rPr>
              <a:t> on record</a:t>
            </a:r>
          </a:p>
        </p:txBody>
      </p:sp>
      <p:sp>
        <p:nvSpPr>
          <p:cNvPr id="58" name="TextBox 57"/>
          <p:cNvSpPr txBox="1"/>
          <p:nvPr/>
        </p:nvSpPr>
        <p:spPr bwMode="invGray">
          <a:xfrm>
            <a:off x="5334000" y="5874603"/>
            <a:ext cx="2743200" cy="830997"/>
          </a:xfrm>
          <a:prstGeom prst="rect">
            <a:avLst/>
          </a:prstGeom>
          <a:noFill/>
        </p:spPr>
        <p:txBody>
          <a:bodyPr>
            <a:spAutoFit/>
          </a:bodyPr>
          <a:lstStyle/>
          <a:p>
            <a:pPr algn="r" eaLnBrk="0" hangingPunct="0">
              <a:defRPr/>
            </a:pPr>
            <a:r>
              <a:rPr lang="en-US" sz="2400" dirty="0">
                <a:solidFill>
                  <a:schemeClr val="bg1"/>
                </a:solidFill>
                <a:effectLst>
                  <a:glow rad="139700">
                    <a:schemeClr val="accent4">
                      <a:satMod val="175000"/>
                      <a:alpha val="40000"/>
                    </a:schemeClr>
                  </a:glow>
                </a:effectLst>
                <a:cs typeface="+mn-cs"/>
              </a:rPr>
              <a:t>Fishery conflicts cause cutbacks</a:t>
            </a:r>
          </a:p>
        </p:txBody>
      </p:sp>
      <p:sp>
        <p:nvSpPr>
          <p:cNvPr id="60" name="Slide Number Placeholder 59"/>
          <p:cNvSpPr>
            <a:spLocks noGrp="1"/>
          </p:cNvSpPr>
          <p:nvPr>
            <p:ph type="sldNum" sz="quarter" idx="10"/>
          </p:nvPr>
        </p:nvSpPr>
        <p:spPr/>
        <p:txBody>
          <a:bodyPr/>
          <a:lstStyle/>
          <a:p>
            <a:pPr>
              <a:defRPr/>
            </a:pPr>
            <a:fld id="{2472D66C-AC41-43B2-B35E-DD5254B68B97}" type="slidenum">
              <a:rPr lang="en-US"/>
              <a:pPr>
                <a:defRPr/>
              </a:pPr>
              <a:t>95</a:t>
            </a:fld>
            <a:endParaRPr lang="en-US" dirty="0"/>
          </a:p>
        </p:txBody>
      </p:sp>
      <p:sp>
        <p:nvSpPr>
          <p:cNvPr id="59" name="TextBox 58"/>
          <p:cNvSpPr txBox="1"/>
          <p:nvPr/>
        </p:nvSpPr>
        <p:spPr>
          <a:xfrm>
            <a:off x="724613" y="2593677"/>
            <a:ext cx="7601555" cy="2209800"/>
          </a:xfrm>
          <a:prstGeom prst="rect">
            <a:avLst/>
          </a:prstGeom>
          <a:solidFill>
            <a:schemeClr val="accent6">
              <a:lumMod val="50000"/>
            </a:schemeClr>
          </a:solidFill>
          <a:effectLst>
            <a:glow rad="228600">
              <a:schemeClr val="accent4">
                <a:satMod val="175000"/>
                <a:alpha val="40000"/>
              </a:schemeClr>
            </a:glow>
          </a:effectLst>
          <a:scene3d>
            <a:camera prst="orthographicFront"/>
            <a:lightRig rig="threePt" dir="t"/>
          </a:scene3d>
          <a:sp3d>
            <a:bevelT w="254000" h="254000"/>
            <a:bevelB w="254000" h="254000"/>
          </a:sp3d>
        </p:spPr>
        <p:txBody>
          <a:bodyPr anchor="ctr"/>
          <a:lstStyle/>
          <a:p>
            <a:pPr algn="ctr" eaLnBrk="0" hangingPunct="0">
              <a:defRPr/>
            </a:pPr>
            <a:r>
              <a:rPr lang="en-US" sz="3200" dirty="0">
                <a:solidFill>
                  <a:srgbClr val="FFFF00"/>
                </a:solidFill>
                <a:effectLst>
                  <a:glow rad="101600">
                    <a:schemeClr val="accent4">
                      <a:satMod val="175000"/>
                      <a:alpha val="40000"/>
                    </a:schemeClr>
                  </a:glow>
                </a:effectLst>
                <a:cs typeface="+mn-cs"/>
              </a:rPr>
              <a:t>2008 Status (so far)</a:t>
            </a:r>
            <a:r>
              <a:rPr lang="en-US" dirty="0">
                <a:solidFill>
                  <a:schemeClr val="bg1"/>
                </a:solidFill>
                <a:cs typeface="+mn-cs"/>
              </a:rPr>
              <a:t> </a:t>
            </a:r>
          </a:p>
          <a:p>
            <a:pPr marL="460375" indent="-236538" eaLnBrk="0" hangingPunct="0">
              <a:lnSpc>
                <a:spcPct val="150000"/>
              </a:lnSpc>
              <a:buClr>
                <a:srgbClr val="FFFF00"/>
              </a:buClr>
              <a:buSzPct val="125000"/>
              <a:buFont typeface="Wingdings" pitchFamily="2" charset="2"/>
              <a:buChar char="§"/>
              <a:defRPr/>
            </a:pPr>
            <a:r>
              <a:rPr lang="en-US" sz="2600" dirty="0">
                <a:solidFill>
                  <a:schemeClr val="bg1"/>
                </a:solidFill>
                <a:cs typeface="+mn-cs"/>
              </a:rPr>
              <a:t>Average snowpack in Colorado River Basin</a:t>
            </a:r>
          </a:p>
          <a:p>
            <a:pPr marL="460375" indent="-236538" eaLnBrk="0" hangingPunct="0">
              <a:lnSpc>
                <a:spcPct val="150000"/>
              </a:lnSpc>
              <a:buClr>
                <a:srgbClr val="FFFF00"/>
              </a:buClr>
              <a:buSzPct val="125000"/>
              <a:buFont typeface="Wingdings" pitchFamily="2" charset="2"/>
              <a:buChar char="§"/>
              <a:defRPr/>
            </a:pPr>
            <a:r>
              <a:rPr lang="en-US" sz="2600" dirty="0">
                <a:solidFill>
                  <a:schemeClr val="bg1"/>
                </a:solidFill>
                <a:cs typeface="+mn-cs"/>
              </a:rPr>
              <a:t>35% </a:t>
            </a:r>
            <a:r>
              <a:rPr lang="en-US" sz="2600" dirty="0" smtClean="0">
                <a:solidFill>
                  <a:schemeClr val="bg1"/>
                </a:solidFill>
                <a:cs typeface="+mn-cs"/>
              </a:rPr>
              <a:t>deliveries </a:t>
            </a:r>
            <a:r>
              <a:rPr lang="en-US" sz="2600" dirty="0">
                <a:solidFill>
                  <a:schemeClr val="bg1"/>
                </a:solidFill>
                <a:cs typeface="+mn-cs"/>
              </a:rPr>
              <a:t>from Bay-Delta Watershed</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p:cTn id="7" dur="500" fill="hold"/>
                                        <p:tgtEl>
                                          <p:spTgt spid="59"/>
                                        </p:tgtEl>
                                        <p:attrNameLst>
                                          <p:attrName>ppt_w</p:attrName>
                                        </p:attrNameLst>
                                      </p:cBhvr>
                                      <p:tavLst>
                                        <p:tav tm="0">
                                          <p:val>
                                            <p:strVal val="4*#ppt_w"/>
                                          </p:val>
                                        </p:tav>
                                        <p:tav tm="100000">
                                          <p:val>
                                            <p:strVal val="#ppt_w"/>
                                          </p:val>
                                        </p:tav>
                                      </p:tavLst>
                                    </p:anim>
                                    <p:anim calcmode="lin" valueType="num">
                                      <p:cBhvr>
                                        <p:cTn id="8" dur="500" fill="hold"/>
                                        <p:tgtEl>
                                          <p:spTgt spid="59"/>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nvPr>
        </p:nvGraphicFramePr>
        <p:xfrm>
          <a:off x="685800" y="1666567"/>
          <a:ext cx="8229600" cy="4850581"/>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p:cNvSpPr>
            <a:spLocks noGrp="1"/>
          </p:cNvSpPr>
          <p:nvPr>
            <p:ph type="sldNum" sz="quarter" idx="10"/>
          </p:nvPr>
        </p:nvSpPr>
        <p:spPr/>
        <p:txBody>
          <a:bodyPr/>
          <a:lstStyle/>
          <a:p>
            <a:pPr>
              <a:defRPr/>
            </a:pPr>
            <a:fld id="{F40D186B-4597-415A-B0DD-212070544B7A}" type="slidenum">
              <a:rPr lang="en-US" smtClean="0"/>
              <a:pPr>
                <a:defRPr/>
              </a:pPr>
              <a:t>96</a:t>
            </a:fld>
            <a:endParaRPr lang="en-US" dirty="0"/>
          </a:p>
        </p:txBody>
      </p:sp>
      <p:sp>
        <p:nvSpPr>
          <p:cNvPr id="6" name="Rectangle 2"/>
          <p:cNvSpPr>
            <a:spLocks noGrp="1" noChangeArrowheads="1"/>
          </p:cNvSpPr>
          <p:nvPr>
            <p:ph type="title" idx="4294967295"/>
          </p:nvPr>
        </p:nvSpPr>
        <p:spPr>
          <a:xfrm>
            <a:off x="0" y="380999"/>
            <a:ext cx="9144000" cy="1170709"/>
          </a:xfrm>
          <a:prstGeom prst="rect">
            <a:avLst/>
          </a:prstGeom>
          <a:effectLst>
            <a:outerShdw blurRad="50800" dist="38100" dir="2700000" algn="tl" rotWithShape="0">
              <a:prstClr val="black"/>
            </a:outerShdw>
          </a:effectLst>
        </p:spPr>
        <p:txBody>
          <a:bodyPr/>
          <a:lstStyle/>
          <a:p>
            <a:pPr>
              <a:defRPr/>
            </a:pPr>
            <a:r>
              <a:rPr lang="en-US" sz="3600" dirty="0" smtClean="0">
                <a:latin typeface="+mj-lt"/>
              </a:rPr>
              <a:t>Southern Cal Storage Trends </a:t>
            </a:r>
            <a:br>
              <a:rPr lang="en-US" sz="3600" dirty="0" smtClean="0">
                <a:latin typeface="+mj-lt"/>
              </a:rPr>
            </a:br>
            <a:r>
              <a:rPr lang="en-US" sz="2800" dirty="0" smtClean="0">
                <a:solidFill>
                  <a:schemeClr val="bg1"/>
                </a:solidFill>
                <a:latin typeface="+mj-lt"/>
              </a:rPr>
              <a:t>Normal Year Scenario</a:t>
            </a:r>
            <a:endParaRPr lang="en-US" dirty="0">
              <a:solidFill>
                <a:schemeClr val="bg1"/>
              </a:solidFill>
              <a:latin typeface="+mj-lt"/>
            </a:endParaRPr>
          </a:p>
        </p:txBody>
      </p:sp>
      <p:sp>
        <p:nvSpPr>
          <p:cNvPr id="11" name="TextBox 10"/>
          <p:cNvSpPr txBox="1"/>
          <p:nvPr/>
        </p:nvSpPr>
        <p:spPr>
          <a:xfrm rot="19627604">
            <a:off x="2038668" y="5412154"/>
            <a:ext cx="1568058"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Emergency</a:t>
            </a:r>
            <a:endParaRPr lang="en-US" sz="2000" dirty="0">
              <a:solidFill>
                <a:schemeClr val="bg1"/>
              </a:solidFill>
              <a:effectLst>
                <a:glow rad="101600">
                  <a:schemeClr val="accent4">
                    <a:satMod val="175000"/>
                    <a:alpha val="40000"/>
                  </a:schemeClr>
                </a:glow>
              </a:effectLst>
            </a:endParaRPr>
          </a:p>
        </p:txBody>
      </p:sp>
      <p:sp>
        <p:nvSpPr>
          <p:cNvPr id="12" name="TextBox 11"/>
          <p:cNvSpPr txBox="1"/>
          <p:nvPr/>
        </p:nvSpPr>
        <p:spPr>
          <a:xfrm rot="19627604">
            <a:off x="2157077" y="3588316"/>
            <a:ext cx="1311578"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Seasonal</a:t>
            </a:r>
            <a:endParaRPr lang="en-US" sz="2000" dirty="0">
              <a:solidFill>
                <a:schemeClr val="bg1"/>
              </a:solidFill>
              <a:effectLst>
                <a:glow rad="101600">
                  <a:schemeClr val="accent4">
                    <a:satMod val="175000"/>
                    <a:alpha val="40000"/>
                  </a:schemeClr>
                </a:glow>
              </a:effectLst>
            </a:endParaRPr>
          </a:p>
        </p:txBody>
      </p:sp>
      <p:sp>
        <p:nvSpPr>
          <p:cNvPr id="13" name="TextBox 12"/>
          <p:cNvSpPr txBox="1"/>
          <p:nvPr/>
        </p:nvSpPr>
        <p:spPr>
          <a:xfrm rot="19627604">
            <a:off x="4015370" y="3957016"/>
            <a:ext cx="1311578"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Seasonal</a:t>
            </a:r>
            <a:endParaRPr lang="en-US" sz="2000" dirty="0">
              <a:solidFill>
                <a:schemeClr val="bg1"/>
              </a:solidFill>
              <a:effectLst>
                <a:glow rad="101600">
                  <a:schemeClr val="accent4">
                    <a:satMod val="175000"/>
                    <a:alpha val="40000"/>
                  </a:schemeClr>
                </a:glow>
              </a:effectLst>
            </a:endParaRPr>
          </a:p>
        </p:txBody>
      </p:sp>
      <p:sp>
        <p:nvSpPr>
          <p:cNvPr id="14" name="TextBox 13"/>
          <p:cNvSpPr txBox="1"/>
          <p:nvPr/>
        </p:nvSpPr>
        <p:spPr>
          <a:xfrm rot="19627604">
            <a:off x="5770430" y="4281472"/>
            <a:ext cx="1311578"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Seasonal</a:t>
            </a:r>
            <a:endParaRPr lang="en-US" sz="2000" dirty="0">
              <a:solidFill>
                <a:schemeClr val="bg1"/>
              </a:solidFill>
              <a:effectLst>
                <a:glow rad="101600">
                  <a:schemeClr val="accent4">
                    <a:satMod val="175000"/>
                    <a:alpha val="40000"/>
                  </a:schemeClr>
                </a:glow>
              </a:effectLst>
            </a:endParaRPr>
          </a:p>
        </p:txBody>
      </p:sp>
      <p:sp>
        <p:nvSpPr>
          <p:cNvPr id="15" name="TextBox 14"/>
          <p:cNvSpPr txBox="1"/>
          <p:nvPr/>
        </p:nvSpPr>
        <p:spPr>
          <a:xfrm rot="19627604">
            <a:off x="3837969" y="5426903"/>
            <a:ext cx="1568058"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Emergency</a:t>
            </a:r>
            <a:endParaRPr lang="en-US" sz="2000" dirty="0">
              <a:solidFill>
                <a:schemeClr val="bg1"/>
              </a:solidFill>
              <a:effectLst>
                <a:glow rad="101600">
                  <a:schemeClr val="accent4">
                    <a:satMod val="175000"/>
                    <a:alpha val="40000"/>
                  </a:schemeClr>
                </a:glow>
              </a:effectLst>
            </a:endParaRPr>
          </a:p>
        </p:txBody>
      </p:sp>
      <p:sp>
        <p:nvSpPr>
          <p:cNvPr id="16" name="TextBox 15"/>
          <p:cNvSpPr txBox="1"/>
          <p:nvPr/>
        </p:nvSpPr>
        <p:spPr>
          <a:xfrm rot="19627604">
            <a:off x="5637273" y="5382658"/>
            <a:ext cx="1568058"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Emergency</a:t>
            </a:r>
            <a:endParaRPr lang="en-US" sz="2000" dirty="0">
              <a:solidFill>
                <a:schemeClr val="bg1"/>
              </a:solidFill>
              <a:effectLst>
                <a:glow rad="101600">
                  <a:schemeClr val="accent4">
                    <a:satMod val="175000"/>
                    <a:alpha val="40000"/>
                  </a:schemeClr>
                </a:glow>
              </a:effectLst>
            </a:endParaRPr>
          </a:p>
        </p:txBody>
      </p:sp>
      <p:sp>
        <p:nvSpPr>
          <p:cNvPr id="17" name="TextBox 16"/>
          <p:cNvSpPr txBox="1"/>
          <p:nvPr/>
        </p:nvSpPr>
        <p:spPr>
          <a:xfrm>
            <a:off x="1803114" y="1980731"/>
            <a:ext cx="1839093"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2.9 million AF</a:t>
            </a:r>
            <a:endParaRPr lang="en-US" sz="2000" dirty="0">
              <a:solidFill>
                <a:schemeClr val="bg1"/>
              </a:solidFill>
              <a:effectLst>
                <a:glow rad="101600">
                  <a:schemeClr val="accent4">
                    <a:satMod val="175000"/>
                    <a:alpha val="40000"/>
                  </a:schemeClr>
                </a:glow>
              </a:effectLst>
            </a:endParaRPr>
          </a:p>
        </p:txBody>
      </p:sp>
      <p:sp>
        <p:nvSpPr>
          <p:cNvPr id="18" name="TextBox 17"/>
          <p:cNvSpPr txBox="1"/>
          <p:nvPr/>
        </p:nvSpPr>
        <p:spPr>
          <a:xfrm>
            <a:off x="3690908" y="2555918"/>
            <a:ext cx="1839093"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2.4 million AF</a:t>
            </a:r>
            <a:endParaRPr lang="en-US" sz="2000" dirty="0">
              <a:solidFill>
                <a:schemeClr val="bg1"/>
              </a:solidFill>
              <a:effectLst>
                <a:glow rad="101600">
                  <a:schemeClr val="accent4">
                    <a:satMod val="175000"/>
                    <a:alpha val="40000"/>
                  </a:schemeClr>
                </a:glow>
              </a:effectLst>
            </a:endParaRPr>
          </a:p>
        </p:txBody>
      </p:sp>
      <p:sp>
        <p:nvSpPr>
          <p:cNvPr id="19" name="TextBox 18"/>
          <p:cNvSpPr txBox="1"/>
          <p:nvPr/>
        </p:nvSpPr>
        <p:spPr>
          <a:xfrm>
            <a:off x="5504959" y="3263840"/>
            <a:ext cx="1839093" cy="400110"/>
          </a:xfrm>
          <a:prstGeom prst="rect">
            <a:avLst/>
          </a:prstGeom>
          <a:noFill/>
        </p:spPr>
        <p:txBody>
          <a:bodyPr wrap="none">
            <a:spAutoFit/>
          </a:bodyPr>
          <a:lstStyle/>
          <a:p>
            <a:pPr>
              <a:defRPr/>
            </a:pPr>
            <a:r>
              <a:rPr lang="en-US" sz="2000" dirty="0" smtClean="0">
                <a:solidFill>
                  <a:schemeClr val="bg1"/>
                </a:solidFill>
                <a:effectLst>
                  <a:glow rad="101600">
                    <a:schemeClr val="accent4">
                      <a:satMod val="175000"/>
                      <a:alpha val="40000"/>
                    </a:schemeClr>
                  </a:glow>
                </a:effectLst>
              </a:rPr>
              <a:t>1.7 million AF</a:t>
            </a:r>
            <a:endParaRPr lang="en-US" sz="2000" dirty="0">
              <a:solidFill>
                <a:schemeClr val="bg1"/>
              </a:solidFill>
              <a:effectLst>
                <a:glow rad="101600">
                  <a:schemeClr val="accent4">
                    <a:satMod val="175000"/>
                    <a:alpha val="40000"/>
                  </a:schemeClr>
                </a:glow>
              </a:effectLst>
            </a:endParaRPr>
          </a:p>
        </p:txBody>
      </p:sp>
      <p:cxnSp>
        <p:nvCxnSpPr>
          <p:cNvPr id="21" name="Straight Connector 20"/>
          <p:cNvCxnSpPr/>
          <p:nvPr/>
        </p:nvCxnSpPr>
        <p:spPr bwMode="auto">
          <a:xfrm flipV="1">
            <a:off x="1445334" y="6150074"/>
            <a:ext cx="6341806" cy="29497"/>
          </a:xfrm>
          <a:prstGeom prst="line">
            <a:avLst/>
          </a:prstGeom>
          <a:gradFill rotWithShape="0">
            <a:gsLst>
              <a:gs pos="0">
                <a:srgbClr val="003399">
                  <a:gamma/>
                  <a:shade val="15294"/>
                  <a:invGamma/>
                </a:srgbClr>
              </a:gs>
              <a:gs pos="100000">
                <a:srgbClr val="003399"/>
              </a:gs>
            </a:gsLst>
            <a:lin ang="5400000" scaled="1"/>
          </a:gradFill>
          <a:ln w="57150" cap="flat" cmpd="sng" algn="ctr">
            <a:solidFill>
              <a:schemeClr val="bg1"/>
            </a:solidFill>
            <a:prstDash val="solid"/>
            <a:round/>
            <a:headEnd type="none" w="med" len="med"/>
            <a:tailEnd type="none" w="med" len="med"/>
          </a:ln>
          <a:effectLst>
            <a:glow rad="228600">
              <a:schemeClr val="accent4">
                <a:satMod val="175000"/>
                <a:alpha val="40000"/>
              </a:schemeClr>
            </a:glow>
          </a:effectLst>
        </p:spPr>
      </p:cxnSp>
      <p:sp>
        <p:nvSpPr>
          <p:cNvPr id="22" name="TextBox 21"/>
          <p:cNvSpPr txBox="1"/>
          <p:nvPr/>
        </p:nvSpPr>
        <p:spPr>
          <a:xfrm>
            <a:off x="2363552" y="6233186"/>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2007</a:t>
            </a:r>
            <a:endParaRPr lang="en-US" sz="2200" dirty="0">
              <a:solidFill>
                <a:schemeClr val="bg1"/>
              </a:solidFill>
              <a:effectLst>
                <a:glow rad="101600">
                  <a:schemeClr val="accent4">
                    <a:satMod val="175000"/>
                    <a:alpha val="40000"/>
                  </a:schemeClr>
                </a:glow>
              </a:effectLst>
            </a:endParaRPr>
          </a:p>
        </p:txBody>
      </p:sp>
      <p:sp>
        <p:nvSpPr>
          <p:cNvPr id="23" name="TextBox 22"/>
          <p:cNvSpPr txBox="1"/>
          <p:nvPr/>
        </p:nvSpPr>
        <p:spPr>
          <a:xfrm>
            <a:off x="4211972" y="6233186"/>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2008</a:t>
            </a:r>
            <a:endParaRPr lang="en-US" sz="2200" dirty="0">
              <a:solidFill>
                <a:schemeClr val="bg1"/>
              </a:solidFill>
              <a:effectLst>
                <a:glow rad="101600">
                  <a:schemeClr val="accent4">
                    <a:satMod val="175000"/>
                    <a:alpha val="40000"/>
                  </a:schemeClr>
                </a:glow>
              </a:effectLst>
            </a:endParaRPr>
          </a:p>
        </p:txBody>
      </p:sp>
      <p:sp>
        <p:nvSpPr>
          <p:cNvPr id="24" name="TextBox 23"/>
          <p:cNvSpPr txBox="1"/>
          <p:nvPr/>
        </p:nvSpPr>
        <p:spPr>
          <a:xfrm>
            <a:off x="6011275" y="6233186"/>
            <a:ext cx="813043" cy="430887"/>
          </a:xfrm>
          <a:prstGeom prst="rect">
            <a:avLst/>
          </a:prstGeom>
          <a:noFill/>
        </p:spPr>
        <p:txBody>
          <a:bodyPr wrap="none">
            <a:spAutoFit/>
          </a:bodyPr>
          <a:lstStyle/>
          <a:p>
            <a:pPr>
              <a:defRPr/>
            </a:pPr>
            <a:r>
              <a:rPr lang="en-US" sz="2200" dirty="0" smtClean="0">
                <a:solidFill>
                  <a:schemeClr val="bg1"/>
                </a:solidFill>
                <a:effectLst>
                  <a:glow rad="101600">
                    <a:schemeClr val="accent4">
                      <a:satMod val="175000"/>
                      <a:alpha val="40000"/>
                    </a:schemeClr>
                  </a:glow>
                </a:effectLst>
              </a:rPr>
              <a:t>2009</a:t>
            </a:r>
            <a:endParaRPr lang="en-US" sz="2200" dirty="0">
              <a:solidFill>
                <a:schemeClr val="bg1"/>
              </a:solidFill>
              <a:effectLst>
                <a:glow rad="101600">
                  <a:schemeClr val="accent4">
                    <a:satMod val="175000"/>
                    <a:alpha val="40000"/>
                  </a:schemeClr>
                </a:glow>
              </a:effectLst>
            </a:endParaRPr>
          </a:p>
        </p:txBody>
      </p:sp>
    </p:spTree>
  </p:cSld>
  <p:clrMapOvr>
    <a:masterClrMapping/>
  </p:clrMapOvr>
  <p:transition>
    <p:fade/>
  </p:transition>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Content Placeholder 3"/>
          <p:cNvSpPr>
            <a:spLocks noGrp="1"/>
          </p:cNvSpPr>
          <p:nvPr>
            <p:ph idx="1"/>
          </p:nvPr>
        </p:nvSpPr>
        <p:spPr>
          <a:xfrm>
            <a:off x="488092" y="-1"/>
            <a:ext cx="6910235" cy="4468091"/>
          </a:xfrm>
        </p:spPr>
        <p:txBody>
          <a:bodyPr/>
          <a:lstStyle/>
          <a:p>
            <a:pPr>
              <a:lnSpc>
                <a:spcPct val="90000"/>
              </a:lnSpc>
              <a:spcBef>
                <a:spcPts val="0"/>
              </a:spcBef>
            </a:pPr>
            <a:r>
              <a:rPr sz="800"/>
              <a:t> </a:t>
            </a:r>
          </a:p>
          <a:p>
            <a:pPr>
              <a:lnSpc>
                <a:spcPct val="90000"/>
              </a:lnSpc>
              <a:spcBef>
                <a:spcPts val="0"/>
              </a:spcBef>
            </a:pPr>
            <a:r>
              <a:rPr sz="800"/>
              <a:t> </a:t>
            </a:r>
          </a:p>
          <a:p>
            <a:pPr>
              <a:lnSpc>
                <a:spcPct val="90000"/>
              </a:lnSpc>
              <a:spcBef>
                <a:spcPts val="0"/>
              </a:spcBef>
            </a:pPr>
            <a:r>
              <a:rPr sz="800"/>
              <a:t>-----Original Message-----</a:t>
            </a:r>
          </a:p>
          <a:p>
            <a:pPr>
              <a:lnSpc>
                <a:spcPct val="90000"/>
              </a:lnSpc>
              <a:spcBef>
                <a:spcPts val="0"/>
              </a:spcBef>
            </a:pPr>
            <a:r>
              <a:rPr sz="800"/>
              <a:t>From: weather_and_climate_news-bounces@water.ca.gov</a:t>
            </a:r>
          </a:p>
          <a:p>
            <a:pPr>
              <a:lnSpc>
                <a:spcPct val="90000"/>
              </a:lnSpc>
              <a:spcBef>
                <a:spcPts val="0"/>
              </a:spcBef>
            </a:pPr>
            <a:r>
              <a:rPr sz="800"/>
              <a:t>[mailto:weather_and_climate_news-bounces@water.ca.gov] On Behalf Of weather_and_climate_news@water.ca.gov</a:t>
            </a:r>
          </a:p>
          <a:p>
            <a:pPr>
              <a:lnSpc>
                <a:spcPct val="90000"/>
              </a:lnSpc>
              <a:spcBef>
                <a:spcPts val="0"/>
              </a:spcBef>
            </a:pPr>
            <a:r>
              <a:rPr sz="800"/>
              <a:t>Sent: Wednesday, June 04, 2008 11:39 AM</a:t>
            </a:r>
          </a:p>
          <a:p>
            <a:pPr>
              <a:lnSpc>
                <a:spcPct val="90000"/>
              </a:lnSpc>
              <a:spcBef>
                <a:spcPts val="0"/>
              </a:spcBef>
            </a:pPr>
            <a:r>
              <a:rPr sz="800"/>
              <a:t>To: weather_and_climate_news@water.ca.gov</a:t>
            </a:r>
          </a:p>
          <a:p>
            <a:pPr>
              <a:lnSpc>
                <a:spcPct val="90000"/>
              </a:lnSpc>
              <a:spcBef>
                <a:spcPts val="0"/>
              </a:spcBef>
            </a:pPr>
            <a:r>
              <a:rPr sz="800"/>
              <a:t>Subject: [Weather and Climate News] Weather and Climate Newsletter June 4,</a:t>
            </a:r>
          </a:p>
          <a:p>
            <a:pPr>
              <a:lnSpc>
                <a:spcPct val="90000"/>
              </a:lnSpc>
              <a:spcBef>
                <a:spcPts val="0"/>
              </a:spcBef>
            </a:pPr>
            <a:r>
              <a:rPr sz="800"/>
              <a:t>2008</a:t>
            </a:r>
          </a:p>
          <a:p>
            <a:pPr>
              <a:lnSpc>
                <a:spcPct val="90000"/>
              </a:lnSpc>
              <a:spcBef>
                <a:spcPts val="0"/>
              </a:spcBef>
            </a:pPr>
            <a:r>
              <a:rPr sz="800"/>
              <a:t> </a:t>
            </a:r>
          </a:p>
          <a:p>
            <a:pPr>
              <a:lnSpc>
                <a:spcPct val="90000"/>
              </a:lnSpc>
              <a:spcBef>
                <a:spcPts val="0"/>
              </a:spcBef>
            </a:pPr>
            <a:r>
              <a:rPr sz="800"/>
              <a:t>DROUGHT</a:t>
            </a:r>
          </a:p>
          <a:p>
            <a:pPr>
              <a:lnSpc>
                <a:spcPct val="90000"/>
              </a:lnSpc>
              <a:spcBef>
                <a:spcPts val="0"/>
              </a:spcBef>
            </a:pPr>
            <a:r>
              <a:rPr sz="800"/>
              <a:t>Newsletters available online soon!</a:t>
            </a:r>
          </a:p>
          <a:p>
            <a:pPr>
              <a:lnSpc>
                <a:spcPct val="90000"/>
              </a:lnSpc>
              <a:spcBef>
                <a:spcPts val="0"/>
              </a:spcBef>
            </a:pPr>
            <a:r>
              <a:rPr sz="800"/>
              <a:t> </a:t>
            </a:r>
          </a:p>
          <a:p>
            <a:pPr>
              <a:lnSpc>
                <a:spcPct val="90000"/>
              </a:lnSpc>
              <a:spcBef>
                <a:spcPts val="0"/>
              </a:spcBef>
            </a:pPr>
            <a:r>
              <a:rPr sz="800"/>
              <a:t> </a:t>
            </a:r>
          </a:p>
          <a:p>
            <a:pPr>
              <a:lnSpc>
                <a:spcPct val="90000"/>
              </a:lnSpc>
              <a:spcBef>
                <a:spcPts val="0"/>
              </a:spcBef>
            </a:pPr>
            <a:r>
              <a:rPr sz="800"/>
              <a:t>Today, an Executive Order was put out by Governor Schwarzenegger, declaring the current water crisis in California what it is: A DROUGHT.</a:t>
            </a:r>
          </a:p>
          <a:p>
            <a:pPr>
              <a:lnSpc>
                <a:spcPct val="90000"/>
              </a:lnSpc>
              <a:spcBef>
                <a:spcPts val="0"/>
              </a:spcBef>
            </a:pPr>
            <a:r>
              <a:rPr sz="800"/>
              <a:t> </a:t>
            </a:r>
          </a:p>
          <a:p>
            <a:pPr>
              <a:lnSpc>
                <a:spcPct val="90000"/>
              </a:lnSpc>
              <a:spcBef>
                <a:spcPts val="0"/>
              </a:spcBef>
            </a:pPr>
            <a:r>
              <a:rPr sz="800" u="sng">
                <a:hlinkClick r:id="rId2"/>
              </a:rPr>
              <a:t>http://gov.ca.gov/</a:t>
            </a:r>
            <a:endParaRPr sz="800"/>
          </a:p>
          <a:p>
            <a:pPr>
              <a:lnSpc>
                <a:spcPct val="90000"/>
              </a:lnSpc>
              <a:spcBef>
                <a:spcPts val="0"/>
              </a:spcBef>
            </a:pPr>
            <a:r>
              <a:rPr sz="800"/>
              <a:t> </a:t>
            </a:r>
          </a:p>
          <a:p>
            <a:pPr>
              <a:lnSpc>
                <a:spcPct val="90000"/>
              </a:lnSpc>
              <a:spcBef>
                <a:spcPts val="0"/>
              </a:spcBef>
            </a:pPr>
            <a:r>
              <a:rPr sz="800"/>
              <a:t>We are in the 2nd year of very low river runoff across the state.  Northern California has just experienced its driest spring on record.  And most of our major reservoirs are holding 50-60% of their water capacity.  The state is faced with a water shortage at a time when legal and ecological restrictions have made it more difficult to move water around the system. We have tapped our reserves from two years' ago, the last wet year in California.  So, conservation and hard decisions follow.</a:t>
            </a:r>
          </a:p>
          <a:p>
            <a:pPr>
              <a:lnSpc>
                <a:spcPct val="90000"/>
              </a:lnSpc>
              <a:spcBef>
                <a:spcPts val="0"/>
              </a:spcBef>
            </a:pPr>
            <a:r>
              <a:rPr sz="800"/>
              <a:t> </a:t>
            </a:r>
          </a:p>
          <a:p>
            <a:pPr>
              <a:lnSpc>
                <a:spcPct val="90000"/>
              </a:lnSpc>
              <a:spcBef>
                <a:spcPts val="0"/>
              </a:spcBef>
            </a:pPr>
            <a:r>
              <a:rPr sz="800"/>
              <a:t>Here are more details on where things stand.  DWR's Northern Sierra 8-station has had it's 9th driest 2 year period.  Those stations have received 34.8" for the water year so far, since October 1, 2007.  That geographic area represents the inflow to major reservoirs.  That precip total is 73% of normal for this time of year, just slightly less than the 75% of normal that was recorded on this date last year. Individually, the current 2008 water year ranks as the 22nd driest year in the 88 year period of record. It's the two year total that tells the story.</a:t>
            </a:r>
          </a:p>
          <a:p>
            <a:pPr>
              <a:lnSpc>
                <a:spcPct val="90000"/>
              </a:lnSpc>
              <a:spcBef>
                <a:spcPts val="0"/>
              </a:spcBef>
            </a:pPr>
            <a:r>
              <a:rPr sz="800"/>
              <a:t> </a:t>
            </a:r>
          </a:p>
          <a:p>
            <a:pPr>
              <a:lnSpc>
                <a:spcPct val="90000"/>
              </a:lnSpc>
              <a:spcBef>
                <a:spcPts val="0"/>
              </a:spcBef>
            </a:pPr>
            <a:r>
              <a:rPr sz="800"/>
              <a:t>Sacramento, Stockton, Modesto, Red Bluff, San Francisco, and Bakersfield have all recorded their driest spring (March, April, May) on record.  Here are the very low 3-month totals from the National Weather Service:</a:t>
            </a:r>
          </a:p>
          <a:p>
            <a:pPr>
              <a:lnSpc>
                <a:spcPct val="90000"/>
              </a:lnSpc>
              <a:spcBef>
                <a:spcPts val="0"/>
              </a:spcBef>
            </a:pPr>
            <a:r>
              <a:rPr sz="800"/>
              <a:t> </a:t>
            </a:r>
          </a:p>
          <a:p>
            <a:pPr>
              <a:lnSpc>
                <a:spcPct val="90000"/>
              </a:lnSpc>
              <a:spcBef>
                <a:spcPts val="0"/>
              </a:spcBef>
            </a:pPr>
            <a:r>
              <a:rPr sz="800"/>
              <a:t>Sacramento      0.17"</a:t>
            </a:r>
          </a:p>
          <a:p>
            <a:pPr>
              <a:lnSpc>
                <a:spcPct val="90000"/>
              </a:lnSpc>
              <a:spcBef>
                <a:spcPts val="0"/>
              </a:spcBef>
            </a:pPr>
            <a:r>
              <a:rPr sz="800"/>
              <a:t>Stockton        0.08"</a:t>
            </a:r>
          </a:p>
          <a:p>
            <a:pPr>
              <a:lnSpc>
                <a:spcPct val="90000"/>
              </a:lnSpc>
              <a:spcBef>
                <a:spcPts val="0"/>
              </a:spcBef>
            </a:pPr>
            <a:r>
              <a:rPr sz="800"/>
              <a:t>Modesto         0.10"</a:t>
            </a:r>
          </a:p>
          <a:p>
            <a:pPr>
              <a:lnSpc>
                <a:spcPct val="90000"/>
              </a:lnSpc>
              <a:spcBef>
                <a:spcPts val="0"/>
              </a:spcBef>
            </a:pPr>
            <a:r>
              <a:rPr sz="800"/>
              <a:t>Red Bluff       0.44"</a:t>
            </a:r>
          </a:p>
          <a:p>
            <a:pPr>
              <a:lnSpc>
                <a:spcPct val="90000"/>
              </a:lnSpc>
              <a:spcBef>
                <a:spcPts val="0"/>
              </a:spcBef>
            </a:pPr>
            <a:r>
              <a:rPr sz="800"/>
              <a:t>San Francisco   0.47"</a:t>
            </a:r>
          </a:p>
          <a:p>
            <a:pPr>
              <a:lnSpc>
                <a:spcPct val="90000"/>
              </a:lnSpc>
              <a:spcBef>
                <a:spcPts val="0"/>
              </a:spcBef>
            </a:pPr>
            <a:r>
              <a:rPr sz="800"/>
              <a:t>Bakersfield     0.08"</a:t>
            </a:r>
          </a:p>
          <a:p>
            <a:pPr>
              <a:lnSpc>
                <a:spcPct val="90000"/>
              </a:lnSpc>
              <a:spcBef>
                <a:spcPts val="0"/>
              </a:spcBef>
            </a:pPr>
            <a:r>
              <a:rPr sz="800"/>
              <a:t> </a:t>
            </a:r>
          </a:p>
          <a:p>
            <a:pPr>
              <a:lnSpc>
                <a:spcPct val="90000"/>
              </a:lnSpc>
              <a:spcBef>
                <a:spcPts val="0"/>
              </a:spcBef>
            </a:pPr>
            <a:r>
              <a:rPr sz="800"/>
              <a:t>These are about 20% of normal.  Bear in mind that last year, southern California had about 20% of normal rainfall the entire season!  This year, however, local rainfall for the south state stands at about 70-80% of normal. Total California statewide precipitation for spring, 2008 is 1.21", or 22% of the 1895-2007 average, the driest in 114 years of record in the state of California. </a:t>
            </a:r>
          </a:p>
          <a:p>
            <a:pPr>
              <a:lnSpc>
                <a:spcPct val="90000"/>
              </a:lnSpc>
              <a:spcBef>
                <a:spcPts val="0"/>
              </a:spcBef>
            </a:pPr>
            <a:r>
              <a:rPr sz="800"/>
              <a:t> </a:t>
            </a:r>
          </a:p>
          <a:p>
            <a:pPr>
              <a:lnSpc>
                <a:spcPct val="90000"/>
              </a:lnSpc>
              <a:spcBef>
                <a:spcPts val="0"/>
              </a:spcBef>
            </a:pPr>
            <a:r>
              <a:rPr sz="800" u="sng">
                <a:hlinkClick r:id="rId3"/>
              </a:rPr>
              <a:t>http://www.wrcc.dri.edu/</a:t>
            </a:r>
            <a:endParaRPr sz="800"/>
          </a:p>
          <a:p>
            <a:pPr>
              <a:lnSpc>
                <a:spcPct val="90000"/>
              </a:lnSpc>
              <a:spcBef>
                <a:spcPts val="0"/>
              </a:spcBef>
            </a:pPr>
            <a:r>
              <a:rPr sz="800"/>
              <a:t>  </a:t>
            </a:r>
          </a:p>
          <a:p>
            <a:pPr>
              <a:lnSpc>
                <a:spcPct val="90000"/>
              </a:lnSpc>
              <a:spcBef>
                <a:spcPts val="0"/>
              </a:spcBef>
            </a:pPr>
            <a:r>
              <a:rPr sz="800"/>
              <a:t>The Sacramento and San Joaquin rivers are both forecast at critical levels in terms of year total streamflow, and are projected to fall close to the lowest 10% of historical record.  There are 5 classifications for the Sac and SJQ runoff "water year index".  They are mathematically weighted calculations based on three elements: April-July runoff forecast, previous year's index, and early season (Oct-March) runoff.  Each river system has it's own weighting formula, which you can find more about on our website (link below).  The April-July runoff forecast itself is based on five weighted factors, including last year's runoff, early season runoff, early season rainfall, snowpack April 1 status, late season rainfall.  These are calculated several times through winter/spring.  The May 1 declaration is used for the rest of the season as the "water year type".  On October 1, the final measures are in, and from time to time, the standing record does have to be adjusted to account for observed measures after May 1.  </a:t>
            </a:r>
          </a:p>
          <a:p>
            <a:pPr>
              <a:lnSpc>
                <a:spcPct val="90000"/>
              </a:lnSpc>
              <a:spcBef>
                <a:spcPts val="0"/>
              </a:spcBef>
            </a:pPr>
            <a:r>
              <a:rPr sz="800"/>
              <a:t> </a:t>
            </a:r>
          </a:p>
          <a:p>
            <a:pPr>
              <a:lnSpc>
                <a:spcPct val="90000"/>
              </a:lnSpc>
              <a:spcBef>
                <a:spcPts val="0"/>
              </a:spcBef>
            </a:pPr>
            <a:r>
              <a:rPr sz="800"/>
              <a:t> </a:t>
            </a:r>
          </a:p>
          <a:p>
            <a:pPr>
              <a:lnSpc>
                <a:spcPct val="90000"/>
              </a:lnSpc>
              <a:spcBef>
                <a:spcPts val="0"/>
              </a:spcBef>
            </a:pPr>
            <a:r>
              <a:rPr sz="800"/>
              <a:t>Categories:</a:t>
            </a:r>
          </a:p>
          <a:p>
            <a:pPr>
              <a:lnSpc>
                <a:spcPct val="90000"/>
              </a:lnSpc>
              <a:spcBef>
                <a:spcPts val="0"/>
              </a:spcBef>
            </a:pPr>
            <a:r>
              <a:rPr sz="800"/>
              <a:t>Wet</a:t>
            </a:r>
          </a:p>
          <a:p>
            <a:pPr>
              <a:lnSpc>
                <a:spcPct val="90000"/>
              </a:lnSpc>
              <a:spcBef>
                <a:spcPts val="0"/>
              </a:spcBef>
            </a:pPr>
            <a:r>
              <a:rPr sz="800"/>
              <a:t>Above Normal</a:t>
            </a:r>
          </a:p>
          <a:p>
            <a:pPr>
              <a:lnSpc>
                <a:spcPct val="90000"/>
              </a:lnSpc>
              <a:spcBef>
                <a:spcPts val="0"/>
              </a:spcBef>
            </a:pPr>
            <a:r>
              <a:rPr sz="800"/>
              <a:t>Below Normal</a:t>
            </a:r>
          </a:p>
          <a:p>
            <a:pPr>
              <a:lnSpc>
                <a:spcPct val="90000"/>
              </a:lnSpc>
              <a:spcBef>
                <a:spcPts val="0"/>
              </a:spcBef>
            </a:pPr>
            <a:r>
              <a:rPr sz="800"/>
              <a:t>Dry</a:t>
            </a:r>
          </a:p>
          <a:p>
            <a:pPr>
              <a:lnSpc>
                <a:spcPct val="90000"/>
              </a:lnSpc>
              <a:spcBef>
                <a:spcPts val="0"/>
              </a:spcBef>
            </a:pPr>
            <a:r>
              <a:rPr sz="800"/>
              <a:t>Critical</a:t>
            </a:r>
          </a:p>
          <a:p>
            <a:pPr>
              <a:lnSpc>
                <a:spcPct val="90000"/>
              </a:lnSpc>
              <a:spcBef>
                <a:spcPts val="0"/>
              </a:spcBef>
            </a:pPr>
            <a:r>
              <a:rPr sz="800"/>
              <a:t> </a:t>
            </a:r>
          </a:p>
          <a:p>
            <a:pPr>
              <a:lnSpc>
                <a:spcPct val="90000"/>
              </a:lnSpc>
              <a:spcBef>
                <a:spcPts val="0"/>
              </a:spcBef>
            </a:pPr>
            <a:r>
              <a:rPr sz="800" u="sng">
                <a:hlinkClick r:id="rId4"/>
              </a:rPr>
              <a:t>http://cdec.water.ca.gov/cgi-progs/iodir/WSI</a:t>
            </a:r>
            <a:endParaRPr sz="800"/>
          </a:p>
          <a:p>
            <a:pPr>
              <a:lnSpc>
                <a:spcPct val="90000"/>
              </a:lnSpc>
              <a:spcBef>
                <a:spcPts val="0"/>
              </a:spcBef>
            </a:pPr>
            <a:r>
              <a:rPr sz="800"/>
              <a:t> </a:t>
            </a:r>
          </a:p>
          <a:p>
            <a:pPr>
              <a:lnSpc>
                <a:spcPct val="90000"/>
              </a:lnSpc>
              <a:spcBef>
                <a:spcPts val="0"/>
              </a:spcBef>
            </a:pPr>
            <a:r>
              <a:rPr sz="800"/>
              <a:t>BOTH the Sac and the San Joaquin are classified as CRITICAL for 2008.  Last year Sac ended Dry, San Joaquin ended Critical.  That's two bad years.</a:t>
            </a:r>
          </a:p>
          <a:p>
            <a:pPr>
              <a:lnSpc>
                <a:spcPct val="90000"/>
              </a:lnSpc>
              <a:spcBef>
                <a:spcPts val="0"/>
              </a:spcBef>
            </a:pPr>
            <a:r>
              <a:rPr sz="800"/>
              <a:t> </a:t>
            </a:r>
          </a:p>
          <a:p>
            <a:pPr>
              <a:lnSpc>
                <a:spcPct val="90000"/>
              </a:lnSpc>
              <a:spcBef>
                <a:spcPts val="0"/>
              </a:spcBef>
            </a:pPr>
            <a:r>
              <a:rPr sz="800"/>
              <a:t>The last big drought period in the state occurred between 1987 and 1992.</a:t>
            </a:r>
          </a:p>
          <a:p>
            <a:pPr>
              <a:lnSpc>
                <a:spcPct val="90000"/>
              </a:lnSpc>
              <a:spcBef>
                <a:spcPts val="0"/>
              </a:spcBef>
            </a:pPr>
            <a:r>
              <a:rPr sz="800"/>
              <a:t>The river runoff classifications started the same way.  First year Dry for the Sac, Critical for the San Joaquin. Second year, both Critical.  So, we shall see if this is a similar trend.  Since the Gold Rush days, no drought in California has lasted longer than 6 years.</a:t>
            </a:r>
          </a:p>
          <a:p>
            <a:pPr>
              <a:lnSpc>
                <a:spcPct val="90000"/>
              </a:lnSpc>
              <a:spcBef>
                <a:spcPts val="0"/>
              </a:spcBef>
            </a:pPr>
            <a:r>
              <a:rPr sz="800"/>
              <a:t> </a:t>
            </a:r>
          </a:p>
          <a:p>
            <a:pPr>
              <a:lnSpc>
                <a:spcPct val="90000"/>
              </a:lnSpc>
              <a:spcBef>
                <a:spcPts val="0"/>
              </a:spcBef>
            </a:pPr>
            <a:r>
              <a:rPr sz="800"/>
              <a:t>The snowpack is virtually gone, of course.  Although January and February were great snow producers, two months aren't enough for a whole season.  The March 1 shutdown of Pacific moisture left us without the necessary additions that we like to have in spring.  It was dry and sunny, and the dry ground (from the year prior and a dry fall) absorbed a lot of that snowmelt.</a:t>
            </a:r>
          </a:p>
          <a:p>
            <a:pPr>
              <a:lnSpc>
                <a:spcPct val="90000"/>
              </a:lnSpc>
              <a:spcBef>
                <a:spcPts val="0"/>
              </a:spcBef>
            </a:pPr>
            <a:r>
              <a:rPr sz="800"/>
              <a:t>Today, what's up there amounts to about 20% of normal for this time of year.</a:t>
            </a:r>
          </a:p>
          <a:p>
            <a:pPr>
              <a:lnSpc>
                <a:spcPct val="90000"/>
              </a:lnSpc>
              <a:spcBef>
                <a:spcPts val="0"/>
              </a:spcBef>
            </a:pPr>
            <a:r>
              <a:rPr sz="800"/>
              <a:t> </a:t>
            </a:r>
          </a:p>
          <a:p>
            <a:pPr>
              <a:lnSpc>
                <a:spcPct val="90000"/>
              </a:lnSpc>
              <a:spcBef>
                <a:spcPts val="0"/>
              </a:spcBef>
            </a:pPr>
            <a:r>
              <a:rPr sz="800"/>
              <a:t>Project water deliveries are down, due to dry conditions and Wanger court restrictions (Delta smelt).  The State Water Project allocations are 35% of requested deliveries to contractors.  And the Central Valley Project</a:t>
            </a:r>
          </a:p>
          <a:p>
            <a:pPr>
              <a:lnSpc>
                <a:spcPct val="90000"/>
              </a:lnSpc>
              <a:spcBef>
                <a:spcPts val="0"/>
              </a:spcBef>
            </a:pPr>
            <a:r>
              <a:rPr sz="800"/>
              <a:t>(federal) allocations are 40% of requests for agriculture, 75% for municipalities.</a:t>
            </a:r>
          </a:p>
          <a:p>
            <a:pPr>
              <a:lnSpc>
                <a:spcPct val="90000"/>
              </a:lnSpc>
              <a:spcBef>
                <a:spcPts val="0"/>
              </a:spcBef>
            </a:pPr>
            <a:r>
              <a:rPr sz="800"/>
              <a:t> </a:t>
            </a:r>
          </a:p>
          <a:p>
            <a:pPr>
              <a:lnSpc>
                <a:spcPct val="90000"/>
              </a:lnSpc>
              <a:spcBef>
                <a:spcPts val="0"/>
              </a:spcBef>
            </a:pPr>
            <a:r>
              <a:rPr sz="800"/>
              <a:t>Reservoir status; approximate holding capacity and % of capacity held</a:t>
            </a:r>
          </a:p>
          <a:p>
            <a:pPr>
              <a:lnSpc>
                <a:spcPct val="90000"/>
              </a:lnSpc>
              <a:spcBef>
                <a:spcPts val="0"/>
              </a:spcBef>
            </a:pPr>
            <a:r>
              <a:rPr sz="800"/>
              <a:t>currently:</a:t>
            </a:r>
          </a:p>
          <a:p>
            <a:pPr>
              <a:lnSpc>
                <a:spcPct val="90000"/>
              </a:lnSpc>
              <a:spcBef>
                <a:spcPts val="0"/>
              </a:spcBef>
            </a:pPr>
            <a:r>
              <a:rPr sz="800"/>
              <a:t> </a:t>
            </a:r>
          </a:p>
          <a:p>
            <a:pPr>
              <a:lnSpc>
                <a:spcPct val="90000"/>
              </a:lnSpc>
              <a:spcBef>
                <a:spcPts val="0"/>
              </a:spcBef>
            </a:pPr>
            <a:r>
              <a:rPr sz="800"/>
              <a:t>	+Trinity        2.5 MAF      68%</a:t>
            </a:r>
          </a:p>
          <a:p>
            <a:pPr>
              <a:lnSpc>
                <a:spcPct val="90000"/>
              </a:lnSpc>
              <a:spcBef>
                <a:spcPts val="0"/>
              </a:spcBef>
            </a:pPr>
            <a:r>
              <a:rPr sz="800"/>
              <a:t>	+Shasta         4.5 MAF      61%</a:t>
            </a:r>
          </a:p>
          <a:p>
            <a:pPr>
              <a:lnSpc>
                <a:spcPct val="90000"/>
              </a:lnSpc>
              <a:spcBef>
                <a:spcPts val="0"/>
              </a:spcBef>
            </a:pPr>
            <a:r>
              <a:rPr sz="800"/>
              <a:t>	*Oroville       3.5 MAF      50%</a:t>
            </a:r>
          </a:p>
          <a:p>
            <a:pPr>
              <a:lnSpc>
                <a:spcPct val="90000"/>
              </a:lnSpc>
              <a:spcBef>
                <a:spcPts val="0"/>
              </a:spcBef>
            </a:pPr>
            <a:r>
              <a:rPr sz="800"/>
              <a:t>	+Folsom         1 MAF        63%</a:t>
            </a:r>
          </a:p>
          <a:p>
            <a:pPr>
              <a:lnSpc>
                <a:spcPct val="90000"/>
              </a:lnSpc>
              <a:spcBef>
                <a:spcPts val="0"/>
              </a:spcBef>
            </a:pPr>
            <a:r>
              <a:rPr sz="800"/>
              <a:t>	*+San Luis      2 MAF        53%</a:t>
            </a:r>
          </a:p>
          <a:p>
            <a:pPr>
              <a:lnSpc>
                <a:spcPct val="90000"/>
              </a:lnSpc>
              <a:spcBef>
                <a:spcPts val="0"/>
              </a:spcBef>
            </a:pPr>
            <a:r>
              <a:rPr sz="800"/>
              <a:t> </a:t>
            </a:r>
          </a:p>
          <a:p>
            <a:pPr>
              <a:lnSpc>
                <a:spcPct val="90000"/>
              </a:lnSpc>
              <a:spcBef>
                <a:spcPts val="0"/>
              </a:spcBef>
            </a:pPr>
            <a:r>
              <a:rPr sz="800"/>
              <a:t>+ Fed, * State</a:t>
            </a:r>
          </a:p>
          <a:p>
            <a:pPr>
              <a:lnSpc>
                <a:spcPct val="90000"/>
              </a:lnSpc>
              <a:spcBef>
                <a:spcPts val="0"/>
              </a:spcBef>
            </a:pPr>
            <a:r>
              <a:rPr sz="800"/>
              <a:t>MAF = Million Acre Feet</a:t>
            </a:r>
          </a:p>
          <a:p>
            <a:pPr>
              <a:lnSpc>
                <a:spcPct val="90000"/>
              </a:lnSpc>
              <a:spcBef>
                <a:spcPts val="0"/>
              </a:spcBef>
            </a:pPr>
            <a:r>
              <a:rPr sz="800"/>
              <a:t> </a:t>
            </a:r>
          </a:p>
          <a:p>
            <a:pPr>
              <a:lnSpc>
                <a:spcPct val="90000"/>
              </a:lnSpc>
              <a:spcBef>
                <a:spcPts val="0"/>
              </a:spcBef>
            </a:pPr>
            <a:r>
              <a:rPr sz="800"/>
              <a:t>By October 1, the average state reservoir storage is projected to be about 65% of normal for that date.  (Figures in the table above are for % of capacity).  For a nice color graphical depiction of reservoir storage for time of year, and capacity, go to:</a:t>
            </a:r>
          </a:p>
          <a:p>
            <a:pPr>
              <a:lnSpc>
                <a:spcPct val="90000"/>
              </a:lnSpc>
              <a:spcBef>
                <a:spcPts val="0"/>
              </a:spcBef>
            </a:pPr>
            <a:r>
              <a:rPr sz="800"/>
              <a:t> </a:t>
            </a:r>
          </a:p>
          <a:p>
            <a:pPr>
              <a:lnSpc>
                <a:spcPct val="90000"/>
              </a:lnSpc>
              <a:spcBef>
                <a:spcPts val="0"/>
              </a:spcBef>
            </a:pPr>
            <a:r>
              <a:rPr sz="800" u="sng">
                <a:hlinkClick r:id="rId5"/>
              </a:rPr>
              <a:t>http://watersupplyconditions.water.ca.gov/current_conditions.pdf</a:t>
            </a:r>
            <a:endParaRPr sz="800"/>
          </a:p>
          <a:p>
            <a:pPr>
              <a:lnSpc>
                <a:spcPct val="90000"/>
              </a:lnSpc>
              <a:spcBef>
                <a:spcPts val="0"/>
              </a:spcBef>
            </a:pPr>
            <a:r>
              <a:rPr sz="800"/>
              <a:t> </a:t>
            </a:r>
          </a:p>
          <a:p>
            <a:pPr>
              <a:lnSpc>
                <a:spcPct val="90000"/>
              </a:lnSpc>
              <a:spcBef>
                <a:spcPts val="0"/>
              </a:spcBef>
            </a:pPr>
            <a:r>
              <a:rPr sz="800"/>
              <a:t>This is updated every couple weeks.</a:t>
            </a:r>
          </a:p>
          <a:p>
            <a:pPr>
              <a:lnSpc>
                <a:spcPct val="90000"/>
              </a:lnSpc>
              <a:spcBef>
                <a:spcPts val="0"/>
              </a:spcBef>
            </a:pPr>
            <a:r>
              <a:rPr sz="800"/>
              <a:t> </a:t>
            </a:r>
          </a:p>
          <a:p>
            <a:pPr>
              <a:lnSpc>
                <a:spcPct val="90000"/>
              </a:lnSpc>
              <a:spcBef>
                <a:spcPts val="0"/>
              </a:spcBef>
            </a:pPr>
            <a:r>
              <a:rPr sz="800"/>
              <a:t>Summer is of course a dry time for California.  As we look to next winter, we hope for wet weather.  One result of climate change (global warming) is that areas around the Earth that have large scale subsidence (sinking motion), experience an intensification of that subsidence.  This means that dry conditions, drought can become longer, or more intense.  The southwestern United States is one of those places on the planet that has deserts, due to this general circulation pattern.  If that is intensifying, or the sinking area expands even slightly northward, regions of the normally wet central and north state could experience a reduction in total precipitation.  It is not possible to tell at this time whether that's the cause.  California's climate record includes much drier periods than those that we (as a society) have experienced since the late 1800's.  Around 900 A.D. there was a 200 year drought, and near 1350 A.D. there was a 150 year drought.  During those periods runoff was 40-75% lower than it is nowadays.</a:t>
            </a:r>
          </a:p>
          <a:p>
            <a:pPr>
              <a:lnSpc>
                <a:spcPct val="90000"/>
              </a:lnSpc>
              <a:spcBef>
                <a:spcPts val="0"/>
              </a:spcBef>
            </a:pPr>
            <a:r>
              <a:rPr sz="800"/>
              <a:t>Climate changes, of whatever cause, can lead to great variability in California's water.</a:t>
            </a:r>
          </a:p>
          <a:p>
            <a:pPr>
              <a:lnSpc>
                <a:spcPct val="90000"/>
              </a:lnSpc>
              <a:spcBef>
                <a:spcPts val="0"/>
              </a:spcBef>
            </a:pPr>
            <a:r>
              <a:rPr sz="800"/>
              <a:t> </a:t>
            </a:r>
          </a:p>
          <a:p>
            <a:pPr>
              <a:lnSpc>
                <a:spcPct val="90000"/>
              </a:lnSpc>
              <a:spcBef>
                <a:spcPts val="0"/>
              </a:spcBef>
            </a:pPr>
            <a:r>
              <a:rPr sz="800"/>
              <a:t>The Weather and Climate Newsletters will be available ONLINE on June 16, on the State Meteorologist page, the State Climatologist page, and on the CDEC weather tab page:</a:t>
            </a:r>
          </a:p>
          <a:p>
            <a:pPr>
              <a:lnSpc>
                <a:spcPct val="90000"/>
              </a:lnSpc>
              <a:spcBef>
                <a:spcPts val="0"/>
              </a:spcBef>
            </a:pPr>
            <a:r>
              <a:rPr sz="800"/>
              <a:t> </a:t>
            </a:r>
          </a:p>
          <a:p>
            <a:pPr>
              <a:lnSpc>
                <a:spcPct val="90000"/>
              </a:lnSpc>
              <a:spcBef>
                <a:spcPts val="0"/>
              </a:spcBef>
            </a:pPr>
            <a:r>
              <a:rPr sz="800" u="sng">
                <a:hlinkClick r:id="rId6"/>
              </a:rPr>
              <a:t>http://www.weather.water.ca.gov/</a:t>
            </a:r>
            <a:endParaRPr sz="800"/>
          </a:p>
          <a:p>
            <a:pPr>
              <a:lnSpc>
                <a:spcPct val="90000"/>
              </a:lnSpc>
              <a:spcBef>
                <a:spcPts val="0"/>
              </a:spcBef>
            </a:pPr>
            <a:r>
              <a:rPr sz="800"/>
              <a:t> </a:t>
            </a:r>
          </a:p>
          <a:p>
            <a:pPr>
              <a:lnSpc>
                <a:spcPct val="90000"/>
              </a:lnSpc>
              <a:spcBef>
                <a:spcPts val="0"/>
              </a:spcBef>
            </a:pPr>
            <a:r>
              <a:rPr sz="800" u="sng">
                <a:hlinkClick r:id="rId7"/>
              </a:rPr>
              <a:t>http://www.climate.water.ca.gov/</a:t>
            </a:r>
            <a:endParaRPr sz="800"/>
          </a:p>
          <a:p>
            <a:pPr>
              <a:lnSpc>
                <a:spcPct val="90000"/>
              </a:lnSpc>
              <a:spcBef>
                <a:spcPts val="0"/>
              </a:spcBef>
            </a:pPr>
            <a:r>
              <a:rPr sz="800"/>
              <a:t> </a:t>
            </a:r>
          </a:p>
          <a:p>
            <a:pPr>
              <a:lnSpc>
                <a:spcPct val="90000"/>
              </a:lnSpc>
              <a:spcBef>
                <a:spcPts val="0"/>
              </a:spcBef>
            </a:pPr>
            <a:r>
              <a:rPr sz="800" u="sng">
                <a:hlinkClick r:id="rId8"/>
              </a:rPr>
              <a:t>http://cdec.water.ca.gov/weather.html</a:t>
            </a:r>
            <a:endParaRPr sz="800"/>
          </a:p>
          <a:p>
            <a:pPr>
              <a:lnSpc>
                <a:spcPct val="90000"/>
              </a:lnSpc>
              <a:spcBef>
                <a:spcPts val="0"/>
              </a:spcBef>
            </a:pPr>
            <a:r>
              <a:rPr sz="800"/>
              <a:t> </a:t>
            </a:r>
          </a:p>
          <a:p>
            <a:pPr>
              <a:lnSpc>
                <a:spcPct val="90000"/>
              </a:lnSpc>
              <a:spcBef>
                <a:spcPts val="0"/>
              </a:spcBef>
            </a:pPr>
            <a:r>
              <a:rPr sz="800"/>
              <a:t> </a:t>
            </a:r>
          </a:p>
          <a:p>
            <a:pPr>
              <a:lnSpc>
                <a:spcPct val="90000"/>
              </a:lnSpc>
              <a:spcBef>
                <a:spcPts val="0"/>
              </a:spcBef>
            </a:pPr>
            <a:r>
              <a:rPr sz="800"/>
              <a:t>On June 16, the Division of Flood Management website will have a new look, as well.  Archived newsletters will be available, too, but not right away.</a:t>
            </a:r>
          </a:p>
          <a:p>
            <a:pPr>
              <a:lnSpc>
                <a:spcPct val="90000"/>
              </a:lnSpc>
              <a:spcBef>
                <a:spcPts val="0"/>
              </a:spcBef>
            </a:pPr>
            <a:r>
              <a:rPr sz="800"/>
              <a:t>Another letter will come out when these changes occur.</a:t>
            </a:r>
          </a:p>
          <a:p>
            <a:pPr>
              <a:lnSpc>
                <a:spcPct val="90000"/>
              </a:lnSpc>
              <a:spcBef>
                <a:spcPts val="0"/>
              </a:spcBef>
            </a:pPr>
            <a:r>
              <a:rPr sz="800"/>
              <a:t> </a:t>
            </a:r>
          </a:p>
          <a:p>
            <a:pPr>
              <a:lnSpc>
                <a:spcPct val="90000"/>
              </a:lnSpc>
              <a:spcBef>
                <a:spcPts val="0"/>
              </a:spcBef>
            </a:pPr>
            <a:r>
              <a:rPr sz="800"/>
              <a:t>Reporter questions?  Please call Elissa Lynn, Senior Meteorologist, (916) 574-2221.</a:t>
            </a:r>
          </a:p>
          <a:p>
            <a:pPr>
              <a:lnSpc>
                <a:spcPct val="90000"/>
              </a:lnSpc>
              <a:spcBef>
                <a:spcPts val="0"/>
              </a:spcBef>
            </a:pPr>
            <a:r>
              <a:rPr sz="800"/>
              <a:t> </a:t>
            </a:r>
          </a:p>
          <a:p>
            <a:pPr>
              <a:lnSpc>
                <a:spcPct val="90000"/>
              </a:lnSpc>
              <a:spcBef>
                <a:spcPts val="0"/>
              </a:spcBef>
            </a:pPr>
            <a:r>
              <a:rPr sz="800"/>
              <a:t>(EL) </a:t>
            </a:r>
          </a:p>
          <a:p>
            <a:pPr>
              <a:lnSpc>
                <a:spcPct val="90000"/>
              </a:lnSpc>
              <a:spcBef>
                <a:spcPts val="0"/>
              </a:spcBef>
            </a:pPr>
            <a:r>
              <a:rPr sz="800"/>
              <a:t> </a:t>
            </a:r>
          </a:p>
          <a:p>
            <a:pPr>
              <a:lnSpc>
                <a:spcPct val="90000"/>
              </a:lnSpc>
              <a:spcBef>
                <a:spcPts val="0"/>
              </a:spcBef>
            </a:pPr>
            <a:r>
              <a:rPr sz="800"/>
              <a:t> </a:t>
            </a:r>
          </a:p>
          <a:p>
            <a:pPr>
              <a:lnSpc>
                <a:spcPct val="90000"/>
              </a:lnSpc>
              <a:spcBef>
                <a:spcPts val="0"/>
              </a:spcBef>
            </a:pPr>
            <a:r>
              <a:rPr sz="800"/>
              <a:t> </a:t>
            </a:r>
          </a:p>
          <a:p>
            <a:pPr>
              <a:lnSpc>
                <a:spcPct val="90000"/>
              </a:lnSpc>
              <a:spcBef>
                <a:spcPts val="0"/>
              </a:spcBef>
            </a:pPr>
            <a:r>
              <a:rPr sz="800"/>
              <a:t>_______________________________________________</a:t>
            </a:r>
          </a:p>
          <a:p>
            <a:pPr>
              <a:lnSpc>
                <a:spcPct val="90000"/>
              </a:lnSpc>
              <a:spcBef>
                <a:spcPts val="0"/>
              </a:spcBef>
            </a:pPr>
            <a:r>
              <a:rPr sz="800"/>
              <a:t>Weather_and_Climate_News </a:t>
            </a:r>
          </a:p>
          <a:p>
            <a:pPr>
              <a:lnSpc>
                <a:spcPct val="90000"/>
              </a:lnSpc>
              <a:spcBef>
                <a:spcPts val="0"/>
              </a:spcBef>
            </a:pPr>
            <a:r>
              <a:rPr sz="800"/>
              <a:t> </a:t>
            </a:r>
          </a:p>
          <a:p>
            <a:pPr>
              <a:lnSpc>
                <a:spcPct val="90000"/>
              </a:lnSpc>
              <a:spcBef>
                <a:spcPts val="0"/>
              </a:spcBef>
            </a:pPr>
            <a:r>
              <a:rPr sz="800"/>
              <a:t>Modify your subscription settings at</a:t>
            </a:r>
          </a:p>
          <a:p>
            <a:pPr>
              <a:lnSpc>
                <a:spcPct val="90000"/>
              </a:lnSpc>
              <a:spcBef>
                <a:spcPts val="0"/>
              </a:spcBef>
            </a:pPr>
            <a:r>
              <a:rPr sz="800" u="sng">
                <a:hlinkClick r:id="rId9"/>
              </a:rPr>
              <a:t>http://listhost2.water.ca.gov/mailman/listinfo/weather_and_climate_news</a:t>
            </a:r>
            <a:endParaRPr sz="800"/>
          </a:p>
          <a:p>
            <a:pPr>
              <a:lnSpc>
                <a:spcPct val="90000"/>
              </a:lnSpc>
              <a:spcBef>
                <a:spcPts val="0"/>
              </a:spcBef>
            </a:pPr>
            <a:r>
              <a:rPr sz="800"/>
              <a:t> </a:t>
            </a:r>
          </a:p>
          <a:p>
            <a:pPr>
              <a:lnSpc>
                <a:spcPct val="90000"/>
              </a:lnSpc>
              <a:spcBef>
                <a:spcPts val="0"/>
              </a:spcBef>
            </a:pPr>
            <a:r>
              <a:rPr sz="800"/>
              <a:t> </a:t>
            </a:r>
          </a:p>
          <a:p>
            <a:pPr>
              <a:lnSpc>
                <a:spcPct val="90000"/>
              </a:lnSpc>
              <a:spcBef>
                <a:spcPts val="0"/>
              </a:spcBef>
            </a:pPr>
            <a:endParaRPr lang="en-US" sz="800" dirty="0"/>
          </a:p>
        </p:txBody>
      </p:sp>
      <p:sp>
        <p:nvSpPr>
          <p:cNvPr id="2" name="Slide Number Placeholder 1"/>
          <p:cNvSpPr>
            <a:spLocks noGrp="1"/>
          </p:cNvSpPr>
          <p:nvPr>
            <p:ph type="sldNum" sz="quarter" idx="10"/>
          </p:nvPr>
        </p:nvSpPr>
        <p:spPr/>
        <p:txBody>
          <a:bodyPr/>
          <a:lstStyle/>
          <a:p>
            <a:pPr>
              <a:defRPr/>
            </a:pPr>
            <a:fld id="{E9AB0A71-DDC8-4D89-BD0D-E581C9D6A0C9}" type="slidenum">
              <a:rPr lang="en-US" smtClean="0"/>
              <a:pPr>
                <a:defRPr/>
              </a:pPr>
              <a:t>97</a:t>
            </a:fld>
            <a:endParaRPr lang="en-US" dirty="0"/>
          </a:p>
        </p:txBody>
      </p:sp>
    </p:spTree>
  </p:cSld>
  <p:clrMapOvr>
    <a:masterClrMapping/>
  </p:clrMapOvr>
  <p:transition>
    <p:fade/>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35873"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grpSp>
      <p:sp>
        <p:nvSpPr>
          <p:cNvPr id="6473735" name="Text Box 7"/>
          <p:cNvSpPr txBox="1">
            <a:spLocks noChangeArrowheads="1"/>
          </p:cNvSpPr>
          <p:nvPr/>
        </p:nvSpPr>
        <p:spPr bwMode="invGray">
          <a:xfrm>
            <a:off x="5643563" y="2735263"/>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a:solidFill>
                  <a:schemeClr val="bg1"/>
                </a:solidFill>
                <a:effectLst>
                  <a:outerShdw blurRad="38100" dist="38100" dir="2700000" algn="tl">
                    <a:srgbClr val="000000"/>
                  </a:outerShdw>
                </a:effectLst>
                <a:latin typeface="Arial" charset="0"/>
                <a:cs typeface="+mn-cs"/>
              </a:rPr>
              <a:t>Sacramento</a:t>
            </a:r>
          </a:p>
        </p:txBody>
      </p:sp>
      <p:sp>
        <p:nvSpPr>
          <p:cNvPr id="6473736"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a:solidFill>
                  <a:schemeClr val="bg1"/>
                </a:solidFill>
                <a:effectLst>
                  <a:outerShdw blurRad="38100" dist="38100" dir="2700000" algn="tl">
                    <a:srgbClr val="000000"/>
                  </a:outerShdw>
                </a:effectLst>
                <a:latin typeface="Arial" charset="0"/>
                <a:cs typeface="+mn-cs"/>
              </a:rPr>
              <a:t>Stockton</a:t>
            </a:r>
          </a:p>
        </p:txBody>
      </p:sp>
      <p:sp>
        <p:nvSpPr>
          <p:cNvPr id="18" name="Oval 17"/>
          <p:cNvSpPr/>
          <p:nvPr/>
        </p:nvSpPr>
        <p:spPr bwMode="auto">
          <a:xfrm>
            <a:off x="381000" y="3810000"/>
            <a:ext cx="609600" cy="3810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sp>
        <p:nvSpPr>
          <p:cNvPr id="19" name="Oval 18"/>
          <p:cNvSpPr/>
          <p:nvPr/>
        </p:nvSpPr>
        <p:spPr bwMode="auto">
          <a:xfrm>
            <a:off x="3657600" y="3200400"/>
            <a:ext cx="685800" cy="3810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sp>
        <p:nvSpPr>
          <p:cNvPr id="20" name="Text Box 24"/>
          <p:cNvSpPr txBox="1">
            <a:spLocks noChangeArrowheads="1"/>
          </p:cNvSpPr>
          <p:nvPr/>
        </p:nvSpPr>
        <p:spPr bwMode="invGray">
          <a:xfrm>
            <a:off x="457200" y="195263"/>
            <a:ext cx="8534400" cy="1077912"/>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hangingPunct="0">
              <a:defRPr/>
            </a:pPr>
            <a:r>
              <a:rPr lang="en-US" sz="3600" dirty="0">
                <a:solidFill>
                  <a:srgbClr val="FFFF00"/>
                </a:solidFill>
                <a:effectLst>
                  <a:outerShdw blurRad="60007" dist="310007" dir="7680000" sy="30000" kx="1300200" algn="ctr" rotWithShape="0">
                    <a:prstClr val="black">
                      <a:alpha val="32000"/>
                    </a:prstClr>
                  </a:outerShdw>
                </a:effectLst>
                <a:latin typeface="Arial" charset="0"/>
                <a:cs typeface="+mn-cs"/>
              </a:rPr>
              <a:t>Near-Term Actions</a:t>
            </a:r>
            <a:r>
              <a:rPr lang="en-US" sz="3600" dirty="0">
                <a:effectLst>
                  <a:outerShdw blurRad="60007" dist="310007" dir="7680000" sy="30000" kx="1300200" algn="ctr" rotWithShape="0">
                    <a:prstClr val="black">
                      <a:alpha val="32000"/>
                    </a:prstClr>
                  </a:outerShdw>
                </a:effectLst>
                <a:latin typeface="Arial" charset="0"/>
                <a:cs typeface="+mn-cs"/>
              </a:rPr>
              <a:t/>
            </a:r>
            <a:br>
              <a:rPr lang="en-US" sz="3600" dirty="0">
                <a:effectLst>
                  <a:outerShdw blurRad="60007" dist="310007" dir="7680000" sy="30000" kx="1300200" algn="ctr" rotWithShape="0">
                    <a:prstClr val="black">
                      <a:alpha val="32000"/>
                    </a:prstClr>
                  </a:outerShdw>
                </a:effectLst>
                <a:latin typeface="Arial" charset="0"/>
                <a:cs typeface="+mn-cs"/>
              </a:rPr>
            </a:br>
            <a:r>
              <a:rPr lang="en-US" dirty="0">
                <a:solidFill>
                  <a:schemeClr val="bg1"/>
                </a:solidFill>
                <a:effectLst>
                  <a:outerShdw blurRad="60007" dist="310007" dir="7680000" sy="30000" kx="1300200" algn="ctr" rotWithShape="0">
                    <a:prstClr val="black">
                      <a:alpha val="32000"/>
                    </a:prstClr>
                  </a:outerShdw>
                </a:effectLst>
                <a:latin typeface="Arial" charset="0"/>
                <a:cs typeface="+mn-cs"/>
              </a:rPr>
              <a:t>Eco-Habitat Projects</a:t>
            </a:r>
          </a:p>
        </p:txBody>
      </p:sp>
      <p:sp>
        <p:nvSpPr>
          <p:cNvPr id="21" name="Text Box 7"/>
          <p:cNvSpPr txBox="1">
            <a:spLocks noChangeArrowheads="1"/>
          </p:cNvSpPr>
          <p:nvPr/>
        </p:nvSpPr>
        <p:spPr bwMode="invGray">
          <a:xfrm>
            <a:off x="76200" y="33655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charset="0"/>
                <a:cs typeface="+mn-cs"/>
              </a:rPr>
              <a:t>Suisun Marsh</a:t>
            </a:r>
          </a:p>
        </p:txBody>
      </p:sp>
      <p:sp>
        <p:nvSpPr>
          <p:cNvPr id="22" name="Text Box 7"/>
          <p:cNvSpPr txBox="1">
            <a:spLocks noChangeArrowheads="1"/>
          </p:cNvSpPr>
          <p:nvPr/>
        </p:nvSpPr>
        <p:spPr bwMode="invGray">
          <a:xfrm>
            <a:off x="2819400" y="27432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charset="0"/>
                <a:cs typeface="+mn-cs"/>
              </a:rPr>
              <a:t>Yolo Bypass</a:t>
            </a:r>
          </a:p>
        </p:txBody>
      </p:sp>
      <p:sp>
        <p:nvSpPr>
          <p:cNvPr id="26" name="Oval 25"/>
          <p:cNvSpPr/>
          <p:nvPr/>
        </p:nvSpPr>
        <p:spPr bwMode="auto">
          <a:xfrm>
            <a:off x="3200400" y="4648200"/>
            <a:ext cx="762000" cy="2286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sp>
        <p:nvSpPr>
          <p:cNvPr id="46102" name="Slide Number Placeholder 32"/>
          <p:cNvSpPr>
            <a:spLocks noGrp="1"/>
          </p:cNvSpPr>
          <p:nvPr>
            <p:ph type="sldNum" sz="quarter" idx="10"/>
          </p:nvPr>
        </p:nvSpPr>
        <p:spPr bwMode="auto">
          <a:ln>
            <a:miter lim="800000"/>
            <a:headEnd/>
            <a:tailEnd/>
          </a:ln>
        </p:spPr>
        <p:txBody>
          <a:bodyPr/>
          <a:lstStyle/>
          <a:p>
            <a:pPr>
              <a:defRPr/>
            </a:pPr>
            <a:fld id="{E440B572-5D24-4B94-B6EF-E532ADFB02E0}" type="slidenum">
              <a:rPr lang="en-US" smtClean="0"/>
              <a:pPr>
                <a:defRPr/>
              </a:pPr>
              <a:t>98</a:t>
            </a:fld>
            <a:endParaRPr lang="en-US" dirty="0" smtClean="0"/>
          </a:p>
        </p:txBody>
      </p:sp>
      <p:grpSp>
        <p:nvGrpSpPr>
          <p:cNvPr id="3" name="Group 49"/>
          <p:cNvGrpSpPr>
            <a:grpSpLocks/>
          </p:cNvGrpSpPr>
          <p:nvPr/>
        </p:nvGrpSpPr>
        <p:grpSpPr bwMode="auto">
          <a:xfrm>
            <a:off x="2590800" y="1739900"/>
            <a:ext cx="2795588" cy="2616200"/>
            <a:chOff x="1632" y="1096"/>
            <a:chExt cx="1761" cy="1648"/>
          </a:xfrm>
        </p:grpSpPr>
        <p:sp>
          <p:nvSpPr>
            <p:cNvPr id="32" name="Freeform 47"/>
            <p:cNvSpPr>
              <a:spLocks/>
            </p:cNvSpPr>
            <p:nvPr/>
          </p:nvSpPr>
          <p:spPr bwMode="invGray">
            <a:xfrm>
              <a:off x="1632" y="1096"/>
              <a:ext cx="1761" cy="1648"/>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latin typeface="Arial" charset="0"/>
                <a:cs typeface="+mn-cs"/>
              </a:endParaRPr>
            </a:p>
          </p:txBody>
        </p:sp>
        <p:sp>
          <p:nvSpPr>
            <p:cNvPr id="33" name="Freeform 48"/>
            <p:cNvSpPr>
              <a:spLocks/>
            </p:cNvSpPr>
            <p:nvPr/>
          </p:nvSpPr>
          <p:spPr bwMode="invGray">
            <a:xfrm>
              <a:off x="2852" y="1288"/>
              <a:ext cx="460" cy="456"/>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tx1"/>
              </a:outerShdw>
            </a:effectLst>
          </p:spPr>
          <p:txBody>
            <a:bodyPr anchor="ctr" anchorCtr="1"/>
            <a:lstStyle/>
            <a:p>
              <a:pPr algn="ctr" eaLnBrk="0" hangingPunct="0">
                <a:defRPr/>
              </a:pPr>
              <a:endParaRPr lang="en-US">
                <a:latin typeface="Arial" charset="0"/>
                <a:cs typeface="+mn-cs"/>
              </a:endParaRPr>
            </a:p>
          </p:txBody>
        </p:sp>
      </p:grpSp>
      <p:sp>
        <p:nvSpPr>
          <p:cNvPr id="31" name="Text Box 7"/>
          <p:cNvSpPr txBox="1">
            <a:spLocks noChangeArrowheads="1"/>
          </p:cNvSpPr>
          <p:nvPr/>
        </p:nvSpPr>
        <p:spPr bwMode="invGray">
          <a:xfrm>
            <a:off x="1379220" y="466852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smtClean="0">
                <a:solidFill>
                  <a:schemeClr val="bg1"/>
                </a:solidFill>
                <a:effectLst>
                  <a:outerShdw blurRad="38100" dist="38100" dir="2700000" algn="tl">
                    <a:srgbClr val="000000"/>
                  </a:outerShdw>
                </a:effectLst>
                <a:latin typeface="Arial" charset="0"/>
                <a:cs typeface="+mn-cs"/>
              </a:rPr>
              <a:t>Dutch Slough</a:t>
            </a:r>
            <a:endParaRPr lang="en-US" sz="2000" dirty="0">
              <a:solidFill>
                <a:schemeClr val="bg1"/>
              </a:solidFill>
              <a:effectLst>
                <a:outerShdw blurRad="38100" dist="38100" dir="2700000" algn="tl">
                  <a:srgbClr val="000000"/>
                </a:outerShdw>
              </a:effectLst>
              <a:latin typeface="Arial" charset="0"/>
              <a:cs typeface="+mn-cs"/>
            </a:endParaRPr>
          </a:p>
        </p:txBody>
      </p:sp>
      <p:sp>
        <p:nvSpPr>
          <p:cNvPr id="28" name="Oval 27"/>
          <p:cNvSpPr/>
          <p:nvPr/>
        </p:nvSpPr>
        <p:spPr bwMode="auto">
          <a:xfrm>
            <a:off x="3087974" y="4062334"/>
            <a:ext cx="520908" cy="318542"/>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sp>
        <p:nvSpPr>
          <p:cNvPr id="23" name="Text Box 7"/>
          <p:cNvSpPr txBox="1">
            <a:spLocks noChangeArrowheads="1"/>
          </p:cNvSpPr>
          <p:nvPr/>
        </p:nvSpPr>
        <p:spPr bwMode="invGray">
          <a:xfrm>
            <a:off x="1694014" y="3709149"/>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dirty="0" smtClean="0">
                <a:solidFill>
                  <a:schemeClr val="bg1"/>
                </a:solidFill>
                <a:effectLst>
                  <a:outerShdw blurRad="38100" dist="38100" dir="2700000" algn="tl">
                    <a:srgbClr val="000000"/>
                  </a:outerShdw>
                </a:effectLst>
                <a:latin typeface="Arial" charset="0"/>
                <a:cs typeface="+mn-cs"/>
              </a:rPr>
              <a:t>Decker Island</a:t>
            </a:r>
            <a:endParaRPr lang="en-US" sz="2000" dirty="0">
              <a:solidFill>
                <a:schemeClr val="bg1"/>
              </a:solidFill>
              <a:effectLst>
                <a:outerShdw blurRad="38100" dist="38100" dir="2700000" algn="tl">
                  <a:srgbClr val="000000"/>
                </a:outerShdw>
              </a:effectLst>
              <a:latin typeface="Arial" charset="0"/>
              <a:cs typeface="+mn-cs"/>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childTnLst>
                                </p:cTn>
                              </p:par>
                              <p:par>
                                <p:cTn id="9" presetID="10" presetClass="entr" presetSubtype="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500"/>
                            </p:stCondLst>
                            <p:childTnLst>
                              <p:par>
                                <p:cTn id="13" presetID="2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childTnLst>
                                </p:cTn>
                              </p:par>
                              <p:par>
                                <p:cTn id="17" presetID="10" presetClass="entr" presetSubtype="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1000"/>
                            </p:stCondLst>
                            <p:childTnLst>
                              <p:par>
                                <p:cTn id="21" presetID="23" presetClass="entr" presetSubtype="16"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p:cTn id="23" dur="500" fill="hold"/>
                                        <p:tgtEl>
                                          <p:spTgt spid="28"/>
                                        </p:tgtEl>
                                        <p:attrNameLst>
                                          <p:attrName>ppt_w</p:attrName>
                                        </p:attrNameLst>
                                      </p:cBhvr>
                                      <p:tavLst>
                                        <p:tav tm="0">
                                          <p:val>
                                            <p:fltVal val="0"/>
                                          </p:val>
                                        </p:tav>
                                        <p:tav tm="100000">
                                          <p:val>
                                            <p:strVal val="#ppt_w"/>
                                          </p:val>
                                        </p:tav>
                                      </p:tavLst>
                                    </p:anim>
                                    <p:anim calcmode="lin" valueType="num">
                                      <p:cBhvr>
                                        <p:cTn id="24" dur="500" fill="hold"/>
                                        <p:tgtEl>
                                          <p:spTgt spid="28"/>
                                        </p:tgtEl>
                                        <p:attrNameLst>
                                          <p:attrName>ppt_h</p:attrName>
                                        </p:attrNameLst>
                                      </p:cBhvr>
                                      <p:tavLst>
                                        <p:tav tm="0">
                                          <p:val>
                                            <p:fltVal val="0"/>
                                          </p:val>
                                        </p:tav>
                                        <p:tav tm="100000">
                                          <p:val>
                                            <p:strVal val="#ppt_h"/>
                                          </p:val>
                                        </p:tav>
                                      </p:tavLst>
                                    </p:anim>
                                  </p:childTnLst>
                                </p:cTn>
                              </p:par>
                              <p:par>
                                <p:cTn id="25" presetID="10"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childTnLst>
                          </p:cTn>
                        </p:par>
                        <p:par>
                          <p:cTn id="28" fill="hold">
                            <p:stCondLst>
                              <p:cond delay="1500"/>
                            </p:stCondLst>
                            <p:childTnLst>
                              <p:par>
                                <p:cTn id="29" presetID="23" presetClass="entr" presetSubtype="16" fill="hold" nodeType="after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p:cTn id="31" dur="500" fill="hold"/>
                                        <p:tgtEl>
                                          <p:spTgt spid="26"/>
                                        </p:tgtEl>
                                        <p:attrNameLst>
                                          <p:attrName>ppt_w</p:attrName>
                                        </p:attrNameLst>
                                      </p:cBhvr>
                                      <p:tavLst>
                                        <p:tav tm="0">
                                          <p:val>
                                            <p:fltVal val="0"/>
                                          </p:val>
                                        </p:tav>
                                        <p:tav tm="100000">
                                          <p:val>
                                            <p:strVal val="#ppt_w"/>
                                          </p:val>
                                        </p:tav>
                                      </p:tavLst>
                                    </p:anim>
                                    <p:anim calcmode="lin" valueType="num">
                                      <p:cBhvr>
                                        <p:cTn id="32" dur="500" fill="hold"/>
                                        <p:tgtEl>
                                          <p:spTgt spid="26"/>
                                        </p:tgtEl>
                                        <p:attrNameLst>
                                          <p:attrName>ppt_h</p:attrName>
                                        </p:attrNameLst>
                                      </p:cBhvr>
                                      <p:tavLst>
                                        <p:tav tm="0">
                                          <p:val>
                                            <p:fltVal val="0"/>
                                          </p:val>
                                        </p:tav>
                                        <p:tav tm="100000">
                                          <p:val>
                                            <p:strVal val="#ppt_h"/>
                                          </p:val>
                                        </p:tav>
                                      </p:tavLst>
                                    </p:anim>
                                  </p:childTnLst>
                                </p:cTn>
                              </p:par>
                              <p:par>
                                <p:cTn id="33" presetID="10"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31" grpId="0"/>
      <p:bldP spid="2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6151"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12" name="Freeform 1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grpSp>
      <p:sp>
        <p:nvSpPr>
          <p:cNvPr id="722979" name="Rectangle 35"/>
          <p:cNvSpPr>
            <a:spLocks noChangeArrowheads="1"/>
          </p:cNvSpPr>
          <p:nvPr/>
        </p:nvSpPr>
        <p:spPr bwMode="invGray">
          <a:xfrm>
            <a:off x="0" y="76200"/>
            <a:ext cx="9144000" cy="1143000"/>
          </a:xfrm>
          <a:prstGeom prst="rect">
            <a:avLst/>
          </a:prstGeom>
          <a:noFill/>
          <a:ln w="9525">
            <a:noFill/>
            <a:miter lim="800000"/>
            <a:headEnd/>
            <a:tailEnd/>
          </a:ln>
          <a:effectLst>
            <a:outerShdw dist="45791" dir="2021404" algn="ctr" rotWithShape="0">
              <a:srgbClr val="000000"/>
            </a:outerShdw>
          </a:effectLst>
        </p:spPr>
        <p:txBody>
          <a:bodyPr anchor="ctr"/>
          <a:lstStyle/>
          <a:p>
            <a:pPr algn="ctr" eaLnBrk="0" hangingPunct="0">
              <a:defRPr/>
            </a:pPr>
            <a:r>
              <a:rPr lang="en-US" sz="3400" dirty="0" smtClean="0">
                <a:solidFill>
                  <a:srgbClr val="FFFF00"/>
                </a:solidFill>
                <a:latin typeface="Arial" pitchFamily="34" charset="0"/>
                <a:cs typeface="+mn-cs"/>
              </a:rPr>
              <a:t>Near-Term Restoration </a:t>
            </a:r>
            <a:r>
              <a:rPr lang="en-US" sz="3400" dirty="0">
                <a:solidFill>
                  <a:srgbClr val="FFFF00"/>
                </a:solidFill>
                <a:latin typeface="Arial" pitchFamily="34" charset="0"/>
                <a:cs typeface="+mn-cs"/>
              </a:rPr>
              <a:t>Projects</a:t>
            </a:r>
          </a:p>
          <a:p>
            <a:pPr algn="ctr" eaLnBrk="0" hangingPunct="0">
              <a:defRPr/>
            </a:pPr>
            <a:r>
              <a:rPr lang="en-US" kern="0" dirty="0">
                <a:solidFill>
                  <a:schemeClr val="bg1"/>
                </a:solidFill>
                <a:effectLst>
                  <a:outerShdw blurRad="38100" dist="38100" dir="2700000" algn="tl">
                    <a:srgbClr val="000000"/>
                  </a:outerShdw>
                </a:effectLst>
                <a:cs typeface="+mn-cs"/>
              </a:rPr>
              <a:t>Yolo Bypass – Restore Habitat &amp; Fish Migration</a:t>
            </a:r>
            <a:r>
              <a:rPr lang="en-US" dirty="0">
                <a:solidFill>
                  <a:schemeClr val="bg1"/>
                </a:solidFill>
                <a:latin typeface="Arial" pitchFamily="34" charset="0"/>
                <a:cs typeface="+mn-cs"/>
              </a:rPr>
              <a:t> </a:t>
            </a:r>
          </a:p>
        </p:txBody>
      </p:sp>
      <p:sp>
        <p:nvSpPr>
          <p:cNvPr id="10" name="Oval 17"/>
          <p:cNvSpPr>
            <a:spLocks noChangeArrowheads="1"/>
          </p:cNvSpPr>
          <p:nvPr/>
        </p:nvSpPr>
        <p:spPr bwMode="auto">
          <a:xfrm rot="2329518">
            <a:off x="3870325" y="2533650"/>
            <a:ext cx="576263" cy="1238250"/>
          </a:xfrm>
          <a:prstGeom prst="ellipse">
            <a:avLst/>
          </a:prstGeom>
          <a:noFill/>
          <a:ln w="57150">
            <a:solidFill>
              <a:schemeClr val="accent2"/>
            </a:solidFill>
            <a:round/>
            <a:headEnd/>
            <a:tailEnd/>
          </a:ln>
          <a:effectLst>
            <a:outerShdw dist="35921" dir="2700000" algn="ctr" rotWithShape="0">
              <a:schemeClr val="tx1"/>
            </a:outerShdw>
          </a:effectLst>
        </p:spPr>
        <p:txBody>
          <a:bodyPr rot="10800000" vert="eaVert" anchor="ctr"/>
          <a:lstStyle/>
          <a:p>
            <a:pPr algn="ctr" eaLnBrk="0" hangingPunct="0">
              <a:defRPr/>
            </a:pPr>
            <a:endParaRPr lang="en-US">
              <a:effectLst>
                <a:outerShdw blurRad="38100" dist="38100" dir="2700000" algn="tl">
                  <a:srgbClr val="000000">
                    <a:alpha val="43137"/>
                  </a:srgbClr>
                </a:outerShdw>
              </a:effectLst>
              <a:latin typeface="Arial" pitchFamily="34" charset="0"/>
              <a:cs typeface="+mn-cs"/>
            </a:endParaRPr>
          </a:p>
        </p:txBody>
      </p:sp>
      <p:sp>
        <p:nvSpPr>
          <p:cNvPr id="11" name="Text Box 19"/>
          <p:cNvSpPr txBox="1">
            <a:spLocks noChangeArrowheads="1"/>
          </p:cNvSpPr>
          <p:nvPr/>
        </p:nvSpPr>
        <p:spPr bwMode="invGray">
          <a:xfrm>
            <a:off x="1828800" y="2438400"/>
            <a:ext cx="2209800" cy="368300"/>
          </a:xfrm>
          <a:prstGeom prst="rect">
            <a:avLst/>
          </a:prstGeom>
          <a:noFill/>
          <a:ln w="9525">
            <a:noFill/>
            <a:miter lim="800000"/>
            <a:headEnd type="none" w="sm" len="sm"/>
            <a:tailEnd type="none" w="sm" len="sm"/>
          </a:ln>
          <a:effectLst>
            <a:outerShdw dist="45791" dir="2021404" algn="ctr" rotWithShape="0">
              <a:schemeClr val="tx1"/>
            </a:outerShdw>
          </a:effectLst>
        </p:spPr>
        <p:txBody>
          <a:bodyPr/>
          <a:lstStyle/>
          <a:p>
            <a:pPr algn="r" eaLnBrk="0" hangingPunct="0">
              <a:lnSpc>
                <a:spcPct val="90000"/>
              </a:lnSpc>
              <a:spcBef>
                <a:spcPct val="50000"/>
              </a:spcBef>
              <a:buClr>
                <a:schemeClr val="folHlink"/>
              </a:buClr>
              <a:buSzPct val="140000"/>
              <a:buFont typeface="Wingdings" pitchFamily="2" charset="2"/>
              <a:buNone/>
              <a:defRPr/>
            </a:pPr>
            <a:r>
              <a:rPr lang="en-US" sz="2400" dirty="0">
                <a:solidFill>
                  <a:schemeClr val="bg1"/>
                </a:solidFill>
                <a:effectLst>
                  <a:outerShdw blurRad="38100" dist="38100" dir="2700000" algn="tl">
                    <a:srgbClr val="000000"/>
                  </a:outerShdw>
                </a:effectLst>
                <a:latin typeface="Arial" pitchFamily="34" charset="0"/>
                <a:cs typeface="+mn-cs"/>
              </a:rPr>
              <a:t>Yolo Bypass</a:t>
            </a:r>
          </a:p>
        </p:txBody>
      </p:sp>
      <p:pic>
        <p:nvPicPr>
          <p:cNvPr id="2062" name="Picture 14"/>
          <p:cNvPicPr>
            <a:picLocks noChangeAspect="1" noChangeArrowheads="1"/>
          </p:cNvPicPr>
          <p:nvPr/>
        </p:nvPicPr>
        <p:blipFill>
          <a:blip r:embed="rId4"/>
          <a:srcRect/>
          <a:stretch>
            <a:fillRect/>
          </a:stretch>
        </p:blipFill>
        <p:spPr bwMode="gray">
          <a:xfrm>
            <a:off x="5943600" y="1752600"/>
            <a:ext cx="2743200" cy="2060379"/>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3" presetClass="entr" presetSubtype="32"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strVal val="4*#ppt_w"/>
                                          </p:val>
                                        </p:tav>
                                        <p:tav tm="100000">
                                          <p:val>
                                            <p:strVal val="#ppt_w"/>
                                          </p:val>
                                        </p:tav>
                                      </p:tavLst>
                                    </p:anim>
                                    <p:anim calcmode="lin" valueType="num">
                                      <p:cBhvr>
                                        <p:cTn id="12" dur="500" fill="hold"/>
                                        <p:tgtEl>
                                          <p:spTgt spid="10"/>
                                        </p:tgtEl>
                                        <p:attrNameLst>
                                          <p:attrName>ppt_h</p:attrName>
                                        </p:attrNameLst>
                                      </p:cBhvr>
                                      <p:tavLst>
                                        <p:tav tm="0">
                                          <p:val>
                                            <p:strVal val="4*#ppt_h"/>
                                          </p:val>
                                        </p:tav>
                                        <p:tav tm="100000">
                                          <p:val>
                                            <p:strVal val="#ppt_h"/>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062"/>
                                        </p:tgtEl>
                                        <p:attrNameLst>
                                          <p:attrName>style.visibility</p:attrName>
                                        </p:attrNameLst>
                                      </p:cBhvr>
                                      <p:to>
                                        <p:strVal val="visible"/>
                                      </p:to>
                                    </p:set>
                                    <p:animEffect transition="in" filter="fade">
                                      <p:cBhvr>
                                        <p:cTn id="16" dur="500"/>
                                        <p:tgtEl>
                                          <p:spTgt spid="20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utoUpdateAnimBg="0"/>
    </p:bldLst>
  </p:timing>
</p:sld>
</file>

<file path=ppt/theme/theme1.xml><?xml version="1.0" encoding="utf-8"?>
<a:theme xmlns:a="http://schemas.openxmlformats.org/drawingml/2006/main" name="13__MWDTemplate_Blue">
  <a:themeElements>
    <a:clrScheme name="">
      <a:dk1>
        <a:srgbClr val="000000"/>
      </a:dk1>
      <a:lt1>
        <a:srgbClr val="FFFFFF"/>
      </a:lt1>
      <a:dk2>
        <a:srgbClr val="000000"/>
      </a:dk2>
      <a:lt2>
        <a:srgbClr val="808080"/>
      </a:lt2>
      <a:accent1>
        <a:srgbClr val="33CC33"/>
      </a:accent1>
      <a:accent2>
        <a:srgbClr val="FF9900"/>
      </a:accent2>
      <a:accent3>
        <a:srgbClr val="FFFFFF"/>
      </a:accent3>
      <a:accent4>
        <a:srgbClr val="000000"/>
      </a:accent4>
      <a:accent5>
        <a:srgbClr val="ADE2AD"/>
      </a:accent5>
      <a:accent6>
        <a:srgbClr val="E78A00"/>
      </a:accent6>
      <a:hlink>
        <a:srgbClr val="FF66CC"/>
      </a:hlink>
      <a:folHlink>
        <a:srgbClr val="00CCFF"/>
      </a:folHlink>
    </a:clrScheme>
    <a:fontScheme name="13__MWDTemplate_Blu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gradFill rotWithShape="0">
          <a:gsLst>
            <a:gs pos="0">
              <a:srgbClr val="003399">
                <a:gamma/>
                <a:shade val="15294"/>
                <a:invGamma/>
              </a:srgbClr>
            </a:gs>
            <a:gs pos="100000">
              <a:srgbClr val="003399"/>
            </a:gs>
          </a:gsLst>
          <a:lin ang="5400000" scaled="1"/>
        </a:gradFill>
        <a:ln w="19050" cap="flat" cmpd="sng" algn="ctr">
          <a:solidFill>
            <a:schemeClr val="bg1"/>
          </a:solidFill>
          <a:prstDash val="solid"/>
          <a:round/>
          <a:headEnd type="none" w="med" len="med"/>
          <a:tailEnd type="none" w="med" len="med"/>
        </a:ln>
        <a:effectLst/>
      </a:spPr>
      <a:bodyPr vert="horz" wrap="square" lIns="91440" tIns="45720" rIns="91440" bIns="45720" numCol="1" anchor="ctr" anchorCtr="1"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defRPr>
        </a:defPPr>
      </a:lstStyle>
    </a:spDef>
    <a:lnDef>
      <a:spPr bwMode="auto">
        <a:xfrm>
          <a:off x="0" y="0"/>
          <a:ext cx="1" cy="1"/>
        </a:xfrm>
        <a:custGeom>
          <a:avLst/>
          <a:gdLst/>
          <a:ahLst/>
          <a:cxnLst/>
          <a:rect l="0" t="0" r="0" b="0"/>
          <a:pathLst/>
        </a:custGeom>
        <a:gradFill rotWithShape="0">
          <a:gsLst>
            <a:gs pos="0">
              <a:srgbClr val="003399">
                <a:gamma/>
                <a:shade val="15294"/>
                <a:invGamma/>
              </a:srgbClr>
            </a:gs>
            <a:gs pos="100000">
              <a:srgbClr val="003399"/>
            </a:gs>
          </a:gsLst>
          <a:lin ang="5400000" scaled="1"/>
        </a:gradFill>
        <a:ln w="19050" cap="flat" cmpd="sng" algn="ctr">
          <a:solidFill>
            <a:schemeClr val="bg1"/>
          </a:solidFill>
          <a:prstDash val="solid"/>
          <a:round/>
          <a:headEnd type="none" w="med" len="med"/>
          <a:tailEnd type="none" w="med" len="med"/>
        </a:ln>
        <a:effectLst/>
      </a:spPr>
      <a:bodyPr vert="horz" wrap="square" lIns="91440" tIns="45720" rIns="91440" bIns="45720" numCol="1" anchor="ctr" anchorCtr="1"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1" i="0" u="none" strike="noStrike" cap="none" normalizeH="0" baseline="0" smtClean="0">
            <a:ln>
              <a:noFill/>
            </a:ln>
            <a:solidFill>
              <a:srgbClr val="00FFFF"/>
            </a:solidFill>
            <a:effectLst>
              <a:outerShdw blurRad="38100" dist="38100" dir="2700000" algn="tl">
                <a:srgbClr val="000000">
                  <a:alpha val="43137"/>
                </a:srgbClr>
              </a:outerShdw>
            </a:effectLst>
            <a:latin typeface="Arial" charset="0"/>
          </a:defRPr>
        </a:defPPr>
      </a:lstStyle>
    </a:lnDef>
  </a:objectDefaults>
  <a:extraClrSchemeLst>
    <a:extraClrScheme>
      <a:clrScheme name="_MWDTemplate_Blu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_MWDTemplate_Blu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_MWDTemplate_Blu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_MWDTemplate_Blu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_MWDTemplate_Blu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_MWDTemplate_Blu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_MWDTemplate_Blu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58773</TotalTime>
  <Words>4630</Words>
  <Application>Microsoft PowerPoint</Application>
  <PresentationFormat>On-screen Show (4:3)</PresentationFormat>
  <Paragraphs>1557</Paragraphs>
  <Slides>106</Slides>
  <Notes>77</Notes>
  <HiddenSlides>14</HiddenSlides>
  <MMClips>0</MMClips>
  <ScaleCrop>false</ScaleCrop>
  <HeadingPairs>
    <vt:vector size="6" baseType="variant">
      <vt:variant>
        <vt:lpstr>Theme</vt:lpstr>
      </vt:variant>
      <vt:variant>
        <vt:i4>1</vt:i4>
      </vt:variant>
      <vt:variant>
        <vt:lpstr>Embedded OLE Servers</vt:lpstr>
      </vt:variant>
      <vt:variant>
        <vt:i4>6</vt:i4>
      </vt:variant>
      <vt:variant>
        <vt:lpstr>Slide Titles</vt:lpstr>
      </vt:variant>
      <vt:variant>
        <vt:i4>106</vt:i4>
      </vt:variant>
    </vt:vector>
  </HeadingPairs>
  <TitlesOfParts>
    <vt:vector size="113" baseType="lpstr">
      <vt:lpstr>13__MWDTemplate_Blue</vt:lpstr>
      <vt:lpstr>Photo Editor Photo</vt:lpstr>
      <vt:lpstr>Microsoft Office Excel 97-2003 Worksheet</vt:lpstr>
      <vt:lpstr>Slide</vt:lpstr>
      <vt:lpstr>Chart</vt:lpstr>
      <vt:lpstr>Image</vt:lpstr>
      <vt:lpstr>Worksheet</vt:lpstr>
      <vt:lpstr>Slide 1</vt:lpstr>
      <vt:lpstr>Slide 2</vt:lpstr>
      <vt:lpstr>Who We Represent</vt:lpstr>
      <vt:lpstr>Key Issues</vt:lpstr>
      <vt:lpstr>Slide 5</vt:lpstr>
      <vt:lpstr>What is our water supply status?</vt:lpstr>
      <vt:lpstr>Slide 7</vt:lpstr>
      <vt:lpstr>Slide 8</vt:lpstr>
      <vt:lpstr>Slide 9</vt:lpstr>
      <vt:lpstr>Headline News Across California</vt:lpstr>
      <vt:lpstr>Headline News Across California</vt:lpstr>
      <vt:lpstr>Lake Oroville</vt:lpstr>
      <vt:lpstr>Water Supply Status </vt:lpstr>
      <vt:lpstr>Reallocation to the Environment _________________________</vt:lpstr>
      <vt:lpstr>Water Status Storage &amp; Supply Allocation</vt:lpstr>
      <vt:lpstr>Local Supply Actions</vt:lpstr>
      <vt:lpstr>Bay Area Storage Trends  Normal &amp; Dry-Year Scenarios</vt:lpstr>
      <vt:lpstr>Central Valley Storage Trends  Normal &amp; Dry-Year Scenarios</vt:lpstr>
      <vt:lpstr>Southern Cal Storage Trends  Normal &amp; Dry-Year Scenarios</vt:lpstr>
      <vt:lpstr>What has changed since the last drought?</vt:lpstr>
      <vt:lpstr>Reallocation to the Environment _________________________</vt:lpstr>
      <vt:lpstr>Slide 22</vt:lpstr>
      <vt:lpstr>2008 Impacts due to Court Decision SWP &amp; CVP</vt:lpstr>
      <vt:lpstr>Slide 24</vt:lpstr>
      <vt:lpstr>More Permanent Crops _________________________</vt:lpstr>
      <vt:lpstr>What have agencies done to combat the reduction?</vt:lpstr>
      <vt:lpstr>More Conservation _________________________</vt:lpstr>
      <vt:lpstr>More Groundwater &amp; Surface Storage to Capture Wet Year Flows _________________________</vt:lpstr>
      <vt:lpstr>Slide 29</vt:lpstr>
      <vt:lpstr>Slide 30</vt:lpstr>
      <vt:lpstr>Slide 31</vt:lpstr>
      <vt:lpstr>CUWA Conservation</vt:lpstr>
      <vt:lpstr>Metropolitan’s Storage Capacity For Annual Seasonal &amp; Dry Year Need</vt:lpstr>
      <vt:lpstr>… Meeting Future Demand Increases Through “Local” Resources</vt:lpstr>
      <vt:lpstr>_____________________ _________________________</vt:lpstr>
      <vt:lpstr>_____________________ _________________________</vt:lpstr>
      <vt:lpstr>_____________________ _________________________</vt:lpstr>
      <vt:lpstr>Key Delta Risks</vt:lpstr>
      <vt:lpstr>Slide 39</vt:lpstr>
      <vt:lpstr>Our Current Water Supply Pathway (Peat Soil is 10-30 ft. deep)</vt:lpstr>
      <vt:lpstr>Slide 41</vt:lpstr>
      <vt:lpstr>Slide 42</vt:lpstr>
      <vt:lpstr>Slide 43</vt:lpstr>
      <vt:lpstr>6.5 Magnitude Earthquake  causing 20-island failure</vt:lpstr>
      <vt:lpstr>6.5 Magnitude Earthquake  causing 20-island failure</vt:lpstr>
      <vt:lpstr>6.5 Magnitude Earthquake  causing 20-island failure</vt:lpstr>
      <vt:lpstr>Slide 47</vt:lpstr>
      <vt:lpstr>Key Measures to Improve Species &amp; Reduce Supply Impacts</vt:lpstr>
      <vt:lpstr>Slide 49</vt:lpstr>
      <vt:lpstr>Ecosystem Habitat Improvements</vt:lpstr>
      <vt:lpstr>Slide 51</vt:lpstr>
      <vt:lpstr>Flood &amp; Levee Failure Emergency Preparedness</vt:lpstr>
      <vt:lpstr>Slide 53</vt:lpstr>
      <vt:lpstr>Slide 54</vt:lpstr>
      <vt:lpstr>Delta Quality &amp; Smelt Recovery  Pilot Projects</vt:lpstr>
      <vt:lpstr>Slide 56</vt:lpstr>
      <vt:lpstr>Slide 57</vt:lpstr>
      <vt:lpstr>Slide 58</vt:lpstr>
      <vt:lpstr>Slide 59</vt:lpstr>
      <vt:lpstr>Slide 60</vt:lpstr>
      <vt:lpstr>Slide 61</vt:lpstr>
      <vt:lpstr>Slide 62</vt:lpstr>
      <vt:lpstr>Slide 63</vt:lpstr>
      <vt:lpstr>Slide 64</vt:lpstr>
      <vt:lpstr>Slide 65</vt:lpstr>
      <vt:lpstr>Slide 66</vt:lpstr>
      <vt:lpstr>Slide 67</vt:lpstr>
      <vt:lpstr>Slide 68</vt:lpstr>
      <vt:lpstr>Slide 69</vt:lpstr>
      <vt:lpstr>Slide 70</vt:lpstr>
      <vt:lpstr>Alternative Intake Project Contra Costa Water District</vt:lpstr>
      <vt:lpstr>Slide 72</vt:lpstr>
      <vt:lpstr>Slide 73</vt:lpstr>
      <vt:lpstr>Demonstration Fish Screens  at Clifton Court Forebay</vt:lpstr>
      <vt:lpstr>Slide 75</vt:lpstr>
      <vt:lpstr>Slide 76</vt:lpstr>
      <vt:lpstr>Slide 77</vt:lpstr>
      <vt:lpstr>Slide 78</vt:lpstr>
      <vt:lpstr>Slide 79</vt:lpstr>
      <vt:lpstr> Base of Support for Key Near-Term Measures</vt:lpstr>
      <vt:lpstr>_____________________ _________________________</vt:lpstr>
      <vt:lpstr>Shasta Flood Releases Excess flows not used to meet Delta standards or exports</vt:lpstr>
      <vt:lpstr>Oroville Flood Releases  Excess flows not used to meet Delta standards or exports</vt:lpstr>
      <vt:lpstr>Folsom Flood Releases  Excess flows not used to meet Delta standards or exports</vt:lpstr>
      <vt:lpstr>Slide 85</vt:lpstr>
      <vt:lpstr>2008 Water Supply Status</vt:lpstr>
      <vt:lpstr>Projected CY 2008  Supply/Demand Balance</vt:lpstr>
      <vt:lpstr>Slide 88</vt:lpstr>
      <vt:lpstr>Slide 89</vt:lpstr>
      <vt:lpstr>Statewide Impacts</vt:lpstr>
      <vt:lpstr>Southern California  Water Supply Status</vt:lpstr>
      <vt:lpstr>Immediate Actions</vt:lpstr>
      <vt:lpstr>Immediate Actions</vt:lpstr>
      <vt:lpstr>Slide 94</vt:lpstr>
      <vt:lpstr>Slide 95</vt:lpstr>
      <vt:lpstr>Southern Cal Storage Trends  Normal Year Scenario</vt:lpstr>
      <vt:lpstr>Slide 97</vt:lpstr>
      <vt:lpstr>Slide 98</vt:lpstr>
      <vt:lpstr>Slide 99</vt:lpstr>
      <vt:lpstr>Slide 100</vt:lpstr>
      <vt:lpstr>Slide 101</vt:lpstr>
      <vt:lpstr>Slide 102</vt:lpstr>
      <vt:lpstr>Slide 103</vt:lpstr>
      <vt:lpstr>Slide 104</vt:lpstr>
      <vt:lpstr>Slide 105</vt:lpstr>
      <vt:lpstr>Slide 106</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 Searth of a Solution</dc:title>
  <dc:creator>Neudeck,Randall D</dc:creator>
  <cp:lastModifiedBy>u06454</cp:lastModifiedBy>
  <cp:revision>1058</cp:revision>
  <cp:lastPrinted>2001-08-16T16:57:44Z</cp:lastPrinted>
  <dcterms:created xsi:type="dcterms:W3CDTF">2000-10-18T23:20:48Z</dcterms:created>
  <dcterms:modified xsi:type="dcterms:W3CDTF">2008-06-13T15:36:53Z</dcterms:modified>
</cp:coreProperties>
</file>