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72" r:id="rId2"/>
    <p:sldId id="411" r:id="rId3"/>
    <p:sldId id="329" r:id="rId4"/>
    <p:sldId id="381" r:id="rId5"/>
    <p:sldId id="389" r:id="rId6"/>
    <p:sldId id="407" r:id="rId7"/>
    <p:sldId id="431" r:id="rId8"/>
    <p:sldId id="391" r:id="rId9"/>
    <p:sldId id="429" r:id="rId10"/>
    <p:sldId id="430" r:id="rId11"/>
    <p:sldId id="370" r:id="rId12"/>
    <p:sldId id="428" r:id="rId13"/>
    <p:sldId id="336" r:id="rId14"/>
    <p:sldId id="337" r:id="rId15"/>
    <p:sldId id="425" r:id="rId16"/>
    <p:sldId id="388" r:id="rId17"/>
    <p:sldId id="395" r:id="rId18"/>
    <p:sldId id="330" r:id="rId19"/>
    <p:sldId id="326" r:id="rId20"/>
    <p:sldId id="396" r:id="rId21"/>
    <p:sldId id="402" r:id="rId22"/>
    <p:sldId id="363" r:id="rId23"/>
    <p:sldId id="426" r:id="rId24"/>
    <p:sldId id="432" r:id="rId2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9069" autoAdjust="0"/>
  </p:normalViewPr>
  <p:slideViewPr>
    <p:cSldViewPr snapToGrid="0" snapToObjects="1">
      <p:cViewPr>
        <p:scale>
          <a:sx n="85" d="100"/>
          <a:sy n="85" d="100"/>
        </p:scale>
        <p:origin x="-1090" y="-144"/>
      </p:cViewPr>
      <p:guideLst>
        <p:guide orient="horz" pos="2160"/>
        <p:guide pos="2880"/>
      </p:guideLst>
    </p:cSldViewPr>
  </p:slideViewPr>
  <p:notesTextViewPr>
    <p:cViewPr>
      <p:scale>
        <a:sx n="100" d="100"/>
        <a:sy n="100" d="100"/>
      </p:scale>
      <p:origin x="0" y="0"/>
    </p:cViewPr>
  </p:notesTextViewPr>
  <p:sorterViewPr>
    <p:cViewPr>
      <p:scale>
        <a:sx n="98" d="100"/>
        <a:sy n="98" d="100"/>
      </p:scale>
      <p:origin x="0" y="0"/>
    </p:cViewPr>
  </p:sorterViewPr>
  <p:notesViewPr>
    <p:cSldViewPr snapToGrid="0" snapToObjects="1">
      <p:cViewPr varScale="1">
        <p:scale>
          <a:sx n="154" d="100"/>
          <a:sy n="154" d="100"/>
        </p:scale>
        <p:origin x="-5488" y="-10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121B50B-A517-074E-B298-A84AF6C5CA35}" type="datetimeFigureOut">
              <a:rPr lang="en-US"/>
              <a:pPr>
                <a:defRPr/>
              </a:pPr>
              <a:t>2/25/2014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589333AB-494A-5C4D-B58E-7DFC393DE314}" type="slidenum">
              <a:rPr lang="en-US"/>
              <a:pPr>
                <a:defRPr/>
              </a:pPr>
              <a:t>‹#›</a:t>
            </a:fld>
            <a:endParaRPr lang="en-US"/>
          </a:p>
        </p:txBody>
      </p:sp>
    </p:spTree>
    <p:extLst>
      <p:ext uri="{BB962C8B-B14F-4D97-AF65-F5344CB8AC3E}">
        <p14:creationId xmlns:p14="http://schemas.microsoft.com/office/powerpoint/2010/main" xmlns="" val="4215103117"/>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89333AB-494A-5C4D-B58E-7DFC393DE314}" type="slidenum">
              <a:rPr lang="en-US" smtClean="0"/>
              <a:pPr>
                <a:defRPr/>
              </a:pPr>
              <a:t>1</a:t>
            </a:fld>
            <a:endParaRPr lang="en-US"/>
          </a:p>
        </p:txBody>
      </p:sp>
    </p:spTree>
    <p:extLst>
      <p:ext uri="{BB962C8B-B14F-4D97-AF65-F5344CB8AC3E}">
        <p14:creationId xmlns:p14="http://schemas.microsoft.com/office/powerpoint/2010/main" xmlns="" val="29518495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128DA20D-1A85-B143-8E5C-6E9F3F15A743}" type="slidenum">
              <a:rPr lang="en-US" sz="1200"/>
              <a:pPr eaLnBrk="1" fontAlgn="base" hangingPunct="1">
                <a:spcBef>
                  <a:spcPct val="0"/>
                </a:spcBef>
                <a:spcAft>
                  <a:spcPct val="0"/>
                </a:spcAft>
              </a:pPr>
              <a:t>10</a:t>
            </a:fld>
            <a:endParaRPr lang="en-US" sz="1200"/>
          </a:p>
        </p:txBody>
      </p:sp>
      <p:sp>
        <p:nvSpPr>
          <p:cNvPr id="3174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174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You can build maps</a:t>
            </a:r>
            <a:r>
              <a:rPr lang="en-US" baseline="0" dirty="0" smtClean="0">
                <a:latin typeface="Calibri" charset="0"/>
              </a:rPr>
              <a:t> by using layers, web services (SOS), real time station data, site content.  Save maps to associate throughout the COP. </a:t>
            </a:r>
            <a:endParaRPr lang="en-US" dirty="0">
              <a:latin typeface="Calibri"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A2A66BCB-0FCB-B940-8BA9-29819CE1A867}" type="slidenum">
              <a:rPr lang="en-US" sz="1200"/>
              <a:pPr eaLnBrk="1" fontAlgn="base" hangingPunct="1">
                <a:spcBef>
                  <a:spcPct val="0"/>
                </a:spcBef>
                <a:spcAft>
                  <a:spcPct val="0"/>
                </a:spcAft>
              </a:pPr>
              <a:t>11</a:t>
            </a:fld>
            <a:endParaRPr lang="en-US" sz="1200"/>
          </a:p>
        </p:txBody>
      </p:sp>
      <p:sp>
        <p:nvSpPr>
          <p:cNvPr id="2355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355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t>The program generates the weights for each station by solving a Laplace equation over </a:t>
            </a:r>
            <a:r>
              <a:rPr lang="en-US" dirty="0" smtClean="0"/>
              <a:t>a grid </a:t>
            </a:r>
            <a:r>
              <a:rPr lang="en-US" dirty="0"/>
              <a:t>and averaging the results to the given polygons. A </a:t>
            </a:r>
            <a:r>
              <a:rPr lang="en-US" dirty="0" smtClean="0"/>
              <a:t>separate </a:t>
            </a:r>
            <a:r>
              <a:rPr lang="en-US" dirty="0"/>
              <a:t>computation is </a:t>
            </a:r>
            <a:r>
              <a:rPr lang="en-US" dirty="0" smtClean="0"/>
              <a:t>carried</a:t>
            </a:r>
            <a:r>
              <a:rPr lang="en-US" dirty="0"/>
              <a:t> </a:t>
            </a:r>
            <a:r>
              <a:rPr lang="en-US" dirty="0" smtClean="0"/>
              <a:t>out </a:t>
            </a:r>
            <a:r>
              <a:rPr lang="en-US" dirty="0"/>
              <a:t>for each station, using an internal boundary condition of one at the station’s </a:t>
            </a:r>
            <a:r>
              <a:rPr lang="en-US" dirty="0" smtClean="0"/>
              <a:t>location</a:t>
            </a:r>
            <a:r>
              <a:rPr lang="en-US" dirty="0"/>
              <a:t> </a:t>
            </a:r>
            <a:r>
              <a:rPr lang="en-US" dirty="0" smtClean="0"/>
              <a:t>and </a:t>
            </a:r>
            <a:r>
              <a:rPr lang="en-US" dirty="0"/>
              <a:t>values of zero at all other station locations. This is analogous, in a physical sense, </a:t>
            </a:r>
            <a:r>
              <a:rPr lang="en-US" dirty="0" smtClean="0"/>
              <a:t>to</a:t>
            </a:r>
            <a:r>
              <a:rPr lang="en-US" dirty="0"/>
              <a:t> </a:t>
            </a:r>
            <a:r>
              <a:rPr lang="en-US" dirty="0" smtClean="0"/>
              <a:t>the </a:t>
            </a:r>
            <a:r>
              <a:rPr lang="en-US" dirty="0"/>
              <a:t>steady-state diffusion through the Delta of a water quality variable having a value of </a:t>
            </a:r>
            <a:r>
              <a:rPr lang="en-US" dirty="0" smtClean="0"/>
              <a:t>one</a:t>
            </a:r>
            <a:r>
              <a:rPr lang="en-US" dirty="0"/>
              <a:t> </a:t>
            </a:r>
            <a:r>
              <a:rPr lang="en-US" dirty="0" smtClean="0"/>
              <a:t>at </a:t>
            </a:r>
            <a:r>
              <a:rPr lang="en-US" dirty="0"/>
              <a:t>the station point. </a:t>
            </a:r>
            <a:endParaRPr lang="en-US" dirty="0">
              <a:latin typeface="Calibri"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128DA20D-1A85-B143-8E5C-6E9F3F15A743}" type="slidenum">
              <a:rPr lang="en-US" sz="1200"/>
              <a:pPr eaLnBrk="1" fontAlgn="base" hangingPunct="1">
                <a:spcBef>
                  <a:spcPct val="0"/>
                </a:spcBef>
                <a:spcAft>
                  <a:spcPct val="0"/>
                </a:spcAft>
              </a:pPr>
              <a:t>12</a:t>
            </a:fld>
            <a:endParaRPr lang="en-US" sz="1200"/>
          </a:p>
        </p:txBody>
      </p:sp>
      <p:sp>
        <p:nvSpPr>
          <p:cNvPr id="3174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174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Once maps were in order we set up the real time data component to consume restful services for time series display</a:t>
            </a:r>
            <a:r>
              <a:rPr lang="en-US" baseline="0" dirty="0" smtClean="0">
                <a:latin typeface="Calibri" charset="0"/>
              </a:rPr>
              <a:t> and analysis.  </a:t>
            </a:r>
            <a:endParaRPr lang="en-US" dirty="0">
              <a:latin typeface="Calibri"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6426E5AB-6EB9-9A4C-B604-77AA8872938A}" type="slidenum">
              <a:rPr lang="en-US" sz="1200"/>
              <a:pPr eaLnBrk="1" fontAlgn="base" hangingPunct="1">
                <a:spcBef>
                  <a:spcPct val="0"/>
                </a:spcBef>
                <a:spcAft>
                  <a:spcPct val="0"/>
                </a:spcAft>
              </a:pPr>
              <a:t>13</a:t>
            </a:fld>
            <a:endParaRPr lang="en-US" sz="1200"/>
          </a:p>
        </p:txBody>
      </p:sp>
      <p:sp>
        <p:nvSpPr>
          <p:cNvPr id="5222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5222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Data</a:t>
            </a:r>
            <a:r>
              <a:rPr lang="en-US" baseline="0" dirty="0" smtClean="0">
                <a:latin typeface="Calibri" charset="0"/>
              </a:rPr>
              <a:t> interpolations helped out operations team to anticipate turbidity influxes into the system.  An example of web based model visualizations.</a:t>
            </a:r>
            <a:endParaRPr lang="en-US" dirty="0">
              <a:latin typeface="Calibri"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19E0546C-9A76-6143-9560-4FADA885EDC8}" type="slidenum">
              <a:rPr lang="en-US" sz="1200"/>
              <a:pPr eaLnBrk="1" fontAlgn="base" hangingPunct="1">
                <a:spcBef>
                  <a:spcPct val="0"/>
                </a:spcBef>
                <a:spcAft>
                  <a:spcPct val="0"/>
                </a:spcAft>
              </a:pPr>
              <a:t>14</a:t>
            </a:fld>
            <a:endParaRPr lang="en-US" sz="1200"/>
          </a:p>
        </p:txBody>
      </p:sp>
      <p:sp>
        <p:nvSpPr>
          <p:cNvPr id="542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5427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All</a:t>
            </a:r>
            <a:r>
              <a:rPr lang="en-US" baseline="0" dirty="0" smtClean="0">
                <a:latin typeface="Calibri" charset="0"/>
              </a:rPr>
              <a:t> data is accessible as features for further discovery download or sharing.</a:t>
            </a:r>
            <a:endParaRPr lang="en-US" dirty="0">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we</a:t>
            </a:r>
            <a:r>
              <a:rPr lang="en-US" baseline="0" dirty="0" smtClean="0"/>
              <a:t> started building a rather large knowledgebase will all the teams, workgroups by documents adding, reports, documents, datasets, GIS files,  web services,  images, videos, </a:t>
            </a:r>
            <a:r>
              <a:rPr lang="en-US" baseline="0" dirty="0" err="1" smtClean="0"/>
              <a:t>rss</a:t>
            </a:r>
            <a:r>
              <a:rPr lang="en-US" baseline="0" dirty="0" smtClean="0"/>
              <a:t> feeds etc.  All assets are presented in the user interface to make them stories themselves.  </a:t>
            </a:r>
            <a:r>
              <a:rPr lang="en-US" dirty="0" smtClean="0"/>
              <a:t>Like</a:t>
            </a:r>
            <a:r>
              <a:rPr lang="en-US" baseline="0" dirty="0" smtClean="0"/>
              <a:t> popular social networking sites, all assets can have groups or be followed.  All objects/assets can be kept private, made public or made accessible to groups.</a:t>
            </a:r>
          </a:p>
          <a:p>
            <a:endParaRPr lang="en-US" baseline="0" dirty="0" smtClean="0"/>
          </a:p>
          <a:p>
            <a:r>
              <a:rPr lang="en-US" baseline="0" dirty="0" smtClean="0"/>
              <a:t>This part was labor intensive on all sides.  But the result was thousands or resources organized with as much metadata as possible to ensure discovery by the various groups.</a:t>
            </a:r>
            <a:endParaRPr lang="en-US" dirty="0"/>
          </a:p>
        </p:txBody>
      </p:sp>
      <p:sp>
        <p:nvSpPr>
          <p:cNvPr id="4" name="Slide Number Placeholder 3"/>
          <p:cNvSpPr>
            <a:spLocks noGrp="1"/>
          </p:cNvSpPr>
          <p:nvPr>
            <p:ph type="sldNum" sz="quarter" idx="10"/>
          </p:nvPr>
        </p:nvSpPr>
        <p:spPr/>
        <p:txBody>
          <a:bodyPr/>
          <a:lstStyle/>
          <a:p>
            <a:pPr>
              <a:defRPr/>
            </a:pPr>
            <a:fld id="{589333AB-494A-5C4D-B58E-7DFC393DE314}" type="slidenum">
              <a:rPr lang="en-US" smtClean="0"/>
              <a:pPr>
                <a:defRPr/>
              </a:pPr>
              <a:t>15</a:t>
            </a:fld>
            <a:endParaRPr lang="en-US"/>
          </a:p>
        </p:txBody>
      </p:sp>
    </p:spTree>
    <p:extLst>
      <p:ext uri="{BB962C8B-B14F-4D97-AF65-F5344CB8AC3E}">
        <p14:creationId xmlns:p14="http://schemas.microsoft.com/office/powerpoint/2010/main" xmlns="" val="12302312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Project Dashboards</a:t>
            </a:r>
            <a:endParaRPr lang="en-US" dirty="0"/>
          </a:p>
        </p:txBody>
      </p:sp>
      <p:sp>
        <p:nvSpPr>
          <p:cNvPr id="4" name="Slide Number Placeholder 3"/>
          <p:cNvSpPr>
            <a:spLocks noGrp="1"/>
          </p:cNvSpPr>
          <p:nvPr>
            <p:ph type="sldNum" sz="quarter" idx="10"/>
          </p:nvPr>
        </p:nvSpPr>
        <p:spPr/>
        <p:txBody>
          <a:bodyPr/>
          <a:lstStyle/>
          <a:p>
            <a:pPr>
              <a:defRPr/>
            </a:pPr>
            <a:fld id="{589333AB-494A-5C4D-B58E-7DFC393DE314}" type="slidenum">
              <a:rPr lang="en-US" smtClean="0"/>
              <a:pPr>
                <a:defRPr/>
              </a:pPr>
              <a:t>16</a:t>
            </a:fld>
            <a:endParaRPr lang="en-US"/>
          </a:p>
        </p:txBody>
      </p:sp>
    </p:spTree>
    <p:extLst>
      <p:ext uri="{BB962C8B-B14F-4D97-AF65-F5344CB8AC3E}">
        <p14:creationId xmlns:p14="http://schemas.microsoft.com/office/powerpoint/2010/main" xmlns="" val="680356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ＭＳ Ｐゴシック" charset="0"/>
                <a:cs typeface="ＭＳ Ｐゴシック" charset="0"/>
              </a:rPr>
              <a:t>Now that you have your information catalogued, organized and prepared as information, Each user of</a:t>
            </a:r>
            <a:r>
              <a:rPr lang="en-US" sz="1200" kern="1200" baseline="0" dirty="0" smtClean="0">
                <a:solidFill>
                  <a:schemeClr val="tx1"/>
                </a:solidFill>
                <a:effectLst/>
                <a:latin typeface="+mn-lt"/>
                <a:ea typeface="ＭＳ Ｐゴシック" charset="0"/>
                <a:cs typeface="ＭＳ Ｐゴシック" charset="0"/>
              </a:rPr>
              <a:t> a</a:t>
            </a:r>
            <a:r>
              <a:rPr lang="en-US" sz="1200" kern="1200" dirty="0" smtClean="0">
                <a:solidFill>
                  <a:schemeClr val="tx1"/>
                </a:solidFill>
                <a:effectLst/>
                <a:latin typeface="+mn-lt"/>
                <a:ea typeface="ＭＳ Ｐゴシック" charset="0"/>
                <a:cs typeface="ＭＳ Ｐゴシック" charset="0"/>
              </a:rPr>
              <a:t> should have the ability to build their own view based on their operating picture.  Each user</a:t>
            </a:r>
            <a:r>
              <a:rPr lang="en-US" sz="1200" kern="1200" baseline="0" dirty="0" smtClean="0">
                <a:solidFill>
                  <a:schemeClr val="tx1"/>
                </a:solidFill>
                <a:effectLst/>
                <a:latin typeface="+mn-lt"/>
                <a:ea typeface="ＭＳ Ｐゴシック" charset="0"/>
                <a:cs typeface="ＭＳ Ｐゴシック" charset="0"/>
              </a:rPr>
              <a:t> or user group will have a different set of requirements</a:t>
            </a:r>
            <a:r>
              <a:rPr lang="en-US" sz="1200" kern="1200" dirty="0" smtClean="0">
                <a:solidFill>
                  <a:schemeClr val="tx1"/>
                </a:solidFill>
                <a:effectLst/>
                <a:latin typeface="+mn-lt"/>
                <a:ea typeface="ＭＳ Ｐゴシック" charset="0"/>
                <a:cs typeface="ＭＳ Ｐゴシック" charset="0"/>
              </a:rPr>
              <a:t>.  A system that easily supports this vision by exposing all available data, resources, maps, GIS, data files etc. and allowing the end user to customize their experience with this information is ideal.  Templates can be organized with preset information deemed necessary by a</a:t>
            </a:r>
            <a:r>
              <a:rPr lang="en-US" sz="1200" kern="1200" baseline="0" dirty="0" smtClean="0">
                <a:solidFill>
                  <a:schemeClr val="tx1"/>
                </a:solidFill>
                <a:effectLst/>
                <a:latin typeface="+mn-lt"/>
                <a:ea typeface="ＭＳ Ｐゴシック" charset="0"/>
                <a:cs typeface="ＭＳ Ｐゴシック" charset="0"/>
              </a:rPr>
              <a:t> master node</a:t>
            </a:r>
            <a:r>
              <a:rPr lang="en-US" sz="1200" kern="1200" dirty="0" smtClean="0">
                <a:solidFill>
                  <a:schemeClr val="tx1"/>
                </a:solidFill>
                <a:effectLst/>
                <a:latin typeface="+mn-lt"/>
                <a:ea typeface="ＭＳ Ｐゴシック" charset="0"/>
                <a:cs typeface="ＭＳ Ｐゴシック" charset="0"/>
              </a:rPr>
              <a:t>. </a:t>
            </a:r>
            <a:endParaRPr lang="en-US" dirty="0"/>
          </a:p>
        </p:txBody>
      </p:sp>
      <p:sp>
        <p:nvSpPr>
          <p:cNvPr id="4" name="Slide Number Placeholder 3"/>
          <p:cNvSpPr>
            <a:spLocks noGrp="1"/>
          </p:cNvSpPr>
          <p:nvPr>
            <p:ph type="sldNum" sz="quarter" idx="10"/>
          </p:nvPr>
        </p:nvSpPr>
        <p:spPr/>
        <p:txBody>
          <a:bodyPr/>
          <a:lstStyle/>
          <a:p>
            <a:fld id="{96C6E839-4C03-4EB9-B9C9-3BF7DC13DB93}" type="slidenum">
              <a:rPr lang="en-US" smtClean="0"/>
              <a:pPr/>
              <a:t>17</a:t>
            </a:fld>
            <a:endParaRPr lang="en-US"/>
          </a:p>
        </p:txBody>
      </p:sp>
    </p:spTree>
    <p:extLst>
      <p:ext uri="{BB962C8B-B14F-4D97-AF65-F5344CB8AC3E}">
        <p14:creationId xmlns:p14="http://schemas.microsoft.com/office/powerpoint/2010/main" xmlns="" val="34007558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E6C8B666-B5C8-D44B-9AA8-EB719D2CEAAA}" type="slidenum">
              <a:rPr lang="en-US" sz="1200"/>
              <a:pPr eaLnBrk="1" fontAlgn="base" hangingPunct="1">
                <a:spcBef>
                  <a:spcPct val="0"/>
                </a:spcBef>
                <a:spcAft>
                  <a:spcPct val="0"/>
                </a:spcAft>
              </a:pPr>
              <a:t>18</a:t>
            </a:fld>
            <a:endParaRPr lang="en-US" sz="1200"/>
          </a:p>
        </p:txBody>
      </p:sp>
      <p:sp>
        <p:nvSpPr>
          <p:cNvPr id="3789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7891"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latin typeface="Calibri"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8735E835-A508-3E4A-B326-1ADBDAA9FEB2}" type="slidenum">
              <a:rPr lang="en-US" sz="1200"/>
              <a:pPr eaLnBrk="1" fontAlgn="base" hangingPunct="1">
                <a:spcBef>
                  <a:spcPct val="0"/>
                </a:spcBef>
                <a:spcAft>
                  <a:spcPct val="0"/>
                </a:spcAft>
              </a:pPr>
              <a:t>19</a:t>
            </a:fld>
            <a:endParaRPr lang="en-US" sz="1200"/>
          </a:p>
        </p:txBody>
      </p:sp>
      <p:sp>
        <p:nvSpPr>
          <p:cNvPr id="2765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7651"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Showing you interactive reports to the</a:t>
            </a:r>
            <a:r>
              <a:rPr lang="en-US" baseline="0" dirty="0" smtClean="0">
                <a:latin typeface="Calibri" charset="0"/>
              </a:rPr>
              <a:t> public.</a:t>
            </a:r>
            <a:endParaRPr lang="en-US" dirty="0">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89333AB-494A-5C4D-B58E-7DFC393DE314}" type="slidenum">
              <a:rPr lang="en-US" smtClean="0"/>
              <a:pPr>
                <a:defRPr/>
              </a:pPr>
              <a:t>2</a:t>
            </a:fld>
            <a:endParaRPr lang="en-US"/>
          </a:p>
        </p:txBody>
      </p:sp>
    </p:spTree>
    <p:extLst>
      <p:ext uri="{BB962C8B-B14F-4D97-AF65-F5344CB8AC3E}">
        <p14:creationId xmlns:p14="http://schemas.microsoft.com/office/powerpoint/2010/main" xmlns="" val="22774116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C6E839-4C03-4EB9-B9C9-3BF7DC13DB93}" type="slidenum">
              <a:rPr lang="en-US" smtClean="0"/>
              <a:pPr/>
              <a:t>20</a:t>
            </a:fld>
            <a:endParaRPr lang="en-US"/>
          </a:p>
        </p:txBody>
      </p:sp>
    </p:spTree>
    <p:extLst>
      <p:ext uri="{BB962C8B-B14F-4D97-AF65-F5344CB8AC3E}">
        <p14:creationId xmlns:p14="http://schemas.microsoft.com/office/powerpoint/2010/main" xmlns="" val="674100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INFORMING THE PUBLIC</a:t>
            </a:r>
          </a:p>
          <a:p>
            <a:endParaRPr lang="en-US" dirty="0" smtClean="0"/>
          </a:p>
          <a:p>
            <a:r>
              <a:rPr lang="en-US" sz="1200" kern="1200" dirty="0" smtClean="0">
                <a:solidFill>
                  <a:schemeClr val="tx1"/>
                </a:solidFill>
                <a:effectLst/>
                <a:latin typeface="+mn-lt"/>
                <a:ea typeface="ＭＳ Ｐゴシック" charset="0"/>
                <a:cs typeface="ＭＳ Ｐゴシック" charset="0"/>
              </a:rPr>
              <a:t>The prevalence of RSS as a means of syndication, as well as the increasing use of open standards such as OWL, RDF and REST are allowing software developers to leverage these advances to create sophisticated data sharing consumers and producers.  The OPENNRM flexible framework is consistent with these advances in technology.</a:t>
            </a:r>
          </a:p>
          <a:p>
            <a:r>
              <a:rPr lang="en-US" sz="1200" kern="1200" dirty="0" smtClean="0">
                <a:solidFill>
                  <a:schemeClr val="tx1"/>
                </a:solidFill>
                <a:effectLst/>
                <a:latin typeface="+mn-lt"/>
                <a:ea typeface="ＭＳ Ｐゴシック" charset="0"/>
                <a:cs typeface="ＭＳ Ｐゴシック" charset="0"/>
              </a:rPr>
              <a:t> </a:t>
            </a:r>
          </a:p>
          <a:p>
            <a:pPr lvl="0"/>
            <a:r>
              <a:rPr lang="en-US" sz="1200" kern="1200" dirty="0" smtClean="0">
                <a:solidFill>
                  <a:schemeClr val="tx1"/>
                </a:solidFill>
                <a:effectLst/>
                <a:latin typeface="+mn-lt"/>
                <a:ea typeface="ＭＳ Ｐゴシック" charset="0"/>
                <a:cs typeface="ＭＳ Ｐゴシック" charset="0"/>
              </a:rPr>
              <a:t>OPENNRM provides a content management system to allow users to manipulate content stored in an object-oriented database.</a:t>
            </a:r>
          </a:p>
          <a:p>
            <a:pPr lvl="0"/>
            <a:r>
              <a:rPr lang="en-US" sz="1200" kern="1200" dirty="0" smtClean="0">
                <a:solidFill>
                  <a:schemeClr val="tx1"/>
                </a:solidFill>
                <a:effectLst/>
                <a:latin typeface="+mn-lt"/>
                <a:ea typeface="ＭＳ Ｐゴシック" charset="0"/>
                <a:cs typeface="ＭＳ Ｐゴシック" charset="0"/>
              </a:rPr>
              <a:t>The content storage allows for redundant mechanisms to import and export data with the single goal of data sharing:  OWL, RSS, JSON, CSV, </a:t>
            </a:r>
            <a:r>
              <a:rPr lang="en-US" sz="1200" kern="1200" dirty="0" err="1" smtClean="0">
                <a:solidFill>
                  <a:schemeClr val="tx1"/>
                </a:solidFill>
                <a:effectLst/>
                <a:latin typeface="+mn-lt"/>
                <a:ea typeface="ＭＳ Ｐゴシック" charset="0"/>
                <a:cs typeface="ＭＳ Ｐゴシック" charset="0"/>
              </a:rPr>
              <a:t>netCDF</a:t>
            </a:r>
            <a:r>
              <a:rPr lang="en-US" sz="1200" kern="1200" dirty="0" smtClean="0">
                <a:solidFill>
                  <a:schemeClr val="tx1"/>
                </a:solidFill>
                <a:effectLst/>
                <a:latin typeface="+mn-lt"/>
                <a:ea typeface="ＭＳ Ｐゴシック" charset="0"/>
                <a:cs typeface="ＭＳ Ｐゴシック" charset="0"/>
              </a:rPr>
              <a:t>.  Maximizing interoperability with other RSS/XML based distribution channels.</a:t>
            </a:r>
          </a:p>
          <a:p>
            <a:pPr lvl="0"/>
            <a:r>
              <a:rPr lang="en-US" sz="1200" kern="1200" dirty="0" smtClean="0">
                <a:solidFill>
                  <a:schemeClr val="tx1"/>
                </a:solidFill>
                <a:effectLst/>
                <a:latin typeface="+mn-lt"/>
                <a:ea typeface="ＭＳ Ｐゴシック" charset="0"/>
                <a:cs typeface="ＭＳ Ｐゴシック" charset="0"/>
              </a:rPr>
              <a:t>The OPENNRM content directory publishes every object and data type in the database as RSS feeds and JSON arrays.  The directory may be queried through the OPENNRM framework or optionally through a REST interface so that content may be consumed independently of the User Interface. </a:t>
            </a:r>
          </a:p>
          <a:p>
            <a:pPr lvl="0"/>
            <a:r>
              <a:rPr lang="en-US" sz="1200" kern="1200" dirty="0" smtClean="0">
                <a:solidFill>
                  <a:schemeClr val="tx1"/>
                </a:solidFill>
                <a:effectLst/>
                <a:latin typeface="+mn-lt"/>
                <a:ea typeface="ＭＳ Ｐゴシック" charset="0"/>
                <a:cs typeface="ＭＳ Ｐゴシック" charset="0"/>
              </a:rPr>
              <a:t>The OPENNRM framework embeds an RDD feed reader and may consume any content that provide RSS, </a:t>
            </a:r>
            <a:r>
              <a:rPr lang="en-US" sz="1200" kern="1200" dirty="0" err="1" smtClean="0">
                <a:solidFill>
                  <a:schemeClr val="tx1"/>
                </a:solidFill>
                <a:effectLst/>
                <a:latin typeface="+mn-lt"/>
                <a:ea typeface="ＭＳ Ｐゴシック" charset="0"/>
                <a:cs typeface="ＭＳ Ｐゴシック" charset="0"/>
              </a:rPr>
              <a:t>GeoRSS</a:t>
            </a:r>
            <a:r>
              <a:rPr lang="en-US" sz="1200" kern="1200" dirty="0" smtClean="0">
                <a:solidFill>
                  <a:schemeClr val="tx1"/>
                </a:solidFill>
                <a:effectLst/>
                <a:latin typeface="+mn-lt"/>
                <a:ea typeface="ＭＳ Ｐゴシック" charset="0"/>
                <a:cs typeface="ＭＳ Ｐゴシック" charset="0"/>
              </a:rPr>
              <a:t> or JSON feeds.  </a:t>
            </a:r>
          </a:p>
          <a:p>
            <a:r>
              <a:rPr lang="en-US" sz="1200" kern="1200" dirty="0" smtClean="0">
                <a:solidFill>
                  <a:schemeClr val="tx1"/>
                </a:solidFill>
                <a:effectLst/>
                <a:latin typeface="+mn-lt"/>
                <a:ea typeface="ＭＳ Ｐゴシック" charset="0"/>
                <a:cs typeface="ＭＳ Ｐゴシック" charset="0"/>
              </a:rPr>
              <a:t> </a:t>
            </a:r>
          </a:p>
          <a:p>
            <a:r>
              <a:rPr lang="en-US" sz="1200" kern="1200" dirty="0" smtClean="0">
                <a:solidFill>
                  <a:schemeClr val="tx1"/>
                </a:solidFill>
                <a:effectLst/>
                <a:latin typeface="+mn-lt"/>
                <a:ea typeface="ＭＳ Ｐゴシック" charset="0"/>
                <a:cs typeface="ＭＳ Ｐゴシック" charset="0"/>
              </a:rPr>
              <a:t>The OPENNRM framework is geographically enable via </a:t>
            </a:r>
            <a:r>
              <a:rPr lang="en-US" sz="1200" kern="1200" dirty="0" err="1" smtClean="0">
                <a:solidFill>
                  <a:schemeClr val="tx1"/>
                </a:solidFill>
                <a:effectLst/>
                <a:latin typeface="+mn-lt"/>
                <a:ea typeface="ＭＳ Ｐゴシック" charset="0"/>
                <a:cs typeface="ＭＳ Ｐゴシック" charset="0"/>
              </a:rPr>
              <a:t>GeoRSS</a:t>
            </a:r>
            <a:r>
              <a:rPr lang="en-US" sz="1200" kern="1200" dirty="0" smtClean="0">
                <a:solidFill>
                  <a:schemeClr val="tx1"/>
                </a:solidFill>
                <a:effectLst/>
                <a:latin typeface="+mn-lt"/>
                <a:ea typeface="ＭＳ Ｐゴシック" charset="0"/>
                <a:cs typeface="ＭＳ Ｐゴシック" charset="0"/>
              </a:rPr>
              <a:t> and JSON to enable filtering of content channels based on selected regions, areas of responsibility, hot spots, presets etc. using the mapping interface.  Searching geographically for geo-coded information is enable for all object type extending the map to include document libraries, project database, data, visualizations, wiki knowledge bases, publications or whatever file type related to a specific location.  This feature supports simple and robust construction of common operating pictures, adaptive management scenarios, regional management </a:t>
            </a:r>
            <a:r>
              <a:rPr lang="en-US" sz="1200" kern="1200" dirty="0" err="1" smtClean="0">
                <a:solidFill>
                  <a:schemeClr val="tx1"/>
                </a:solidFill>
                <a:effectLst/>
                <a:latin typeface="+mn-lt"/>
                <a:ea typeface="ＭＳ Ｐゴシック" charset="0"/>
                <a:cs typeface="ＭＳ Ｐゴシック" charset="0"/>
              </a:rPr>
              <a:t>cyberinfrastructure</a:t>
            </a:r>
            <a:r>
              <a:rPr lang="en-US" sz="1200" kern="1200" dirty="0" smtClean="0">
                <a:solidFill>
                  <a:schemeClr val="tx1"/>
                </a:solidFill>
                <a:effectLst/>
                <a:latin typeface="+mn-lt"/>
                <a:ea typeface="ＭＳ Ｐゴシック" charset="0"/>
                <a:cs typeface="ＭＳ Ｐゴシック" charset="0"/>
              </a:rPr>
              <a:t>, workspaces and project collaboration tools.</a:t>
            </a:r>
          </a:p>
          <a:p>
            <a:endParaRPr lang="en-US" dirty="0"/>
          </a:p>
        </p:txBody>
      </p:sp>
      <p:sp>
        <p:nvSpPr>
          <p:cNvPr id="4" name="Slide Number Placeholder 3"/>
          <p:cNvSpPr>
            <a:spLocks noGrp="1"/>
          </p:cNvSpPr>
          <p:nvPr>
            <p:ph type="sldNum" sz="quarter" idx="10"/>
          </p:nvPr>
        </p:nvSpPr>
        <p:spPr/>
        <p:txBody>
          <a:bodyPr/>
          <a:lstStyle/>
          <a:p>
            <a:pPr>
              <a:defRPr/>
            </a:pPr>
            <a:fld id="{589333AB-494A-5C4D-B58E-7DFC393DE314}" type="slidenum">
              <a:rPr lang="en-US" smtClean="0"/>
              <a:pPr>
                <a:defRPr/>
              </a:pPr>
              <a:t>21</a:t>
            </a:fld>
            <a:endParaRPr lang="en-US"/>
          </a:p>
        </p:txBody>
      </p:sp>
    </p:spTree>
    <p:extLst>
      <p:ext uri="{BB962C8B-B14F-4D97-AF65-F5344CB8AC3E}">
        <p14:creationId xmlns:p14="http://schemas.microsoft.com/office/powerpoint/2010/main" xmlns="" val="22152109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FCFE9759-82E7-934B-B3A0-82229D2B3CD9}" type="slidenum">
              <a:rPr lang="en-US" sz="1200"/>
              <a:pPr eaLnBrk="1" fontAlgn="base" hangingPunct="1">
                <a:spcBef>
                  <a:spcPct val="0"/>
                </a:spcBef>
                <a:spcAft>
                  <a:spcPct val="0"/>
                </a:spcAft>
              </a:pPr>
              <a:t>22</a:t>
            </a:fld>
            <a:endParaRPr lang="en-US" sz="1200"/>
          </a:p>
        </p:txBody>
      </p:sp>
      <p:sp>
        <p:nvSpPr>
          <p:cNvPr id="1945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1945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a:spcBef>
                <a:spcPct val="0"/>
              </a:spcBef>
            </a:pPr>
            <a:endParaRPr lang="en-US">
              <a:latin typeface="Calibri"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electrical conductivity analysis</a:t>
            </a:r>
            <a:endParaRPr lang="en-US" dirty="0"/>
          </a:p>
        </p:txBody>
      </p:sp>
      <p:sp>
        <p:nvSpPr>
          <p:cNvPr id="4" name="Slide Number Placeholder 3"/>
          <p:cNvSpPr>
            <a:spLocks noGrp="1"/>
          </p:cNvSpPr>
          <p:nvPr>
            <p:ph type="sldNum" sz="quarter" idx="10"/>
          </p:nvPr>
        </p:nvSpPr>
        <p:spPr/>
        <p:txBody>
          <a:bodyPr/>
          <a:lstStyle/>
          <a:p>
            <a:pPr>
              <a:defRPr/>
            </a:pPr>
            <a:fld id="{589333AB-494A-5C4D-B58E-7DFC393DE314}" type="slidenum">
              <a:rPr lang="en-US" smtClean="0"/>
              <a:pPr>
                <a:defRPr/>
              </a:pPr>
              <a:t>23</a:t>
            </a:fld>
            <a:endParaRPr lang="en-US"/>
          </a:p>
        </p:txBody>
      </p:sp>
    </p:spTree>
    <p:extLst>
      <p:ext uri="{BB962C8B-B14F-4D97-AF65-F5344CB8AC3E}">
        <p14:creationId xmlns:p14="http://schemas.microsoft.com/office/powerpoint/2010/main" xmlns="" val="7433032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electrical conductivity analysis</a:t>
            </a:r>
            <a:endParaRPr lang="en-US" dirty="0"/>
          </a:p>
        </p:txBody>
      </p:sp>
      <p:sp>
        <p:nvSpPr>
          <p:cNvPr id="4" name="Slide Number Placeholder 3"/>
          <p:cNvSpPr>
            <a:spLocks noGrp="1"/>
          </p:cNvSpPr>
          <p:nvPr>
            <p:ph type="sldNum" sz="quarter" idx="10"/>
          </p:nvPr>
        </p:nvSpPr>
        <p:spPr/>
        <p:txBody>
          <a:bodyPr/>
          <a:lstStyle/>
          <a:p>
            <a:pPr>
              <a:defRPr/>
            </a:pPr>
            <a:fld id="{589333AB-494A-5C4D-B58E-7DFC393DE314}" type="slidenum">
              <a:rPr lang="en-US" smtClean="0"/>
              <a:pPr>
                <a:defRPr/>
              </a:pPr>
              <a:t>24</a:t>
            </a:fld>
            <a:endParaRPr lang="en-US"/>
          </a:p>
        </p:txBody>
      </p:sp>
    </p:spTree>
    <p:extLst>
      <p:ext uri="{BB962C8B-B14F-4D97-AF65-F5344CB8AC3E}">
        <p14:creationId xmlns:p14="http://schemas.microsoft.com/office/powerpoint/2010/main" xmlns="" val="743303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33EFBA7D-7C2F-164D-8813-06BC42862FF7}" type="slidenum">
              <a:rPr lang="en-US" sz="1200"/>
              <a:pPr eaLnBrk="1" fontAlgn="base" hangingPunct="1">
                <a:spcBef>
                  <a:spcPct val="0"/>
                </a:spcBef>
                <a:spcAft>
                  <a:spcPct val="0"/>
                </a:spcAft>
              </a:pPr>
              <a:t>3</a:t>
            </a:fld>
            <a:endParaRPr lang="en-US" sz="1200"/>
          </a:p>
        </p:txBody>
      </p:sp>
      <p:sp>
        <p:nvSpPr>
          <p:cNvPr id="3379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379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sz="1200" kern="1200" dirty="0" smtClean="0">
                <a:solidFill>
                  <a:schemeClr val="tx1"/>
                </a:solidFill>
                <a:effectLst/>
                <a:latin typeface="+mn-lt"/>
                <a:ea typeface="ＭＳ Ｐゴシック" charset="0"/>
                <a:cs typeface="ＭＳ Ｐゴシック" charset="0"/>
              </a:rPr>
              <a:t>The interchangeable modules include:</a:t>
            </a:r>
            <a:endParaRPr lang="en-US" dirty="0" smtClean="0">
              <a:effectLst/>
            </a:endParaRPr>
          </a:p>
          <a:p>
            <a:pPr eaLnBrk="1" hangingPunct="1">
              <a:spcBef>
                <a:spcPct val="0"/>
              </a:spcBef>
            </a:pPr>
            <a:endParaRPr lang="en-US" dirty="0" smtClean="0">
              <a:effectLst/>
              <a:latin typeface="Calibri" charset="0"/>
            </a:endParaRPr>
          </a:p>
          <a:p>
            <a:pPr eaLnBrk="1" hangingPunct="1">
              <a:spcBef>
                <a:spcPct val="0"/>
              </a:spcBef>
            </a:pPr>
            <a:r>
              <a:rPr lang="en-US" dirty="0" smtClean="0">
                <a:effectLst/>
                <a:latin typeface="Calibri" charset="0"/>
              </a:rPr>
              <a:t>Real Time Data</a:t>
            </a:r>
            <a:r>
              <a:rPr lang="en-US" baseline="0" dirty="0" smtClean="0">
                <a:effectLst/>
                <a:latin typeface="Calibri" charset="0"/>
              </a:rPr>
              <a:t> Management Module</a:t>
            </a:r>
          </a:p>
          <a:p>
            <a:pPr eaLnBrk="1" hangingPunct="1">
              <a:spcBef>
                <a:spcPct val="0"/>
              </a:spcBef>
            </a:pPr>
            <a:r>
              <a:rPr lang="en-US" baseline="0" dirty="0" smtClean="0">
                <a:effectLst/>
                <a:latin typeface="Calibri" charset="0"/>
              </a:rPr>
              <a:t>Map Module</a:t>
            </a:r>
          </a:p>
          <a:p>
            <a:pPr eaLnBrk="1" hangingPunct="1">
              <a:spcBef>
                <a:spcPct val="0"/>
              </a:spcBef>
            </a:pPr>
            <a:r>
              <a:rPr lang="en-US" baseline="0" dirty="0" smtClean="0">
                <a:effectLst/>
                <a:latin typeface="Calibri" charset="0"/>
              </a:rPr>
              <a:t>Asset Management Module</a:t>
            </a:r>
          </a:p>
          <a:p>
            <a:pPr eaLnBrk="1" hangingPunct="1">
              <a:spcBef>
                <a:spcPct val="0"/>
              </a:spcBef>
            </a:pPr>
            <a:r>
              <a:rPr lang="en-US" baseline="0" dirty="0" smtClean="0">
                <a:effectLst/>
                <a:latin typeface="Calibri" charset="0"/>
              </a:rPr>
              <a:t>Project Management</a:t>
            </a:r>
          </a:p>
          <a:p>
            <a:pPr eaLnBrk="1" hangingPunct="1">
              <a:spcBef>
                <a:spcPct val="0"/>
              </a:spcBef>
            </a:pPr>
            <a:r>
              <a:rPr lang="en-US" baseline="0" dirty="0" smtClean="0">
                <a:effectLst/>
                <a:latin typeface="Calibri" charset="0"/>
              </a:rPr>
              <a:t>Wiki</a:t>
            </a:r>
          </a:p>
          <a:p>
            <a:pPr eaLnBrk="1" hangingPunct="1">
              <a:spcBef>
                <a:spcPct val="0"/>
              </a:spcBef>
            </a:pPr>
            <a:r>
              <a:rPr lang="en-US" baseline="0" dirty="0" smtClean="0">
                <a:effectLst/>
                <a:latin typeface="Calibri" charset="0"/>
              </a:rPr>
              <a:t>Data Visualization Engine</a:t>
            </a:r>
          </a:p>
          <a:p>
            <a:pPr eaLnBrk="1" hangingPunct="1">
              <a:spcBef>
                <a:spcPct val="0"/>
              </a:spcBef>
            </a:pPr>
            <a:r>
              <a:rPr lang="en-US" baseline="0" dirty="0" smtClean="0">
                <a:effectLst/>
                <a:latin typeface="Calibri" charset="0"/>
              </a:rPr>
              <a:t>Style CMS</a:t>
            </a:r>
          </a:p>
          <a:p>
            <a:pPr eaLnBrk="1" hangingPunct="1">
              <a:spcBef>
                <a:spcPct val="0"/>
              </a:spcBef>
            </a:pPr>
            <a:r>
              <a:rPr lang="en-US" baseline="0" dirty="0" smtClean="0">
                <a:effectLst/>
                <a:latin typeface="Calibri" charset="0"/>
              </a:rPr>
              <a:t>And Mobile component</a:t>
            </a:r>
            <a:endParaRPr lang="en-US" dirty="0">
              <a:latin typeface="Calibri"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E5A681F4-1273-9A48-875F-9E79BD071ADB}" type="slidenum">
              <a:rPr lang="en-US" sz="1200"/>
              <a:pPr eaLnBrk="1" fontAlgn="base" hangingPunct="1">
                <a:spcBef>
                  <a:spcPct val="0"/>
                </a:spcBef>
                <a:spcAft>
                  <a:spcPct val="0"/>
                </a:spcAft>
              </a:pPr>
              <a:t>4</a:t>
            </a:fld>
            <a:endParaRPr lang="en-US" sz="1200"/>
          </a:p>
        </p:txBody>
      </p:sp>
      <p:sp>
        <p:nvSpPr>
          <p:cNvPr id="727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7270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With</a:t>
            </a:r>
            <a:r>
              <a:rPr lang="en-US" baseline="0" dirty="0" smtClean="0">
                <a:latin typeface="Calibri" charset="0"/>
              </a:rPr>
              <a:t> the knowledge from California knew  we needed to build a highly module and  interoperable platform that </a:t>
            </a:r>
          </a:p>
          <a:p>
            <a:pPr eaLnBrk="1" hangingPunct="1">
              <a:spcBef>
                <a:spcPct val="0"/>
              </a:spcBef>
            </a:pPr>
            <a:endParaRPr lang="en-US" baseline="0" dirty="0" smtClean="0">
              <a:latin typeface="Calibri" charset="0"/>
            </a:endParaRPr>
          </a:p>
          <a:p>
            <a:pPr marL="228600" indent="-228600" eaLnBrk="1" hangingPunct="1">
              <a:spcBef>
                <a:spcPct val="0"/>
              </a:spcBef>
              <a:buAutoNum type="arabicPeriod"/>
            </a:pPr>
            <a:r>
              <a:rPr lang="en-US" baseline="0" dirty="0" smtClean="0">
                <a:latin typeface="Calibri" charset="0"/>
              </a:rPr>
              <a:t>Aggregated data both hosted and remote.</a:t>
            </a:r>
          </a:p>
          <a:p>
            <a:pPr marL="228600" indent="-228600" eaLnBrk="1" hangingPunct="1">
              <a:spcBef>
                <a:spcPct val="0"/>
              </a:spcBef>
              <a:buAutoNum type="arabicPeriod"/>
            </a:pPr>
            <a:r>
              <a:rPr lang="en-US" baseline="0" dirty="0" smtClean="0">
                <a:latin typeface="Calibri" charset="0"/>
              </a:rPr>
              <a:t>The data then needed to be organized and used as information.</a:t>
            </a:r>
          </a:p>
          <a:p>
            <a:pPr marL="228600" indent="-228600" eaLnBrk="1" hangingPunct="1">
              <a:spcBef>
                <a:spcPct val="0"/>
              </a:spcBef>
              <a:buAutoNum type="arabicPeriod"/>
            </a:pPr>
            <a:r>
              <a:rPr lang="en-US" baseline="0" dirty="0" smtClean="0">
                <a:latin typeface="Calibri" charset="0"/>
              </a:rPr>
              <a:t>Then the software that displayed this information needed to be to give the users maximum flexibility to accomplish their individual needs.</a:t>
            </a:r>
          </a:p>
          <a:p>
            <a:pPr marL="228600" indent="-228600" eaLnBrk="1" hangingPunct="1">
              <a:spcBef>
                <a:spcPct val="0"/>
              </a:spcBef>
              <a:buAutoNum type="arabicPeriod"/>
            </a:pPr>
            <a:endParaRPr lang="en-US" baseline="0" dirty="0" smtClean="0">
              <a:latin typeface="Calibri" charset="0"/>
            </a:endParaRPr>
          </a:p>
          <a:p>
            <a:pPr marL="228600" indent="-228600" eaLnBrk="1" hangingPunct="1">
              <a:spcBef>
                <a:spcPct val="0"/>
              </a:spcBef>
              <a:buAutoNum type="arabicPeriod"/>
            </a:pPr>
            <a:endParaRPr lang="en-US" baseline="0" dirty="0" smtClean="0">
              <a:latin typeface="Calibri" charset="0"/>
            </a:endParaRPr>
          </a:p>
          <a:p>
            <a:pPr eaLnBrk="1" hangingPunct="1">
              <a:spcBef>
                <a:spcPct val="0"/>
              </a:spcBef>
            </a:pPr>
            <a:endParaRPr lang="en-US" baseline="0" dirty="0" smtClean="0">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Flow:</a:t>
            </a:r>
          </a:p>
          <a:p>
            <a:r>
              <a:rPr lang="en-US" sz="1200" b="0" i="0" u="none" strike="noStrike" kern="1200" dirty="0" smtClean="0">
                <a:solidFill>
                  <a:schemeClr val="tx1"/>
                </a:solidFill>
                <a:effectLst/>
                <a:latin typeface="+mn-lt"/>
                <a:ea typeface="ＭＳ Ｐゴシック" charset="0"/>
                <a:cs typeface="ＭＳ Ｐゴシック" charset="0"/>
              </a:rPr>
              <a:t>Delta-Mendota Canal at head</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near </a:t>
            </a:r>
            <a:r>
              <a:rPr lang="en-US" sz="1200" b="0" i="0" u="none" strike="noStrike" kern="1200" dirty="0" err="1" smtClean="0">
                <a:solidFill>
                  <a:schemeClr val="tx1"/>
                </a:solidFill>
                <a:effectLst/>
                <a:latin typeface="+mn-lt"/>
                <a:ea typeface="ＭＳ Ｐゴシック" charset="0"/>
                <a:cs typeface="ＭＳ Ｐゴシック" charset="0"/>
              </a:rPr>
              <a:t>Stevinson</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Merced River near </a:t>
            </a:r>
            <a:r>
              <a:rPr lang="en-US" sz="1200" b="0" i="0" u="none" strike="noStrike" kern="1200" dirty="0" err="1" smtClean="0">
                <a:solidFill>
                  <a:schemeClr val="tx1"/>
                </a:solidFill>
                <a:effectLst/>
                <a:latin typeface="+mn-lt"/>
                <a:ea typeface="ＭＳ Ｐゴシック" charset="0"/>
                <a:cs typeface="ＭＳ Ｐゴシック" charset="0"/>
              </a:rPr>
              <a:t>Stevinson</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Tuolumne River at Modesto</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Stanislaus River at Ripon</a:t>
            </a:r>
            <a:r>
              <a:rPr lang="en-US" dirty="0" smtClean="0"/>
              <a:t> </a:t>
            </a:r>
            <a:r>
              <a:rPr lang="en-US" sz="1200" b="0" i="0" u="none" strike="noStrike" kern="1200" dirty="0" err="1" smtClean="0">
                <a:solidFill>
                  <a:schemeClr val="tx1"/>
                </a:solidFill>
                <a:effectLst/>
                <a:latin typeface="+mn-lt"/>
                <a:ea typeface="ＭＳ Ｐゴシック" charset="0"/>
                <a:cs typeface="ＭＳ Ｐゴシック" charset="0"/>
              </a:rPr>
              <a:t>Orestimba</a:t>
            </a:r>
            <a:r>
              <a:rPr lang="en-US" sz="1200" b="0" i="0" u="none" strike="noStrike" kern="1200" dirty="0" smtClean="0">
                <a:solidFill>
                  <a:schemeClr val="tx1"/>
                </a:solidFill>
                <a:effectLst/>
                <a:latin typeface="+mn-lt"/>
                <a:ea typeface="ＭＳ Ｐゴシック" charset="0"/>
                <a:cs typeface="ＭＳ Ｐゴシック" charset="0"/>
              </a:rPr>
              <a:t> Creek at River Road</a:t>
            </a:r>
            <a:r>
              <a:rPr lang="en-US" dirty="0" smtClean="0"/>
              <a:t> </a:t>
            </a:r>
            <a:r>
              <a:rPr lang="en-US" sz="1200" b="0" i="0" u="none" strike="noStrike" kern="1200" dirty="0" err="1" smtClean="0">
                <a:solidFill>
                  <a:schemeClr val="tx1"/>
                </a:solidFill>
                <a:effectLst/>
                <a:latin typeface="+mn-lt"/>
                <a:ea typeface="ＭＳ Ｐゴシック" charset="0"/>
                <a:cs typeface="ＭＳ Ｐゴシック" charset="0"/>
              </a:rPr>
              <a:t>Orestimba</a:t>
            </a:r>
            <a:r>
              <a:rPr lang="en-US" sz="1200" b="0" i="0" u="none" strike="noStrike" kern="1200" dirty="0" smtClean="0">
                <a:solidFill>
                  <a:schemeClr val="tx1"/>
                </a:solidFill>
                <a:effectLst/>
                <a:latin typeface="+mn-lt"/>
                <a:ea typeface="ＭＳ Ｐゴシック" charset="0"/>
                <a:cs typeface="ＭＳ Ｐゴシック" charset="0"/>
              </a:rPr>
              <a:t> Creek near Newman</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Modesto Canal near LaGrange</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Turlock Canal near LaGrange</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above Merced River</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near Newman</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near Crows Landing</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Del Puerto Creek near Patterson</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at </a:t>
            </a:r>
            <a:r>
              <a:rPr lang="en-US" sz="1200" b="0" i="0" u="none" strike="noStrike" kern="1200" dirty="0" err="1" smtClean="0">
                <a:solidFill>
                  <a:schemeClr val="tx1"/>
                </a:solidFill>
                <a:effectLst/>
                <a:latin typeface="+mn-lt"/>
                <a:ea typeface="ＭＳ Ｐゴシック" charset="0"/>
                <a:cs typeface="ＭＳ Ｐゴシック" charset="0"/>
              </a:rPr>
              <a:t>Vernalis</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at Fremont Ford</a:t>
            </a:r>
            <a:r>
              <a:rPr lang="en-US" dirty="0" smtClean="0"/>
              <a:t> </a:t>
            </a:r>
            <a:r>
              <a:rPr lang="en-US" sz="1200" b="0" i="0" u="none" strike="noStrike" kern="1200" dirty="0" err="1" smtClean="0">
                <a:solidFill>
                  <a:schemeClr val="tx1"/>
                </a:solidFill>
                <a:effectLst/>
                <a:latin typeface="+mn-lt"/>
                <a:ea typeface="ＭＳ Ｐゴシック" charset="0"/>
                <a:cs typeface="ＭＳ Ｐゴシック" charset="0"/>
              </a:rPr>
              <a:t>Panoche</a:t>
            </a:r>
            <a:r>
              <a:rPr lang="en-US" sz="1200" b="0" i="0" u="none" strike="noStrike" kern="1200" dirty="0" smtClean="0">
                <a:solidFill>
                  <a:schemeClr val="tx1"/>
                </a:solidFill>
                <a:effectLst/>
                <a:latin typeface="+mn-lt"/>
                <a:ea typeface="ＭＳ Ｐゴシック" charset="0"/>
                <a:cs typeface="ＭＳ Ｐゴシック" charset="0"/>
              </a:rPr>
              <a:t> Creek at I-5</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Salt Slough at Highway 165</a:t>
            </a:r>
            <a:r>
              <a:rPr lang="en-US" dirty="0" smtClean="0"/>
              <a:t> </a:t>
            </a:r>
          </a:p>
          <a:p>
            <a:r>
              <a:rPr lang="en-US" dirty="0" smtClean="0"/>
              <a:t>EC:</a:t>
            </a:r>
          </a:p>
          <a:p>
            <a:r>
              <a:rPr lang="en-US" sz="1200" b="0" i="0" u="none" strike="noStrike" kern="1200" dirty="0" smtClean="0">
                <a:solidFill>
                  <a:schemeClr val="tx1"/>
                </a:solidFill>
                <a:effectLst/>
                <a:latin typeface="+mn-lt"/>
                <a:ea typeface="ＭＳ Ｐゴシック" charset="0"/>
                <a:cs typeface="ＭＳ Ｐゴシック" charset="0"/>
              </a:rPr>
              <a:t>Delta-Mendota Canal at head</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near </a:t>
            </a:r>
            <a:r>
              <a:rPr lang="en-US" sz="1200" b="0" i="0" u="none" strike="noStrike" kern="1200" dirty="0" err="1" smtClean="0">
                <a:solidFill>
                  <a:schemeClr val="tx1"/>
                </a:solidFill>
                <a:effectLst/>
                <a:latin typeface="+mn-lt"/>
                <a:ea typeface="ＭＳ Ｐゴシック" charset="0"/>
                <a:cs typeface="ＭＳ Ｐゴシック" charset="0"/>
              </a:rPr>
              <a:t>Stevinson</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Merced River near </a:t>
            </a:r>
            <a:r>
              <a:rPr lang="en-US" sz="1200" b="0" i="0" u="none" strike="noStrike" kern="1200" dirty="0" err="1" smtClean="0">
                <a:solidFill>
                  <a:schemeClr val="tx1"/>
                </a:solidFill>
                <a:effectLst/>
                <a:latin typeface="+mn-lt"/>
                <a:ea typeface="ＭＳ Ｐゴシック" charset="0"/>
                <a:cs typeface="ＭＳ Ｐゴシック" charset="0"/>
              </a:rPr>
              <a:t>Stevinson</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Tuolumne River at Modesto</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Stanislaus River at Ripon</a:t>
            </a:r>
            <a:r>
              <a:rPr lang="en-US" dirty="0" smtClean="0"/>
              <a:t> </a:t>
            </a:r>
            <a:r>
              <a:rPr lang="en-US" sz="1200" b="0" i="0" u="none" strike="noStrike" kern="1200" dirty="0" err="1" smtClean="0">
                <a:solidFill>
                  <a:schemeClr val="tx1"/>
                </a:solidFill>
                <a:effectLst/>
                <a:latin typeface="+mn-lt"/>
                <a:ea typeface="ＭＳ Ｐゴシック" charset="0"/>
                <a:cs typeface="ＭＳ Ｐゴシック" charset="0"/>
              </a:rPr>
              <a:t>Orestimba</a:t>
            </a:r>
            <a:r>
              <a:rPr lang="en-US" sz="1200" b="0" i="0" u="none" strike="noStrike" kern="1200" dirty="0" smtClean="0">
                <a:solidFill>
                  <a:schemeClr val="tx1"/>
                </a:solidFill>
                <a:effectLst/>
                <a:latin typeface="+mn-lt"/>
                <a:ea typeface="ＭＳ Ｐゴシック" charset="0"/>
                <a:cs typeface="ＭＳ Ｐゴシック" charset="0"/>
              </a:rPr>
              <a:t> Creek at River Road</a:t>
            </a:r>
            <a:r>
              <a:rPr lang="en-US" dirty="0" smtClean="0"/>
              <a:t> </a:t>
            </a:r>
            <a:r>
              <a:rPr lang="en-US" sz="1200" b="0" i="0" u="none" strike="noStrike" kern="1200" dirty="0" err="1" smtClean="0">
                <a:solidFill>
                  <a:schemeClr val="tx1"/>
                </a:solidFill>
                <a:effectLst/>
                <a:latin typeface="+mn-lt"/>
                <a:ea typeface="ＭＳ Ｐゴシック" charset="0"/>
                <a:cs typeface="ＭＳ Ｐゴシック" charset="0"/>
              </a:rPr>
              <a:t>Orestimba</a:t>
            </a:r>
            <a:r>
              <a:rPr lang="en-US" sz="1200" b="0" i="0" u="none" strike="noStrike" kern="1200" dirty="0" smtClean="0">
                <a:solidFill>
                  <a:schemeClr val="tx1"/>
                </a:solidFill>
                <a:effectLst/>
                <a:latin typeface="+mn-lt"/>
                <a:ea typeface="ＭＳ Ｐゴシック" charset="0"/>
                <a:cs typeface="ＭＳ Ｐゴシック" charset="0"/>
              </a:rPr>
              <a:t> Creek near Newman</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above Merced River</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near Crows Landing</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at </a:t>
            </a:r>
            <a:r>
              <a:rPr lang="en-US" sz="1200" b="0" i="0" u="none" strike="noStrike" kern="1200" dirty="0" err="1" smtClean="0">
                <a:solidFill>
                  <a:schemeClr val="tx1"/>
                </a:solidFill>
                <a:effectLst/>
                <a:latin typeface="+mn-lt"/>
                <a:ea typeface="ＭＳ Ｐゴシック" charset="0"/>
                <a:cs typeface="ＭＳ Ｐゴシック" charset="0"/>
              </a:rPr>
              <a:t>Vernalis</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at Maze Road</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Hospital Creek</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Ingram Creek</a:t>
            </a:r>
            <a:r>
              <a:rPr lang="en-US" dirty="0" smtClean="0"/>
              <a:t> </a:t>
            </a:r>
            <a:r>
              <a:rPr lang="en-US" sz="1200" b="0" i="0" u="none" strike="noStrike" kern="1200" dirty="0" err="1" smtClean="0">
                <a:solidFill>
                  <a:schemeClr val="tx1"/>
                </a:solidFill>
                <a:effectLst/>
                <a:latin typeface="+mn-lt"/>
                <a:ea typeface="ＭＳ Ｐゴシック" charset="0"/>
                <a:cs typeface="ＭＳ Ｐゴシック" charset="0"/>
              </a:rPr>
              <a:t>Westley</a:t>
            </a:r>
            <a:r>
              <a:rPr lang="en-US" sz="1200" b="0" i="0" u="none" strike="noStrike" kern="1200" dirty="0" smtClean="0">
                <a:solidFill>
                  <a:schemeClr val="tx1"/>
                </a:solidFill>
                <a:effectLst/>
                <a:latin typeface="+mn-lt"/>
                <a:ea typeface="ＭＳ Ｐゴシック" charset="0"/>
                <a:cs typeface="ＭＳ Ｐゴシック" charset="0"/>
              </a:rPr>
              <a:t> </a:t>
            </a:r>
            <a:r>
              <a:rPr lang="en-US" sz="1200" b="0" i="0" u="none" strike="noStrike" kern="1200" dirty="0" err="1" smtClean="0">
                <a:solidFill>
                  <a:schemeClr val="tx1"/>
                </a:solidFill>
                <a:effectLst/>
                <a:latin typeface="+mn-lt"/>
                <a:ea typeface="ＭＳ Ｐゴシック" charset="0"/>
                <a:cs typeface="ＭＳ Ｐゴシック" charset="0"/>
              </a:rPr>
              <a:t>Wasteway</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Moran Drain</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Marshall Road Drain</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San Joaquin River at Fremont Ford</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Salt Slough at Highway 165</a:t>
            </a:r>
            <a:r>
              <a:rPr lang="en-US" dirty="0" smtClean="0"/>
              <a:t> </a:t>
            </a:r>
            <a:r>
              <a:rPr lang="en-US" sz="1200" b="0" i="0" u="none" strike="noStrike" kern="1200" dirty="0" smtClean="0">
                <a:solidFill>
                  <a:schemeClr val="tx1"/>
                </a:solidFill>
                <a:effectLst/>
                <a:latin typeface="+mn-lt"/>
                <a:ea typeface="ＭＳ Ｐゴシック" charset="0"/>
                <a:cs typeface="ＭＳ Ｐゴシック" charset="0"/>
              </a:rPr>
              <a:t>Mud Slough near Gustine</a:t>
            </a:r>
            <a:r>
              <a:rPr lang="en-US" dirty="0" smtClean="0"/>
              <a:t> </a:t>
            </a:r>
            <a:endParaRPr lang="en-US" dirty="0"/>
          </a:p>
        </p:txBody>
      </p:sp>
      <p:sp>
        <p:nvSpPr>
          <p:cNvPr id="4" name="Slide Number Placeholder 3"/>
          <p:cNvSpPr>
            <a:spLocks noGrp="1"/>
          </p:cNvSpPr>
          <p:nvPr>
            <p:ph type="sldNum" sz="quarter" idx="10"/>
          </p:nvPr>
        </p:nvSpPr>
        <p:spPr/>
        <p:txBody>
          <a:bodyPr/>
          <a:lstStyle/>
          <a:p>
            <a:pPr>
              <a:defRPr/>
            </a:pPr>
            <a:fld id="{589333AB-494A-5C4D-B58E-7DFC393DE314}" type="slidenum">
              <a:rPr lang="en-US" smtClean="0"/>
              <a:pPr>
                <a:defRPr/>
              </a:pPr>
              <a:t>5</a:t>
            </a:fld>
            <a:endParaRPr lang="en-US"/>
          </a:p>
        </p:txBody>
      </p:sp>
    </p:spTree>
    <p:extLst>
      <p:ext uri="{BB962C8B-B14F-4D97-AF65-F5344CB8AC3E}">
        <p14:creationId xmlns:p14="http://schemas.microsoft.com/office/powerpoint/2010/main" xmlns="" val="1230231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128DA20D-1A85-B143-8E5C-6E9F3F15A743}" type="slidenum">
              <a:rPr lang="en-US" sz="1200"/>
              <a:pPr eaLnBrk="1" fontAlgn="base" hangingPunct="1">
                <a:spcBef>
                  <a:spcPct val="0"/>
                </a:spcBef>
                <a:spcAft>
                  <a:spcPct val="0"/>
                </a:spcAft>
              </a:pPr>
              <a:t>6</a:t>
            </a:fld>
            <a:endParaRPr lang="en-US" sz="1200"/>
          </a:p>
        </p:txBody>
      </p:sp>
      <p:sp>
        <p:nvSpPr>
          <p:cNvPr id="3174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174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Once maps were in order we set up the real time data component to consume restful services for time series display</a:t>
            </a:r>
            <a:r>
              <a:rPr lang="en-US" baseline="0" dirty="0" smtClean="0">
                <a:latin typeface="Calibri" charset="0"/>
              </a:rPr>
              <a:t> and analysis.  </a:t>
            </a:r>
            <a:endParaRPr lang="en-US" dirty="0">
              <a:latin typeface="Calibri"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128DA20D-1A85-B143-8E5C-6E9F3F15A743}" type="slidenum">
              <a:rPr lang="en-US" sz="1200"/>
              <a:pPr eaLnBrk="1" fontAlgn="base" hangingPunct="1">
                <a:spcBef>
                  <a:spcPct val="0"/>
                </a:spcBef>
                <a:spcAft>
                  <a:spcPct val="0"/>
                </a:spcAft>
              </a:pPr>
              <a:t>7</a:t>
            </a:fld>
            <a:endParaRPr lang="en-US" sz="1200"/>
          </a:p>
        </p:txBody>
      </p:sp>
      <p:sp>
        <p:nvSpPr>
          <p:cNvPr id="3174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174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Once maps were in order we set up the real time data component to consume restful services for time series display</a:t>
            </a:r>
            <a:r>
              <a:rPr lang="en-US" baseline="0" dirty="0" smtClean="0">
                <a:latin typeface="Calibri" charset="0"/>
              </a:rPr>
              <a:t> and analysis.  </a:t>
            </a:r>
            <a:endParaRPr lang="en-US" dirty="0">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electrical conductivity analysis</a:t>
            </a:r>
            <a:endParaRPr lang="en-US" dirty="0"/>
          </a:p>
        </p:txBody>
      </p:sp>
      <p:sp>
        <p:nvSpPr>
          <p:cNvPr id="4" name="Slide Number Placeholder 3"/>
          <p:cNvSpPr>
            <a:spLocks noGrp="1"/>
          </p:cNvSpPr>
          <p:nvPr>
            <p:ph type="sldNum" sz="quarter" idx="10"/>
          </p:nvPr>
        </p:nvSpPr>
        <p:spPr/>
        <p:txBody>
          <a:bodyPr/>
          <a:lstStyle/>
          <a:p>
            <a:pPr>
              <a:defRPr/>
            </a:pPr>
            <a:fld id="{589333AB-494A-5C4D-B58E-7DFC393DE314}" type="slidenum">
              <a:rPr lang="en-US" smtClean="0"/>
              <a:pPr>
                <a:defRPr/>
              </a:pPr>
              <a:t>8</a:t>
            </a:fld>
            <a:endParaRPr lang="en-US"/>
          </a:p>
        </p:txBody>
      </p:sp>
    </p:spTree>
    <p:extLst>
      <p:ext uri="{BB962C8B-B14F-4D97-AF65-F5344CB8AC3E}">
        <p14:creationId xmlns:p14="http://schemas.microsoft.com/office/powerpoint/2010/main" xmlns="" val="743303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128DA20D-1A85-B143-8E5C-6E9F3F15A743}" type="slidenum">
              <a:rPr lang="en-US" sz="1200"/>
              <a:pPr eaLnBrk="1" fontAlgn="base" hangingPunct="1">
                <a:spcBef>
                  <a:spcPct val="0"/>
                </a:spcBef>
                <a:spcAft>
                  <a:spcPct val="0"/>
                </a:spcAft>
              </a:pPr>
              <a:t>9</a:t>
            </a:fld>
            <a:endParaRPr lang="en-US" sz="1200"/>
          </a:p>
        </p:txBody>
      </p:sp>
      <p:sp>
        <p:nvSpPr>
          <p:cNvPr id="3174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3174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rPr>
              <a:t>You can build maps</a:t>
            </a:r>
            <a:r>
              <a:rPr lang="en-US" baseline="0" dirty="0" smtClean="0">
                <a:latin typeface="Calibri" charset="0"/>
              </a:rPr>
              <a:t> by using layers, web services (SOS), real time station data, site content.  Save maps to associate throughout the COP. </a:t>
            </a:r>
            <a:endParaRPr lang="en-US" dirty="0">
              <a:latin typeface="Calibri"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A20B9DF8-7CA4-8642-8D22-846E2C79BA22}" type="datetimeFigureOut">
              <a:rPr lang="en-US"/>
              <a:pPr>
                <a:defRPr/>
              </a:pPr>
              <a:t>2/25/2014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A2D9725-1C90-814A-8490-86A9B90729C3}" type="slidenum">
              <a:rPr lang="en-US"/>
              <a:pPr>
                <a:defRPr/>
              </a:pPr>
              <a:t>‹#›</a:t>
            </a:fld>
            <a:endParaRPr lang="en-US"/>
          </a:p>
        </p:txBody>
      </p:sp>
    </p:spTree>
    <p:extLst>
      <p:ext uri="{BB962C8B-B14F-4D97-AF65-F5344CB8AC3E}">
        <p14:creationId xmlns:p14="http://schemas.microsoft.com/office/powerpoint/2010/main" xmlns="" val="33957354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886E45E-A2C6-5242-AC10-40528F671751}" type="datetimeFigureOut">
              <a:rPr lang="en-US"/>
              <a:pPr>
                <a:defRPr/>
              </a:pPr>
              <a:t>2/25/2014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155F631-7419-3748-85C0-C194F9334CB0}" type="slidenum">
              <a:rPr lang="en-US"/>
              <a:pPr>
                <a:defRPr/>
              </a:pPr>
              <a:t>‹#›</a:t>
            </a:fld>
            <a:endParaRPr lang="en-US"/>
          </a:p>
        </p:txBody>
      </p:sp>
    </p:spTree>
    <p:extLst>
      <p:ext uri="{BB962C8B-B14F-4D97-AF65-F5344CB8AC3E}">
        <p14:creationId xmlns:p14="http://schemas.microsoft.com/office/powerpoint/2010/main" xmlns="" val="3459926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72E13D0-E043-AF4B-A227-12271FB467DD}" type="datetimeFigureOut">
              <a:rPr lang="en-US"/>
              <a:pPr>
                <a:defRPr/>
              </a:pPr>
              <a:t>2/25/2014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601B594-37C6-D145-B1C5-D0A0A239B468}" type="slidenum">
              <a:rPr lang="en-US"/>
              <a:pPr>
                <a:defRPr/>
              </a:pPr>
              <a:t>‹#›</a:t>
            </a:fld>
            <a:endParaRPr lang="en-US"/>
          </a:p>
        </p:txBody>
      </p:sp>
    </p:spTree>
    <p:extLst>
      <p:ext uri="{BB962C8B-B14F-4D97-AF65-F5344CB8AC3E}">
        <p14:creationId xmlns:p14="http://schemas.microsoft.com/office/powerpoint/2010/main" xmlns="" val="2400303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C0CE3ED-EB22-DE4C-8556-D7B5A7BECC39}" type="datetimeFigureOut">
              <a:rPr lang="en-US"/>
              <a:pPr>
                <a:defRPr/>
              </a:pPr>
              <a:t>2/25/2014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F4D86F8-1757-FF42-8D12-EF7D3C378E2E}" type="slidenum">
              <a:rPr lang="en-US"/>
              <a:pPr>
                <a:defRPr/>
              </a:pPr>
              <a:t>‹#›</a:t>
            </a:fld>
            <a:endParaRPr lang="en-US"/>
          </a:p>
        </p:txBody>
      </p:sp>
    </p:spTree>
    <p:extLst>
      <p:ext uri="{BB962C8B-B14F-4D97-AF65-F5344CB8AC3E}">
        <p14:creationId xmlns:p14="http://schemas.microsoft.com/office/powerpoint/2010/main" xmlns="" val="2410605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769A990-5028-1042-B42F-476AF7917F04}" type="datetimeFigureOut">
              <a:rPr lang="en-US"/>
              <a:pPr>
                <a:defRPr/>
              </a:pPr>
              <a:t>2/25/2014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880E6B2-E9EE-804D-8F93-2D78CDDD73EB}" type="slidenum">
              <a:rPr lang="en-US"/>
              <a:pPr>
                <a:defRPr/>
              </a:pPr>
              <a:t>‹#›</a:t>
            </a:fld>
            <a:endParaRPr lang="en-US"/>
          </a:p>
        </p:txBody>
      </p:sp>
    </p:spTree>
    <p:extLst>
      <p:ext uri="{BB962C8B-B14F-4D97-AF65-F5344CB8AC3E}">
        <p14:creationId xmlns:p14="http://schemas.microsoft.com/office/powerpoint/2010/main" xmlns="" val="39955998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38F41E52-9958-BC46-B148-65B68B180867}" type="datetimeFigureOut">
              <a:rPr lang="en-US"/>
              <a:pPr>
                <a:defRPr/>
              </a:pPr>
              <a:t>2/25/2014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81437A1-6B03-7C41-BC59-6E48222308C0}" type="slidenum">
              <a:rPr lang="en-US"/>
              <a:pPr>
                <a:defRPr/>
              </a:pPr>
              <a:t>‹#›</a:t>
            </a:fld>
            <a:endParaRPr lang="en-US"/>
          </a:p>
        </p:txBody>
      </p:sp>
    </p:spTree>
    <p:extLst>
      <p:ext uri="{BB962C8B-B14F-4D97-AF65-F5344CB8AC3E}">
        <p14:creationId xmlns:p14="http://schemas.microsoft.com/office/powerpoint/2010/main" xmlns="" val="19675220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B171862C-655C-C74C-BE67-4766F0A37948}" type="datetimeFigureOut">
              <a:rPr lang="en-US"/>
              <a:pPr>
                <a:defRPr/>
              </a:pPr>
              <a:t>2/25/2014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1773AFA-75E1-864F-BFA3-C781DC466509}" type="slidenum">
              <a:rPr lang="en-US"/>
              <a:pPr>
                <a:defRPr/>
              </a:pPr>
              <a:t>‹#›</a:t>
            </a:fld>
            <a:endParaRPr lang="en-US"/>
          </a:p>
        </p:txBody>
      </p:sp>
    </p:spTree>
    <p:extLst>
      <p:ext uri="{BB962C8B-B14F-4D97-AF65-F5344CB8AC3E}">
        <p14:creationId xmlns:p14="http://schemas.microsoft.com/office/powerpoint/2010/main" xmlns="" val="2788361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2A870E3-6152-324F-9FBE-EC7B76F4D2E5}" type="datetimeFigureOut">
              <a:rPr lang="en-US"/>
              <a:pPr>
                <a:defRPr/>
              </a:pPr>
              <a:t>2/25/2014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D560A6C-A4AC-B041-882F-5AE51C2AFC6D}" type="slidenum">
              <a:rPr lang="en-US"/>
              <a:pPr>
                <a:defRPr/>
              </a:pPr>
              <a:t>‹#›</a:t>
            </a:fld>
            <a:endParaRPr lang="en-US"/>
          </a:p>
        </p:txBody>
      </p:sp>
    </p:spTree>
    <p:extLst>
      <p:ext uri="{BB962C8B-B14F-4D97-AF65-F5344CB8AC3E}">
        <p14:creationId xmlns:p14="http://schemas.microsoft.com/office/powerpoint/2010/main" xmlns="" val="17186021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E27B699-7195-AF4F-9B09-C3296C1FF162}" type="datetimeFigureOut">
              <a:rPr lang="en-US"/>
              <a:pPr>
                <a:defRPr/>
              </a:pPr>
              <a:t>2/25/2014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7395E0F-7DB0-8F47-9118-DC79483B9866}" type="slidenum">
              <a:rPr lang="en-US"/>
              <a:pPr>
                <a:defRPr/>
              </a:pPr>
              <a:t>‹#›</a:t>
            </a:fld>
            <a:endParaRPr lang="en-US"/>
          </a:p>
        </p:txBody>
      </p:sp>
    </p:spTree>
    <p:extLst>
      <p:ext uri="{BB962C8B-B14F-4D97-AF65-F5344CB8AC3E}">
        <p14:creationId xmlns:p14="http://schemas.microsoft.com/office/powerpoint/2010/main" xmlns="" val="24882565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6385D0E-A2C6-B846-984F-B3A70AC0A27E}" type="datetimeFigureOut">
              <a:rPr lang="en-US"/>
              <a:pPr>
                <a:defRPr/>
              </a:pPr>
              <a:t>2/25/2014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6CEC67C-1033-1C49-B3CD-22698B5BA9A6}" type="slidenum">
              <a:rPr lang="en-US"/>
              <a:pPr>
                <a:defRPr/>
              </a:pPr>
              <a:t>‹#›</a:t>
            </a:fld>
            <a:endParaRPr lang="en-US"/>
          </a:p>
        </p:txBody>
      </p:sp>
    </p:spTree>
    <p:extLst>
      <p:ext uri="{BB962C8B-B14F-4D97-AF65-F5344CB8AC3E}">
        <p14:creationId xmlns:p14="http://schemas.microsoft.com/office/powerpoint/2010/main" xmlns="" val="3473379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B930288-5113-AB4D-AD4F-A2F2F5829144}" type="datetimeFigureOut">
              <a:rPr lang="en-US"/>
              <a:pPr>
                <a:defRPr/>
              </a:pPr>
              <a:t>2/25/2014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701F467-7A1F-214A-9512-309B724C559C}" type="slidenum">
              <a:rPr lang="en-US"/>
              <a:pPr>
                <a:defRPr/>
              </a:pPr>
              <a:t>‹#›</a:t>
            </a:fld>
            <a:endParaRPr lang="en-US"/>
          </a:p>
        </p:txBody>
      </p:sp>
    </p:spTree>
    <p:extLst>
      <p:ext uri="{BB962C8B-B14F-4D97-AF65-F5344CB8AC3E}">
        <p14:creationId xmlns:p14="http://schemas.microsoft.com/office/powerpoint/2010/main" xmlns="" val="3979994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CB1D3954-90C0-754B-ACBF-BDD93106DDA4}" type="datetimeFigureOut">
              <a:rPr lang="en-US"/>
              <a:pPr>
                <a:defRPr/>
              </a:pPr>
              <a:t>2/25/2014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23B45F25-53B0-604B-B35A-8CDAAC236E2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charset="0"/>
          <a:cs typeface="ＭＳ Ｐゴシック" charset="0"/>
        </a:defRPr>
      </a:lvl1pPr>
      <a:lvl2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2pPr>
      <a:lvl3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3pPr>
      <a:lvl4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4pPr>
      <a:lvl5pPr algn="ctr" defTabSz="457200" rtl="0" eaLnBrk="0" fontAlgn="base" hangingPunct="0">
        <a:spcBef>
          <a:spcPct val="0"/>
        </a:spcBef>
        <a:spcAft>
          <a:spcPct val="0"/>
        </a:spcAft>
        <a:defRPr sz="4400">
          <a:solidFill>
            <a:schemeClr val="tx1"/>
          </a:solidFill>
          <a:latin typeface="Calibri" charset="0"/>
          <a:ea typeface="ＭＳ Ｐゴシック" charset="0"/>
          <a:cs typeface="ＭＳ Ｐゴシック"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0"/>
          <a:cs typeface="ＭＳ Ｐゴシック"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ideo" Target="file:///C:\Users\osti\Desktop\34North_USBR_WarmfOnline\Delta%20EC%20Jan%2018%202014.mov" TargetMode="External"/><Relationship Id="rId5" Type="http://schemas.openxmlformats.org/officeDocument/2006/relationships/image" Target="../media/image25.png"/><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video" Target="file:///C:\Users\osti\Desktop\34North_USBR_WarmfOnline\Jan%2018%20PPT%201270x720.wmv" TargetMode="External"/><Relationship Id="rId5" Type="http://schemas.openxmlformats.org/officeDocument/2006/relationships/image" Target="../media/image26.png"/><Relationship Id="rId4" Type="http://schemas.openxmlformats.org/officeDocument/2006/relationships/image" Target="../media/image7.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descr="Homepage Slide_Presenation_34.pn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2166661" y="3588899"/>
            <a:ext cx="5027481" cy="19570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 name="Picture 2"/>
          <p:cNvPicPr>
            <a:picLocks noChangeAspect="1"/>
          </p:cNvPicPr>
          <p:nvPr/>
        </p:nvPicPr>
        <p:blipFill>
          <a:blip r:embed="rId4"/>
          <a:stretch>
            <a:fillRect/>
          </a:stretch>
        </p:blipFill>
        <p:spPr>
          <a:xfrm>
            <a:off x="3073400" y="665472"/>
            <a:ext cx="2997200" cy="2603500"/>
          </a:xfrm>
          <a:prstGeom prst="rect">
            <a:avLst/>
          </a:prstGeom>
        </p:spPr>
      </p:pic>
      <p:pic>
        <p:nvPicPr>
          <p:cNvPr id="4" name="Picture 3" descr="Title-slide.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0" y="-75381"/>
            <a:ext cx="9143999" cy="6967681"/>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sp>
        <p:nvSpPr>
          <p:cNvPr id="17" name="Right Arrow 4"/>
          <p:cNvSpPr/>
          <p:nvPr/>
        </p:nvSpPr>
        <p:spPr>
          <a:xfrm rot="3857143" flipH="1">
            <a:off x="4314032" y="6573044"/>
            <a:ext cx="90487" cy="28575"/>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fontAlgn="auto">
              <a:lnSpc>
                <a:spcPct val="90000"/>
              </a:lnSpc>
              <a:spcAft>
                <a:spcPct val="35000"/>
              </a:spcAft>
              <a:defRPr/>
            </a:pPr>
            <a:endParaRPr lang="en-US" sz="1300"/>
          </a:p>
        </p:txBody>
      </p:sp>
      <p:sp>
        <p:nvSpPr>
          <p:cNvPr id="21" name="Rectangle 20"/>
          <p:cNvSpPr/>
          <p:nvPr/>
        </p:nvSpPr>
        <p:spPr>
          <a:xfrm>
            <a:off x="15449" y="247907"/>
            <a:ext cx="7726419" cy="523220"/>
          </a:xfrm>
          <a:prstGeom prst="rect">
            <a:avLst/>
          </a:prstGeom>
        </p:spPr>
        <p:txBody>
          <a:bodyPr wrap="none">
            <a:spAutoFit/>
          </a:bodyPr>
          <a:lstStyle/>
          <a:p>
            <a:r>
              <a:rPr lang="en-US" sz="2800" b="1" dirty="0" smtClean="0">
                <a:solidFill>
                  <a:srgbClr val="FFFFFF"/>
                </a:solidFill>
                <a:latin typeface="Andale Mono"/>
                <a:cs typeface="Andale Mono"/>
              </a:rPr>
              <a:t>Build Maps with Sensor and GIS Data</a:t>
            </a:r>
            <a:endParaRPr lang="en-US" sz="2800" b="1" dirty="0">
              <a:solidFill>
                <a:srgbClr val="FFFFFF"/>
              </a:solidFill>
              <a:latin typeface="Andale Mono"/>
              <a:cs typeface="Andale Mono"/>
            </a:endParaRPr>
          </a:p>
        </p:txBody>
      </p:sp>
      <p:sp>
        <p:nvSpPr>
          <p:cNvPr id="4" name="Content Placeholder 3"/>
          <p:cNvSpPr>
            <a:spLocks noGrp="1"/>
          </p:cNvSpPr>
          <p:nvPr>
            <p:ph idx="1"/>
          </p:nvPr>
        </p:nvSpPr>
        <p:spPr>
          <a:xfrm>
            <a:off x="276979" y="2000959"/>
            <a:ext cx="8229600" cy="4525963"/>
          </a:xfrm>
        </p:spPr>
        <p:txBody>
          <a:bodyPr/>
          <a:lstStyle/>
          <a:p>
            <a:pPr lvl="0"/>
            <a:r>
              <a:rPr lang="en-US" sz="2800" dirty="0" smtClean="0"/>
              <a:t>Increase </a:t>
            </a:r>
            <a:r>
              <a:rPr lang="en-US" sz="2800" dirty="0"/>
              <a:t>the real world width of the river polygons to an appropriate size to allow for increased visibility at smaller map scales.</a:t>
            </a:r>
          </a:p>
          <a:p>
            <a:pPr lvl="0"/>
            <a:r>
              <a:rPr lang="en-US" sz="2800" dirty="0"/>
              <a:t>Synthesize the NHD Plus Dataset</a:t>
            </a:r>
          </a:p>
          <a:p>
            <a:pPr lvl="0"/>
            <a:r>
              <a:rPr lang="en-US" sz="2800" dirty="0"/>
              <a:t>Define a set of informative and useful Spatial Layers to Accompany Salinity/Solids distributions.</a:t>
            </a:r>
          </a:p>
          <a:p>
            <a:pPr lvl="0"/>
            <a:r>
              <a:rPr lang="en-US" sz="2800" dirty="0"/>
              <a:t>Re-project all GIS layers to the web Mercator projection</a:t>
            </a:r>
            <a:r>
              <a:rPr lang="en-US" sz="2800" dirty="0" smtClean="0"/>
              <a:t>.  Publish on GIS sever</a:t>
            </a:r>
            <a:endParaRPr lang="en-US" sz="2800" dirty="0"/>
          </a:p>
          <a:p>
            <a:endParaRPr lang="en-US" dirty="0"/>
          </a:p>
        </p:txBody>
      </p:sp>
      <p:pic>
        <p:nvPicPr>
          <p:cNvPr id="7" name="Picture 6" descr="Presentation_Heade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4000" cy="969818"/>
          </a:xfrm>
          <a:prstGeom prst="rect">
            <a:avLst/>
          </a:prstGeom>
        </p:spPr>
      </p:pic>
      <p:sp>
        <p:nvSpPr>
          <p:cNvPr id="8" name="Rectangle 7"/>
          <p:cNvSpPr/>
          <p:nvPr/>
        </p:nvSpPr>
        <p:spPr>
          <a:xfrm>
            <a:off x="0" y="190500"/>
            <a:ext cx="8561294" cy="523220"/>
          </a:xfrm>
          <a:prstGeom prst="rect">
            <a:avLst/>
          </a:prstGeom>
        </p:spPr>
        <p:txBody>
          <a:bodyPr wrap="square">
            <a:spAutoFit/>
          </a:bodyPr>
          <a:lstStyle/>
          <a:p>
            <a:r>
              <a:rPr lang="en-US" sz="2800" b="1" dirty="0" smtClean="0">
                <a:solidFill>
                  <a:srgbClr val="FFFFFF"/>
                </a:solidFill>
                <a:latin typeface="Andale Mono"/>
                <a:cs typeface="Andale Mono"/>
              </a:rPr>
              <a:t>Spatial Contour:  </a:t>
            </a:r>
            <a:r>
              <a:rPr lang="en-US" b="1" dirty="0" smtClean="0">
                <a:solidFill>
                  <a:srgbClr val="FFFFFF"/>
                </a:solidFill>
                <a:latin typeface="Andale Mono"/>
                <a:cs typeface="Andale Mono"/>
              </a:rPr>
              <a:t>Web-Based</a:t>
            </a:r>
            <a:r>
              <a:rPr lang="en-US" b="1" dirty="0">
                <a:solidFill>
                  <a:srgbClr val="FFFFFF"/>
                </a:solidFill>
                <a:latin typeface="Andale Mono"/>
                <a:cs typeface="Andale Mono"/>
              </a:rPr>
              <a:t> </a:t>
            </a:r>
            <a:r>
              <a:rPr lang="en-US" b="1" dirty="0" smtClean="0">
                <a:solidFill>
                  <a:srgbClr val="FFFFFF"/>
                </a:solidFill>
                <a:latin typeface="Andale Mono"/>
                <a:cs typeface="Andale Mono"/>
              </a:rPr>
              <a:t>Interpolation</a:t>
            </a:r>
            <a:endParaRPr lang="en-US" b="1" dirty="0">
              <a:solidFill>
                <a:srgbClr val="FFFFFF"/>
              </a:solidFill>
              <a:latin typeface="Andale Mono"/>
              <a:cs typeface="Andale Mono"/>
            </a:endParaRPr>
          </a:p>
        </p:txBody>
      </p:sp>
    </p:spTree>
    <p:extLst>
      <p:ext uri="{BB962C8B-B14F-4D97-AF65-F5344CB8AC3E}">
        <p14:creationId xmlns:p14="http://schemas.microsoft.com/office/powerpoint/2010/main" xmlns="" val="33513948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sp>
        <p:nvSpPr>
          <p:cNvPr id="17" name="Right Arrow 4"/>
          <p:cNvSpPr/>
          <p:nvPr/>
        </p:nvSpPr>
        <p:spPr>
          <a:xfrm rot="3857143" flipH="1">
            <a:off x="4314032" y="6573044"/>
            <a:ext cx="90487" cy="28575"/>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fontAlgn="auto">
              <a:lnSpc>
                <a:spcPct val="90000"/>
              </a:lnSpc>
              <a:spcAft>
                <a:spcPct val="35000"/>
              </a:spcAft>
              <a:defRPr/>
            </a:pPr>
            <a:endParaRPr lang="en-US" sz="1300"/>
          </a:p>
        </p:txBody>
      </p:sp>
      <p:sp>
        <p:nvSpPr>
          <p:cNvPr id="4" name="Content Placeholder 3"/>
          <p:cNvSpPr>
            <a:spLocks noGrp="1"/>
          </p:cNvSpPr>
          <p:nvPr>
            <p:ph idx="1"/>
          </p:nvPr>
        </p:nvSpPr>
        <p:spPr>
          <a:xfrm>
            <a:off x="457200" y="1600200"/>
            <a:ext cx="7627622" cy="4525963"/>
          </a:xfrm>
        </p:spPr>
        <p:txBody>
          <a:bodyPr/>
          <a:lstStyle/>
          <a:p>
            <a:r>
              <a:rPr lang="en-US" sz="2800" dirty="0" smtClean="0"/>
              <a:t>Generate interpolation grid</a:t>
            </a:r>
          </a:p>
          <a:p>
            <a:r>
              <a:rPr lang="en-US" sz="2800" dirty="0" smtClean="0"/>
              <a:t>Determine how a given set of polygons covering waterways of SJR will be weighted to best interpolate WQ data measured at discrete stations.</a:t>
            </a:r>
          </a:p>
          <a:p>
            <a:r>
              <a:rPr lang="en-US" sz="2800" dirty="0" smtClean="0"/>
              <a:t>Weight values:  LAPLACE equation, grid, average results </a:t>
            </a:r>
          </a:p>
          <a:p>
            <a:endParaRPr lang="en-US" dirty="0"/>
          </a:p>
        </p:txBody>
      </p:sp>
      <p:grpSp>
        <p:nvGrpSpPr>
          <p:cNvPr id="5" name="Group 4"/>
          <p:cNvGrpSpPr/>
          <p:nvPr/>
        </p:nvGrpSpPr>
        <p:grpSpPr>
          <a:xfrm>
            <a:off x="0" y="0"/>
            <a:ext cx="9144000" cy="969818"/>
            <a:chOff x="0" y="0"/>
            <a:chExt cx="9144000" cy="969818"/>
          </a:xfrm>
        </p:grpSpPr>
        <p:pic>
          <p:nvPicPr>
            <p:cNvPr id="9" name="Picture 8" descr="Presentation_Heade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4000" cy="969818"/>
            </a:xfrm>
            <a:prstGeom prst="rect">
              <a:avLst/>
            </a:prstGeom>
          </p:spPr>
        </p:pic>
        <p:sp>
          <p:nvSpPr>
            <p:cNvPr id="10" name="Rectangle 9"/>
            <p:cNvSpPr/>
            <p:nvPr/>
          </p:nvSpPr>
          <p:spPr>
            <a:xfrm>
              <a:off x="0" y="190500"/>
              <a:ext cx="8561294" cy="523220"/>
            </a:xfrm>
            <a:prstGeom prst="rect">
              <a:avLst/>
            </a:prstGeom>
          </p:spPr>
          <p:txBody>
            <a:bodyPr wrap="square">
              <a:spAutoFit/>
            </a:bodyPr>
            <a:lstStyle/>
            <a:p>
              <a:r>
                <a:rPr lang="en-US" sz="2800" b="1" dirty="0" smtClean="0">
                  <a:solidFill>
                    <a:srgbClr val="FFFFFF"/>
                  </a:solidFill>
                  <a:latin typeface="Andale Mono"/>
                  <a:cs typeface="Andale Mono"/>
                </a:rPr>
                <a:t>Spatial Contour:  </a:t>
              </a:r>
              <a:r>
                <a:rPr lang="en-US" b="1" dirty="0" smtClean="0">
                  <a:solidFill>
                    <a:srgbClr val="FFFFFF"/>
                  </a:solidFill>
                  <a:latin typeface="Andale Mono"/>
                  <a:cs typeface="Andale Mono"/>
                </a:rPr>
                <a:t>Web-Based</a:t>
              </a:r>
              <a:r>
                <a:rPr lang="en-US" b="1" dirty="0">
                  <a:solidFill>
                    <a:srgbClr val="FFFFFF"/>
                  </a:solidFill>
                  <a:latin typeface="Andale Mono"/>
                  <a:cs typeface="Andale Mono"/>
                </a:rPr>
                <a:t> </a:t>
              </a:r>
              <a:r>
                <a:rPr lang="en-US" b="1" dirty="0" smtClean="0">
                  <a:solidFill>
                    <a:srgbClr val="FFFFFF"/>
                  </a:solidFill>
                  <a:latin typeface="Andale Mono"/>
                  <a:cs typeface="Andale Mono"/>
                </a:rPr>
                <a:t>Interpolation</a:t>
              </a:r>
              <a:endParaRPr lang="en-US" b="1" dirty="0">
                <a:solidFill>
                  <a:srgbClr val="FFFFFF"/>
                </a:solidFill>
                <a:latin typeface="Andale Mono"/>
                <a:cs typeface="Andale Mono"/>
              </a:endParaRPr>
            </a:p>
          </p:txBody>
        </p:sp>
      </p:grpSp>
    </p:spTree>
    <p:extLst>
      <p:ext uri="{BB962C8B-B14F-4D97-AF65-F5344CB8AC3E}">
        <p14:creationId xmlns:p14="http://schemas.microsoft.com/office/powerpoint/2010/main" xmlns="" val="17195219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sp>
        <p:nvSpPr>
          <p:cNvPr id="17" name="Right Arrow 4"/>
          <p:cNvSpPr/>
          <p:nvPr/>
        </p:nvSpPr>
        <p:spPr>
          <a:xfrm rot="3857143" flipH="1">
            <a:off x="4314032" y="6573044"/>
            <a:ext cx="90487" cy="28575"/>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fontAlgn="auto">
              <a:lnSpc>
                <a:spcPct val="90000"/>
              </a:lnSpc>
              <a:spcAft>
                <a:spcPct val="35000"/>
              </a:spcAft>
              <a:defRPr/>
            </a:pPr>
            <a:endParaRPr lang="en-US" sz="1300"/>
          </a:p>
        </p:txBody>
      </p:sp>
      <p:sp>
        <p:nvSpPr>
          <p:cNvPr id="6" name="Rectangle 5"/>
          <p:cNvSpPr/>
          <p:nvPr/>
        </p:nvSpPr>
        <p:spPr>
          <a:xfrm>
            <a:off x="15449" y="247907"/>
            <a:ext cx="3201367" cy="523220"/>
          </a:xfrm>
          <a:prstGeom prst="rect">
            <a:avLst/>
          </a:prstGeom>
        </p:spPr>
        <p:txBody>
          <a:bodyPr wrap="none">
            <a:spAutoFit/>
          </a:bodyPr>
          <a:lstStyle/>
          <a:p>
            <a:r>
              <a:rPr lang="en-US" sz="2800" b="1" dirty="0" smtClean="0">
                <a:solidFill>
                  <a:srgbClr val="FFFFFF"/>
                </a:solidFill>
                <a:latin typeface="Andale Mono"/>
                <a:cs typeface="Andale Mono"/>
              </a:rPr>
              <a:t>Real Time Data</a:t>
            </a:r>
            <a:endParaRPr lang="en-US" sz="2800" b="1" dirty="0">
              <a:solidFill>
                <a:srgbClr val="FFFFFF"/>
              </a:solidFill>
              <a:latin typeface="Andale Mono"/>
              <a:cs typeface="Andale Mono"/>
            </a:endParaRPr>
          </a:p>
        </p:txBody>
      </p:sp>
      <p:pic>
        <p:nvPicPr>
          <p:cNvPr id="2" name="Picture 1" descr="EC_Visualization+Playe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3291" y="1072092"/>
            <a:ext cx="6195608" cy="5163007"/>
          </a:xfrm>
          <a:prstGeom prst="rect">
            <a:avLst/>
          </a:prstGeom>
          <a:effectLst>
            <a:glow rad="101600">
              <a:schemeClr val="accent3">
                <a:alpha val="75000"/>
              </a:schemeClr>
            </a:glow>
          </a:effectLst>
        </p:spPr>
      </p:pic>
      <p:pic>
        <p:nvPicPr>
          <p:cNvPr id="8" name="Picture 7" descr="SJRStem.pn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6645144" y="190501"/>
            <a:ext cx="1722745" cy="3213210"/>
          </a:xfrm>
          <a:prstGeom prst="rect">
            <a:avLst/>
          </a:prstGeom>
          <a:effectLst>
            <a:glow rad="101600">
              <a:schemeClr val="accent3">
                <a:alpha val="75000"/>
              </a:schemeClr>
            </a:glow>
          </a:effectLst>
        </p:spPr>
      </p:pic>
      <p:cxnSp>
        <p:nvCxnSpPr>
          <p:cNvPr id="7" name="Straight Arrow Connector 6"/>
          <p:cNvCxnSpPr/>
          <p:nvPr/>
        </p:nvCxnSpPr>
        <p:spPr>
          <a:xfrm flipV="1">
            <a:off x="3781778" y="1495778"/>
            <a:ext cx="2991555" cy="242711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a:off x="3781778" y="4275667"/>
            <a:ext cx="2400539" cy="67733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pic>
        <p:nvPicPr>
          <p:cNvPr id="12" name="Picture 11" descr="SJRStem2.png"/>
          <p:cNvPicPr>
            <a:picLocks noChangeAspect="1"/>
          </p:cNvPicPr>
          <p:nvPr/>
        </p:nvPicPr>
        <p:blipFill rotWithShape="1">
          <a:blip r:embed="rId5">
            <a:extLst>
              <a:ext uri="{28A0092B-C50C-407E-A947-70E740481C1C}">
                <a14:useLocalDpi xmlns:a14="http://schemas.microsoft.com/office/drawing/2010/main" xmlns="" val="0"/>
              </a:ext>
            </a:extLst>
          </a:blip>
          <a:srcRect l="1797" t="25514" r="-1797" b="14270"/>
          <a:stretch/>
        </p:blipFill>
        <p:spPr>
          <a:xfrm>
            <a:off x="6376982" y="3922889"/>
            <a:ext cx="2545861" cy="2615118"/>
          </a:xfrm>
          <a:prstGeom prst="rect">
            <a:avLst/>
          </a:prstGeom>
          <a:effectLst>
            <a:glow rad="101600">
              <a:schemeClr val="accent3">
                <a:alpha val="75000"/>
              </a:schemeClr>
            </a:glow>
          </a:effectLst>
        </p:spPr>
      </p:pic>
    </p:spTree>
    <p:extLst>
      <p:ext uri="{BB962C8B-B14F-4D97-AF65-F5344CB8AC3E}">
        <p14:creationId xmlns:p14="http://schemas.microsoft.com/office/powerpoint/2010/main" xmlns="" val="20833399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pic>
        <p:nvPicPr>
          <p:cNvPr id="51202" name="Picture 7" descr="7DayVis_FemaFlood_FlowArrows.jpg"/>
          <p:cNvPicPr>
            <a:picLocks/>
          </p:cNvPicPr>
          <p:nvPr/>
        </p:nvPicPr>
        <p:blipFill>
          <a:blip r:embed="rId3">
            <a:extLst>
              <a:ext uri="{28A0092B-C50C-407E-A947-70E740481C1C}">
                <a14:useLocalDpi xmlns:a14="http://schemas.microsoft.com/office/drawing/2010/main" xmlns="" val="0"/>
              </a:ext>
            </a:extLst>
          </a:blip>
          <a:srcRect/>
          <a:stretch>
            <a:fillRect/>
          </a:stretch>
        </p:blipFill>
        <p:spPr bwMode="auto">
          <a:xfrm>
            <a:off x="-147415" y="-181444"/>
            <a:ext cx="9479936" cy="7039443"/>
          </a:xfrm>
          <a:prstGeom prst="rect">
            <a:avLst/>
          </a:prstGeom>
          <a:noFill/>
          <a:ln>
            <a:noFill/>
          </a:ln>
          <a:effectLst>
            <a:glow rad="101600">
              <a:schemeClr val="accent3">
                <a:lumMod val="75000"/>
                <a:alpha val="75000"/>
              </a:schemeClr>
            </a:glo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pic>
        <p:nvPicPr>
          <p:cNvPr id="53250" name="Picture 4" descr="7DayVis_FemaFlood_FlowArrows_halfmap.jpg"/>
          <p:cNvPicPr>
            <a:picLocks noChangeAspect="1"/>
          </p:cNvPicPr>
          <p:nvPr/>
        </p:nvPicPr>
        <p:blipFill>
          <a:blip r:embed="rId3">
            <a:extLst>
              <a:ext uri="{28A0092B-C50C-407E-A947-70E740481C1C}">
                <a14:useLocalDpi xmlns:a14="http://schemas.microsoft.com/office/drawing/2010/main" xmlns="" val="0"/>
              </a:ext>
            </a:extLst>
          </a:blip>
          <a:srcRect/>
          <a:stretch>
            <a:fillRect/>
          </a:stretch>
        </p:blipFill>
        <p:spPr bwMode="auto">
          <a:xfrm>
            <a:off x="-293601" y="-158762"/>
            <a:ext cx="9580764" cy="7391204"/>
          </a:xfrm>
          <a:prstGeom prst="rect">
            <a:avLst/>
          </a:prstGeom>
          <a:noFill/>
          <a:ln>
            <a:noFill/>
          </a:ln>
          <a:effectLst>
            <a:glow rad="101600">
              <a:schemeClr val="accent3">
                <a:lumMod val="75000"/>
                <a:alpha val="75000"/>
              </a:schemeClr>
            </a:glow>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Project_PageMcCormack.png"/>
          <p:cNvPicPr>
            <a:picLocks noChangeAspect="1"/>
          </p:cNvPicPr>
          <p:nvPr/>
        </p:nvPicPr>
        <p:blipFill rotWithShape="1">
          <a:blip r:embed="rId3">
            <a:extLst>
              <a:ext uri="{28A0092B-C50C-407E-A947-70E740481C1C}">
                <a14:useLocalDpi xmlns:a14="http://schemas.microsoft.com/office/drawing/2010/main" xmlns="" val="0"/>
              </a:ext>
            </a:extLst>
          </a:blip>
          <a:srcRect b="11931"/>
          <a:stretch/>
        </p:blipFill>
        <p:spPr>
          <a:xfrm>
            <a:off x="1290637" y="0"/>
            <a:ext cx="6562725" cy="6858000"/>
          </a:xfrm>
          <a:prstGeom prst="rect">
            <a:avLst/>
          </a:prstGeom>
        </p:spPr>
      </p:pic>
      <p:pic>
        <p:nvPicPr>
          <p:cNvPr id="10" name="Picture 9" descr="Presentation_Sidebar.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16636" y="0"/>
            <a:ext cx="727364" cy="6858000"/>
          </a:xfrm>
          <a:prstGeom prst="rect">
            <a:avLst/>
          </a:prstGeom>
        </p:spPr>
      </p:pic>
      <p:sp>
        <p:nvSpPr>
          <p:cNvPr id="11" name="Title 3"/>
          <p:cNvSpPr txBox="1">
            <a:spLocks/>
          </p:cNvSpPr>
          <p:nvPr/>
        </p:nvSpPr>
        <p:spPr>
          <a:xfrm rot="5400000">
            <a:off x="6701624" y="3210092"/>
            <a:ext cx="4225218" cy="659534"/>
          </a:xfrm>
          <a:prstGeom prst="rect">
            <a:avLst/>
          </a:prstGeom>
        </p:spPr>
        <p:txBody>
          <a:bodyPr lIns="45720" rIns="45720" anchor="ctr" anchorCtr="1">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400" b="1" dirty="0" smtClean="0">
                <a:solidFill>
                  <a:srgbClr val="FFFFFF"/>
                </a:solidFill>
                <a:effectLst>
                  <a:outerShdw blurRad="38100" dist="38100" dir="2700000" algn="tl">
                    <a:srgbClr val="000000">
                      <a:alpha val="43137"/>
                    </a:srgbClr>
                  </a:outerShdw>
                </a:effectLst>
                <a:latin typeface="Andale Mono"/>
                <a:cs typeface="Andale Mono"/>
              </a:rPr>
              <a:t> Management Module</a:t>
            </a:r>
            <a:endParaRPr lang="en-US" sz="1600" dirty="0">
              <a:solidFill>
                <a:srgbClr val="FFFFFF"/>
              </a:solidFill>
              <a:effectLst>
                <a:outerShdw blurRad="38100" dist="38100" dir="2700000" algn="tl">
                  <a:srgbClr val="000000">
                    <a:alpha val="43137"/>
                  </a:srgbClr>
                </a:outerShdw>
              </a:effectLst>
              <a:latin typeface="Andale Mono"/>
              <a:cs typeface="Andale Mono"/>
            </a:endParaRPr>
          </a:p>
        </p:txBody>
      </p:sp>
    </p:spTree>
    <p:extLst>
      <p:ext uri="{BB962C8B-B14F-4D97-AF65-F5344CB8AC3E}">
        <p14:creationId xmlns:p14="http://schemas.microsoft.com/office/powerpoint/2010/main" xmlns="" val="29822487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rojects_Dashboard copy.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282700" y="0"/>
            <a:ext cx="6571708" cy="6858000"/>
          </a:xfrm>
          <a:prstGeom prst="rect">
            <a:avLst/>
          </a:prstGeom>
          <a:effectLst>
            <a:glow rad="101600">
              <a:schemeClr val="accent3">
                <a:lumMod val="75000"/>
                <a:alpha val="75000"/>
              </a:schemeClr>
            </a:glow>
          </a:effectLst>
        </p:spPr>
      </p:pic>
      <p:pic>
        <p:nvPicPr>
          <p:cNvPr id="9" name="Picture 8" descr="Presentation_Sidebar.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16636" y="0"/>
            <a:ext cx="727364" cy="6858000"/>
          </a:xfrm>
          <a:prstGeom prst="rect">
            <a:avLst/>
          </a:prstGeom>
        </p:spPr>
      </p:pic>
      <p:sp>
        <p:nvSpPr>
          <p:cNvPr id="10" name="Title 3"/>
          <p:cNvSpPr txBox="1">
            <a:spLocks/>
          </p:cNvSpPr>
          <p:nvPr/>
        </p:nvSpPr>
        <p:spPr>
          <a:xfrm rot="5400000">
            <a:off x="7070271" y="3578740"/>
            <a:ext cx="3487923" cy="659534"/>
          </a:xfrm>
          <a:prstGeom prst="rect">
            <a:avLst/>
          </a:prstGeom>
        </p:spPr>
        <p:txBody>
          <a:bodyPr lIns="45720" rIns="45720" anchor="ctr" anchorCtr="1">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400" b="1" dirty="0" smtClean="0">
                <a:solidFill>
                  <a:srgbClr val="FFFFFF"/>
                </a:solidFill>
                <a:effectLst>
                  <a:outerShdw blurRad="38100" dist="38100" dir="2700000" algn="tl">
                    <a:srgbClr val="000000">
                      <a:alpha val="43137"/>
                    </a:srgbClr>
                  </a:outerShdw>
                </a:effectLst>
                <a:latin typeface="Andale Mono"/>
                <a:cs typeface="Andale Mono"/>
              </a:rPr>
              <a:t>Project Summary Dashboards</a:t>
            </a:r>
            <a:endParaRPr lang="en-US" sz="1600" dirty="0">
              <a:solidFill>
                <a:srgbClr val="FFFFFF"/>
              </a:solidFill>
              <a:effectLst>
                <a:outerShdw blurRad="38100" dist="38100" dir="2700000" algn="tl">
                  <a:srgbClr val="000000">
                    <a:alpha val="43137"/>
                  </a:srgbClr>
                </a:outerShdw>
              </a:effectLst>
              <a:latin typeface="Andale Mono"/>
              <a:cs typeface="Andale Mono"/>
            </a:endParaRPr>
          </a:p>
        </p:txBody>
      </p:sp>
    </p:spTree>
    <p:extLst>
      <p:ext uri="{BB962C8B-B14F-4D97-AF65-F5344CB8AC3E}">
        <p14:creationId xmlns:p14="http://schemas.microsoft.com/office/powerpoint/2010/main" xmlns="" val="27055929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Presentation_Sideba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416636" y="0"/>
            <a:ext cx="727364" cy="6858000"/>
          </a:xfrm>
          <a:prstGeom prst="rect">
            <a:avLst/>
          </a:prstGeom>
        </p:spPr>
      </p:pic>
      <p:sp>
        <p:nvSpPr>
          <p:cNvPr id="12" name="Title 3"/>
          <p:cNvSpPr txBox="1">
            <a:spLocks/>
          </p:cNvSpPr>
          <p:nvPr/>
        </p:nvSpPr>
        <p:spPr>
          <a:xfrm rot="5400000">
            <a:off x="7070271" y="3578740"/>
            <a:ext cx="3487923" cy="659534"/>
          </a:xfrm>
          <a:prstGeom prst="rect">
            <a:avLst/>
          </a:prstGeom>
        </p:spPr>
        <p:txBody>
          <a:bodyPr lIns="45720" rIns="45720" anchor="ctr" anchorCtr="1">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400" b="1" dirty="0" smtClean="0">
                <a:solidFill>
                  <a:srgbClr val="FFFFFF"/>
                </a:solidFill>
                <a:effectLst>
                  <a:outerShdw blurRad="38100" dist="38100" dir="2700000" algn="tl">
                    <a:srgbClr val="000000">
                      <a:alpha val="43137"/>
                    </a:srgbClr>
                  </a:outerShdw>
                </a:effectLst>
                <a:latin typeface="Andale Mono"/>
                <a:cs typeface="Andale Mono"/>
              </a:rPr>
              <a:t>Dashboards, User Views, Stories</a:t>
            </a:r>
            <a:endParaRPr lang="en-US" sz="1600" dirty="0">
              <a:solidFill>
                <a:srgbClr val="FFFFFF"/>
              </a:solidFill>
              <a:effectLst>
                <a:outerShdw blurRad="38100" dist="38100" dir="2700000" algn="tl">
                  <a:srgbClr val="000000">
                    <a:alpha val="43137"/>
                  </a:srgbClr>
                </a:outerShdw>
              </a:effectLst>
              <a:latin typeface="Andale Mono"/>
              <a:cs typeface="Andale Mono"/>
            </a:endParaRPr>
          </a:p>
        </p:txBody>
      </p:sp>
      <p:pic>
        <p:nvPicPr>
          <p:cNvPr id="2" name="Picture 1" descr="phyto1.pn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65875" y="206260"/>
            <a:ext cx="6850016" cy="6250063"/>
          </a:xfrm>
          <a:prstGeom prst="rect">
            <a:avLst/>
          </a:prstGeom>
          <a:effectLst>
            <a:glow rad="101600">
              <a:schemeClr val="accent3">
                <a:lumMod val="75000"/>
                <a:alpha val="75000"/>
              </a:schemeClr>
            </a:glow>
          </a:effectLst>
        </p:spPr>
      </p:pic>
    </p:spTree>
    <p:extLst>
      <p:ext uri="{BB962C8B-B14F-4D97-AF65-F5344CB8AC3E}">
        <p14:creationId xmlns:p14="http://schemas.microsoft.com/office/powerpoint/2010/main" xmlns="" val="97510841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sp>
        <p:nvSpPr>
          <p:cNvPr id="17" name="Right Arrow 4"/>
          <p:cNvSpPr/>
          <p:nvPr/>
        </p:nvSpPr>
        <p:spPr>
          <a:xfrm rot="3857143" flipH="1">
            <a:off x="4314032" y="6573044"/>
            <a:ext cx="90487" cy="28575"/>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fontAlgn="auto">
              <a:lnSpc>
                <a:spcPct val="90000"/>
              </a:lnSpc>
              <a:spcAft>
                <a:spcPct val="35000"/>
              </a:spcAft>
              <a:defRPr/>
            </a:pPr>
            <a:endParaRPr lang="en-US" sz="1300"/>
          </a:p>
        </p:txBody>
      </p:sp>
      <p:pic>
        <p:nvPicPr>
          <p:cNvPr id="2" name="Picture 1" descr="Water_Quality.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103170" y="0"/>
            <a:ext cx="5397700" cy="6858000"/>
          </a:xfrm>
          <a:prstGeom prst="rect">
            <a:avLst/>
          </a:prstGeom>
          <a:ln w="19050" cmpd="sng">
            <a:noFill/>
          </a:ln>
          <a:effectLst>
            <a:glow rad="101600">
              <a:schemeClr val="accent3">
                <a:lumMod val="75000"/>
                <a:alpha val="75000"/>
              </a:schemeClr>
            </a:glow>
          </a:effectLst>
        </p:spPr>
      </p:pic>
      <p:pic>
        <p:nvPicPr>
          <p:cNvPr id="4" name="Picture 3" descr="Dissolved_Solids.pn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4840882" y="794798"/>
            <a:ext cx="3319975" cy="2710375"/>
          </a:xfrm>
          <a:prstGeom prst="rect">
            <a:avLst/>
          </a:prstGeom>
          <a:ln w="12700" cmpd="sng">
            <a:noFill/>
          </a:ln>
          <a:effectLst>
            <a:glow rad="139700">
              <a:schemeClr val="accent3">
                <a:lumMod val="75000"/>
                <a:alpha val="75000"/>
              </a:schemeClr>
            </a:glow>
          </a:effectLst>
        </p:spPr>
      </p:pic>
      <p:pic>
        <p:nvPicPr>
          <p:cNvPr id="8" name="Picture 7" descr="Presentation_Sidebar.jp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8416636" y="0"/>
            <a:ext cx="727364" cy="6858000"/>
          </a:xfrm>
          <a:prstGeom prst="rect">
            <a:avLst/>
          </a:prstGeom>
        </p:spPr>
      </p:pic>
      <p:sp>
        <p:nvSpPr>
          <p:cNvPr id="9" name="Title 3"/>
          <p:cNvSpPr txBox="1">
            <a:spLocks/>
          </p:cNvSpPr>
          <p:nvPr/>
        </p:nvSpPr>
        <p:spPr>
          <a:xfrm rot="5400000">
            <a:off x="7070271" y="3578740"/>
            <a:ext cx="3487923" cy="659534"/>
          </a:xfrm>
          <a:prstGeom prst="rect">
            <a:avLst/>
          </a:prstGeom>
        </p:spPr>
        <p:txBody>
          <a:bodyPr lIns="45720" rIns="45720" anchor="ctr" anchorCtr="1">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400" b="1" dirty="0" smtClean="0">
                <a:solidFill>
                  <a:srgbClr val="FFFFFF"/>
                </a:solidFill>
                <a:effectLst>
                  <a:outerShdw blurRad="38100" dist="38100" dir="2700000" algn="tl">
                    <a:srgbClr val="000000">
                      <a:alpha val="43137"/>
                    </a:srgbClr>
                  </a:outerShdw>
                </a:effectLst>
                <a:latin typeface="Andale Mono"/>
                <a:cs typeface="Andale Mono"/>
              </a:rPr>
              <a:t>Dashboards, User Views, Stories</a:t>
            </a:r>
            <a:endParaRPr lang="en-US" sz="1600" dirty="0">
              <a:solidFill>
                <a:srgbClr val="FFFFFF"/>
              </a:solidFill>
              <a:effectLst>
                <a:outerShdw blurRad="38100" dist="38100" dir="2700000" algn="tl">
                  <a:srgbClr val="000000">
                    <a:alpha val="43137"/>
                  </a:srgbClr>
                </a:outerShdw>
              </a:effectLst>
              <a:latin typeface="Andale Mono"/>
              <a:cs typeface="Andale Mono"/>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sp>
        <p:nvSpPr>
          <p:cNvPr id="17" name="Right Arrow 4"/>
          <p:cNvSpPr/>
          <p:nvPr/>
        </p:nvSpPr>
        <p:spPr>
          <a:xfrm rot="3857143" flipH="1">
            <a:off x="4314032" y="6573044"/>
            <a:ext cx="90487" cy="28575"/>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fontAlgn="auto">
              <a:lnSpc>
                <a:spcPct val="90000"/>
              </a:lnSpc>
              <a:spcAft>
                <a:spcPct val="35000"/>
              </a:spcAft>
              <a:defRPr/>
            </a:pPr>
            <a:endParaRPr lang="en-US" sz="1300"/>
          </a:p>
        </p:txBody>
      </p:sp>
      <p:pic>
        <p:nvPicPr>
          <p:cNvPr id="5" name="Picture 4" descr="Presentation_Sideba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416636" y="0"/>
            <a:ext cx="727364" cy="6858000"/>
          </a:xfrm>
          <a:prstGeom prst="rect">
            <a:avLst/>
          </a:prstGeom>
        </p:spPr>
      </p:pic>
      <p:sp>
        <p:nvSpPr>
          <p:cNvPr id="6" name="Title 3"/>
          <p:cNvSpPr txBox="1">
            <a:spLocks/>
          </p:cNvSpPr>
          <p:nvPr/>
        </p:nvSpPr>
        <p:spPr>
          <a:xfrm rot="5400000">
            <a:off x="7070271" y="3578740"/>
            <a:ext cx="3487923" cy="659534"/>
          </a:xfrm>
          <a:prstGeom prst="rect">
            <a:avLst/>
          </a:prstGeom>
        </p:spPr>
        <p:txBody>
          <a:bodyPr lIns="45720" rIns="45720" anchor="ctr" anchorCtr="1">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400" b="1" dirty="0" smtClean="0">
                <a:solidFill>
                  <a:srgbClr val="FFFFFF"/>
                </a:solidFill>
                <a:effectLst>
                  <a:outerShdw blurRad="38100" dist="38100" dir="2700000" algn="tl">
                    <a:srgbClr val="000000">
                      <a:alpha val="43137"/>
                    </a:srgbClr>
                  </a:outerShdw>
                </a:effectLst>
                <a:latin typeface="Andale Mono"/>
                <a:cs typeface="Andale Mono"/>
              </a:rPr>
              <a:t>Dashboards, User Views, Stories</a:t>
            </a:r>
            <a:endParaRPr lang="en-US" sz="1600" dirty="0">
              <a:solidFill>
                <a:srgbClr val="FFFFFF"/>
              </a:solidFill>
              <a:effectLst>
                <a:outerShdw blurRad="38100" dist="38100" dir="2700000" algn="tl">
                  <a:srgbClr val="000000">
                    <a:alpha val="43137"/>
                  </a:srgbClr>
                </a:outerShdw>
              </a:effectLst>
              <a:latin typeface="Andale Mono"/>
              <a:cs typeface="Andale Mono"/>
            </a:endParaRPr>
          </a:p>
        </p:txBody>
      </p:sp>
      <p:pic>
        <p:nvPicPr>
          <p:cNvPr id="3" name="Picture 2" descr="phyto2.pn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125638" y="40494"/>
            <a:ext cx="6481766" cy="6761040"/>
          </a:xfrm>
          <a:prstGeom prst="rect">
            <a:avLst/>
          </a:prstGeom>
          <a:effectLst>
            <a:glow rad="101600">
              <a:schemeClr val="accent3">
                <a:lumMod val="75000"/>
                <a:alpha val="75000"/>
              </a:schemeClr>
            </a:glow>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resentation_Heade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0" y="0"/>
            <a:ext cx="9144000" cy="969818"/>
          </a:xfrm>
          <a:prstGeom prst="rect">
            <a:avLst/>
          </a:prstGeom>
        </p:spPr>
      </p:pic>
      <p:sp>
        <p:nvSpPr>
          <p:cNvPr id="2" name="Rectangle 1"/>
          <p:cNvSpPr/>
          <p:nvPr/>
        </p:nvSpPr>
        <p:spPr>
          <a:xfrm>
            <a:off x="15448" y="6649"/>
            <a:ext cx="6709513" cy="523220"/>
          </a:xfrm>
          <a:prstGeom prst="rect">
            <a:avLst/>
          </a:prstGeom>
        </p:spPr>
        <p:txBody>
          <a:bodyPr wrap="square">
            <a:spAutoFit/>
          </a:bodyPr>
          <a:lstStyle/>
          <a:p>
            <a:r>
              <a:rPr lang="en-US" sz="2800" b="1" dirty="0" smtClean="0">
                <a:solidFill>
                  <a:srgbClr val="FFFFFF"/>
                </a:solidFill>
                <a:latin typeface="Andale Mono"/>
                <a:cs typeface="Andale Mono"/>
              </a:rPr>
              <a:t>WARMF ONLINE</a:t>
            </a:r>
            <a:endParaRPr lang="en-US" sz="2800" b="1" dirty="0">
              <a:solidFill>
                <a:srgbClr val="FFFFFF"/>
              </a:solidFill>
              <a:latin typeface="Andale Mono"/>
              <a:cs typeface="Andale Mono"/>
            </a:endParaRPr>
          </a:p>
        </p:txBody>
      </p:sp>
      <p:sp>
        <p:nvSpPr>
          <p:cNvPr id="7" name="Rectangle 6"/>
          <p:cNvSpPr/>
          <p:nvPr/>
        </p:nvSpPr>
        <p:spPr>
          <a:xfrm>
            <a:off x="705556" y="969818"/>
            <a:ext cx="7493000" cy="6370974"/>
          </a:xfrm>
          <a:prstGeom prst="rect">
            <a:avLst/>
          </a:prstGeom>
        </p:spPr>
        <p:txBody>
          <a:bodyPr wrap="square">
            <a:spAutoFit/>
          </a:bodyPr>
          <a:lstStyle/>
          <a:p>
            <a:pPr algn="ctr"/>
            <a:r>
              <a:rPr lang="en-US" sz="2400" b="1" dirty="0">
                <a:latin typeface="Gujarati Sangam MN"/>
                <a:cs typeface="Gujarati Sangam MN"/>
              </a:rPr>
              <a:t>Development of a web based data management platform to support the WARMF model, water quality management and stakeholder collaboration in the San Joaquin River Basin</a:t>
            </a:r>
            <a:r>
              <a:rPr lang="en-US" sz="2400" b="1" dirty="0" smtClean="0">
                <a:latin typeface="Gujarati Sangam MN"/>
                <a:cs typeface="Gujarati Sangam MN"/>
              </a:rPr>
              <a:t>.</a:t>
            </a:r>
          </a:p>
          <a:p>
            <a:pPr marL="342900" indent="-342900">
              <a:buFont typeface="Arial"/>
              <a:buChar char="•"/>
            </a:pPr>
            <a:endParaRPr lang="en-US" sz="2400" b="1" dirty="0">
              <a:latin typeface="Gujarati Sangam MN"/>
              <a:cs typeface="Gujarati Sangam MN"/>
            </a:endParaRPr>
          </a:p>
          <a:p>
            <a:pPr marL="342900" indent="-342900">
              <a:buFont typeface="Arial"/>
              <a:buChar char="•"/>
            </a:pPr>
            <a:endParaRPr lang="en-US" sz="2400" b="1" dirty="0" smtClean="0">
              <a:latin typeface="Gujarati Sangam MN"/>
              <a:cs typeface="Gujarati Sangam MN"/>
            </a:endParaRPr>
          </a:p>
          <a:p>
            <a:pPr marL="342900" indent="-342900">
              <a:buFont typeface="Arial"/>
              <a:buChar char="•"/>
            </a:pPr>
            <a:r>
              <a:rPr lang="en-US" sz="2400" dirty="0" smtClean="0">
                <a:latin typeface="Gujarati Sangam MN"/>
                <a:cs typeface="Gujarati Sangam MN"/>
              </a:rPr>
              <a:t>Support water quality objectives:  primarily salinity</a:t>
            </a:r>
          </a:p>
          <a:p>
            <a:pPr marL="342900" indent="-342900">
              <a:buFont typeface="Arial"/>
              <a:buChar char="•"/>
            </a:pPr>
            <a:r>
              <a:rPr lang="en-US" sz="2400" dirty="0" smtClean="0">
                <a:latin typeface="Gujarati Sangam MN"/>
                <a:cs typeface="Gujarati Sangam MN"/>
              </a:rPr>
              <a:t>Visualize conditions</a:t>
            </a:r>
          </a:p>
          <a:p>
            <a:pPr marL="342900" indent="-342900">
              <a:buFont typeface="Arial"/>
              <a:buChar char="•"/>
            </a:pPr>
            <a:r>
              <a:rPr lang="en-US" sz="2400" dirty="0" smtClean="0">
                <a:latin typeface="Gujarati Sangam MN"/>
                <a:cs typeface="Gujarati Sangam MN"/>
              </a:rPr>
              <a:t>Make WARMF and model results available online for loadmasters and critical stakeholders</a:t>
            </a:r>
          </a:p>
          <a:p>
            <a:pPr marL="342900" indent="-342900">
              <a:buFont typeface="Arial"/>
              <a:buChar char="•"/>
            </a:pPr>
            <a:r>
              <a:rPr lang="en-US" sz="2400" dirty="0" smtClean="0">
                <a:latin typeface="Gujarati Sangam MN"/>
                <a:cs typeface="Gujarati Sangam MN"/>
              </a:rPr>
              <a:t>Centralize model operations for multi-agency participation of WARMF online</a:t>
            </a:r>
          </a:p>
          <a:p>
            <a:pPr marL="342900" indent="-342900">
              <a:buFont typeface="Arial"/>
              <a:buChar char="•"/>
            </a:pPr>
            <a:r>
              <a:rPr lang="en-US" sz="2400" dirty="0" smtClean="0">
                <a:latin typeface="Gujarati Sangam MN"/>
                <a:cs typeface="Gujarati Sangam MN"/>
              </a:rPr>
              <a:t>A collaboration </a:t>
            </a:r>
            <a:r>
              <a:rPr lang="en-US" sz="2400" dirty="0" smtClean="0">
                <a:latin typeface="Gujarati Sangam MN"/>
                <a:cs typeface="Gujarati Sangam MN"/>
              </a:rPr>
              <a:t>component. </a:t>
            </a:r>
            <a:r>
              <a:rPr lang="en-US" sz="2400" dirty="0" smtClean="0">
                <a:latin typeface="Gujarati Sangam MN"/>
                <a:cs typeface="Gujarati Sangam MN"/>
              </a:rPr>
              <a:t>M</a:t>
            </a:r>
            <a:r>
              <a:rPr lang="en-US" sz="2400" dirty="0" smtClean="0">
                <a:latin typeface="Gujarati Sangam MN"/>
                <a:cs typeface="Gujarati Sangam MN"/>
              </a:rPr>
              <a:t>ulti-stakeholder </a:t>
            </a:r>
            <a:r>
              <a:rPr lang="en-US" sz="2400" dirty="0" smtClean="0">
                <a:latin typeface="Gujarati Sangam MN"/>
                <a:cs typeface="Gujarati Sangam MN"/>
              </a:rPr>
              <a:t>collaboration and decision-making:  manage discharges</a:t>
            </a:r>
          </a:p>
          <a:p>
            <a:pPr marL="342900" indent="-342900">
              <a:buFont typeface="Arial"/>
              <a:buChar char="•"/>
            </a:pPr>
            <a:endParaRPr lang="en-US" sz="2400" b="1" dirty="0" smtClean="0"/>
          </a:p>
          <a:p>
            <a:endParaRPr lang="en-US" sz="2400" b="1" dirty="0" smtClean="0"/>
          </a:p>
        </p:txBody>
      </p:sp>
    </p:spTree>
    <p:extLst>
      <p:ext uri="{BB962C8B-B14F-4D97-AF65-F5344CB8AC3E}">
        <p14:creationId xmlns:p14="http://schemas.microsoft.com/office/powerpoint/2010/main" xmlns="" val="27940537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Ops_Idea1.png"/>
          <p:cNvPicPr>
            <a:picLocks noChangeAspect="1"/>
          </p:cNvPicPr>
          <p:nvPr/>
        </p:nvPicPr>
        <p:blipFill rotWithShape="1">
          <a:blip r:embed="rId3">
            <a:extLst>
              <a:ext uri="{28A0092B-C50C-407E-A947-70E740481C1C}">
                <a14:useLocalDpi xmlns:a14="http://schemas.microsoft.com/office/drawing/2010/main" xmlns="" val="0"/>
              </a:ext>
            </a:extLst>
          </a:blip>
          <a:srcRect b="13915"/>
          <a:stretch/>
        </p:blipFill>
        <p:spPr>
          <a:xfrm>
            <a:off x="1290638" y="0"/>
            <a:ext cx="6563188" cy="6858000"/>
          </a:xfrm>
          <a:prstGeom prst="rect">
            <a:avLst/>
          </a:prstGeom>
          <a:effectLst>
            <a:glow rad="101600">
              <a:schemeClr val="accent3">
                <a:lumMod val="75000"/>
                <a:alpha val="75000"/>
              </a:schemeClr>
            </a:glow>
          </a:effectLst>
        </p:spPr>
      </p:pic>
      <p:pic>
        <p:nvPicPr>
          <p:cNvPr id="10" name="Picture 9" descr="Presentation_Sidebar.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16636" y="0"/>
            <a:ext cx="727364" cy="6858000"/>
          </a:xfrm>
          <a:prstGeom prst="rect">
            <a:avLst/>
          </a:prstGeom>
        </p:spPr>
      </p:pic>
      <p:sp>
        <p:nvSpPr>
          <p:cNvPr id="11" name="Title 3"/>
          <p:cNvSpPr txBox="1">
            <a:spLocks/>
          </p:cNvSpPr>
          <p:nvPr/>
        </p:nvSpPr>
        <p:spPr>
          <a:xfrm rot="5400000">
            <a:off x="7070271" y="3578740"/>
            <a:ext cx="3487923" cy="659534"/>
          </a:xfrm>
          <a:prstGeom prst="rect">
            <a:avLst/>
          </a:prstGeom>
        </p:spPr>
        <p:txBody>
          <a:bodyPr lIns="45720" rIns="45720" anchor="ctr" anchorCtr="1">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400" b="1" dirty="0" smtClean="0">
                <a:solidFill>
                  <a:srgbClr val="FFFFFF"/>
                </a:solidFill>
                <a:effectLst>
                  <a:outerShdw blurRad="38100" dist="38100" dir="2700000" algn="tl">
                    <a:srgbClr val="000000">
                      <a:alpha val="43137"/>
                    </a:srgbClr>
                  </a:outerShdw>
                </a:effectLst>
                <a:latin typeface="Andale Mono"/>
                <a:cs typeface="Andale Mono"/>
              </a:rPr>
              <a:t>Dashboards, User Views, Stories</a:t>
            </a:r>
            <a:endParaRPr lang="en-US" sz="1600" dirty="0">
              <a:solidFill>
                <a:srgbClr val="FFFFFF"/>
              </a:solidFill>
              <a:effectLst>
                <a:outerShdw blurRad="38100" dist="38100" dir="2700000" algn="tl">
                  <a:srgbClr val="000000">
                    <a:alpha val="43137"/>
                  </a:srgbClr>
                </a:outerShdw>
              </a:effectLst>
              <a:latin typeface="Andale Mono"/>
              <a:cs typeface="Andale Mono"/>
            </a:endParaRPr>
          </a:p>
        </p:txBody>
      </p:sp>
    </p:spTree>
    <p:extLst>
      <p:ext uri="{BB962C8B-B14F-4D97-AF65-F5344CB8AC3E}">
        <p14:creationId xmlns:p14="http://schemas.microsoft.com/office/powerpoint/2010/main" xmlns="" val="97425609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resentation_Heade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449" y="0"/>
            <a:ext cx="9144000" cy="969818"/>
          </a:xfrm>
          <a:prstGeom prst="rect">
            <a:avLst/>
          </a:prstGeom>
        </p:spPr>
      </p:pic>
      <p:sp>
        <p:nvSpPr>
          <p:cNvPr id="10" name="Rectangle 9"/>
          <p:cNvSpPr/>
          <p:nvPr/>
        </p:nvSpPr>
        <p:spPr>
          <a:xfrm>
            <a:off x="15449" y="247907"/>
            <a:ext cx="4198476" cy="523220"/>
          </a:xfrm>
          <a:prstGeom prst="rect">
            <a:avLst/>
          </a:prstGeom>
        </p:spPr>
        <p:txBody>
          <a:bodyPr wrap="square">
            <a:spAutoFit/>
          </a:bodyPr>
          <a:lstStyle/>
          <a:p>
            <a:r>
              <a:rPr lang="en-US" sz="2800" b="1" dirty="0" smtClean="0">
                <a:solidFill>
                  <a:srgbClr val="FFFFFF"/>
                </a:solidFill>
                <a:latin typeface="Andale Mono"/>
                <a:cs typeface="Andale Mono"/>
              </a:rPr>
              <a:t>Syndicate Results</a:t>
            </a:r>
            <a:endParaRPr lang="en-US" sz="2800" b="1" dirty="0">
              <a:solidFill>
                <a:srgbClr val="FFFFFF"/>
              </a:solidFill>
              <a:latin typeface="Andale Mono"/>
              <a:cs typeface="Andale Mono"/>
            </a:endParaRPr>
          </a:p>
        </p:txBody>
      </p:sp>
      <p:pic>
        <p:nvPicPr>
          <p:cNvPr id="7" name="Picture 6" descr="SJRRMP.pn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005464" y="1491726"/>
            <a:ext cx="3990324" cy="4942901"/>
          </a:xfrm>
          <a:prstGeom prst="rect">
            <a:avLst/>
          </a:prstGeom>
          <a:effectLst>
            <a:glow rad="101600">
              <a:schemeClr val="accent3">
                <a:lumMod val="75000"/>
                <a:alpha val="75000"/>
              </a:schemeClr>
            </a:glow>
          </a:effectLst>
        </p:spPr>
      </p:pic>
      <p:pic>
        <p:nvPicPr>
          <p:cNvPr id="8" name="Picture 7" descr="Homepage.png"/>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92903" y="2614942"/>
            <a:ext cx="4596607" cy="3787945"/>
          </a:xfrm>
          <a:prstGeom prst="rect">
            <a:avLst/>
          </a:prstGeom>
          <a:effectLst>
            <a:glow rad="101600">
              <a:schemeClr val="accent3">
                <a:lumMod val="75000"/>
                <a:alpha val="75000"/>
              </a:schemeClr>
            </a:glow>
          </a:effectLst>
        </p:spPr>
      </p:pic>
    </p:spTree>
    <p:extLst>
      <p:ext uri="{BB962C8B-B14F-4D97-AF65-F5344CB8AC3E}">
        <p14:creationId xmlns:p14="http://schemas.microsoft.com/office/powerpoint/2010/main" xmlns="" val="2242262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sp>
        <p:nvSpPr>
          <p:cNvPr id="17" name="Right Arrow 4"/>
          <p:cNvSpPr/>
          <p:nvPr/>
        </p:nvSpPr>
        <p:spPr>
          <a:xfrm rot="3857143" flipH="1">
            <a:off x="4314032" y="6573044"/>
            <a:ext cx="90487" cy="28575"/>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fontAlgn="auto">
              <a:lnSpc>
                <a:spcPct val="90000"/>
              </a:lnSpc>
              <a:spcBef>
                <a:spcPts val="0"/>
              </a:spcBef>
              <a:spcAft>
                <a:spcPct val="35000"/>
              </a:spcAft>
              <a:defRPr/>
            </a:pPr>
            <a:endParaRPr lang="en-US" sz="1300"/>
          </a:p>
        </p:txBody>
      </p:sp>
      <p:sp>
        <p:nvSpPr>
          <p:cNvPr id="4" name="Rectangle 3"/>
          <p:cNvSpPr/>
          <p:nvPr/>
        </p:nvSpPr>
        <p:spPr>
          <a:xfrm>
            <a:off x="320225" y="1051341"/>
            <a:ext cx="8462995" cy="6247866"/>
          </a:xfrm>
          <a:prstGeom prst="rect">
            <a:avLst/>
          </a:prstGeom>
        </p:spPr>
        <p:txBody>
          <a:bodyPr wrap="square">
            <a:spAutoFit/>
          </a:bodyPr>
          <a:lstStyle/>
          <a:p>
            <a:endParaRPr lang="en-US" sz="1600" dirty="0">
              <a:latin typeface="Andale Mono"/>
              <a:cs typeface="Andale Mono"/>
            </a:endParaRPr>
          </a:p>
          <a:p>
            <a:pPr marL="342900" indent="-342900">
              <a:buFont typeface="+mj-ea"/>
              <a:buAutoNum type="circleNumDbPlain"/>
            </a:pPr>
            <a:r>
              <a:rPr lang="en-US" sz="1600" dirty="0" smtClean="0">
                <a:latin typeface="Andale Mono"/>
                <a:cs typeface="Andale Mono"/>
              </a:rPr>
              <a:t>Easy to build and maintain custom views</a:t>
            </a:r>
          </a:p>
          <a:p>
            <a:endParaRPr lang="en-US" sz="1600" dirty="0" smtClean="0">
              <a:latin typeface="Andale Mono"/>
              <a:cs typeface="Andale Mono"/>
            </a:endParaRPr>
          </a:p>
          <a:p>
            <a:pPr marL="342900" indent="-342900">
              <a:buFont typeface="+mj-ea"/>
              <a:buAutoNum type="circleNumDbPlain"/>
            </a:pPr>
            <a:r>
              <a:rPr lang="en-US" sz="1600" dirty="0">
                <a:latin typeface="Andale Mono"/>
                <a:cs typeface="Andale Mono"/>
              </a:rPr>
              <a:t>Create a workspace where all collaborators can better view and comment on data to create reports to operational managers</a:t>
            </a:r>
          </a:p>
          <a:p>
            <a:endParaRPr lang="en-US" sz="1600" dirty="0" smtClean="0">
              <a:latin typeface="Andale Mono"/>
              <a:cs typeface="Andale Mono"/>
            </a:endParaRPr>
          </a:p>
          <a:p>
            <a:pPr marL="342900" indent="-342900">
              <a:buFont typeface="+mj-ea"/>
              <a:buAutoNum type="circleNumDbPlain"/>
            </a:pPr>
            <a:r>
              <a:rPr lang="en-US" sz="1600" dirty="0" smtClean="0">
                <a:latin typeface="Andale Mono"/>
                <a:cs typeface="Andale Mono"/>
              </a:rPr>
              <a:t>Make it easier to </a:t>
            </a:r>
            <a:r>
              <a:rPr lang="en-US" sz="1600" dirty="0">
                <a:latin typeface="Andale Mono"/>
                <a:cs typeface="Andale Mono"/>
              </a:rPr>
              <a:t>understand and communicate </a:t>
            </a:r>
            <a:r>
              <a:rPr lang="en-US" sz="1600" dirty="0" smtClean="0">
                <a:latin typeface="Andale Mono"/>
                <a:cs typeface="Andale Mono"/>
              </a:rPr>
              <a:t>real </a:t>
            </a:r>
            <a:r>
              <a:rPr lang="en-US" sz="1600" dirty="0">
                <a:latin typeface="Andale Mono"/>
                <a:cs typeface="Andale Mono"/>
              </a:rPr>
              <a:t>time continuous and discrete </a:t>
            </a:r>
            <a:r>
              <a:rPr lang="en-US" sz="1600" dirty="0" smtClean="0">
                <a:latin typeface="Andale Mono"/>
                <a:cs typeface="Andale Mono"/>
              </a:rPr>
              <a:t>data </a:t>
            </a:r>
            <a:r>
              <a:rPr lang="en-US" sz="1600" dirty="0">
                <a:latin typeface="Andale Mono"/>
                <a:cs typeface="Andale Mono"/>
              </a:rPr>
              <a:t>with colleagues and </a:t>
            </a:r>
            <a:r>
              <a:rPr lang="en-US" sz="1600" dirty="0" smtClean="0">
                <a:latin typeface="Andale Mono"/>
                <a:cs typeface="Andale Mono"/>
              </a:rPr>
              <a:t>management</a:t>
            </a:r>
          </a:p>
          <a:p>
            <a:endParaRPr lang="en-US" sz="1600" dirty="0" smtClean="0">
              <a:latin typeface="Andale Mono"/>
              <a:cs typeface="Andale Mono"/>
            </a:endParaRPr>
          </a:p>
          <a:p>
            <a:pPr marL="342900" indent="-342900">
              <a:buFont typeface="+mj-ea"/>
              <a:buAutoNum type="circleNumDbPlain"/>
            </a:pPr>
            <a:r>
              <a:rPr lang="en-US" sz="1600" dirty="0" smtClean="0">
                <a:latin typeface="Andale Mono"/>
                <a:cs typeface="Andale Mono"/>
              </a:rPr>
              <a:t>More than a map:  Visualize </a:t>
            </a:r>
            <a:r>
              <a:rPr lang="en-US" sz="1600" dirty="0">
                <a:latin typeface="Andale Mono"/>
                <a:cs typeface="Andale Mono"/>
              </a:rPr>
              <a:t>data </a:t>
            </a:r>
            <a:r>
              <a:rPr lang="en-US" sz="1600" dirty="0" smtClean="0">
                <a:latin typeface="Andale Mono"/>
                <a:cs typeface="Andale Mono"/>
              </a:rPr>
              <a:t>live and with as many supporting resources as possible</a:t>
            </a:r>
          </a:p>
          <a:p>
            <a:endParaRPr lang="en-US" sz="1600" dirty="0" smtClean="0">
              <a:latin typeface="Andale Mono"/>
              <a:cs typeface="Andale Mono"/>
            </a:endParaRPr>
          </a:p>
          <a:p>
            <a:pPr marL="342900" indent="-342900">
              <a:buFont typeface="+mj-ea"/>
              <a:buAutoNum type="circleNumDbPlain"/>
            </a:pPr>
            <a:r>
              <a:rPr lang="en-US" sz="1600" dirty="0" smtClean="0">
                <a:latin typeface="Andale Mono"/>
                <a:cs typeface="Andale Mono"/>
              </a:rPr>
              <a:t>View </a:t>
            </a:r>
            <a:r>
              <a:rPr lang="en-US" sz="1600" dirty="0">
                <a:latin typeface="Andale Mono"/>
                <a:cs typeface="Andale Mono"/>
              </a:rPr>
              <a:t>and archive data in one common </a:t>
            </a:r>
            <a:r>
              <a:rPr lang="en-US" sz="1600" dirty="0" smtClean="0">
                <a:latin typeface="Andale Mono"/>
                <a:cs typeface="Andale Mono"/>
              </a:rPr>
              <a:t>interface.  Allow distribution to alternate views.</a:t>
            </a:r>
          </a:p>
          <a:p>
            <a:endParaRPr lang="en-US" sz="1600" dirty="0" smtClean="0">
              <a:latin typeface="Andale Mono"/>
              <a:cs typeface="Andale Mono"/>
            </a:endParaRPr>
          </a:p>
          <a:p>
            <a:pPr marL="342900" indent="-342900">
              <a:buFont typeface="+mj-ea"/>
              <a:buAutoNum type="circleNumDbPlain"/>
            </a:pPr>
            <a:r>
              <a:rPr lang="en-US" sz="1600" dirty="0" smtClean="0">
                <a:latin typeface="Andale Mono"/>
                <a:cs typeface="Andale Mono"/>
              </a:rPr>
              <a:t>Create </a:t>
            </a:r>
            <a:r>
              <a:rPr lang="en-US" sz="1600" dirty="0">
                <a:latin typeface="Andale Mono"/>
                <a:cs typeface="Andale Mono"/>
              </a:rPr>
              <a:t>a data dashboard where </a:t>
            </a:r>
            <a:r>
              <a:rPr lang="en-US" sz="1600" dirty="0" smtClean="0">
                <a:latin typeface="Andale Mono"/>
                <a:cs typeface="Andale Mono"/>
              </a:rPr>
              <a:t>stakeholders </a:t>
            </a:r>
            <a:r>
              <a:rPr lang="en-US" sz="1600" dirty="0">
                <a:latin typeface="Andale Mono"/>
                <a:cs typeface="Andale Mono"/>
              </a:rPr>
              <a:t>can monitor and comment on </a:t>
            </a:r>
            <a:r>
              <a:rPr lang="en-US" sz="1600" dirty="0" smtClean="0">
                <a:latin typeface="Andale Mono"/>
                <a:cs typeface="Andale Mono"/>
              </a:rPr>
              <a:t>issues </a:t>
            </a:r>
            <a:r>
              <a:rPr lang="en-US" sz="1600" dirty="0">
                <a:latin typeface="Andale Mono"/>
                <a:cs typeface="Andale Mono"/>
              </a:rPr>
              <a:t>in real </a:t>
            </a:r>
            <a:r>
              <a:rPr lang="en-US" sz="1600" dirty="0" smtClean="0">
                <a:latin typeface="Andale Mono"/>
                <a:cs typeface="Andale Mono"/>
              </a:rPr>
              <a:t>time</a:t>
            </a:r>
          </a:p>
          <a:p>
            <a:endParaRPr lang="en-US" sz="1600" dirty="0" smtClean="0">
              <a:latin typeface="Andale Mono"/>
              <a:cs typeface="Andale Mono"/>
            </a:endParaRPr>
          </a:p>
          <a:p>
            <a:pPr marL="342900" indent="-342900">
              <a:buFont typeface="+mj-ea"/>
              <a:buAutoNum type="circleNumDbPlain"/>
            </a:pPr>
            <a:r>
              <a:rPr lang="en-US" sz="1600" dirty="0" smtClean="0">
                <a:latin typeface="Andale Mono"/>
                <a:cs typeface="Andale Mono"/>
              </a:rPr>
              <a:t>Develop </a:t>
            </a:r>
            <a:r>
              <a:rPr lang="en-US" sz="1600" dirty="0">
                <a:latin typeface="Andale Mono"/>
                <a:cs typeface="Andale Mono"/>
              </a:rPr>
              <a:t>alerts generated from data thresholds and report in real time via apps and </a:t>
            </a:r>
            <a:r>
              <a:rPr lang="en-US" sz="1600" dirty="0" smtClean="0">
                <a:latin typeface="Andale Mono"/>
                <a:cs typeface="Andale Mono"/>
              </a:rPr>
              <a:t>dashboards</a:t>
            </a:r>
          </a:p>
          <a:p>
            <a:endParaRPr lang="en-US" sz="1600" dirty="0">
              <a:solidFill>
                <a:schemeClr val="accent1">
                  <a:lumMod val="75000"/>
                </a:schemeClr>
              </a:solidFill>
            </a:endParaRPr>
          </a:p>
          <a:p>
            <a:pPr eaLnBrk="1" hangingPunct="1"/>
            <a:endParaRPr lang="en-US" sz="1600" dirty="0"/>
          </a:p>
          <a:p>
            <a:endParaRPr lang="en-US" sz="1600" dirty="0"/>
          </a:p>
          <a:p>
            <a:endParaRPr lang="en-US" sz="1600" dirty="0"/>
          </a:p>
          <a:p>
            <a:endParaRPr lang="en-US" sz="1600" dirty="0" smtClean="0"/>
          </a:p>
        </p:txBody>
      </p:sp>
      <p:pic>
        <p:nvPicPr>
          <p:cNvPr id="7" name="Picture 6" descr="Presentation_Heade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449" y="0"/>
            <a:ext cx="9144000" cy="969818"/>
          </a:xfrm>
          <a:prstGeom prst="rect">
            <a:avLst/>
          </a:prstGeom>
        </p:spPr>
      </p:pic>
      <p:sp>
        <p:nvSpPr>
          <p:cNvPr id="8" name="Rectangle 7"/>
          <p:cNvSpPr/>
          <p:nvPr/>
        </p:nvSpPr>
        <p:spPr>
          <a:xfrm>
            <a:off x="15449" y="247907"/>
            <a:ext cx="5787111" cy="523220"/>
          </a:xfrm>
          <a:prstGeom prst="rect">
            <a:avLst/>
          </a:prstGeom>
        </p:spPr>
        <p:txBody>
          <a:bodyPr wrap="none">
            <a:spAutoFit/>
          </a:bodyPr>
          <a:lstStyle/>
          <a:p>
            <a:r>
              <a:rPr lang="en-US" sz="2800" b="1" dirty="0" smtClean="0">
                <a:solidFill>
                  <a:srgbClr val="FFFFFF"/>
                </a:solidFill>
                <a:latin typeface="Andale Mono"/>
                <a:cs typeface="Andale Mono"/>
              </a:rPr>
              <a:t>Collaborative COP Response </a:t>
            </a:r>
            <a:endParaRPr lang="en-US" sz="2800" b="1" dirty="0">
              <a:solidFill>
                <a:srgbClr val="FFFFFF"/>
              </a:solidFill>
              <a:latin typeface="Andale Mono"/>
              <a:cs typeface="Andale Mono"/>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resentation_Sidebar.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16636" y="0"/>
            <a:ext cx="727364" cy="6858000"/>
          </a:xfrm>
          <a:prstGeom prst="rect">
            <a:avLst/>
          </a:prstGeom>
        </p:spPr>
      </p:pic>
      <p:sp>
        <p:nvSpPr>
          <p:cNvPr id="10" name="Title 3"/>
          <p:cNvSpPr txBox="1">
            <a:spLocks/>
          </p:cNvSpPr>
          <p:nvPr/>
        </p:nvSpPr>
        <p:spPr>
          <a:xfrm rot="5400000">
            <a:off x="7091917" y="3600385"/>
            <a:ext cx="3444632" cy="659534"/>
          </a:xfrm>
          <a:prstGeom prst="rect">
            <a:avLst/>
          </a:prstGeom>
        </p:spPr>
        <p:txBody>
          <a:bodyPr lIns="45720" rIns="45720" anchor="ctr" anchorCtr="1">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400" b="1" dirty="0" smtClean="0">
                <a:solidFill>
                  <a:srgbClr val="FFFFFF"/>
                </a:solidFill>
                <a:effectLst>
                  <a:outerShdw blurRad="38100" dist="38100" dir="2700000" algn="tl">
                    <a:srgbClr val="000000">
                      <a:alpha val="43137"/>
                    </a:srgbClr>
                  </a:outerShdw>
                </a:effectLst>
                <a:latin typeface="Andale Mono"/>
                <a:cs typeface="Andale Mono"/>
              </a:rPr>
              <a:t>Data Visualization</a:t>
            </a:r>
            <a:endParaRPr lang="en-US" sz="1600" dirty="0">
              <a:solidFill>
                <a:srgbClr val="FFFFFF"/>
              </a:solidFill>
              <a:effectLst>
                <a:outerShdw blurRad="38100" dist="38100" dir="2700000" algn="tl">
                  <a:srgbClr val="000000">
                    <a:alpha val="43137"/>
                  </a:srgbClr>
                </a:outerShdw>
              </a:effectLst>
              <a:latin typeface="Andale Mono"/>
              <a:cs typeface="Andale Mono"/>
            </a:endParaRPr>
          </a:p>
        </p:txBody>
      </p:sp>
      <p:pic>
        <p:nvPicPr>
          <p:cNvPr id="7" name="Delta EC Jan 18 2014.mov">
            <a:hlinkClick r:id="" action="ppaction://media"/>
          </p:cNvPr>
          <p:cNvPicPr>
            <a:picLocks noRot="1" noChangeAspect="1"/>
          </p:cNvPicPr>
          <p:nvPr>
            <a:videoFile r:link="rId1"/>
          </p:nvPr>
        </p:nvPicPr>
        <p:blipFill>
          <a:blip r:embed="rId5"/>
          <a:stretch>
            <a:fillRect/>
          </a:stretch>
        </p:blipFill>
        <p:spPr>
          <a:xfrm>
            <a:off x="1" y="161363"/>
            <a:ext cx="8450730" cy="6338049"/>
          </a:xfrm>
          <a:prstGeom prst="rect">
            <a:avLst/>
          </a:prstGeom>
        </p:spPr>
      </p:pic>
    </p:spTree>
    <p:extLst>
      <p:ext uri="{BB962C8B-B14F-4D97-AF65-F5344CB8AC3E}">
        <p14:creationId xmlns:p14="http://schemas.microsoft.com/office/powerpoint/2010/main" xmlns="" val="17476130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600"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resentation_Sidebar.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16636" y="0"/>
            <a:ext cx="727364" cy="6858000"/>
          </a:xfrm>
          <a:prstGeom prst="rect">
            <a:avLst/>
          </a:prstGeom>
        </p:spPr>
      </p:pic>
      <p:sp>
        <p:nvSpPr>
          <p:cNvPr id="10" name="Title 3"/>
          <p:cNvSpPr txBox="1">
            <a:spLocks/>
          </p:cNvSpPr>
          <p:nvPr/>
        </p:nvSpPr>
        <p:spPr>
          <a:xfrm rot="5400000">
            <a:off x="7091917" y="3600385"/>
            <a:ext cx="3444632" cy="659534"/>
          </a:xfrm>
          <a:prstGeom prst="rect">
            <a:avLst/>
          </a:prstGeom>
        </p:spPr>
        <p:txBody>
          <a:bodyPr lIns="45720" rIns="45720" anchor="ctr" anchorCtr="1">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400" b="1" dirty="0" smtClean="0">
                <a:solidFill>
                  <a:srgbClr val="FFFFFF"/>
                </a:solidFill>
                <a:effectLst>
                  <a:outerShdw blurRad="38100" dist="38100" dir="2700000" algn="tl">
                    <a:srgbClr val="000000">
                      <a:alpha val="43137"/>
                    </a:srgbClr>
                  </a:outerShdw>
                </a:effectLst>
                <a:latin typeface="Andale Mono"/>
                <a:cs typeface="Andale Mono"/>
              </a:rPr>
              <a:t>Data Visualization</a:t>
            </a:r>
            <a:endParaRPr lang="en-US" sz="1600" dirty="0">
              <a:solidFill>
                <a:srgbClr val="FFFFFF"/>
              </a:solidFill>
              <a:effectLst>
                <a:outerShdw blurRad="38100" dist="38100" dir="2700000" algn="tl">
                  <a:srgbClr val="000000">
                    <a:alpha val="43137"/>
                  </a:srgbClr>
                </a:outerShdw>
              </a:effectLst>
              <a:latin typeface="Andale Mono"/>
              <a:cs typeface="Andale Mono"/>
            </a:endParaRPr>
          </a:p>
        </p:txBody>
      </p:sp>
      <p:pic>
        <p:nvPicPr>
          <p:cNvPr id="5" name="Jan 18 PPT 1270x720.wmv">
            <a:hlinkClick r:id="" action="ppaction://media"/>
          </p:cNvPr>
          <p:cNvPicPr>
            <a:picLocks noRot="1" noChangeAspect="1"/>
          </p:cNvPicPr>
          <p:nvPr>
            <a:videoFile r:link="rId1"/>
          </p:nvPr>
        </p:nvPicPr>
        <p:blipFill>
          <a:blip r:embed="rId5"/>
          <a:stretch>
            <a:fillRect/>
          </a:stretch>
        </p:blipFill>
        <p:spPr>
          <a:xfrm>
            <a:off x="-368679" y="1075765"/>
            <a:ext cx="8853145" cy="4979894"/>
          </a:xfrm>
          <a:prstGeom prst="rect">
            <a:avLst/>
          </a:prstGeom>
        </p:spPr>
      </p:pic>
    </p:spTree>
    <p:extLst>
      <p:ext uri="{BB962C8B-B14F-4D97-AF65-F5344CB8AC3E}">
        <p14:creationId xmlns:p14="http://schemas.microsoft.com/office/powerpoint/2010/main" xmlns="" val="174761300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162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sp>
        <p:nvSpPr>
          <p:cNvPr id="17" name="Right Arrow 4"/>
          <p:cNvSpPr/>
          <p:nvPr/>
        </p:nvSpPr>
        <p:spPr>
          <a:xfrm rot="3857143" flipH="1">
            <a:off x="4314032" y="6573044"/>
            <a:ext cx="90487" cy="28575"/>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fontAlgn="auto">
              <a:lnSpc>
                <a:spcPct val="90000"/>
              </a:lnSpc>
              <a:spcAft>
                <a:spcPct val="35000"/>
              </a:spcAft>
              <a:defRPr/>
            </a:pPr>
            <a:endParaRPr lang="en-US" sz="1300"/>
          </a:p>
        </p:txBody>
      </p:sp>
      <p:sp>
        <p:nvSpPr>
          <p:cNvPr id="2" name="Rectangle 1"/>
          <p:cNvSpPr/>
          <p:nvPr/>
        </p:nvSpPr>
        <p:spPr>
          <a:xfrm>
            <a:off x="233143" y="5912444"/>
            <a:ext cx="8564975" cy="923330"/>
          </a:xfrm>
          <a:prstGeom prst="rect">
            <a:avLst/>
          </a:prstGeom>
        </p:spPr>
        <p:txBody>
          <a:bodyPr wrap="square">
            <a:spAutoFit/>
          </a:bodyPr>
          <a:lstStyle/>
          <a:p>
            <a:pPr algn="ctr"/>
            <a:r>
              <a:rPr lang="en-US" b="1" dirty="0">
                <a:latin typeface="Andale Mono"/>
                <a:cs typeface="Andale Mono"/>
              </a:rPr>
              <a:t>A collaborative resource management workspace and project management application for data collection, analysis, reporting and visualization</a:t>
            </a:r>
            <a:r>
              <a:rPr lang="en-US" dirty="0">
                <a:latin typeface="Andale Mono"/>
                <a:cs typeface="Andale Mono"/>
              </a:rPr>
              <a:t> </a:t>
            </a:r>
          </a:p>
        </p:txBody>
      </p:sp>
      <p:pic>
        <p:nvPicPr>
          <p:cNvPr id="2050" name="Picture 2"/>
          <p:cNvPicPr>
            <a:picLocks noChangeAspect="1" noChangeArrowheads="1"/>
          </p:cNvPicPr>
          <p:nvPr/>
        </p:nvPicPr>
        <p:blipFill>
          <a:blip r:embed="rId3"/>
          <a:srcRect/>
          <a:stretch>
            <a:fillRect/>
          </a:stretch>
        </p:blipFill>
        <p:spPr bwMode="auto">
          <a:xfrm>
            <a:off x="281059" y="-167987"/>
            <a:ext cx="8583559" cy="608043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pic>
        <p:nvPicPr>
          <p:cNvPr id="3" name="Picture 2" descr="DATA AS A SERVICE DIAGRAM.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08162" y="357850"/>
            <a:ext cx="5988968" cy="5988968"/>
          </a:xfrm>
          <a:prstGeom prst="rect">
            <a:avLst/>
          </a:prstGeom>
          <a:effectLst>
            <a:glow rad="101600">
              <a:schemeClr val="accent3">
                <a:lumMod val="75000"/>
                <a:alpha val="75000"/>
              </a:schemeClr>
            </a:glow>
          </a:effectLst>
        </p:spPr>
      </p:pic>
      <p:pic>
        <p:nvPicPr>
          <p:cNvPr id="17" name="Picture 16" descr="Presentation_Sidebar.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16636" y="0"/>
            <a:ext cx="727364" cy="6858000"/>
          </a:xfrm>
          <a:prstGeom prst="rect">
            <a:avLst/>
          </a:prstGeom>
        </p:spPr>
      </p:pic>
      <p:sp>
        <p:nvSpPr>
          <p:cNvPr id="18" name="Title 3"/>
          <p:cNvSpPr txBox="1">
            <a:spLocks/>
          </p:cNvSpPr>
          <p:nvPr/>
        </p:nvSpPr>
        <p:spPr>
          <a:xfrm rot="5400000">
            <a:off x="7070271" y="3578740"/>
            <a:ext cx="3487923" cy="659534"/>
          </a:xfrm>
          <a:prstGeom prst="rect">
            <a:avLst/>
          </a:prstGeom>
        </p:spPr>
        <p:txBody>
          <a:bodyPr lIns="45720" rIns="45720" anchor="ctr" anchorCtr="1">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400" b="1" dirty="0" smtClean="0">
                <a:solidFill>
                  <a:srgbClr val="FFFFFF"/>
                </a:solidFill>
                <a:effectLst>
                  <a:outerShdw blurRad="38100" dist="38100" dir="2700000" algn="tl">
                    <a:srgbClr val="000000">
                      <a:alpha val="43137"/>
                    </a:srgbClr>
                  </a:outerShdw>
                </a:effectLst>
                <a:latin typeface="Andale Mono"/>
                <a:cs typeface="Andale Mono"/>
              </a:rPr>
              <a:t>WHAT IS OPENNRM</a:t>
            </a:r>
            <a:endParaRPr lang="en-US" sz="1600" dirty="0">
              <a:solidFill>
                <a:srgbClr val="FFFFFF"/>
              </a:solidFill>
              <a:effectLst>
                <a:outerShdw blurRad="38100" dist="38100" dir="2700000" algn="tl">
                  <a:srgbClr val="000000">
                    <a:alpha val="43137"/>
                  </a:srgbClr>
                </a:outerShdw>
              </a:effectLst>
              <a:latin typeface="Andale Mono"/>
              <a:cs typeface="Andale Mono"/>
            </a:endParaRPr>
          </a:p>
        </p:txBody>
      </p:sp>
    </p:spTree>
    <p:extLst>
      <p:ext uri="{BB962C8B-B14F-4D97-AF65-F5344CB8AC3E}">
        <p14:creationId xmlns:p14="http://schemas.microsoft.com/office/powerpoint/2010/main" xmlns="" val="26450717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Presentation_Sideba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8416636" y="0"/>
            <a:ext cx="727364" cy="6858000"/>
          </a:xfrm>
          <a:prstGeom prst="rect">
            <a:avLst/>
          </a:prstGeom>
        </p:spPr>
      </p:pic>
      <p:sp>
        <p:nvSpPr>
          <p:cNvPr id="11" name="Title 3"/>
          <p:cNvSpPr txBox="1">
            <a:spLocks/>
          </p:cNvSpPr>
          <p:nvPr/>
        </p:nvSpPr>
        <p:spPr>
          <a:xfrm rot="5400000">
            <a:off x="6545386" y="3152635"/>
            <a:ext cx="4537693" cy="659534"/>
          </a:xfrm>
          <a:prstGeom prst="rect">
            <a:avLst/>
          </a:prstGeom>
        </p:spPr>
        <p:txBody>
          <a:bodyPr lIns="45720" rIns="45720" anchor="ctr" anchorCtr="1">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400" b="1" dirty="0" smtClean="0">
                <a:solidFill>
                  <a:srgbClr val="FFFFFF"/>
                </a:solidFill>
                <a:effectLst>
                  <a:outerShdw blurRad="38100" dist="38100" dir="2700000" algn="tl">
                    <a:srgbClr val="000000">
                      <a:alpha val="43137"/>
                    </a:srgbClr>
                  </a:outerShdw>
                </a:effectLst>
                <a:latin typeface="Andale Mono"/>
                <a:cs typeface="Andale Mono"/>
              </a:rPr>
              <a:t>  Step 1: Data Pipeline </a:t>
            </a:r>
            <a:endParaRPr lang="en-US" sz="1600" dirty="0">
              <a:solidFill>
                <a:srgbClr val="FFFFFF"/>
              </a:solidFill>
              <a:effectLst>
                <a:outerShdw blurRad="38100" dist="38100" dir="2700000" algn="tl">
                  <a:srgbClr val="000000">
                    <a:alpha val="43137"/>
                  </a:srgbClr>
                </a:outerShdw>
              </a:effectLst>
              <a:latin typeface="Andale Mono"/>
              <a:cs typeface="Andale Mono"/>
            </a:endParaRPr>
          </a:p>
        </p:txBody>
      </p:sp>
      <p:sp>
        <p:nvSpPr>
          <p:cNvPr id="2" name="Title 1"/>
          <p:cNvSpPr>
            <a:spLocks noGrp="1"/>
          </p:cNvSpPr>
          <p:nvPr>
            <p:ph type="title"/>
          </p:nvPr>
        </p:nvSpPr>
        <p:spPr>
          <a:xfrm>
            <a:off x="254865" y="231423"/>
            <a:ext cx="8229600" cy="1143000"/>
          </a:xfrm>
        </p:spPr>
        <p:txBody>
          <a:bodyPr>
            <a:normAutofit fontScale="90000"/>
          </a:bodyPr>
          <a:lstStyle/>
          <a:p>
            <a:r>
              <a:rPr lang="en-US" sz="2800" dirty="0" smtClean="0"/>
              <a:t/>
            </a:r>
            <a:br>
              <a:rPr lang="en-US" sz="2800" dirty="0" smtClean="0"/>
            </a:br>
            <a:r>
              <a:rPr lang="en-US" sz="2800" b="1" dirty="0" smtClean="0">
                <a:latin typeface="Gujarati Sangam MN"/>
                <a:cs typeface="Gujarati Sangam MN"/>
              </a:rPr>
              <a:t/>
            </a:r>
            <a:br>
              <a:rPr lang="en-US" sz="2800" b="1" dirty="0" smtClean="0">
                <a:latin typeface="Gujarati Sangam MN"/>
                <a:cs typeface="Gujarati Sangam MN"/>
              </a:rPr>
            </a:br>
            <a:r>
              <a:rPr lang="en-US" sz="2800" b="1" dirty="0">
                <a:latin typeface="Gujarati Sangam MN"/>
                <a:cs typeface="Gujarati Sangam MN"/>
              </a:rPr>
              <a:t>R</a:t>
            </a:r>
            <a:r>
              <a:rPr lang="en-US" sz="2800" b="1" dirty="0" smtClean="0">
                <a:latin typeface="Gujarati Sangam MN"/>
                <a:cs typeface="Gujarati Sangam MN"/>
              </a:rPr>
              <a:t>eal Time Data Aggregation </a:t>
            </a:r>
            <a:r>
              <a:rPr lang="en-US" sz="2800" b="1" dirty="0">
                <a:latin typeface="Gujarati Sangam MN"/>
                <a:cs typeface="Gujarati Sangam MN"/>
              </a:rPr>
              <a:t>and Assembly of </a:t>
            </a:r>
            <a:r>
              <a:rPr lang="en-US" sz="2800" b="1" dirty="0" smtClean="0">
                <a:latin typeface="Gujarati Sangam MN"/>
                <a:cs typeface="Gujarati Sangam MN"/>
              </a:rPr>
              <a:t>Inputs</a:t>
            </a:r>
            <a:r>
              <a:rPr lang="en-US" dirty="0"/>
              <a:t/>
            </a:r>
            <a:br>
              <a:rPr lang="en-US" dirty="0"/>
            </a:br>
            <a:endParaRPr lang="en-US" dirty="0"/>
          </a:p>
        </p:txBody>
      </p:sp>
      <p:sp>
        <p:nvSpPr>
          <p:cNvPr id="4" name="Content Placeholder 3"/>
          <p:cNvSpPr>
            <a:spLocks noGrp="1"/>
          </p:cNvSpPr>
          <p:nvPr>
            <p:ph idx="1"/>
          </p:nvPr>
        </p:nvSpPr>
        <p:spPr>
          <a:xfrm>
            <a:off x="170320" y="1600200"/>
            <a:ext cx="8229600" cy="4525963"/>
          </a:xfrm>
        </p:spPr>
        <p:txBody>
          <a:bodyPr/>
          <a:lstStyle/>
          <a:p>
            <a:pPr marL="0" indent="0" algn="ctr">
              <a:buNone/>
            </a:pPr>
            <a:r>
              <a:rPr lang="en-US" sz="2000" i="1" dirty="0" smtClean="0">
                <a:latin typeface="Gujarati Sangam MN"/>
                <a:cs typeface="Gujarati Sangam MN"/>
              </a:rPr>
              <a:t>Sources:  CDEC, CIMIS, </a:t>
            </a:r>
            <a:r>
              <a:rPr lang="en-US" sz="2000" i="1" dirty="0" smtClean="0">
                <a:latin typeface="Gujarati Sangam MN"/>
                <a:cs typeface="Gujarati Sangam MN"/>
              </a:rPr>
              <a:t>NWIS-USGS</a:t>
            </a:r>
          </a:p>
          <a:p>
            <a:pPr marL="0" indent="0" algn="ctr">
              <a:buNone/>
            </a:pPr>
            <a:r>
              <a:rPr lang="en-US" sz="2400" b="1" u="sng" dirty="0" smtClean="0">
                <a:latin typeface="Gujarati Sangam MN"/>
                <a:cs typeface="Gujarati Sangam MN"/>
              </a:rPr>
              <a:t>Inputs</a:t>
            </a:r>
            <a:endParaRPr lang="en-US" sz="2400" b="1" u="sng" dirty="0" smtClean="0">
              <a:latin typeface="Gujarati Sangam MN"/>
              <a:cs typeface="Gujarati Sangam MN"/>
            </a:endParaRPr>
          </a:p>
          <a:p>
            <a:pPr>
              <a:buFont typeface="Wingdings" charset="2"/>
              <a:buChar char="ü"/>
            </a:pPr>
            <a:r>
              <a:rPr lang="en-US" sz="2400" b="1" u="sng" dirty="0" smtClean="0">
                <a:latin typeface="Gujarati Sangam MN"/>
                <a:cs typeface="Gujarati Sangam MN"/>
              </a:rPr>
              <a:t>Electrical Conductivity </a:t>
            </a:r>
            <a:r>
              <a:rPr lang="en-US" sz="2400" dirty="0" smtClean="0">
                <a:latin typeface="Gujarati Sangam MN"/>
                <a:cs typeface="Gujarati Sangam MN"/>
              </a:rPr>
              <a:t>from 19 key stations</a:t>
            </a:r>
          </a:p>
          <a:p>
            <a:pPr>
              <a:buFont typeface="Wingdings" charset="2"/>
              <a:buChar char="ü"/>
            </a:pPr>
            <a:r>
              <a:rPr lang="en-US" sz="2400" b="1" u="sng" dirty="0" smtClean="0">
                <a:latin typeface="Gujarati Sangam MN"/>
                <a:cs typeface="Gujarati Sangam MN"/>
              </a:rPr>
              <a:t>Measured Flow </a:t>
            </a:r>
            <a:r>
              <a:rPr lang="en-US" sz="2400" dirty="0" smtClean="0">
                <a:latin typeface="Gujarati Sangam MN"/>
                <a:cs typeface="Gujarati Sangam MN"/>
              </a:rPr>
              <a:t>from 17 key stations</a:t>
            </a:r>
          </a:p>
          <a:p>
            <a:pPr>
              <a:buFont typeface="Wingdings" charset="2"/>
              <a:buChar char="ü"/>
            </a:pPr>
            <a:r>
              <a:rPr lang="en-US" sz="2400" b="1" u="sng" dirty="0" smtClean="0">
                <a:latin typeface="Gujarati Sangam MN"/>
                <a:cs typeface="Gujarati Sangam MN"/>
              </a:rPr>
              <a:t>Meteorological Data:  </a:t>
            </a:r>
            <a:r>
              <a:rPr lang="en-US" sz="2400" dirty="0" smtClean="0">
                <a:latin typeface="Gujarati Sangam MN"/>
                <a:cs typeface="Gujarati Sangam MN"/>
              </a:rPr>
              <a:t>Precipitation, Temp, Cloud Cover, Dew Point Air Pressure and wind speed from 12 key stations.</a:t>
            </a:r>
          </a:p>
          <a:p>
            <a:pPr marL="0" indent="0" algn="ctr">
              <a:buNone/>
            </a:pPr>
            <a:r>
              <a:rPr lang="en-US" sz="2400" b="1" u="sng" dirty="0" smtClean="0">
                <a:latin typeface="Gujarati Sangam MN"/>
              </a:rPr>
              <a:t>Outputs</a:t>
            </a:r>
          </a:p>
          <a:p>
            <a:pPr marL="457200" indent="-457200">
              <a:buFont typeface="+mj-lt"/>
              <a:buAutoNum type="arabicPeriod"/>
            </a:pPr>
            <a:r>
              <a:rPr lang="en-US" sz="2000" dirty="0" smtClean="0">
                <a:latin typeface="Gujarati Sangam MN"/>
                <a:cs typeface="Gujarati Sangam MN"/>
              </a:rPr>
              <a:t>Input file for WARMF </a:t>
            </a:r>
          </a:p>
          <a:p>
            <a:pPr marL="457200" indent="-457200">
              <a:buFont typeface="+mj-lt"/>
              <a:buAutoNum type="arabicPeriod"/>
            </a:pPr>
            <a:r>
              <a:rPr lang="en-US" sz="2000" dirty="0" smtClean="0">
                <a:latin typeface="Gujarati Sangam MN"/>
                <a:cs typeface="Gujarati Sangam MN"/>
              </a:rPr>
              <a:t>Develop </a:t>
            </a:r>
            <a:r>
              <a:rPr lang="en-US" sz="2000" dirty="0">
                <a:latin typeface="Gujarati Sangam MN"/>
                <a:cs typeface="Gujarati Sangam MN"/>
              </a:rPr>
              <a:t>a set of web services to add data directly to the main product mapping application for regular discovery, analysis and download of data via the map interface </a:t>
            </a:r>
            <a:endParaRPr lang="en-US" sz="2000" dirty="0" smtClean="0">
              <a:latin typeface="Gujarati Sangam MN"/>
              <a:cs typeface="Gujarati Sangam MN"/>
            </a:endParaRPr>
          </a:p>
          <a:p>
            <a:pPr marL="0" indent="0">
              <a:buNone/>
            </a:pPr>
            <a:endParaRPr lang="en-US" sz="2800" dirty="0"/>
          </a:p>
        </p:txBody>
      </p:sp>
    </p:spTree>
    <p:extLst>
      <p:ext uri="{BB962C8B-B14F-4D97-AF65-F5344CB8AC3E}">
        <p14:creationId xmlns:p14="http://schemas.microsoft.com/office/powerpoint/2010/main" xmlns="" val="198399367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sp>
        <p:nvSpPr>
          <p:cNvPr id="17" name="Right Arrow 4"/>
          <p:cNvSpPr/>
          <p:nvPr/>
        </p:nvSpPr>
        <p:spPr>
          <a:xfrm rot="3857143" flipH="1">
            <a:off x="4314032" y="6573044"/>
            <a:ext cx="90487" cy="28575"/>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fontAlgn="auto">
              <a:lnSpc>
                <a:spcPct val="90000"/>
              </a:lnSpc>
              <a:spcAft>
                <a:spcPct val="35000"/>
              </a:spcAft>
              <a:defRPr/>
            </a:pPr>
            <a:endParaRPr lang="en-US" sz="1300"/>
          </a:p>
        </p:txBody>
      </p:sp>
      <p:pic>
        <p:nvPicPr>
          <p:cNvPr id="5" name="Picture 4" descr="Presentation_Heade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449" y="29882"/>
            <a:ext cx="9144000" cy="969818"/>
          </a:xfrm>
          <a:prstGeom prst="rect">
            <a:avLst/>
          </a:prstGeom>
        </p:spPr>
      </p:pic>
      <p:sp>
        <p:nvSpPr>
          <p:cNvPr id="6" name="Rectangle 5"/>
          <p:cNvSpPr/>
          <p:nvPr/>
        </p:nvSpPr>
        <p:spPr>
          <a:xfrm>
            <a:off x="15449" y="247907"/>
            <a:ext cx="3201367" cy="523220"/>
          </a:xfrm>
          <a:prstGeom prst="rect">
            <a:avLst/>
          </a:prstGeom>
        </p:spPr>
        <p:txBody>
          <a:bodyPr wrap="none">
            <a:spAutoFit/>
          </a:bodyPr>
          <a:lstStyle/>
          <a:p>
            <a:r>
              <a:rPr lang="en-US" sz="2800" b="1" dirty="0" smtClean="0">
                <a:solidFill>
                  <a:srgbClr val="FFFFFF"/>
                </a:solidFill>
                <a:latin typeface="Andale Mono"/>
                <a:cs typeface="Andale Mono"/>
              </a:rPr>
              <a:t>Real Time Data</a:t>
            </a:r>
            <a:endParaRPr lang="en-US" sz="2800" b="1" dirty="0">
              <a:solidFill>
                <a:srgbClr val="FFFFFF"/>
              </a:solidFill>
              <a:latin typeface="Andale Mono"/>
              <a:cs typeface="Andale Mono"/>
            </a:endParaRPr>
          </a:p>
        </p:txBody>
      </p:sp>
      <p:pic>
        <p:nvPicPr>
          <p:cNvPr id="7" name="Picture 6" descr="Stations adn 3datgraphs.pn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4113" y="1502834"/>
            <a:ext cx="9144000" cy="4934857"/>
          </a:xfrm>
          <a:prstGeom prst="rect">
            <a:avLst/>
          </a:prstGeom>
          <a:effectLst>
            <a:glow rad="1625600">
              <a:schemeClr val="tx1">
                <a:lumMod val="95000"/>
                <a:lumOff val="5000"/>
                <a:alpha val="75000"/>
              </a:schemeClr>
            </a:glow>
          </a:effectLst>
        </p:spPr>
      </p:pic>
    </p:spTree>
    <p:extLst>
      <p:ext uri="{BB962C8B-B14F-4D97-AF65-F5344CB8AC3E}">
        <p14:creationId xmlns:p14="http://schemas.microsoft.com/office/powerpoint/2010/main" xmlns="" val="6184952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sp>
        <p:nvSpPr>
          <p:cNvPr id="17" name="Right Arrow 4"/>
          <p:cNvSpPr/>
          <p:nvPr/>
        </p:nvSpPr>
        <p:spPr>
          <a:xfrm rot="3857143" flipH="1">
            <a:off x="4314032" y="6573044"/>
            <a:ext cx="90487" cy="28575"/>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fontAlgn="auto">
              <a:lnSpc>
                <a:spcPct val="90000"/>
              </a:lnSpc>
              <a:spcAft>
                <a:spcPct val="35000"/>
              </a:spcAft>
              <a:defRPr/>
            </a:pPr>
            <a:endParaRPr lang="en-US" sz="1300"/>
          </a:p>
        </p:txBody>
      </p:sp>
      <p:pic>
        <p:nvPicPr>
          <p:cNvPr id="5" name="Picture 4" descr="Presentation_Heade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449" y="29882"/>
            <a:ext cx="9144000" cy="969818"/>
          </a:xfrm>
          <a:prstGeom prst="rect">
            <a:avLst/>
          </a:prstGeom>
        </p:spPr>
      </p:pic>
      <p:sp>
        <p:nvSpPr>
          <p:cNvPr id="6" name="Rectangle 5"/>
          <p:cNvSpPr/>
          <p:nvPr/>
        </p:nvSpPr>
        <p:spPr>
          <a:xfrm>
            <a:off x="15449" y="247907"/>
            <a:ext cx="3201367" cy="523220"/>
          </a:xfrm>
          <a:prstGeom prst="rect">
            <a:avLst/>
          </a:prstGeom>
        </p:spPr>
        <p:txBody>
          <a:bodyPr wrap="none">
            <a:spAutoFit/>
          </a:bodyPr>
          <a:lstStyle/>
          <a:p>
            <a:r>
              <a:rPr lang="en-US" sz="2800" b="1" dirty="0" smtClean="0">
                <a:solidFill>
                  <a:srgbClr val="FFFFFF"/>
                </a:solidFill>
                <a:latin typeface="Andale Mono"/>
                <a:cs typeface="Andale Mono"/>
              </a:rPr>
              <a:t>Real Time Data</a:t>
            </a:r>
            <a:endParaRPr lang="en-US" sz="2800" b="1" dirty="0">
              <a:solidFill>
                <a:srgbClr val="FFFFFF"/>
              </a:solidFill>
              <a:latin typeface="Andale Mono"/>
              <a:cs typeface="Andale Mono"/>
            </a:endParaRPr>
          </a:p>
        </p:txBody>
      </p:sp>
      <p:pic>
        <p:nvPicPr>
          <p:cNvPr id="1026" name="Picture 2"/>
          <p:cNvPicPr>
            <a:picLocks noChangeAspect="1" noChangeArrowheads="1"/>
          </p:cNvPicPr>
          <p:nvPr/>
        </p:nvPicPr>
        <p:blipFill>
          <a:blip r:embed="rId4"/>
          <a:srcRect/>
          <a:stretch>
            <a:fillRect/>
          </a:stretch>
        </p:blipFill>
        <p:spPr bwMode="auto">
          <a:xfrm>
            <a:off x="0" y="999700"/>
            <a:ext cx="9159449" cy="6187670"/>
          </a:xfrm>
          <a:prstGeom prst="rect">
            <a:avLst/>
          </a:prstGeom>
          <a:noFill/>
          <a:ln w="9525">
            <a:noFill/>
            <a:miter lim="800000"/>
            <a:headEnd/>
            <a:tailEnd/>
          </a:ln>
        </p:spPr>
      </p:pic>
    </p:spTree>
    <p:extLst>
      <p:ext uri="{BB962C8B-B14F-4D97-AF65-F5344CB8AC3E}">
        <p14:creationId xmlns:p14="http://schemas.microsoft.com/office/powerpoint/2010/main" xmlns="" val="6184952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JRSalinity.pn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282700" y="0"/>
            <a:ext cx="6566734" cy="6858000"/>
          </a:xfrm>
          <a:prstGeom prst="rect">
            <a:avLst/>
          </a:prstGeom>
          <a:effectLst>
            <a:glow rad="101600">
              <a:schemeClr val="accent3">
                <a:lumMod val="75000"/>
                <a:alpha val="75000"/>
              </a:schemeClr>
            </a:glow>
          </a:effectLst>
        </p:spPr>
      </p:pic>
      <p:pic>
        <p:nvPicPr>
          <p:cNvPr id="9" name="Picture 8" descr="Presentation_Sidebar.jpg"/>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8416636" y="0"/>
            <a:ext cx="727364" cy="6858000"/>
          </a:xfrm>
          <a:prstGeom prst="rect">
            <a:avLst/>
          </a:prstGeom>
        </p:spPr>
      </p:pic>
      <p:sp>
        <p:nvSpPr>
          <p:cNvPr id="10" name="Title 3"/>
          <p:cNvSpPr txBox="1">
            <a:spLocks/>
          </p:cNvSpPr>
          <p:nvPr/>
        </p:nvSpPr>
        <p:spPr>
          <a:xfrm rot="5400000">
            <a:off x="7091917" y="3600385"/>
            <a:ext cx="3444632" cy="659534"/>
          </a:xfrm>
          <a:prstGeom prst="rect">
            <a:avLst/>
          </a:prstGeom>
        </p:spPr>
        <p:txBody>
          <a:bodyPr lIns="45720" rIns="45720" anchor="ctr" anchorCtr="1">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2400" b="1" dirty="0" smtClean="0">
                <a:solidFill>
                  <a:srgbClr val="FFFFFF"/>
                </a:solidFill>
                <a:effectLst>
                  <a:outerShdw blurRad="38100" dist="38100" dir="2700000" algn="tl">
                    <a:srgbClr val="000000">
                      <a:alpha val="43137"/>
                    </a:srgbClr>
                  </a:outerShdw>
                </a:effectLst>
                <a:latin typeface="Andale Mono"/>
                <a:cs typeface="Andale Mono"/>
              </a:rPr>
              <a:t>Data Visualization</a:t>
            </a:r>
            <a:endParaRPr lang="en-US" sz="1600" dirty="0">
              <a:solidFill>
                <a:srgbClr val="FFFFFF"/>
              </a:solidFill>
              <a:effectLst>
                <a:outerShdw blurRad="38100" dist="38100" dir="2700000" algn="tl">
                  <a:srgbClr val="000000">
                    <a:alpha val="43137"/>
                  </a:srgbClr>
                </a:outerShdw>
              </a:effectLst>
              <a:latin typeface="Andale Mono"/>
              <a:cs typeface="Andale Mono"/>
            </a:endParaRPr>
          </a:p>
        </p:txBody>
      </p:sp>
    </p:spTree>
    <p:extLst>
      <p:ext uri="{BB962C8B-B14F-4D97-AF65-F5344CB8AC3E}">
        <p14:creationId xmlns:p14="http://schemas.microsoft.com/office/powerpoint/2010/main" xmlns="" val="14512986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2"/>
          <p:cNvSpPr txBox="1">
            <a:spLocks noChangeArrowheads="1"/>
          </p:cNvSpPr>
          <p:nvPr/>
        </p:nvSpPr>
        <p:spPr bwMode="auto">
          <a:xfrm>
            <a:off x="2847975" y="190500"/>
            <a:ext cx="236538"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endParaRPr lang="en-US" sz="3600" b="1"/>
          </a:p>
          <a:p>
            <a:pPr eaLnBrk="1" hangingPunct="1"/>
            <a:endParaRPr lang="en-US" sz="1800"/>
          </a:p>
        </p:txBody>
      </p:sp>
      <p:sp>
        <p:nvSpPr>
          <p:cNvPr id="17" name="Right Arrow 4"/>
          <p:cNvSpPr/>
          <p:nvPr/>
        </p:nvSpPr>
        <p:spPr>
          <a:xfrm rot="3857143" flipH="1">
            <a:off x="4314032" y="6573044"/>
            <a:ext cx="90487" cy="28575"/>
          </a:xfrm>
          <a:prstGeom prst="rect">
            <a:avLst/>
          </a:prstGeom>
        </p:spPr>
        <p:style>
          <a:lnRef idx="0">
            <a:scrgbClr r="0" g="0" b="0"/>
          </a:lnRef>
          <a:fillRef idx="0">
            <a:scrgbClr r="0" g="0" b="0"/>
          </a:fillRef>
          <a:effectRef idx="0">
            <a:scrgbClr r="0" g="0" b="0"/>
          </a:effectRef>
          <a:fontRef idx="minor">
            <a:schemeClr val="lt1"/>
          </a:fontRef>
        </p:style>
        <p:txBody>
          <a:bodyPr lIns="0" tIns="0" rIns="0" bIns="0" spcCol="1270" anchor="ctr"/>
          <a:lstStyle/>
          <a:p>
            <a:pPr algn="ctr" defTabSz="577850" fontAlgn="auto">
              <a:lnSpc>
                <a:spcPct val="90000"/>
              </a:lnSpc>
              <a:spcAft>
                <a:spcPct val="35000"/>
              </a:spcAft>
              <a:defRPr/>
            </a:pPr>
            <a:endParaRPr lang="en-US" sz="1300"/>
          </a:p>
        </p:txBody>
      </p:sp>
      <p:pic>
        <p:nvPicPr>
          <p:cNvPr id="20" name="Picture 19" descr="Presentation_Header.jpg"/>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5449" y="29882"/>
            <a:ext cx="9144000" cy="969818"/>
          </a:xfrm>
          <a:prstGeom prst="rect">
            <a:avLst/>
          </a:prstGeom>
        </p:spPr>
      </p:pic>
      <p:sp>
        <p:nvSpPr>
          <p:cNvPr id="21" name="Rectangle 20"/>
          <p:cNvSpPr/>
          <p:nvPr/>
        </p:nvSpPr>
        <p:spPr>
          <a:xfrm>
            <a:off x="15449" y="247907"/>
            <a:ext cx="7726419" cy="523220"/>
          </a:xfrm>
          <a:prstGeom prst="rect">
            <a:avLst/>
          </a:prstGeom>
        </p:spPr>
        <p:txBody>
          <a:bodyPr wrap="none">
            <a:spAutoFit/>
          </a:bodyPr>
          <a:lstStyle/>
          <a:p>
            <a:r>
              <a:rPr lang="en-US" sz="2800" b="1" dirty="0" smtClean="0">
                <a:solidFill>
                  <a:srgbClr val="FFFFFF"/>
                </a:solidFill>
                <a:latin typeface="Andale Mono"/>
                <a:cs typeface="Andale Mono"/>
              </a:rPr>
              <a:t>Build Maps with Sensor and GIS Data</a:t>
            </a:r>
            <a:endParaRPr lang="en-US" sz="2800" b="1" dirty="0">
              <a:solidFill>
                <a:srgbClr val="FFFFFF"/>
              </a:solidFill>
              <a:latin typeface="Andale Mono"/>
              <a:cs typeface="Andale Mono"/>
            </a:endParaRPr>
          </a:p>
        </p:txBody>
      </p:sp>
      <p:sp>
        <p:nvSpPr>
          <p:cNvPr id="4" name="Content Placeholder 3"/>
          <p:cNvSpPr>
            <a:spLocks noGrp="1"/>
          </p:cNvSpPr>
          <p:nvPr>
            <p:ph idx="1"/>
          </p:nvPr>
        </p:nvSpPr>
        <p:spPr>
          <a:xfrm>
            <a:off x="276979" y="1809377"/>
            <a:ext cx="8229600" cy="4525963"/>
          </a:xfrm>
        </p:spPr>
        <p:txBody>
          <a:bodyPr/>
          <a:lstStyle/>
          <a:p>
            <a:pPr lvl="0"/>
            <a:r>
              <a:rPr lang="en-US" sz="2800" dirty="0"/>
              <a:t>River segmentation for SJR.</a:t>
            </a:r>
          </a:p>
          <a:p>
            <a:pPr lvl="0"/>
            <a:r>
              <a:rPr lang="en-US" sz="2800" dirty="0"/>
              <a:t>Develop a gridded </a:t>
            </a:r>
            <a:r>
              <a:rPr lang="en-US" sz="2800" dirty="0" smtClean="0"/>
              <a:t>network </a:t>
            </a:r>
            <a:r>
              <a:rPr lang="en-US" sz="2800" dirty="0"/>
              <a:t>at approximately 500m resolution for the San Joaquin River and the surrounding tributaries.</a:t>
            </a:r>
          </a:p>
          <a:p>
            <a:pPr lvl="0"/>
            <a:r>
              <a:rPr lang="en-US" sz="2800" dirty="0"/>
              <a:t>Refine and simplify polygons and vertices to optimize web browser performance.</a:t>
            </a:r>
          </a:p>
          <a:p>
            <a:pPr lvl="0"/>
            <a:r>
              <a:rPr lang="en-US" sz="2800" dirty="0"/>
              <a:t>Create relevant metadata and ID system for the gridded polygon network.</a:t>
            </a:r>
          </a:p>
          <a:p>
            <a:endParaRPr lang="en-US" dirty="0"/>
          </a:p>
        </p:txBody>
      </p:sp>
    </p:spTree>
    <p:extLst>
      <p:ext uri="{BB962C8B-B14F-4D97-AF65-F5344CB8AC3E}">
        <p14:creationId xmlns:p14="http://schemas.microsoft.com/office/powerpoint/2010/main" xmlns="" val="4161634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11783</TotalTime>
  <Words>1305</Words>
  <Application>Microsoft Office PowerPoint</Application>
  <PresentationFormat>On-screen Show (4:3)</PresentationFormat>
  <Paragraphs>138</Paragraphs>
  <Slides>24</Slides>
  <Notes>24</Notes>
  <HiddenSlides>0</HiddenSlides>
  <MMClips>2</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Office Theme</vt:lpstr>
      <vt:lpstr>Slide 1</vt:lpstr>
      <vt:lpstr>Slide 2</vt:lpstr>
      <vt:lpstr>Slide 3</vt:lpstr>
      <vt:lpstr>Slide 4</vt:lpstr>
      <vt:lpstr>  Real Time Data Aggregation and Assembly of Inputs </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vector>
  </TitlesOfParts>
  <Company>DEEPBLU Studios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Amye Rita Osti</dc:creator>
  <cp:lastModifiedBy>osti</cp:lastModifiedBy>
  <cp:revision>186</cp:revision>
  <dcterms:created xsi:type="dcterms:W3CDTF">2012-04-10T19:06:30Z</dcterms:created>
  <dcterms:modified xsi:type="dcterms:W3CDTF">2014-02-25T18:35:45Z</dcterms:modified>
</cp:coreProperties>
</file>